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0" r:id="rId3"/>
    <p:sldId id="261" r:id="rId4"/>
    <p:sldId id="262" r:id="rId5"/>
    <p:sldId id="263" r:id="rId6"/>
    <p:sldId id="264" r:id="rId7"/>
    <p:sldId id="274" r:id="rId8"/>
    <p:sldId id="272" r:id="rId9"/>
    <p:sldId id="271" r:id="rId10"/>
    <p:sldId id="275" r:id="rId11"/>
    <p:sldId id="276" r:id="rId12"/>
    <p:sldId id="277" r:id="rId13"/>
    <p:sldId id="281" r:id="rId14"/>
    <p:sldId id="283" r:id="rId15"/>
    <p:sldId id="284" r:id="rId16"/>
    <p:sldId id="278" r:id="rId17"/>
    <p:sldId id="286" r:id="rId18"/>
    <p:sldId id="287" r:id="rId19"/>
    <p:sldId id="285" r:id="rId20"/>
    <p:sldId id="288" r:id="rId21"/>
    <p:sldId id="279" r:id="rId22"/>
    <p:sldId id="280" r:id="rId23"/>
    <p:sldId id="265" r:id="rId24"/>
    <p:sldId id="266" r:id="rId25"/>
    <p:sldId id="267" r:id="rId26"/>
    <p:sldId id="268" r:id="rId27"/>
    <p:sldId id="269" r:id="rId28"/>
    <p:sldId id="270" r:id="rId29"/>
    <p:sldId id="292" r:id="rId30"/>
    <p:sldId id="293" r:id="rId31"/>
    <p:sldId id="290" r:id="rId32"/>
    <p:sldId id="291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0A"/>
    <a:srgbClr val="D09DA1"/>
    <a:srgbClr val="A24048"/>
    <a:srgbClr val="AB1E2F"/>
    <a:srgbClr val="84795C"/>
    <a:srgbClr val="035BC2"/>
    <a:srgbClr val="C0504D"/>
    <a:srgbClr val="CF2B2B"/>
    <a:srgbClr val="5E5E5E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E6E3CB-7446-4202-9994-71611AFA1CC3}" v="2" dt="2020-01-01T14:52:56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76423" autoAdjust="0"/>
  </p:normalViewPr>
  <p:slideViewPr>
    <p:cSldViewPr>
      <p:cViewPr varScale="1">
        <p:scale>
          <a:sx n="83" d="100"/>
          <a:sy n="83" d="100"/>
        </p:scale>
        <p:origin x="22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세린 천" userId="a02d521a7e2d3d1d" providerId="LiveId" clId="{BDF1954A-517F-4ABE-8E48-E1A0F3F9D21F}"/>
    <pc:docChg chg="custSel delSld modMainMaster">
      <pc:chgData name="세린 천" userId="a02d521a7e2d3d1d" providerId="LiveId" clId="{BDF1954A-517F-4ABE-8E48-E1A0F3F9D21F}" dt="2020-01-01T14:52:47.986" v="2" actId="20577"/>
      <pc:docMkLst>
        <pc:docMk/>
      </pc:docMkLst>
      <pc:sldChg chg="del">
        <pc:chgData name="세린 천" userId="a02d521a7e2d3d1d" providerId="LiveId" clId="{BDF1954A-517F-4ABE-8E48-E1A0F3F9D21F}" dt="2020-01-01T14:52:29.224" v="0" actId="47"/>
        <pc:sldMkLst>
          <pc:docMk/>
          <pc:sldMk cId="2326820598" sldId="294"/>
        </pc:sldMkLst>
      </pc:sldChg>
      <pc:sldChg chg="del">
        <pc:chgData name="세린 천" userId="a02d521a7e2d3d1d" providerId="LiveId" clId="{BDF1954A-517F-4ABE-8E48-E1A0F3F9D21F}" dt="2020-01-01T14:52:29.224" v="0" actId="47"/>
        <pc:sldMkLst>
          <pc:docMk/>
          <pc:sldMk cId="4025200659" sldId="295"/>
        </pc:sldMkLst>
      </pc:sldChg>
      <pc:sldMasterChg chg="modSldLayout">
        <pc:chgData name="세린 천" userId="a02d521a7e2d3d1d" providerId="LiveId" clId="{BDF1954A-517F-4ABE-8E48-E1A0F3F9D21F}" dt="2020-01-01T14:52:47.986" v="2" actId="20577"/>
        <pc:sldMasterMkLst>
          <pc:docMk/>
          <pc:sldMasterMk cId="1776831676" sldId="2147483648"/>
        </pc:sldMasterMkLst>
        <pc:sldLayoutChg chg="modSp">
          <pc:chgData name="세린 천" userId="a02d521a7e2d3d1d" providerId="LiveId" clId="{BDF1954A-517F-4ABE-8E48-E1A0F3F9D21F}" dt="2020-01-01T14:52:47.986" v="2" actId="20577"/>
          <pc:sldLayoutMkLst>
            <pc:docMk/>
            <pc:sldMasterMk cId="1776831676" sldId="2147483648"/>
            <pc:sldLayoutMk cId="3081919140" sldId="2147483650"/>
          </pc:sldLayoutMkLst>
          <pc:spChg chg="mod">
            <ac:chgData name="세린 천" userId="a02d521a7e2d3d1d" providerId="LiveId" clId="{BDF1954A-517F-4ABE-8E48-E1A0F3F9D21F}" dt="2020-01-01T14:52:47.986" v="2" actId="20577"/>
            <ac:spMkLst>
              <pc:docMk/>
              <pc:sldMasterMk cId="1776831676" sldId="2147483648"/>
              <pc:sldLayoutMk cId="3081919140" sldId="2147483650"/>
              <ac:spMk id="6" creationId="{00000000-0000-0000-0000-000000000000}"/>
            </ac:spMkLst>
          </pc:spChg>
        </pc:sldLayoutChg>
      </pc:sldMasterChg>
    </pc:docChg>
  </pc:docChgLst>
  <pc:docChgLst>
    <pc:chgData name="세린 천" userId="a02d521a7e2d3d1d" providerId="LiveId" clId="{6CE6E3CB-7446-4202-9994-71611AFA1CC3}"/>
    <pc:docChg chg="custSel modSld">
      <pc:chgData name="세린 천" userId="a02d521a7e2d3d1d" providerId="LiveId" clId="{6CE6E3CB-7446-4202-9994-71611AFA1CC3}" dt="2020-01-01T14:54:13.623" v="59" actId="368"/>
      <pc:docMkLst>
        <pc:docMk/>
      </pc:docMkLst>
      <pc:sldChg chg="modNotes">
        <pc:chgData name="세린 천" userId="a02d521a7e2d3d1d" providerId="LiveId" clId="{6CE6E3CB-7446-4202-9994-71611AFA1CC3}" dt="2020-01-01T14:54:13.485" v="1" actId="368"/>
        <pc:sldMkLst>
          <pc:docMk/>
          <pc:sldMk cId="1914826220" sldId="258"/>
        </pc:sldMkLst>
      </pc:sldChg>
      <pc:sldChg chg="modNotes">
        <pc:chgData name="세린 천" userId="a02d521a7e2d3d1d" providerId="LiveId" clId="{6CE6E3CB-7446-4202-9994-71611AFA1CC3}" dt="2020-01-01T14:54:13.490" v="3" actId="368"/>
        <pc:sldMkLst>
          <pc:docMk/>
          <pc:sldMk cId="1205460520" sldId="260"/>
        </pc:sldMkLst>
      </pc:sldChg>
      <pc:sldChg chg="modNotes">
        <pc:chgData name="세린 천" userId="a02d521a7e2d3d1d" providerId="LiveId" clId="{6CE6E3CB-7446-4202-9994-71611AFA1CC3}" dt="2020-01-01T14:54:13.498" v="5" actId="368"/>
        <pc:sldMkLst>
          <pc:docMk/>
          <pc:sldMk cId="2341958528" sldId="262"/>
        </pc:sldMkLst>
      </pc:sldChg>
      <pc:sldChg chg="modNotes">
        <pc:chgData name="세린 천" userId="a02d521a7e2d3d1d" providerId="LiveId" clId="{6CE6E3CB-7446-4202-9994-71611AFA1CC3}" dt="2020-01-01T14:54:13.504" v="7" actId="368"/>
        <pc:sldMkLst>
          <pc:docMk/>
          <pc:sldMk cId="353756669" sldId="263"/>
        </pc:sldMkLst>
      </pc:sldChg>
      <pc:sldChg chg="modNotes">
        <pc:chgData name="세린 천" userId="a02d521a7e2d3d1d" providerId="LiveId" clId="{6CE6E3CB-7446-4202-9994-71611AFA1CC3}" dt="2020-01-01T14:54:13.509" v="9" actId="368"/>
        <pc:sldMkLst>
          <pc:docMk/>
          <pc:sldMk cId="3067581248" sldId="264"/>
        </pc:sldMkLst>
      </pc:sldChg>
      <pc:sldChg chg="modNotes">
        <pc:chgData name="세린 천" userId="a02d521a7e2d3d1d" providerId="LiveId" clId="{6CE6E3CB-7446-4202-9994-71611AFA1CC3}" dt="2020-01-01T14:54:13.587" v="43" actId="368"/>
        <pc:sldMkLst>
          <pc:docMk/>
          <pc:sldMk cId="2891997310" sldId="265"/>
        </pc:sldMkLst>
      </pc:sldChg>
      <pc:sldChg chg="modNotes">
        <pc:chgData name="세린 천" userId="a02d521a7e2d3d1d" providerId="LiveId" clId="{6CE6E3CB-7446-4202-9994-71611AFA1CC3}" dt="2020-01-01T14:54:13.592" v="45" actId="368"/>
        <pc:sldMkLst>
          <pc:docMk/>
          <pc:sldMk cId="1063451159" sldId="266"/>
        </pc:sldMkLst>
      </pc:sldChg>
      <pc:sldChg chg="modNotes">
        <pc:chgData name="세린 천" userId="a02d521a7e2d3d1d" providerId="LiveId" clId="{6CE6E3CB-7446-4202-9994-71611AFA1CC3}" dt="2020-01-01T14:54:13.596" v="47" actId="368"/>
        <pc:sldMkLst>
          <pc:docMk/>
          <pc:sldMk cId="4143141835" sldId="267"/>
        </pc:sldMkLst>
      </pc:sldChg>
      <pc:sldChg chg="modNotes">
        <pc:chgData name="세린 천" userId="a02d521a7e2d3d1d" providerId="LiveId" clId="{6CE6E3CB-7446-4202-9994-71611AFA1CC3}" dt="2020-01-01T14:54:13.601" v="49" actId="368"/>
        <pc:sldMkLst>
          <pc:docMk/>
          <pc:sldMk cId="2070701285" sldId="268"/>
        </pc:sldMkLst>
      </pc:sldChg>
      <pc:sldChg chg="modNotes">
        <pc:chgData name="세린 천" userId="a02d521a7e2d3d1d" providerId="LiveId" clId="{6CE6E3CB-7446-4202-9994-71611AFA1CC3}" dt="2020-01-01T14:54:13.605" v="51" actId="368"/>
        <pc:sldMkLst>
          <pc:docMk/>
          <pc:sldMk cId="3110988921" sldId="269"/>
        </pc:sldMkLst>
      </pc:sldChg>
      <pc:sldChg chg="modNotes">
        <pc:chgData name="세린 천" userId="a02d521a7e2d3d1d" providerId="LiveId" clId="{6CE6E3CB-7446-4202-9994-71611AFA1CC3}" dt="2020-01-01T14:54:13.609" v="53" actId="368"/>
        <pc:sldMkLst>
          <pc:docMk/>
          <pc:sldMk cId="1593716552" sldId="270"/>
        </pc:sldMkLst>
      </pc:sldChg>
      <pc:sldChg chg="modNotes">
        <pc:chgData name="세린 천" userId="a02d521a7e2d3d1d" providerId="LiveId" clId="{6CE6E3CB-7446-4202-9994-71611AFA1CC3}" dt="2020-01-01T14:54:13.523" v="15" actId="368"/>
        <pc:sldMkLst>
          <pc:docMk/>
          <pc:sldMk cId="3022744619" sldId="271"/>
        </pc:sldMkLst>
      </pc:sldChg>
      <pc:sldChg chg="modNotes">
        <pc:chgData name="세린 천" userId="a02d521a7e2d3d1d" providerId="LiveId" clId="{6CE6E3CB-7446-4202-9994-71611AFA1CC3}" dt="2020-01-01T14:54:13.518" v="13" actId="368"/>
        <pc:sldMkLst>
          <pc:docMk/>
          <pc:sldMk cId="2564703716" sldId="272"/>
        </pc:sldMkLst>
      </pc:sldChg>
      <pc:sldChg chg="modNotes">
        <pc:chgData name="세린 천" userId="a02d521a7e2d3d1d" providerId="LiveId" clId="{6CE6E3CB-7446-4202-9994-71611AFA1CC3}" dt="2020-01-01T14:54:13.514" v="11" actId="368"/>
        <pc:sldMkLst>
          <pc:docMk/>
          <pc:sldMk cId="1353446150" sldId="274"/>
        </pc:sldMkLst>
      </pc:sldChg>
      <pc:sldChg chg="modNotes">
        <pc:chgData name="세린 천" userId="a02d521a7e2d3d1d" providerId="LiveId" clId="{6CE6E3CB-7446-4202-9994-71611AFA1CC3}" dt="2020-01-01T14:54:13.527" v="17" actId="368"/>
        <pc:sldMkLst>
          <pc:docMk/>
          <pc:sldMk cId="1165055655" sldId="275"/>
        </pc:sldMkLst>
      </pc:sldChg>
      <pc:sldChg chg="modNotes">
        <pc:chgData name="세린 천" userId="a02d521a7e2d3d1d" providerId="LiveId" clId="{6CE6E3CB-7446-4202-9994-71611AFA1CC3}" dt="2020-01-01T14:54:13.532" v="19" actId="368"/>
        <pc:sldMkLst>
          <pc:docMk/>
          <pc:sldMk cId="4054654704" sldId="276"/>
        </pc:sldMkLst>
      </pc:sldChg>
      <pc:sldChg chg="modNotes">
        <pc:chgData name="세린 천" userId="a02d521a7e2d3d1d" providerId="LiveId" clId="{6CE6E3CB-7446-4202-9994-71611AFA1CC3}" dt="2020-01-01T14:54:13.536" v="21" actId="368"/>
        <pc:sldMkLst>
          <pc:docMk/>
          <pc:sldMk cId="3019153494" sldId="277"/>
        </pc:sldMkLst>
      </pc:sldChg>
      <pc:sldChg chg="modNotes">
        <pc:chgData name="세린 천" userId="a02d521a7e2d3d1d" providerId="LiveId" clId="{6CE6E3CB-7446-4202-9994-71611AFA1CC3}" dt="2020-01-01T14:54:13.554" v="29" actId="368"/>
        <pc:sldMkLst>
          <pc:docMk/>
          <pc:sldMk cId="3356675988" sldId="278"/>
        </pc:sldMkLst>
      </pc:sldChg>
      <pc:sldChg chg="modNotes">
        <pc:chgData name="세린 천" userId="a02d521a7e2d3d1d" providerId="LiveId" clId="{6CE6E3CB-7446-4202-9994-71611AFA1CC3}" dt="2020-01-01T14:54:13.577" v="39" actId="368"/>
        <pc:sldMkLst>
          <pc:docMk/>
          <pc:sldMk cId="1830979857" sldId="279"/>
        </pc:sldMkLst>
      </pc:sldChg>
      <pc:sldChg chg="modNotes">
        <pc:chgData name="세린 천" userId="a02d521a7e2d3d1d" providerId="LiveId" clId="{6CE6E3CB-7446-4202-9994-71611AFA1CC3}" dt="2020-01-01T14:54:13.582" v="41" actId="368"/>
        <pc:sldMkLst>
          <pc:docMk/>
          <pc:sldMk cId="2480947669" sldId="280"/>
        </pc:sldMkLst>
      </pc:sldChg>
      <pc:sldChg chg="modNotes">
        <pc:chgData name="세린 천" userId="a02d521a7e2d3d1d" providerId="LiveId" clId="{6CE6E3CB-7446-4202-9994-71611AFA1CC3}" dt="2020-01-01T14:54:13.540" v="23" actId="368"/>
        <pc:sldMkLst>
          <pc:docMk/>
          <pc:sldMk cId="454267524" sldId="281"/>
        </pc:sldMkLst>
      </pc:sldChg>
      <pc:sldChg chg="modNotes">
        <pc:chgData name="세린 천" userId="a02d521a7e2d3d1d" providerId="LiveId" clId="{6CE6E3CB-7446-4202-9994-71611AFA1CC3}" dt="2020-01-01T14:54:13.545" v="25" actId="368"/>
        <pc:sldMkLst>
          <pc:docMk/>
          <pc:sldMk cId="2497169952" sldId="283"/>
        </pc:sldMkLst>
      </pc:sldChg>
      <pc:sldChg chg="modNotes">
        <pc:chgData name="세린 천" userId="a02d521a7e2d3d1d" providerId="LiveId" clId="{6CE6E3CB-7446-4202-9994-71611AFA1CC3}" dt="2020-01-01T14:54:13.550" v="27" actId="368"/>
        <pc:sldMkLst>
          <pc:docMk/>
          <pc:sldMk cId="1111203972" sldId="284"/>
        </pc:sldMkLst>
      </pc:sldChg>
      <pc:sldChg chg="modNotes">
        <pc:chgData name="세린 천" userId="a02d521a7e2d3d1d" providerId="LiveId" clId="{6CE6E3CB-7446-4202-9994-71611AFA1CC3}" dt="2020-01-01T14:54:13.568" v="35" actId="368"/>
        <pc:sldMkLst>
          <pc:docMk/>
          <pc:sldMk cId="3657289378" sldId="285"/>
        </pc:sldMkLst>
      </pc:sldChg>
      <pc:sldChg chg="modNotes">
        <pc:chgData name="세린 천" userId="a02d521a7e2d3d1d" providerId="LiveId" clId="{6CE6E3CB-7446-4202-9994-71611AFA1CC3}" dt="2020-01-01T14:54:13.559" v="31" actId="368"/>
        <pc:sldMkLst>
          <pc:docMk/>
          <pc:sldMk cId="2115778779" sldId="286"/>
        </pc:sldMkLst>
      </pc:sldChg>
      <pc:sldChg chg="modNotes">
        <pc:chgData name="세린 천" userId="a02d521a7e2d3d1d" providerId="LiveId" clId="{6CE6E3CB-7446-4202-9994-71611AFA1CC3}" dt="2020-01-01T14:54:13.563" v="33" actId="368"/>
        <pc:sldMkLst>
          <pc:docMk/>
          <pc:sldMk cId="2090484515" sldId="287"/>
        </pc:sldMkLst>
      </pc:sldChg>
      <pc:sldChg chg="modNotes">
        <pc:chgData name="세린 천" userId="a02d521a7e2d3d1d" providerId="LiveId" clId="{6CE6E3CB-7446-4202-9994-71611AFA1CC3}" dt="2020-01-01T14:54:13.573" v="37" actId="368"/>
        <pc:sldMkLst>
          <pc:docMk/>
          <pc:sldMk cId="237097872" sldId="288"/>
        </pc:sldMkLst>
      </pc:sldChg>
      <pc:sldChg chg="modNotes">
        <pc:chgData name="세린 천" userId="a02d521a7e2d3d1d" providerId="LiveId" clId="{6CE6E3CB-7446-4202-9994-71611AFA1CC3}" dt="2020-01-01T14:54:13.623" v="59" actId="368"/>
        <pc:sldMkLst>
          <pc:docMk/>
          <pc:sldMk cId="3962652032" sldId="290"/>
        </pc:sldMkLst>
      </pc:sldChg>
      <pc:sldChg chg="modNotes">
        <pc:chgData name="세린 천" userId="a02d521a7e2d3d1d" providerId="LiveId" clId="{6CE6E3CB-7446-4202-9994-71611AFA1CC3}" dt="2020-01-01T14:54:13.614" v="55" actId="368"/>
        <pc:sldMkLst>
          <pc:docMk/>
          <pc:sldMk cId="2423394499" sldId="292"/>
        </pc:sldMkLst>
      </pc:sldChg>
      <pc:sldChg chg="modNotes">
        <pc:chgData name="세린 천" userId="a02d521a7e2d3d1d" providerId="LiveId" clId="{6CE6E3CB-7446-4202-9994-71611AFA1CC3}" dt="2020-01-01T14:54:13.618" v="57" actId="368"/>
        <pc:sldMkLst>
          <pc:docMk/>
          <pc:sldMk cId="3095326013" sldId="2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D1433-9D02-40D1-9E2E-ECDC902F15D3}" type="datetimeFigureOut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4A0C-EE12-4CF4-975E-18F6572787A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281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F5-2339-4661-BFDE-4C6AFD62E655}" type="datetimeFigureOut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C7E58-5AFD-4390-AB7E-469069D359E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21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30A2E1-1B38-4BF8-B99D-829810B97EF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24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944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96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811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048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198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118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745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5213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839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521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3A8D-3420-4C53-83BC-CFBD26A878ED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5780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235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9143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1450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574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7830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015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979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893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0976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61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7919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1653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190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64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978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1850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643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44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10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C7E58-5AFD-4390-AB7E-469069D359E0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73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EB2C4-BC18-4A86-A64A-D8EC1BFBB5BB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26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75E1-CB8F-44F5-8E1F-509CE29AC9F3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91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4AE3-6E5A-43CA-B9BC-05DBD7E98A1D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00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630" y="257294"/>
            <a:ext cx="8496944" cy="706090"/>
          </a:xfrm>
          <a:ln>
            <a:noFill/>
          </a:ln>
        </p:spPr>
        <p:txBody>
          <a:bodyPr anchor="b" anchorCtr="0">
            <a:normAutofit/>
          </a:bodyPr>
          <a:lstStyle>
            <a:lvl1pPr algn="l">
              <a:defRPr sz="4000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630" y="1147324"/>
            <a:ext cx="8496944" cy="5119672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ea typeface="+mn-ea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Calibri" panose="020F0502020204030204" pitchFamily="34" charset="0"/>
                <a:ea typeface="+mn-ea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ea typeface="+mn-ea"/>
              </a:defRPr>
            </a:lvl3pPr>
            <a:lvl4pPr>
              <a:defRPr sz="1800">
                <a:latin typeface="Calibri" panose="020F0502020204030204" pitchFamily="34" charset="0"/>
                <a:ea typeface="+mn-ea"/>
              </a:defRPr>
            </a:lvl4pPr>
            <a:lvl5pPr>
              <a:defRPr sz="1800">
                <a:latin typeface="Calibri" panose="020F0502020204030204" pitchFamily="34" charset="0"/>
                <a:ea typeface="+mn-ea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33630" y="6356349"/>
            <a:ext cx="2133600" cy="365125"/>
          </a:xfrm>
        </p:spPr>
        <p:txBody>
          <a:bodyPr/>
          <a:lstStyle/>
          <a:p>
            <a:fld id="{965BE6A8-2E48-43B3-BC8F-F368205AF369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676770" y="6356350"/>
            <a:ext cx="2133600" cy="365125"/>
          </a:xfrm>
        </p:spPr>
        <p:txBody>
          <a:bodyPr/>
          <a:lstStyle/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32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23528" y="1052736"/>
            <a:ext cx="8496944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91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841E-6771-403A-A567-04FA07952D56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69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CCAC-A329-4135-B2BD-488475C8268C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9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52660-D34F-4A2C-A853-E0FFE73115E4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16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5CDB-608E-4ECC-8BFF-33AD5AAAE716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9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FD1FD-536D-48DC-91B8-FE205AA65FE6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34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8446-2944-4F21-A27E-45DFC792B51B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883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AB13-F6A3-4F74-9D40-2911FCB86551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40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918C-6ECB-4225-9423-916C7C9CF775}" type="datetime1">
              <a:rPr lang="ko-KR" altLang="en-US" smtClean="0"/>
              <a:t>2020-01-01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1. #greysanatomy vs. #yankees: Demographics and Hashtag Use on Twitter  2. who makes trends understanding demographic biases in crowdsourced recommendations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5376-B7C0-46E9-8616-EA99E5E9F90A}" type="slidenum">
              <a:rPr lang="ko-KR" altLang="en-US" smtClean="0"/>
              <a:pPr/>
              <a:t>‹#›</a:t>
            </a:fld>
            <a:r>
              <a:rPr lang="ko-KR" altLang="en-US" dirty="0"/>
              <a:t> </a:t>
            </a:r>
            <a:r>
              <a:rPr lang="en-US" altLang="ko-KR" dirty="0"/>
              <a:t>/ 26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8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10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10.png"/><Relationship Id="rId9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5.png"/><Relationship Id="rId10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4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5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1.png"/><Relationship Id="rId5" Type="http://schemas.openxmlformats.org/officeDocument/2006/relationships/image" Target="../media/image88.png"/><Relationship Id="rId10" Type="http://schemas.openxmlformats.org/officeDocument/2006/relationships/image" Target="../media/image87.png"/><Relationship Id="rId4" Type="http://schemas.openxmlformats.org/officeDocument/2006/relationships/image" Target="../media/image85.png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988840"/>
            <a:ext cx="7520880" cy="4104456"/>
          </a:xfrm>
        </p:spPr>
        <p:txBody>
          <a:bodyPr>
            <a:normAutofit/>
          </a:bodyPr>
          <a:lstStyle/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</a:rPr>
              <a:t>2020-01-02</a:t>
            </a:r>
          </a:p>
          <a:p>
            <a:pPr algn="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</a:rPr>
              <a:t>Selin Chun</a:t>
            </a:r>
          </a:p>
          <a:p>
            <a:pPr algn="r"/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</a:rPr>
              <a:t>slchun@mmlab.snu.ac.kr</a:t>
            </a:r>
            <a:endParaRPr lang="ko-KR" alt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45840" y="977911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latin typeface="Calibri" panose="020F0502020204030204" pitchFamily="34" charset="0"/>
                <a:ea typeface="굴림" charset="-127"/>
              </a:rPr>
              <a:t>Sentiment Analysis of Peer Review Texts </a:t>
            </a:r>
            <a:br>
              <a:rPr lang="en-US" altLang="ko-KR" sz="3200" dirty="0">
                <a:latin typeface="Calibri" panose="020F0502020204030204" pitchFamily="34" charset="0"/>
                <a:ea typeface="굴림" charset="-127"/>
              </a:rPr>
            </a:br>
            <a:r>
              <a:rPr lang="en-US" altLang="ko-KR" sz="3200" dirty="0">
                <a:latin typeface="Calibri" panose="020F0502020204030204" pitchFamily="34" charset="0"/>
                <a:ea typeface="굴림" charset="-127"/>
              </a:rPr>
              <a:t>for Scholarly Papers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1600" y="2099061"/>
            <a:ext cx="7520880" cy="1095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Ke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wang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ko-KR" sz="1800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Xiaojun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Wan</a:t>
            </a: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Institute of Computer Science and Technology, Peking University</a:t>
            </a:r>
          </a:p>
          <a:p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SIGIR 2018</a:t>
            </a:r>
            <a:endParaRPr lang="en-US" altLang="ko-KR" sz="3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10B95-B2EC-4F31-8FAE-E15024AF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MILAM Overview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45CDEC-5CFB-4900-962D-36881C3C6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0" y="2996952"/>
            <a:ext cx="4053956" cy="3366647"/>
          </a:xfrm>
          <a:prstGeom prst="rect">
            <a:avLst/>
          </a:prstGeom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333630" y="119675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MILAM: Multiple Instance Learning with Abstract-text Memory</a:t>
            </a:r>
          </a:p>
          <a:p>
            <a:pPr lvl="1"/>
            <a:r>
              <a:rPr lang="en-US" altLang="ko-KR" sz="2000" dirty="0"/>
              <a:t>Goal: Predict the overall decision of the given peer review</a:t>
            </a:r>
          </a:p>
          <a:p>
            <a:pPr lvl="1"/>
            <a:r>
              <a:rPr lang="en-US" altLang="ko-KR" sz="2000" dirty="0"/>
              <a:t>Further, hopefully predict the sentiment of the sentence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005064"/>
            <a:ext cx="3777288" cy="1753741"/>
          </a:xfrm>
          <a:prstGeom prst="rect">
            <a:avLst/>
          </a:prstGeom>
        </p:spPr>
      </p:pic>
      <p:cxnSp>
        <p:nvCxnSpPr>
          <p:cNvPr id="7" name="꺾인 연결선 6"/>
          <p:cNvCxnSpPr>
            <a:stCxn id="3" idx="0"/>
          </p:cNvCxnSpPr>
          <p:nvPr/>
        </p:nvCxnSpPr>
        <p:spPr>
          <a:xfrm rot="16200000" flipV="1">
            <a:off x="5460119" y="2644499"/>
            <a:ext cx="288032" cy="243309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5C2D36-5B20-4AA2-8888-B4F50CA1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50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811D60-B587-407F-ABDB-843936BD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MILAM Model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3F8622-E23C-4D1B-8848-C0D7D2485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MILAM is the deep-learning model comprised of </a:t>
            </a:r>
            <a:br>
              <a:rPr lang="en-US" altLang="ko-KR" dirty="0"/>
            </a:br>
            <a:r>
              <a:rPr lang="en-US" altLang="ko-KR" dirty="0"/>
              <a:t>three layers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7535CA-32FD-4D9B-9CAE-A97D9DE9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212" y="2204864"/>
            <a:ext cx="5269575" cy="3975766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B37E22-A613-4313-B713-D4ED9CF1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465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A67E7-7DCA-443E-8EBA-5C90BE97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Input Representation Layer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D71DFD-2BB9-4097-A5B9-DCD4C004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0" y="1147324"/>
            <a:ext cx="8496944" cy="5119672"/>
          </a:xfrm>
        </p:spPr>
        <p:txBody>
          <a:bodyPr/>
          <a:lstStyle/>
          <a:p>
            <a:r>
              <a:rPr lang="en-US" altLang="ko-KR" b="1" dirty="0"/>
              <a:t>Input representation</a:t>
            </a:r>
            <a:r>
              <a:rPr lang="en-US" altLang="ko-KR" dirty="0"/>
              <a:t> </a:t>
            </a:r>
            <a:r>
              <a:rPr lang="en-US" altLang="ko-KR" b="1" dirty="0"/>
              <a:t>layer</a:t>
            </a:r>
            <a:r>
              <a:rPr lang="en-US" altLang="ko-KR" dirty="0"/>
              <a:t> is used to transform each </a:t>
            </a:r>
            <a:r>
              <a:rPr lang="en-US" altLang="ko-KR" i="1" u="sng" dirty="0"/>
              <a:t>sentence</a:t>
            </a:r>
            <a:r>
              <a:rPr lang="en-US" altLang="ko-KR" dirty="0"/>
              <a:t> in the review and the abstract into </a:t>
            </a:r>
            <a:r>
              <a:rPr lang="en-US" altLang="ko-KR" i="1" u="sng" dirty="0"/>
              <a:t>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07FDB-C896-438B-8A85-CB6ECD8CF580}"/>
                  </a:ext>
                </a:extLst>
              </p:cNvPr>
              <p:cNvSpPr txBox="1"/>
              <p:nvPr/>
            </p:nvSpPr>
            <p:spPr>
              <a:xfrm>
                <a:off x="2147716" y="2288862"/>
                <a:ext cx="4848567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2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</m:oMath>
                </a14:m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 this paper, …… architecture</a:t>
                </a:r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007FDB-C896-438B-8A85-CB6ECD8CF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16" y="2288862"/>
                <a:ext cx="4848567" cy="430887"/>
              </a:xfrm>
              <a:prstGeom prst="rect">
                <a:avLst/>
              </a:prstGeom>
              <a:blipFill>
                <a:blip r:embed="rId3"/>
                <a:stretch>
                  <a:fillRect t="-6849" b="-260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E2909-3D98-4E78-B3FF-767DFB1613D8}"/>
                  </a:ext>
                </a:extLst>
              </p:cNvPr>
              <p:cNvSpPr txBox="1"/>
              <p:nvPr/>
            </p:nvSpPr>
            <p:spPr>
              <a:xfrm>
                <a:off x="755576" y="3271431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E2909-3D98-4E78-B3FF-767DFB16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71431"/>
                <a:ext cx="864096" cy="430887"/>
              </a:xfrm>
              <a:prstGeom prst="rect">
                <a:avLst/>
              </a:prstGeom>
              <a:blipFill>
                <a:blip r:embed="rId4"/>
                <a:stretch>
                  <a:fillRect t="-10000" r="-8451" b="-2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484C3A-21DA-4B77-83C1-130B9A6E761D}"/>
                  </a:ext>
                </a:extLst>
              </p:cNvPr>
              <p:cNvSpPr txBox="1"/>
              <p:nvPr/>
            </p:nvSpPr>
            <p:spPr>
              <a:xfrm>
                <a:off x="755576" y="3750250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ko-KR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</a:t>
                </a:r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484C3A-21DA-4B77-83C1-130B9A6E7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50250"/>
                <a:ext cx="1152128" cy="430887"/>
              </a:xfrm>
              <a:prstGeom prst="rect">
                <a:avLst/>
              </a:prstGeom>
              <a:blipFill>
                <a:blip r:embed="rId5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FA7E2-3ABE-4968-AE9C-001694CA135A}"/>
                  </a:ext>
                </a:extLst>
              </p:cNvPr>
              <p:cNvSpPr txBox="1"/>
              <p:nvPr/>
            </p:nvSpPr>
            <p:spPr>
              <a:xfrm>
                <a:off x="755576" y="4483714"/>
                <a:ext cx="206157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ko-KR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</m:oMath>
                </a14:m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architecture</a:t>
                </a:r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FA7E2-3ABE-4968-AE9C-001694CA1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483714"/>
                <a:ext cx="2061576" cy="430887"/>
              </a:xfrm>
              <a:prstGeom prst="rect">
                <a:avLst/>
              </a:prstGeom>
              <a:blipFill>
                <a:blip r:embed="rId6"/>
                <a:stretch>
                  <a:fillRect t="-10000" r="-1775" b="-2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그룹 28">
            <a:extLst>
              <a:ext uri="{FF2B5EF4-FFF2-40B4-BE49-F238E27FC236}">
                <a16:creationId xmlns:a16="http://schemas.microsoft.com/office/drawing/2014/main" id="{D48FE1F7-D796-47A1-81BB-2DEA763E292D}"/>
              </a:ext>
            </a:extLst>
          </p:cNvPr>
          <p:cNvGrpSpPr/>
          <p:nvPr/>
        </p:nvGrpSpPr>
        <p:grpSpPr>
          <a:xfrm>
            <a:off x="3137636" y="3195309"/>
            <a:ext cx="1933954" cy="494419"/>
            <a:chOff x="2663074" y="3137434"/>
            <a:chExt cx="1933954" cy="4944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BB72C-243F-4FB7-A4E2-42A8370CFE95}"/>
                </a:ext>
              </a:extLst>
            </p:cNvPr>
            <p:cNvSpPr txBox="1"/>
            <p:nvPr/>
          </p:nvSpPr>
          <p:spPr>
            <a:xfrm>
              <a:off x="3815042" y="3137434"/>
              <a:ext cx="57606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ko-KR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9ADA1E9E-6C14-455B-B7DA-45D4E0E7F063}"/>
                </a:ext>
              </a:extLst>
            </p:cNvPr>
            <p:cNvSpPr/>
            <p:nvPr/>
          </p:nvSpPr>
          <p:spPr>
            <a:xfrm>
              <a:off x="266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39C6F422-7DFF-45E6-AA76-63E57237C9A1}"/>
                </a:ext>
              </a:extLst>
            </p:cNvPr>
            <p:cNvSpPr/>
            <p:nvPr/>
          </p:nvSpPr>
          <p:spPr>
            <a:xfrm>
              <a:off x="302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FD20539E-9F85-43CA-BDBB-5E05733B28BA}"/>
                </a:ext>
              </a:extLst>
            </p:cNvPr>
            <p:cNvSpPr/>
            <p:nvPr/>
          </p:nvSpPr>
          <p:spPr>
            <a:xfrm>
              <a:off x="338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E8335A3-ECB6-4691-B64C-69F4DE0DD017}"/>
                </a:ext>
              </a:extLst>
            </p:cNvPr>
            <p:cNvSpPr/>
            <p:nvPr/>
          </p:nvSpPr>
          <p:spPr>
            <a:xfrm>
              <a:off x="4237028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F42D77E-29F0-4EEA-B0FA-5066218A8B21}"/>
              </a:ext>
            </a:extLst>
          </p:cNvPr>
          <p:cNvGrpSpPr/>
          <p:nvPr/>
        </p:nvGrpSpPr>
        <p:grpSpPr>
          <a:xfrm>
            <a:off x="3146840" y="3698148"/>
            <a:ext cx="1933954" cy="494419"/>
            <a:chOff x="2663074" y="3137434"/>
            <a:chExt cx="1933954" cy="49441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C43C706-9ADB-472D-8087-2719EBF80294}"/>
                </a:ext>
              </a:extLst>
            </p:cNvPr>
            <p:cNvSpPr txBox="1"/>
            <p:nvPr/>
          </p:nvSpPr>
          <p:spPr>
            <a:xfrm>
              <a:off x="3815042" y="3137434"/>
              <a:ext cx="57606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ko-KR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266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302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38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C2BF890-AB5C-45FC-B3F4-454726197B7A}"/>
                </a:ext>
              </a:extLst>
            </p:cNvPr>
            <p:cNvSpPr/>
            <p:nvPr/>
          </p:nvSpPr>
          <p:spPr>
            <a:xfrm>
              <a:off x="4237028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D42381F-6DB0-436A-B45E-EB5D076DD484}"/>
              </a:ext>
            </a:extLst>
          </p:cNvPr>
          <p:cNvGrpSpPr/>
          <p:nvPr/>
        </p:nvGrpSpPr>
        <p:grpSpPr>
          <a:xfrm>
            <a:off x="3137636" y="4397125"/>
            <a:ext cx="1933954" cy="494419"/>
            <a:chOff x="2663074" y="3137434"/>
            <a:chExt cx="1933954" cy="49441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E45352-0A73-4394-B8E2-6888C0F88423}"/>
                </a:ext>
              </a:extLst>
            </p:cNvPr>
            <p:cNvSpPr txBox="1"/>
            <p:nvPr/>
          </p:nvSpPr>
          <p:spPr>
            <a:xfrm>
              <a:off x="3815042" y="3137434"/>
              <a:ext cx="57606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ko-KR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1ED428F-5A17-4A4F-A56F-16C416900412}"/>
                </a:ext>
              </a:extLst>
            </p:cNvPr>
            <p:cNvSpPr/>
            <p:nvPr/>
          </p:nvSpPr>
          <p:spPr>
            <a:xfrm>
              <a:off x="266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A5C2E455-9AA7-4F3D-A7B4-1F61039A7FFC}"/>
                </a:ext>
              </a:extLst>
            </p:cNvPr>
            <p:cNvSpPr/>
            <p:nvPr/>
          </p:nvSpPr>
          <p:spPr>
            <a:xfrm>
              <a:off x="302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49846F5-4225-4CDB-9484-1ED95F4C73FC}"/>
                </a:ext>
              </a:extLst>
            </p:cNvPr>
            <p:cNvSpPr/>
            <p:nvPr/>
          </p:nvSpPr>
          <p:spPr>
            <a:xfrm>
              <a:off x="3383074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94ED4BCB-4C55-491A-BD02-9CAE7066540C}"/>
                </a:ext>
              </a:extLst>
            </p:cNvPr>
            <p:cNvSpPr/>
            <p:nvPr/>
          </p:nvSpPr>
          <p:spPr>
            <a:xfrm>
              <a:off x="4237028" y="327185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자유형: 도형 49">
            <a:extLst>
              <a:ext uri="{FF2B5EF4-FFF2-40B4-BE49-F238E27FC236}">
                <a16:creationId xmlns:a16="http://schemas.microsoft.com/office/drawing/2014/main" id="{F6965E61-DB15-4B84-A0E5-60E50C8C1E02}"/>
              </a:ext>
            </a:extLst>
          </p:cNvPr>
          <p:cNvSpPr/>
          <p:nvPr/>
        </p:nvSpPr>
        <p:spPr>
          <a:xfrm>
            <a:off x="3125165" y="3055696"/>
            <a:ext cx="1932972" cy="266239"/>
          </a:xfrm>
          <a:custGeom>
            <a:avLst/>
            <a:gdLst>
              <a:gd name="connsiteX0" fmla="*/ 0 w 1932972"/>
              <a:gd name="connsiteY0" fmla="*/ 254664 h 266239"/>
              <a:gd name="connsiteX1" fmla="*/ 983848 w 1932972"/>
              <a:gd name="connsiteY1" fmla="*/ 21 h 266239"/>
              <a:gd name="connsiteX2" fmla="*/ 1932972 w 1932972"/>
              <a:gd name="connsiteY2" fmla="*/ 266239 h 266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2972" h="266239">
                <a:moveTo>
                  <a:pt x="0" y="254664"/>
                </a:moveTo>
                <a:cubicBezTo>
                  <a:pt x="330843" y="126378"/>
                  <a:pt x="661686" y="-1908"/>
                  <a:pt x="983848" y="21"/>
                </a:cubicBezTo>
                <a:cubicBezTo>
                  <a:pt x="1306010" y="1950"/>
                  <a:pt x="1619491" y="134094"/>
                  <a:pt x="1932972" y="26623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1D515C-5496-455F-8021-68CC5EDE9810}"/>
                  </a:ext>
                </a:extLst>
              </p:cNvPr>
              <p:cNvSpPr txBox="1"/>
              <p:nvPr/>
            </p:nvSpPr>
            <p:spPr>
              <a:xfrm>
                <a:off x="3860155" y="2843840"/>
                <a:ext cx="51587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1D515C-5496-455F-8021-68CC5EDE9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155" y="2843840"/>
                <a:ext cx="5158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755576" y="5854046"/>
                <a:ext cx="13680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854046"/>
                <a:ext cx="136803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그룹 65">
            <a:extLst>
              <a:ext uri="{FF2B5EF4-FFF2-40B4-BE49-F238E27FC236}">
                <a16:creationId xmlns:a16="http://schemas.microsoft.com/office/drawing/2014/main" id="{A7A76E0F-7FBD-4BDC-9DCA-32575DC15A82}"/>
              </a:ext>
            </a:extLst>
          </p:cNvPr>
          <p:cNvGrpSpPr/>
          <p:nvPr/>
        </p:nvGrpSpPr>
        <p:grpSpPr>
          <a:xfrm>
            <a:off x="2674620" y="5434940"/>
            <a:ext cx="2714518" cy="852795"/>
            <a:chOff x="2674620" y="5434940"/>
            <a:chExt cx="2714518" cy="85279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D4849B-BBBE-40AB-9F57-233992208F91}"/>
                </a:ext>
              </a:extLst>
            </p:cNvPr>
            <p:cNvSpPr txBox="1"/>
            <p:nvPr/>
          </p:nvSpPr>
          <p:spPr>
            <a:xfrm>
              <a:off x="4666309" y="5809847"/>
              <a:ext cx="57606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ko-KR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1761D0F5-4FB2-41C4-86D0-A8F54006E508}"/>
                </a:ext>
              </a:extLst>
            </p:cNvPr>
            <p:cNvSpPr/>
            <p:nvPr/>
          </p:nvSpPr>
          <p:spPr>
            <a:xfrm>
              <a:off x="2676042" y="592493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FF931ED0-5C03-4583-BD56-4E8AE5748834}"/>
                </a:ext>
              </a:extLst>
            </p:cNvPr>
            <p:cNvSpPr/>
            <p:nvPr/>
          </p:nvSpPr>
          <p:spPr>
            <a:xfrm>
              <a:off x="3036042" y="592493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97AE28D-21BC-4325-B7FD-C7754A915819}"/>
                </a:ext>
              </a:extLst>
            </p:cNvPr>
            <p:cNvSpPr/>
            <p:nvPr/>
          </p:nvSpPr>
          <p:spPr>
            <a:xfrm>
              <a:off x="3396042" y="592493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6D458E2-9F15-4492-955A-69E3EDD8F19D}"/>
                </a:ext>
              </a:extLst>
            </p:cNvPr>
            <p:cNvSpPr/>
            <p:nvPr/>
          </p:nvSpPr>
          <p:spPr>
            <a:xfrm>
              <a:off x="5029138" y="5924933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FCAA98E-806E-4BA6-8B18-B6282D564B60}"/>
                </a:ext>
              </a:extLst>
            </p:cNvPr>
            <p:cNvSpPr txBox="1"/>
            <p:nvPr/>
          </p:nvSpPr>
          <p:spPr>
            <a:xfrm>
              <a:off x="4471492" y="5809847"/>
              <a:ext cx="57606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ko-KR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F8FCF6-29C0-4C42-8401-545226F2EA45}"/>
                </a:ext>
              </a:extLst>
            </p:cNvPr>
            <p:cNvSpPr txBox="1"/>
            <p:nvPr/>
          </p:nvSpPr>
          <p:spPr>
            <a:xfrm>
              <a:off x="3772424" y="5798079"/>
              <a:ext cx="576064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  <a:endParaRPr lang="ko-KR" altLang="en-US" sz="2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0A162F2D-9A00-4382-9277-E29A8AD0CD2E}"/>
                </a:ext>
              </a:extLst>
            </p:cNvPr>
            <p:cNvSpPr/>
            <p:nvPr/>
          </p:nvSpPr>
          <p:spPr>
            <a:xfrm>
              <a:off x="4137264" y="5927735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BDF93112-D657-4142-A58B-4349D7E33B0D}"/>
                </a:ext>
              </a:extLst>
            </p:cNvPr>
            <p:cNvSpPr/>
            <p:nvPr/>
          </p:nvSpPr>
          <p:spPr>
            <a:xfrm>
              <a:off x="2674620" y="5616614"/>
              <a:ext cx="2712720" cy="304800"/>
            </a:xfrm>
            <a:custGeom>
              <a:avLst/>
              <a:gdLst>
                <a:gd name="connsiteX0" fmla="*/ 0 w 2712720"/>
                <a:gd name="connsiteY0" fmla="*/ 304800 h 304800"/>
                <a:gd name="connsiteX1" fmla="*/ 1287780 w 2712720"/>
                <a:gd name="connsiteY1" fmla="*/ 0 h 304800"/>
                <a:gd name="connsiteX2" fmla="*/ 2712720 w 2712720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2720" h="304800">
                  <a:moveTo>
                    <a:pt x="0" y="304800"/>
                  </a:moveTo>
                  <a:cubicBezTo>
                    <a:pt x="417830" y="152400"/>
                    <a:pt x="835660" y="0"/>
                    <a:pt x="1287780" y="0"/>
                  </a:cubicBezTo>
                  <a:cubicBezTo>
                    <a:pt x="1739900" y="0"/>
                    <a:pt x="2226310" y="152400"/>
                    <a:pt x="2712720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790D6F5-B2B5-4A28-8235-98BD32F5D5C9}"/>
                    </a:ext>
                  </a:extLst>
                </p:cNvPr>
                <p:cNvSpPr txBox="1"/>
                <p:nvPr/>
              </p:nvSpPr>
              <p:spPr>
                <a:xfrm>
                  <a:off x="3668320" y="5434940"/>
                  <a:ext cx="71560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𝐿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∗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</m:oMath>
                    </m:oMathPara>
                  </a14:m>
                  <a:endParaRPr lang="ko-KR" altLang="en-US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790D6F5-B2B5-4A28-8235-98BD32F5D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320" y="5434940"/>
                  <a:ext cx="71560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5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0FDB9B-C9D5-46FB-9B99-07F61E83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1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50" grpId="0" animBg="1"/>
      <p:bldP spid="43" grpId="0" animBg="1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A67E7-7DCA-443E-8EBA-5C90BE97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Input Representation Layer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363222" y="1623850"/>
                <a:ext cx="13680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2" y="1623850"/>
                <a:ext cx="136803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7D4849B-BBBE-40AB-9F57-233992208F91}"/>
              </a:ext>
            </a:extLst>
          </p:cNvPr>
          <p:cNvSpPr txBox="1"/>
          <p:nvPr/>
        </p:nvSpPr>
        <p:spPr>
          <a:xfrm>
            <a:off x="4147425" y="1576849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761D0F5-4FB2-41C4-86D0-A8F54006E508}"/>
              </a:ext>
            </a:extLst>
          </p:cNvPr>
          <p:cNvSpPr/>
          <p:nvPr/>
        </p:nvSpPr>
        <p:spPr>
          <a:xfrm>
            <a:off x="2157158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F931ED0-5C03-4583-BD56-4E8AE5748834}"/>
              </a:ext>
            </a:extLst>
          </p:cNvPr>
          <p:cNvSpPr/>
          <p:nvPr/>
        </p:nvSpPr>
        <p:spPr>
          <a:xfrm>
            <a:off x="2517158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97AE28D-21BC-4325-B7FD-C7754A915819}"/>
              </a:ext>
            </a:extLst>
          </p:cNvPr>
          <p:cNvSpPr/>
          <p:nvPr/>
        </p:nvSpPr>
        <p:spPr>
          <a:xfrm>
            <a:off x="2877158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4510254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CAA98E-806E-4BA6-8B18-B6282D564B60}"/>
              </a:ext>
            </a:extLst>
          </p:cNvPr>
          <p:cNvSpPr txBox="1"/>
          <p:nvPr/>
        </p:nvSpPr>
        <p:spPr>
          <a:xfrm>
            <a:off x="3952608" y="1576849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F8FCF6-29C0-4C42-8401-545226F2EA45}"/>
              </a:ext>
            </a:extLst>
          </p:cNvPr>
          <p:cNvSpPr txBox="1"/>
          <p:nvPr/>
        </p:nvSpPr>
        <p:spPr>
          <a:xfrm>
            <a:off x="3253540" y="1565081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A162F2D-9A00-4382-9277-E29A8AD0CD2E}"/>
              </a:ext>
            </a:extLst>
          </p:cNvPr>
          <p:cNvSpPr/>
          <p:nvPr/>
        </p:nvSpPr>
        <p:spPr>
          <a:xfrm>
            <a:off x="3618380" y="169473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BDF93112-D657-4142-A58B-4349D7E33B0D}"/>
              </a:ext>
            </a:extLst>
          </p:cNvPr>
          <p:cNvSpPr/>
          <p:nvPr/>
        </p:nvSpPr>
        <p:spPr>
          <a:xfrm>
            <a:off x="2155736" y="1389205"/>
            <a:ext cx="5234240" cy="300183"/>
          </a:xfrm>
          <a:custGeom>
            <a:avLst/>
            <a:gdLst>
              <a:gd name="connsiteX0" fmla="*/ 0 w 2712720"/>
              <a:gd name="connsiteY0" fmla="*/ 304800 h 304800"/>
              <a:gd name="connsiteX1" fmla="*/ 1287780 w 2712720"/>
              <a:gd name="connsiteY1" fmla="*/ 0 h 304800"/>
              <a:gd name="connsiteX2" fmla="*/ 2712720 w 271272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720" h="304800">
                <a:moveTo>
                  <a:pt x="0" y="304800"/>
                </a:moveTo>
                <a:cubicBezTo>
                  <a:pt x="417830" y="152400"/>
                  <a:pt x="835660" y="0"/>
                  <a:pt x="1287780" y="0"/>
                </a:cubicBezTo>
                <a:cubicBezTo>
                  <a:pt x="1739900" y="0"/>
                  <a:pt x="2226310" y="152400"/>
                  <a:pt x="2712720" y="30480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4405488" y="1190401"/>
                <a:ext cx="7156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∗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88" y="1190401"/>
                <a:ext cx="715606" cy="369332"/>
              </a:xfrm>
              <a:prstGeom prst="rect">
                <a:avLst/>
              </a:prstGeom>
              <a:blipFill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/>
          <p:cNvGrpSpPr/>
          <p:nvPr/>
        </p:nvGrpSpPr>
        <p:grpSpPr>
          <a:xfrm>
            <a:off x="2155736" y="2456887"/>
            <a:ext cx="2156250" cy="360000"/>
            <a:chOff x="1837118" y="2924944"/>
            <a:chExt cx="2156250" cy="360000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183711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219711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55711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913574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272069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63336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자유형 17"/>
          <p:cNvSpPr/>
          <p:nvPr/>
        </p:nvSpPr>
        <p:spPr>
          <a:xfrm>
            <a:off x="2160251" y="2817117"/>
            <a:ext cx="2150269" cy="258980"/>
          </a:xfrm>
          <a:custGeom>
            <a:avLst/>
            <a:gdLst>
              <a:gd name="connsiteX0" fmla="*/ 0 w 2150269"/>
              <a:gd name="connsiteY0" fmla="*/ 0 h 452437"/>
              <a:gd name="connsiteX1" fmla="*/ 1066800 w 2150269"/>
              <a:gd name="connsiteY1" fmla="*/ 452437 h 452437"/>
              <a:gd name="connsiteX2" fmla="*/ 2150269 w 2150269"/>
              <a:gd name="connsiteY2" fmla="*/ 2381 h 45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0269" h="452437">
                <a:moveTo>
                  <a:pt x="0" y="0"/>
                </a:moveTo>
                <a:cubicBezTo>
                  <a:pt x="354211" y="226020"/>
                  <a:pt x="708422" y="452040"/>
                  <a:pt x="1066800" y="452437"/>
                </a:cubicBezTo>
                <a:cubicBezTo>
                  <a:pt x="1425178" y="452834"/>
                  <a:pt x="1787723" y="227607"/>
                  <a:pt x="2150269" y="238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862132" y="2928542"/>
                <a:ext cx="7156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3∗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132" y="2928542"/>
                <a:ext cx="7156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294436" y="2417132"/>
            <a:ext cx="1603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Convolution</a:t>
            </a:r>
          </a:p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(filter)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2721352" y="410339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3499456" y="410339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4277560" y="410339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5055664" y="410339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5833768" y="410339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7389976" y="410339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90D6F5-B2B5-4A28-8235-98BD32F5D5C9}"/>
              </a:ext>
            </a:extLst>
          </p:cNvPr>
          <p:cNvSpPr txBox="1"/>
          <p:nvPr/>
        </p:nvSpPr>
        <p:spPr>
          <a:xfrm>
            <a:off x="6434069" y="4031172"/>
            <a:ext cx="715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4869314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523394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559300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595300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631206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6676690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7035750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882040" y="2046109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040" y="2046109"/>
                <a:ext cx="7156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7215750" y="3559728"/>
                <a:ext cx="715606" cy="374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750" y="3559728"/>
                <a:ext cx="715606" cy="374270"/>
              </a:xfrm>
              <a:prstGeom prst="rect">
                <a:avLst/>
              </a:prstGeom>
              <a:blipFill>
                <a:blip r:embed="rId7"/>
                <a:stretch>
                  <a:fillRect l="-14530"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566409" y="3559728"/>
                <a:ext cx="715606" cy="374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09" y="3559728"/>
                <a:ext cx="715606" cy="374270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3321653" y="3559728"/>
                <a:ext cx="715606" cy="374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653" y="3559728"/>
                <a:ext cx="715606" cy="374270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4120681" y="3553710"/>
                <a:ext cx="715606" cy="374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681" y="3553710"/>
                <a:ext cx="715606" cy="374270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4869187" y="3553710"/>
                <a:ext cx="715606" cy="374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187" y="3553710"/>
                <a:ext cx="715606" cy="374270"/>
              </a:xfrm>
              <a:prstGeom prst="rect">
                <a:avLst/>
              </a:prstGeom>
              <a:blipFill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5652908" y="3553710"/>
                <a:ext cx="715606" cy="3742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908" y="3553710"/>
                <a:ext cx="715606" cy="374270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333630" y="3966759"/>
            <a:ext cx="1603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218351" y="5258878"/>
            <a:ext cx="183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Max-pooling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4277560" y="550976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3546928" y="4998200"/>
                <a:ext cx="1963488" cy="4152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𝑢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928" y="4998200"/>
                <a:ext cx="1963488" cy="415242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F8A57C-DE76-4C54-9C5A-51FE00CF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42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33663 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2" grpId="0" animBg="1"/>
      <p:bldP spid="52" grpId="1" animBg="1"/>
      <p:bldP spid="58" grpId="0"/>
      <p:bldP spid="59" grpId="0" animBg="1"/>
      <p:bldP spid="61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5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A67E7-7DCA-443E-8EBA-5C90BE97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Input Representation Layer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363222" y="1623850"/>
                <a:ext cx="136803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2" y="1623850"/>
                <a:ext cx="136803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67D4849B-BBBE-40AB-9F57-233992208F91}"/>
              </a:ext>
            </a:extLst>
          </p:cNvPr>
          <p:cNvSpPr txBox="1"/>
          <p:nvPr/>
        </p:nvSpPr>
        <p:spPr>
          <a:xfrm>
            <a:off x="4147425" y="1576849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761D0F5-4FB2-41C4-86D0-A8F54006E508}"/>
              </a:ext>
            </a:extLst>
          </p:cNvPr>
          <p:cNvSpPr/>
          <p:nvPr/>
        </p:nvSpPr>
        <p:spPr>
          <a:xfrm>
            <a:off x="2157158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F931ED0-5C03-4583-BD56-4E8AE5748834}"/>
              </a:ext>
            </a:extLst>
          </p:cNvPr>
          <p:cNvSpPr/>
          <p:nvPr/>
        </p:nvSpPr>
        <p:spPr>
          <a:xfrm>
            <a:off x="2517158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97AE28D-21BC-4325-B7FD-C7754A915819}"/>
              </a:ext>
            </a:extLst>
          </p:cNvPr>
          <p:cNvSpPr/>
          <p:nvPr/>
        </p:nvSpPr>
        <p:spPr>
          <a:xfrm>
            <a:off x="2877158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4510254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FCAA98E-806E-4BA6-8B18-B6282D564B60}"/>
              </a:ext>
            </a:extLst>
          </p:cNvPr>
          <p:cNvSpPr txBox="1"/>
          <p:nvPr/>
        </p:nvSpPr>
        <p:spPr>
          <a:xfrm>
            <a:off x="3952608" y="1576849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F8FCF6-29C0-4C42-8401-545226F2EA45}"/>
              </a:ext>
            </a:extLst>
          </p:cNvPr>
          <p:cNvSpPr txBox="1"/>
          <p:nvPr/>
        </p:nvSpPr>
        <p:spPr>
          <a:xfrm>
            <a:off x="3253540" y="1565081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0A162F2D-9A00-4382-9277-E29A8AD0CD2E}"/>
              </a:ext>
            </a:extLst>
          </p:cNvPr>
          <p:cNvSpPr/>
          <p:nvPr/>
        </p:nvSpPr>
        <p:spPr>
          <a:xfrm>
            <a:off x="3618380" y="1694737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자유형: 도형 63">
            <a:extLst>
              <a:ext uri="{FF2B5EF4-FFF2-40B4-BE49-F238E27FC236}">
                <a16:creationId xmlns:a16="http://schemas.microsoft.com/office/drawing/2014/main" id="{BDF93112-D657-4142-A58B-4349D7E33B0D}"/>
              </a:ext>
            </a:extLst>
          </p:cNvPr>
          <p:cNvSpPr/>
          <p:nvPr/>
        </p:nvSpPr>
        <p:spPr>
          <a:xfrm>
            <a:off x="2155736" y="1389205"/>
            <a:ext cx="5234240" cy="300183"/>
          </a:xfrm>
          <a:custGeom>
            <a:avLst/>
            <a:gdLst>
              <a:gd name="connsiteX0" fmla="*/ 0 w 2712720"/>
              <a:gd name="connsiteY0" fmla="*/ 304800 h 304800"/>
              <a:gd name="connsiteX1" fmla="*/ 1287780 w 2712720"/>
              <a:gd name="connsiteY1" fmla="*/ 0 h 304800"/>
              <a:gd name="connsiteX2" fmla="*/ 2712720 w 271272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720" h="304800">
                <a:moveTo>
                  <a:pt x="0" y="304800"/>
                </a:moveTo>
                <a:cubicBezTo>
                  <a:pt x="417830" y="152400"/>
                  <a:pt x="835660" y="0"/>
                  <a:pt x="1287780" y="0"/>
                </a:cubicBezTo>
                <a:cubicBezTo>
                  <a:pt x="1739900" y="0"/>
                  <a:pt x="2226310" y="152400"/>
                  <a:pt x="2712720" y="304800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4405488" y="1190401"/>
                <a:ext cx="7156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𝐿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∗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𝑑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88" y="1190401"/>
                <a:ext cx="715606" cy="369332"/>
              </a:xfrm>
              <a:prstGeom prst="rect">
                <a:avLst/>
              </a:prstGeom>
              <a:blipFill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그룹 15"/>
          <p:cNvGrpSpPr/>
          <p:nvPr/>
        </p:nvGrpSpPr>
        <p:grpSpPr>
          <a:xfrm>
            <a:off x="2155736" y="2456887"/>
            <a:ext cx="2156250" cy="360000"/>
            <a:chOff x="1837118" y="2924944"/>
            <a:chExt cx="2156250" cy="360000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183711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219711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55711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913574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272069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633368" y="292494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294436" y="2417132"/>
            <a:ext cx="1603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Convolution</a:t>
            </a:r>
          </a:p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(filter)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4869314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523394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559300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595300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6312062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6676690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A6D458E2-9F15-4492-955A-69E3EDD8F19D}"/>
              </a:ext>
            </a:extLst>
          </p:cNvPr>
          <p:cNvSpPr/>
          <p:nvPr/>
        </p:nvSpPr>
        <p:spPr>
          <a:xfrm>
            <a:off x="7035750" y="1691935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882040" y="2046109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040" y="2046109"/>
                <a:ext cx="7156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그룹 48"/>
          <p:cNvGrpSpPr/>
          <p:nvPr/>
        </p:nvGrpSpPr>
        <p:grpSpPr>
          <a:xfrm>
            <a:off x="2292786" y="2589615"/>
            <a:ext cx="2156250" cy="360000"/>
            <a:chOff x="1837118" y="2924944"/>
            <a:chExt cx="2156250" cy="360000"/>
          </a:xfrm>
          <a:solidFill>
            <a:schemeClr val="bg1"/>
          </a:solidFill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183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219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55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913574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272069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63336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425852" y="2729272"/>
            <a:ext cx="2156250" cy="360000"/>
            <a:chOff x="1837118" y="2924944"/>
            <a:chExt cx="2156250" cy="360000"/>
          </a:xfrm>
          <a:solidFill>
            <a:schemeClr val="bg1"/>
          </a:solidFill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183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219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55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913574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272069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63336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2575521" y="2876360"/>
            <a:ext cx="2156250" cy="360000"/>
            <a:chOff x="1837118" y="2924944"/>
            <a:chExt cx="2156250" cy="360000"/>
          </a:xfrm>
          <a:solidFill>
            <a:schemeClr val="bg1"/>
          </a:solidFill>
        </p:grpSpPr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183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219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직사각형 103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55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913574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272069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63336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2713064" y="3038766"/>
            <a:ext cx="2156250" cy="360000"/>
            <a:chOff x="1837118" y="2924944"/>
            <a:chExt cx="2156250" cy="360000"/>
          </a:xfrm>
          <a:solidFill>
            <a:schemeClr val="bg1"/>
          </a:solidFill>
        </p:grpSpPr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75988602-B800-498A-B129-DD8A5A225FD6}"/>
                </a:ext>
              </a:extLst>
            </p:cNvPr>
            <p:cNvSpPr/>
            <p:nvPr/>
          </p:nvSpPr>
          <p:spPr>
            <a:xfrm>
              <a:off x="183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AD9A503F-6372-4419-8996-A339ECDDA20D}"/>
                </a:ext>
              </a:extLst>
            </p:cNvPr>
            <p:cNvSpPr/>
            <p:nvPr/>
          </p:nvSpPr>
          <p:spPr>
            <a:xfrm>
              <a:off x="219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직사각형 110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55711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2913574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272069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3633368" y="2924944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5229136" y="2607879"/>
            <a:ext cx="1603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32 filters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직사각형 117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2459542" y="522577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2826166" y="522577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3192790" y="522577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3559414" y="522577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3926038" y="522577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46C5586C-D063-4897-90DE-6844E10D05DB}"/>
              </a:ext>
            </a:extLst>
          </p:cNvPr>
          <p:cNvSpPr/>
          <p:nvPr/>
        </p:nvSpPr>
        <p:spPr>
          <a:xfrm>
            <a:off x="4945036" y="5225772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790D6F5-B2B5-4A28-8235-98BD32F5D5C9}"/>
              </a:ext>
            </a:extLst>
          </p:cNvPr>
          <p:cNvSpPr txBox="1"/>
          <p:nvPr/>
        </p:nvSpPr>
        <p:spPr>
          <a:xfrm>
            <a:off x="4274879" y="5153552"/>
            <a:ext cx="71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4770810" y="4682108"/>
                <a:ext cx="715606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10" y="4682108"/>
                <a:ext cx="715606" cy="3742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695426" y="4687046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26" y="4687046"/>
                <a:ext cx="7156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3070201" y="4687520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201" y="4687520"/>
                <a:ext cx="7156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3441517" y="4687520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17" y="4687520"/>
                <a:ext cx="7156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3813758" y="4687520"/>
                <a:ext cx="715606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58" y="4687520"/>
                <a:ext cx="715606" cy="3724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412043" y="5125669"/>
            <a:ext cx="1368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Vector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354073" y="4687046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073" y="4687046"/>
                <a:ext cx="7156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아래쪽 화살표 4"/>
          <p:cNvSpPr/>
          <p:nvPr/>
        </p:nvSpPr>
        <p:spPr>
          <a:xfrm>
            <a:off x="3337686" y="3627188"/>
            <a:ext cx="476072" cy="79208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546EEBF-9604-4B32-BB12-03975642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1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7" grpId="0"/>
      <p:bldP spid="128" grpId="0"/>
      <p:bldP spid="129" grpId="0"/>
      <p:bldP spid="130" grpId="0"/>
      <p:bldP spid="133" grpId="0"/>
      <p:bldP spid="13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8A67E7-7DCA-443E-8EBA-5C90BE97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Input Representation Layer</a:t>
            </a:r>
            <a:endParaRPr lang="ko-KR" altLang="en-US" dirty="0"/>
          </a:p>
        </p:txBody>
      </p:sp>
      <p:grpSp>
        <p:nvGrpSpPr>
          <p:cNvPr id="15" name="그룹 14"/>
          <p:cNvGrpSpPr/>
          <p:nvPr/>
        </p:nvGrpSpPr>
        <p:grpSpPr>
          <a:xfrm>
            <a:off x="5580112" y="1541777"/>
            <a:ext cx="2845494" cy="432220"/>
            <a:chOff x="5463409" y="1527518"/>
            <a:chExt cx="2845494" cy="432220"/>
          </a:xfrm>
        </p:grpSpPr>
        <p:sp>
          <p:nvSpPr>
            <p:cNvPr id="118" name="직사각형 117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463409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825270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187131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548992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91085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794890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790D6F5-B2B5-4A28-8235-98BD32F5D5C9}"/>
                </a:ext>
              </a:extLst>
            </p:cNvPr>
            <p:cNvSpPr txBox="1"/>
            <p:nvPr/>
          </p:nvSpPr>
          <p:spPr>
            <a:xfrm>
              <a:off x="7278746" y="1527518"/>
              <a:ext cx="71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004788" y="1543110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88" y="1543110"/>
                <a:ext cx="648072" cy="43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004788" y="2174057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88" y="2174057"/>
                <a:ext cx="648072" cy="4397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004788" y="4234614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88" y="4234614"/>
                <a:ext cx="648072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004788" y="4823126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88" y="4823126"/>
                <a:ext cx="648072" cy="439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445472" y="1543110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2" y="1543110"/>
                <a:ext cx="64807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445472" y="2174057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2" y="2174057"/>
                <a:ext cx="648072" cy="439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445472" y="4234614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2" y="4234614"/>
                <a:ext cx="64807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445472" y="4823126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2" y="4823126"/>
                <a:ext cx="648072" cy="439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/>
          <p:cNvCxnSpPr>
            <a:stCxn id="86" idx="3"/>
            <a:endCxn id="148" idx="1"/>
          </p:cNvCxnSpPr>
          <p:nvPr/>
        </p:nvCxnSpPr>
        <p:spPr>
          <a:xfrm flipV="1">
            <a:off x="2652860" y="1758554"/>
            <a:ext cx="1792612" cy="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직선 화살표 연결선 151"/>
          <p:cNvCxnSpPr>
            <a:stCxn id="87" idx="3"/>
            <a:endCxn id="149" idx="1"/>
          </p:cNvCxnSpPr>
          <p:nvPr/>
        </p:nvCxnSpPr>
        <p:spPr>
          <a:xfrm>
            <a:off x="2652860" y="2393925"/>
            <a:ext cx="1792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직선 화살표 연결선 152"/>
          <p:cNvCxnSpPr>
            <a:stCxn id="88" idx="3"/>
            <a:endCxn id="150" idx="1"/>
          </p:cNvCxnSpPr>
          <p:nvPr/>
        </p:nvCxnSpPr>
        <p:spPr>
          <a:xfrm>
            <a:off x="2652860" y="4450058"/>
            <a:ext cx="1792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89" idx="3"/>
            <a:endCxn id="151" idx="1"/>
          </p:cNvCxnSpPr>
          <p:nvPr/>
        </p:nvCxnSpPr>
        <p:spPr>
          <a:xfrm>
            <a:off x="2652860" y="5042994"/>
            <a:ext cx="1792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004788" y="2956092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88" y="2956092"/>
                <a:ext cx="648072" cy="4397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1985396" y="5646525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396" y="5646525"/>
                <a:ext cx="648072" cy="4397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자유형 18"/>
          <p:cNvSpPr/>
          <p:nvPr/>
        </p:nvSpPr>
        <p:spPr>
          <a:xfrm>
            <a:off x="1080709" y="1613997"/>
            <a:ext cx="437511" cy="1781831"/>
          </a:xfrm>
          <a:custGeom>
            <a:avLst/>
            <a:gdLst>
              <a:gd name="connsiteX0" fmla="*/ 710028 w 870048"/>
              <a:gd name="connsiteY0" fmla="*/ 0 h 1657350"/>
              <a:gd name="connsiteX1" fmla="*/ 1368 w 870048"/>
              <a:gd name="connsiteY1" fmla="*/ 811530 h 1657350"/>
              <a:gd name="connsiteX2" fmla="*/ 870048 w 870048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048" h="1657350">
                <a:moveTo>
                  <a:pt x="710028" y="0"/>
                </a:moveTo>
                <a:cubicBezTo>
                  <a:pt x="342363" y="267652"/>
                  <a:pt x="-25302" y="535305"/>
                  <a:pt x="1368" y="811530"/>
                </a:cubicBezTo>
                <a:cubicBezTo>
                  <a:pt x="28038" y="1087755"/>
                  <a:pt x="449043" y="1372552"/>
                  <a:pt x="870048" y="16573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713732" y="2174057"/>
                <a:ext cx="1076728" cy="439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𝑟𝑒𝑣𝑖𝑒𝑤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32" y="2174057"/>
                <a:ext cx="1076728" cy="4397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연결선 20"/>
          <p:cNvCxnSpPr/>
          <p:nvPr/>
        </p:nvCxnSpPr>
        <p:spPr>
          <a:xfrm>
            <a:off x="1449640" y="1613997"/>
            <a:ext cx="486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직선 연결선 158"/>
          <p:cNvCxnSpPr/>
          <p:nvPr/>
        </p:nvCxnSpPr>
        <p:spPr>
          <a:xfrm>
            <a:off x="1498828" y="3398195"/>
            <a:ext cx="486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자유형 159"/>
          <p:cNvSpPr/>
          <p:nvPr/>
        </p:nvSpPr>
        <p:spPr>
          <a:xfrm>
            <a:off x="1118568" y="4309358"/>
            <a:ext cx="437511" cy="1776903"/>
          </a:xfrm>
          <a:custGeom>
            <a:avLst/>
            <a:gdLst>
              <a:gd name="connsiteX0" fmla="*/ 710028 w 870048"/>
              <a:gd name="connsiteY0" fmla="*/ 0 h 1657350"/>
              <a:gd name="connsiteX1" fmla="*/ 1368 w 870048"/>
              <a:gd name="connsiteY1" fmla="*/ 811530 h 1657350"/>
              <a:gd name="connsiteX2" fmla="*/ 870048 w 870048"/>
              <a:gd name="connsiteY2" fmla="*/ 165735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048" h="1657350">
                <a:moveTo>
                  <a:pt x="710028" y="0"/>
                </a:moveTo>
                <a:cubicBezTo>
                  <a:pt x="342363" y="267652"/>
                  <a:pt x="-25302" y="535305"/>
                  <a:pt x="1368" y="811530"/>
                </a:cubicBezTo>
                <a:cubicBezTo>
                  <a:pt x="28038" y="1087755"/>
                  <a:pt x="449043" y="1372552"/>
                  <a:pt x="870048" y="16573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1" name="직선 연결선 160"/>
          <p:cNvCxnSpPr/>
          <p:nvPr/>
        </p:nvCxnSpPr>
        <p:spPr>
          <a:xfrm>
            <a:off x="1487499" y="4309358"/>
            <a:ext cx="486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직선 연결선 161"/>
          <p:cNvCxnSpPr/>
          <p:nvPr/>
        </p:nvCxnSpPr>
        <p:spPr>
          <a:xfrm>
            <a:off x="1536687" y="6093556"/>
            <a:ext cx="4865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542345" y="4823126"/>
                <a:ext cx="1076728" cy="439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𝑎𝑏𝑠𝑡𝑟𝑎𝑐𝑡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45" y="4823126"/>
                <a:ext cx="1076728" cy="439736"/>
              </a:xfrm>
              <a:prstGeom prst="rect">
                <a:avLst/>
              </a:prstGeom>
              <a:blipFill>
                <a:blip r:embed="rId14"/>
                <a:stretch>
                  <a:fillRect l="-565" r="-8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그룹 162"/>
          <p:cNvGrpSpPr/>
          <p:nvPr/>
        </p:nvGrpSpPr>
        <p:grpSpPr>
          <a:xfrm>
            <a:off x="5580112" y="2173591"/>
            <a:ext cx="2845494" cy="432220"/>
            <a:chOff x="5463409" y="1527518"/>
            <a:chExt cx="2845494" cy="432220"/>
          </a:xfrm>
        </p:grpSpPr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463409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825270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직사각형 165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187131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548992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91085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794890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1790D6F5-B2B5-4A28-8235-98BD32F5D5C9}"/>
                </a:ext>
              </a:extLst>
            </p:cNvPr>
            <p:cNvSpPr txBox="1"/>
            <p:nvPr/>
          </p:nvSpPr>
          <p:spPr>
            <a:xfrm>
              <a:off x="7278746" y="1527518"/>
              <a:ext cx="71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1" name="그룹 170"/>
          <p:cNvGrpSpPr/>
          <p:nvPr/>
        </p:nvGrpSpPr>
        <p:grpSpPr>
          <a:xfrm>
            <a:off x="5580112" y="4093248"/>
            <a:ext cx="2845494" cy="432220"/>
            <a:chOff x="5463409" y="1527518"/>
            <a:chExt cx="2845494" cy="432220"/>
          </a:xfrm>
        </p:grpSpPr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463409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825270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직사각형 173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187131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직사각형 174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548992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91085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794890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1790D6F5-B2B5-4A28-8235-98BD32F5D5C9}"/>
                </a:ext>
              </a:extLst>
            </p:cNvPr>
            <p:cNvSpPr txBox="1"/>
            <p:nvPr/>
          </p:nvSpPr>
          <p:spPr>
            <a:xfrm>
              <a:off x="7278746" y="1527518"/>
              <a:ext cx="71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9" name="그룹 178"/>
          <p:cNvGrpSpPr/>
          <p:nvPr/>
        </p:nvGrpSpPr>
        <p:grpSpPr>
          <a:xfrm>
            <a:off x="5580112" y="4765589"/>
            <a:ext cx="2845494" cy="432220"/>
            <a:chOff x="5463409" y="1527518"/>
            <a:chExt cx="2845494" cy="432220"/>
          </a:xfrm>
        </p:grpSpPr>
        <p:sp>
          <p:nvSpPr>
            <p:cNvPr id="180" name="직사각형 179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463409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5825270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직사각형 181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187131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548992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691085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직사각형 184">
              <a:extLst>
                <a:ext uri="{FF2B5EF4-FFF2-40B4-BE49-F238E27FC236}">
                  <a16:creationId xmlns:a16="http://schemas.microsoft.com/office/drawing/2014/main" id="{46C5586C-D063-4897-90DE-6844E10D05DB}"/>
                </a:ext>
              </a:extLst>
            </p:cNvPr>
            <p:cNvSpPr/>
            <p:nvPr/>
          </p:nvSpPr>
          <p:spPr>
            <a:xfrm>
              <a:off x="794890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790D6F5-B2B5-4A28-8235-98BD32F5D5C9}"/>
                </a:ext>
              </a:extLst>
            </p:cNvPr>
            <p:cNvSpPr txBox="1"/>
            <p:nvPr/>
          </p:nvSpPr>
          <p:spPr>
            <a:xfrm>
              <a:off x="7278746" y="1527518"/>
              <a:ext cx="71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218" name="Picture 2" descr="document icon에 대한 이미지 검색결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2" y="2713423"/>
            <a:ext cx="531201" cy="5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document icon에 대한 이미지 검색결과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2" y="5453957"/>
            <a:ext cx="531201" cy="53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380AA91B-E364-4D63-B777-1FF0F5E1EEA6}"/>
              </a:ext>
            </a:extLst>
          </p:cNvPr>
          <p:cNvCxnSpPr/>
          <p:nvPr/>
        </p:nvCxnSpPr>
        <p:spPr>
          <a:xfrm>
            <a:off x="2652860" y="5877272"/>
            <a:ext cx="1792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0B0879-807D-4C00-8E5A-E8C29FFDB4CD}"/>
                  </a:ext>
                </a:extLst>
              </p:cNvPr>
              <p:cNvSpPr txBox="1"/>
              <p:nvPr/>
            </p:nvSpPr>
            <p:spPr>
              <a:xfrm>
                <a:off x="4445472" y="5671785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0B0879-807D-4C00-8E5A-E8C29FFDB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2" y="5671785"/>
                <a:ext cx="648072" cy="439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224DACD-74D8-4E64-80ED-67714C6BECCB}"/>
                  </a:ext>
                </a:extLst>
              </p:cNvPr>
              <p:cNvSpPr txBox="1"/>
              <p:nvPr/>
            </p:nvSpPr>
            <p:spPr>
              <a:xfrm>
                <a:off x="4445472" y="2939645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224DACD-74D8-4E64-80ED-67714C6BE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472" y="2939645"/>
                <a:ext cx="648072" cy="4397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7A7F2322-D1A5-4BDF-987A-5BFAD7BED6D2}"/>
              </a:ext>
            </a:extLst>
          </p:cNvPr>
          <p:cNvCxnSpPr>
            <a:endCxn id="62" idx="1"/>
          </p:cNvCxnSpPr>
          <p:nvPr/>
        </p:nvCxnSpPr>
        <p:spPr>
          <a:xfrm>
            <a:off x="2652860" y="3159513"/>
            <a:ext cx="1792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4FE02D5-1AE2-45E2-800F-E04D33D83C1D}"/>
              </a:ext>
            </a:extLst>
          </p:cNvPr>
          <p:cNvGrpSpPr/>
          <p:nvPr/>
        </p:nvGrpSpPr>
        <p:grpSpPr>
          <a:xfrm>
            <a:off x="5580112" y="2959850"/>
            <a:ext cx="2845494" cy="432220"/>
            <a:chOff x="5463409" y="1527518"/>
            <a:chExt cx="2845494" cy="432220"/>
          </a:xfrm>
        </p:grpSpPr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5AB29DFE-C738-4C80-B614-ABEEB437C114}"/>
                </a:ext>
              </a:extLst>
            </p:cNvPr>
            <p:cNvSpPr/>
            <p:nvPr/>
          </p:nvSpPr>
          <p:spPr>
            <a:xfrm>
              <a:off x="5463409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9EFA1739-3675-45AE-B39C-3BA1D9D61E1B}"/>
                </a:ext>
              </a:extLst>
            </p:cNvPr>
            <p:cNvSpPr/>
            <p:nvPr/>
          </p:nvSpPr>
          <p:spPr>
            <a:xfrm>
              <a:off x="5825270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7E6A8FAD-BC2A-4DD4-BAF4-0EF25AF6DA82}"/>
                </a:ext>
              </a:extLst>
            </p:cNvPr>
            <p:cNvSpPr/>
            <p:nvPr/>
          </p:nvSpPr>
          <p:spPr>
            <a:xfrm>
              <a:off x="6187131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D0F4084-C1AC-401A-BEE4-97BF1023F566}"/>
                </a:ext>
              </a:extLst>
            </p:cNvPr>
            <p:cNvSpPr/>
            <p:nvPr/>
          </p:nvSpPr>
          <p:spPr>
            <a:xfrm>
              <a:off x="6548992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485327D-A021-4727-B0AE-5BC0C51B2C20}"/>
                </a:ext>
              </a:extLst>
            </p:cNvPr>
            <p:cNvSpPr/>
            <p:nvPr/>
          </p:nvSpPr>
          <p:spPr>
            <a:xfrm>
              <a:off x="691085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2801C8EA-5BBA-4D8A-BC1C-2BD96AC751BF}"/>
                </a:ext>
              </a:extLst>
            </p:cNvPr>
            <p:cNvSpPr/>
            <p:nvPr/>
          </p:nvSpPr>
          <p:spPr>
            <a:xfrm>
              <a:off x="794890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614E933-FF5E-424A-9B9F-A67B5B476199}"/>
                </a:ext>
              </a:extLst>
            </p:cNvPr>
            <p:cNvSpPr txBox="1"/>
            <p:nvPr/>
          </p:nvSpPr>
          <p:spPr>
            <a:xfrm>
              <a:off x="7278746" y="1527518"/>
              <a:ext cx="71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83A8E1F3-D277-42CF-B8E6-12E3A039B104}"/>
              </a:ext>
            </a:extLst>
          </p:cNvPr>
          <p:cNvGrpSpPr/>
          <p:nvPr/>
        </p:nvGrpSpPr>
        <p:grpSpPr>
          <a:xfrm>
            <a:off x="5580112" y="5652905"/>
            <a:ext cx="2845494" cy="432220"/>
            <a:chOff x="5463409" y="1527518"/>
            <a:chExt cx="2845494" cy="432220"/>
          </a:xfrm>
        </p:grpSpPr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3EBFDCF2-4734-4E2D-83D8-407177B530AC}"/>
                </a:ext>
              </a:extLst>
            </p:cNvPr>
            <p:cNvSpPr/>
            <p:nvPr/>
          </p:nvSpPr>
          <p:spPr>
            <a:xfrm>
              <a:off x="5463409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직사각형 73">
              <a:extLst>
                <a:ext uri="{FF2B5EF4-FFF2-40B4-BE49-F238E27FC236}">
                  <a16:creationId xmlns:a16="http://schemas.microsoft.com/office/drawing/2014/main" id="{4F46E687-6516-4906-965E-FC79A01ACFEA}"/>
                </a:ext>
              </a:extLst>
            </p:cNvPr>
            <p:cNvSpPr/>
            <p:nvPr/>
          </p:nvSpPr>
          <p:spPr>
            <a:xfrm>
              <a:off x="5825270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11713378-D769-4945-A7E0-EADB563AC21D}"/>
                </a:ext>
              </a:extLst>
            </p:cNvPr>
            <p:cNvSpPr/>
            <p:nvPr/>
          </p:nvSpPr>
          <p:spPr>
            <a:xfrm>
              <a:off x="6187131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05144CF3-E6CE-49C6-9C8F-3FB250FB4D76}"/>
                </a:ext>
              </a:extLst>
            </p:cNvPr>
            <p:cNvSpPr/>
            <p:nvPr/>
          </p:nvSpPr>
          <p:spPr>
            <a:xfrm>
              <a:off x="6548992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9FB56517-491D-47A4-ABBC-FC7A65C9D48D}"/>
                </a:ext>
              </a:extLst>
            </p:cNvPr>
            <p:cNvSpPr/>
            <p:nvPr/>
          </p:nvSpPr>
          <p:spPr>
            <a:xfrm>
              <a:off x="691085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B3B3A600-AED2-44C5-BF25-7C532665A222}"/>
                </a:ext>
              </a:extLst>
            </p:cNvPr>
            <p:cNvSpPr/>
            <p:nvPr/>
          </p:nvSpPr>
          <p:spPr>
            <a:xfrm>
              <a:off x="7948903" y="1599738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B935740-F1DA-420E-9A91-23FB91883F74}"/>
                </a:ext>
              </a:extLst>
            </p:cNvPr>
            <p:cNvSpPr txBox="1"/>
            <p:nvPr/>
          </p:nvSpPr>
          <p:spPr>
            <a:xfrm>
              <a:off x="7278746" y="1527518"/>
              <a:ext cx="715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Calibri" panose="020F0502020204030204" pitchFamily="34" charset="0"/>
                  <a:cs typeface="Calibri" panose="020F0502020204030204" pitchFamily="34" charset="0"/>
                </a:rPr>
                <a:t>……</a:t>
              </a:r>
              <a:endParaRPr lang="ko-KR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671E900-45EF-4CC8-98B0-5C55DCAA95B7}"/>
              </a:ext>
            </a:extLst>
          </p:cNvPr>
          <p:cNvSpPr txBox="1"/>
          <p:nvPr/>
        </p:nvSpPr>
        <p:spPr>
          <a:xfrm>
            <a:off x="3094200" y="5284336"/>
            <a:ext cx="71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01A9003-EEAC-41C9-86E2-239E8967F574}"/>
              </a:ext>
            </a:extLst>
          </p:cNvPr>
          <p:cNvSpPr txBox="1"/>
          <p:nvPr/>
        </p:nvSpPr>
        <p:spPr>
          <a:xfrm>
            <a:off x="3139428" y="2542923"/>
            <a:ext cx="71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E624ABF-B9BA-4B65-829D-1F02375A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120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148" grpId="0"/>
      <p:bldP spid="149" grpId="0"/>
      <p:bldP spid="150" grpId="0"/>
      <p:bldP spid="151" grpId="0"/>
      <p:bldP spid="155" grpId="0"/>
      <p:bldP spid="156" grpId="0"/>
      <p:bldP spid="19" grpId="0" animBg="1"/>
      <p:bldP spid="157" grpId="0" animBg="1"/>
      <p:bldP spid="160" grpId="0" animBg="1"/>
      <p:bldP spid="158" grpId="0" animBg="1"/>
      <p:bldP spid="61" grpId="0"/>
      <p:bldP spid="62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304718-2FC4-4DEB-937A-796E2A825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Sentence classification layer</a:t>
            </a:r>
            <a:r>
              <a:rPr lang="en-US" altLang="ko-KR" dirty="0"/>
              <a:t> produces </a:t>
            </a:r>
            <a:br>
              <a:rPr lang="en-US" altLang="ko-KR" dirty="0"/>
            </a:br>
            <a:r>
              <a:rPr lang="en-US" altLang="ko-KR" dirty="0"/>
              <a:t>the </a:t>
            </a:r>
            <a:r>
              <a:rPr lang="en-US" altLang="ko-KR" i="1" dirty="0"/>
              <a:t>sentiment classification</a:t>
            </a:r>
            <a:r>
              <a:rPr lang="en-US" altLang="ko-KR" dirty="0"/>
              <a:t> result for each </a:t>
            </a:r>
            <a:r>
              <a:rPr lang="en-US" altLang="ko-KR" i="1" dirty="0"/>
              <a:t>sentence</a:t>
            </a:r>
          </a:p>
          <a:p>
            <a:pPr lvl="1"/>
            <a:r>
              <a:rPr lang="en-US" altLang="ko-KR" dirty="0"/>
              <a:t>Also, it leverages the abstract text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1A2CBF-2822-4F25-BFA2-5192552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Sentence Classification Layer</a:t>
            </a:r>
            <a:endParaRPr lang="ko-KR" altLang="en-US" dirty="0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89" y="2870158"/>
            <a:ext cx="5400600" cy="233700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6308886" y="4293096"/>
            <a:ext cx="122413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Opinion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467544" y="5543351"/>
            <a:ext cx="734481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Non-opinion is can be the </a:t>
            </a:r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repetition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 of the paper content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which can be filtered using the </a:t>
            </a:r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 text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6029548" y="2914450"/>
            <a:ext cx="1782812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Non-opinion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8A071C-2B3A-4CEE-A6D6-BEEFB41F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66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Attention Network</a:t>
            </a:r>
            <a:endParaRPr lang="ko-KR" altLang="en-US" dirty="0"/>
          </a:p>
        </p:txBody>
      </p:sp>
      <p:pic>
        <p:nvPicPr>
          <p:cNvPr id="12290" name="Picture 2" descr="http://www.wildml.com/wp-content/uploads/2015/09/Screen-Shot-2015-09-17-at-10.39.06-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09" y="1256188"/>
            <a:ext cx="6048661" cy="32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365554" y="1268760"/>
            <a:ext cx="331602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Neural machine translation</a:t>
            </a:r>
          </a:p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(seq2seq model) 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899592" y="4633638"/>
            <a:ext cx="705678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079500" indent="-1079500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Problem: As the sentence is getting longer, information loss and vanishing gradient occurs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899592" y="5433019"/>
            <a:ext cx="7056784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1079500" indent="-1079500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Solution: When predicting the next word, make the decoder to reference the original sentence once again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870124" y="2754157"/>
            <a:ext cx="122413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Encoder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7371355" y="2323270"/>
            <a:ext cx="122413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E65DCD5-56FD-4C8A-A819-1C642DB7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57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Attention Network</a:t>
            </a:r>
            <a:endParaRPr lang="ko-KR" altLang="en-US" dirty="0"/>
          </a:p>
        </p:txBody>
      </p:sp>
      <p:pic>
        <p:nvPicPr>
          <p:cNvPr id="8" name="Picture 2" descr="http://www.wildml.com/wp-content/uploads/2015/09/Screen-Shot-2015-09-17-at-10.39.06-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6048661" cy="328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 flipH="1" flipV="1">
            <a:off x="5065950" y="3338104"/>
            <a:ext cx="748952" cy="5128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 flipH="1" flipV="1">
            <a:off x="3884682" y="3338106"/>
            <a:ext cx="1930219" cy="5214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800940" y="3338101"/>
            <a:ext cx="2265010" cy="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 flipV="1">
            <a:off x="2800942" y="3338103"/>
            <a:ext cx="3013959" cy="5128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2800939" y="2989688"/>
            <a:ext cx="0" cy="818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3884682" y="3028080"/>
            <a:ext cx="0" cy="818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5066030" y="3040780"/>
            <a:ext cx="0" cy="8187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3694430" y="2463555"/>
            <a:ext cx="360040" cy="2448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2640082" y="1700809"/>
            <a:ext cx="360040" cy="10118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4822730" y="2593231"/>
            <a:ext cx="360040" cy="121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2401654" y="2699813"/>
            <a:ext cx="3024336" cy="3367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Softmax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2710900" y="3257444"/>
            <a:ext cx="180000" cy="1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3784450" y="3257444"/>
            <a:ext cx="180000" cy="1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4965717" y="3257444"/>
            <a:ext cx="180000" cy="180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5480008" y="1257291"/>
                <a:ext cx="335056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attention value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≃</m:t>
                    </m:r>
                  </m:oMath>
                </a14:m>
                <a:r>
                  <a:rPr lang="ko-KR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similarity</a:t>
                </a:r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08" y="1257291"/>
                <a:ext cx="3350566" cy="400110"/>
              </a:xfrm>
              <a:prstGeom prst="rect">
                <a:avLst/>
              </a:prstGeom>
              <a:blipFill>
                <a:blip r:embed="rId4"/>
                <a:stretch>
                  <a:fillRect l="-2000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613824" y="1226514"/>
                <a:ext cx="429267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2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24" y="1226514"/>
                <a:ext cx="429267" cy="430887"/>
              </a:xfrm>
              <a:prstGeom prst="rect">
                <a:avLst/>
              </a:prstGeom>
              <a:blipFill>
                <a:blip r:embed="rId5"/>
                <a:stretch>
                  <a:fillRect r="-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3670048" y="1226514"/>
                <a:ext cx="429267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2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48" y="1226514"/>
                <a:ext cx="429267" cy="430887"/>
              </a:xfrm>
              <a:prstGeom prst="rect">
                <a:avLst/>
              </a:prstGeom>
              <a:blipFill>
                <a:blip r:embed="rId6"/>
                <a:stretch>
                  <a:fillRect r="-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726272" y="1226514"/>
                <a:ext cx="429267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ko-KR" sz="22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22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72" y="1226514"/>
                <a:ext cx="429267" cy="430887"/>
              </a:xfrm>
              <a:prstGeom prst="rect">
                <a:avLst/>
              </a:prstGeom>
              <a:blipFill>
                <a:blip r:embed="rId7"/>
                <a:stretch>
                  <a:fillRect r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85" name="모서리가 둥근 직사각형 16384"/>
          <p:cNvSpPr/>
          <p:nvPr/>
        </p:nvSpPr>
        <p:spPr>
          <a:xfrm>
            <a:off x="5821655" y="5005184"/>
            <a:ext cx="277200" cy="864096"/>
          </a:xfrm>
          <a:prstGeom prst="roundRect">
            <a:avLst/>
          </a:prstGeom>
          <a:ln>
            <a:solidFill>
              <a:srgbClr val="84795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87" name="타원 16386"/>
          <p:cNvSpPr/>
          <p:nvPr/>
        </p:nvSpPr>
        <p:spPr>
          <a:xfrm>
            <a:off x="5900400" y="5077192"/>
            <a:ext cx="126000" cy="126000"/>
          </a:xfrm>
          <a:prstGeom prst="ellipse">
            <a:avLst/>
          </a:prstGeom>
          <a:solidFill>
            <a:srgbClr val="AB1E2F"/>
          </a:solidFill>
          <a:ln>
            <a:solidFill>
              <a:srgbClr val="84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5900400" y="5275200"/>
            <a:ext cx="126000" cy="126000"/>
          </a:xfrm>
          <a:prstGeom prst="ellipse">
            <a:avLst/>
          </a:prstGeom>
          <a:solidFill>
            <a:srgbClr val="AB1E2F"/>
          </a:solidFill>
          <a:ln>
            <a:solidFill>
              <a:srgbClr val="84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5900400" y="5473208"/>
            <a:ext cx="126000" cy="126000"/>
          </a:xfrm>
          <a:prstGeom prst="ellipse">
            <a:avLst/>
          </a:prstGeom>
          <a:solidFill>
            <a:srgbClr val="AB1E2F"/>
          </a:solidFill>
          <a:ln>
            <a:solidFill>
              <a:srgbClr val="84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5900400" y="5677469"/>
            <a:ext cx="126000" cy="126000"/>
          </a:xfrm>
          <a:prstGeom prst="ellipse">
            <a:avLst/>
          </a:prstGeom>
          <a:solidFill>
            <a:srgbClr val="AB1E2F"/>
          </a:solidFill>
          <a:ln>
            <a:solidFill>
              <a:srgbClr val="8400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6310737" y="5203192"/>
                <a:ext cx="146677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𝑠𝑢𝑚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737" y="5203192"/>
                <a:ext cx="146677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5636219" y="4390561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⊕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219" y="4390561"/>
                <a:ext cx="648072" cy="430887"/>
              </a:xfrm>
              <a:prstGeom prst="rect">
                <a:avLst/>
              </a:prstGeom>
              <a:blipFill>
                <a:blip r:embed="rId9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392" name="꺾인 연결선 16391"/>
          <p:cNvCxnSpPr>
            <a:stCxn id="91" idx="1"/>
            <a:endCxn id="16385" idx="2"/>
          </p:cNvCxnSpPr>
          <p:nvPr/>
        </p:nvCxnSpPr>
        <p:spPr>
          <a:xfrm rot="10800000" flipH="1" flipV="1">
            <a:off x="2127787" y="2209198"/>
            <a:ext cx="3832467" cy="3660082"/>
          </a:xfrm>
          <a:prstGeom prst="bentConnector4">
            <a:avLst>
              <a:gd name="adj1" fmla="val -28930"/>
              <a:gd name="adj2" fmla="val 10624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직사각형 90"/>
          <p:cNvSpPr/>
          <p:nvPr/>
        </p:nvSpPr>
        <p:spPr>
          <a:xfrm>
            <a:off x="2127788" y="1703267"/>
            <a:ext cx="360040" cy="10118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FB6BAB0-12D7-4C63-B8AF-7ADA49A0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04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31" grpId="0" animBg="1"/>
      <p:bldP spid="41" grpId="0" animBg="1"/>
      <p:bldP spid="42" grpId="0" animBg="1"/>
      <p:bldP spid="67" grpId="0" animBg="1"/>
      <p:bldP spid="68" grpId="0" animBg="1"/>
      <p:bldP spid="69" grpId="0" animBg="1"/>
      <p:bldP spid="70" grpId="0" animBg="1"/>
      <p:bldP spid="16385" grpId="0" animBg="1"/>
      <p:bldP spid="16387" grpId="0" animBg="1"/>
      <p:bldP spid="73" grpId="0" animBg="1"/>
      <p:bldP spid="74" grpId="0" animBg="1"/>
      <p:bldP spid="75" grpId="0" animBg="1"/>
      <p:bldP spid="76" grpId="0" animBg="1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1A2CBF-2822-4F25-BFA2-5192552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Abstract-based Memory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96134" y="1293409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34" y="1293409"/>
                <a:ext cx="648072" cy="43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1331640" y="1297833"/>
                <a:ext cx="64807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297833"/>
                <a:ext cx="6480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246030" y="4828499"/>
                <a:ext cx="64807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30" y="4828499"/>
                <a:ext cx="64807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3542174" y="4819650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174" y="4819650"/>
                <a:ext cx="648072" cy="439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직선 화살표 연결선 16"/>
          <p:cNvCxnSpPr/>
          <p:nvPr/>
        </p:nvCxnSpPr>
        <p:spPr>
          <a:xfrm flipV="1">
            <a:off x="884947" y="1500004"/>
            <a:ext cx="354658" cy="4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246030" y="5630386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30" y="5630386"/>
                <a:ext cx="648072" cy="4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>
            <a:stCxn id="22" idx="0"/>
            <a:endCxn id="15" idx="2"/>
          </p:cNvCxnSpPr>
          <p:nvPr/>
        </p:nvCxnSpPr>
        <p:spPr>
          <a:xfrm flipV="1">
            <a:off x="2570066" y="5259386"/>
            <a:ext cx="0" cy="37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2174022" y="3759334"/>
            <a:ext cx="792088" cy="696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LSTM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470166" y="3759334"/>
            <a:ext cx="792088" cy="696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LSTM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화살표 연결선 5"/>
          <p:cNvCxnSpPr>
            <a:stCxn id="4" idx="3"/>
            <a:endCxn id="25" idx="1"/>
          </p:cNvCxnSpPr>
          <p:nvPr/>
        </p:nvCxnSpPr>
        <p:spPr>
          <a:xfrm>
            <a:off x="2966110" y="4107727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4766310" y="3759334"/>
            <a:ext cx="792088" cy="696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LSTM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직선 화살표 연결선 26"/>
          <p:cNvCxnSpPr>
            <a:endCxn id="26" idx="1"/>
          </p:cNvCxnSpPr>
          <p:nvPr/>
        </p:nvCxnSpPr>
        <p:spPr>
          <a:xfrm>
            <a:off x="4262254" y="4107727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838328" y="4828499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328" y="4828499"/>
                <a:ext cx="648072" cy="439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꺾인 연결선 11"/>
          <p:cNvCxnSpPr>
            <a:stCxn id="13" idx="2"/>
            <a:endCxn id="4" idx="1"/>
          </p:cNvCxnSpPr>
          <p:nvPr/>
        </p:nvCxnSpPr>
        <p:spPr>
          <a:xfrm rot="16200000" flipH="1">
            <a:off x="725346" y="2659050"/>
            <a:ext cx="2379007" cy="5183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5" idx="0"/>
            <a:endCxn id="4" idx="2"/>
          </p:cNvCxnSpPr>
          <p:nvPr/>
        </p:nvCxnSpPr>
        <p:spPr>
          <a:xfrm flipV="1">
            <a:off x="2570066" y="4456120"/>
            <a:ext cx="0" cy="37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16" idx="0"/>
            <a:endCxn id="25" idx="2"/>
          </p:cNvCxnSpPr>
          <p:nvPr/>
        </p:nvCxnSpPr>
        <p:spPr>
          <a:xfrm flipV="1">
            <a:off x="3866210" y="4456120"/>
            <a:ext cx="0" cy="36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28" idx="0"/>
            <a:endCxn id="26" idx="2"/>
          </p:cNvCxnSpPr>
          <p:nvPr/>
        </p:nvCxnSpPr>
        <p:spPr>
          <a:xfrm flipH="1" flipV="1">
            <a:off x="5162354" y="4456120"/>
            <a:ext cx="10" cy="37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3540490" y="5646411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490" y="5646411"/>
                <a:ext cx="648072" cy="4397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/>
          <p:cNvCxnSpPr>
            <a:stCxn id="41" idx="0"/>
            <a:endCxn id="16" idx="2"/>
          </p:cNvCxnSpPr>
          <p:nvPr/>
        </p:nvCxnSpPr>
        <p:spPr>
          <a:xfrm flipV="1">
            <a:off x="3864526" y="5259386"/>
            <a:ext cx="1684" cy="387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834950" y="5646411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50" y="5646411"/>
                <a:ext cx="648072" cy="439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직선 화살표 연결선 44"/>
          <p:cNvCxnSpPr>
            <a:stCxn id="44" idx="0"/>
            <a:endCxn id="28" idx="2"/>
          </p:cNvCxnSpPr>
          <p:nvPr/>
        </p:nvCxnSpPr>
        <p:spPr>
          <a:xfrm flipV="1">
            <a:off x="5158986" y="5268235"/>
            <a:ext cx="3378" cy="37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flipV="1">
            <a:off x="2570066" y="3230461"/>
            <a:ext cx="0" cy="54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 flipH="1" flipV="1">
            <a:off x="3862842" y="3230493"/>
            <a:ext cx="0" cy="540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H="1" flipV="1">
            <a:off x="5174472" y="3220297"/>
            <a:ext cx="0" cy="549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3682822" y="2015157"/>
            <a:ext cx="360040" cy="8777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2390046" y="2683396"/>
            <a:ext cx="360040" cy="209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4978966" y="2770973"/>
            <a:ext cx="360040" cy="1218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7740352" y="2770973"/>
            <a:ext cx="360040" cy="1220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2174022" y="2893049"/>
            <a:ext cx="6214402" cy="3367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Softmax</a:t>
            </a:r>
            <a:endParaRPr lang="ko-KR" altLang="en-US" dirty="0"/>
          </a:p>
        </p:txBody>
      </p:sp>
      <p:sp>
        <p:nvSpPr>
          <p:cNvPr id="64" name="직사각형 63"/>
          <p:cNvSpPr/>
          <p:nvPr/>
        </p:nvSpPr>
        <p:spPr>
          <a:xfrm>
            <a:off x="7528952" y="3770941"/>
            <a:ext cx="792088" cy="696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LSTM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7600970" y="4840106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970" y="4840106"/>
                <a:ext cx="648072" cy="4397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직선 화살표 연결선 65"/>
          <p:cNvCxnSpPr>
            <a:stCxn id="65" idx="0"/>
            <a:endCxn id="64" idx="2"/>
          </p:cNvCxnSpPr>
          <p:nvPr/>
        </p:nvCxnSpPr>
        <p:spPr>
          <a:xfrm flipH="1" flipV="1">
            <a:off x="7924996" y="4467727"/>
            <a:ext cx="10" cy="37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7597592" y="5658018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592" y="5658018"/>
                <a:ext cx="648072" cy="43973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직선 화살표 연결선 67"/>
          <p:cNvCxnSpPr>
            <a:stCxn id="67" idx="0"/>
            <a:endCxn id="65" idx="2"/>
          </p:cNvCxnSpPr>
          <p:nvPr/>
        </p:nvCxnSpPr>
        <p:spPr>
          <a:xfrm flipV="1">
            <a:off x="7921628" y="5279842"/>
            <a:ext cx="3378" cy="37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flipH="1" flipV="1">
            <a:off x="7921628" y="3232081"/>
            <a:ext cx="0" cy="549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/>
          <p:nvPr/>
        </p:nvCxnSpPr>
        <p:spPr>
          <a:xfrm>
            <a:off x="5558398" y="411335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227093" y="1929466"/>
            <a:ext cx="1003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327833" y="5630386"/>
            <a:ext cx="1270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790D6F5-B2B5-4A28-8235-98BD32F5D5C9}"/>
              </a:ext>
            </a:extLst>
          </p:cNvPr>
          <p:cNvSpPr txBox="1"/>
          <p:nvPr/>
        </p:nvSpPr>
        <p:spPr>
          <a:xfrm>
            <a:off x="6174467" y="3888771"/>
            <a:ext cx="715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직선 화살표 연결선 82"/>
          <p:cNvCxnSpPr/>
          <p:nvPr/>
        </p:nvCxnSpPr>
        <p:spPr>
          <a:xfrm>
            <a:off x="7024896" y="411933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12099A4-5135-4C07-8665-79A6ECE2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19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72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  <p:bldP spid="16" grpId="0" animBg="1"/>
      <p:bldP spid="22" grpId="0" animBg="1"/>
      <p:bldP spid="4" grpId="0" animBg="1"/>
      <p:bldP spid="25" grpId="0" animBg="1"/>
      <p:bldP spid="26" grpId="0" animBg="1"/>
      <p:bldP spid="28" grpId="0" animBg="1"/>
      <p:bldP spid="41" grpId="0" animBg="1"/>
      <p:bldP spid="44" grpId="0" animBg="1"/>
      <p:bldP spid="60" grpId="0" animBg="1"/>
      <p:bldP spid="61" grpId="0" animBg="1"/>
      <p:bldP spid="62" grpId="0" animBg="1"/>
      <p:bldP spid="63" grpId="0" animBg="1"/>
      <p:bldP spid="59" grpId="0" animBg="1"/>
      <p:bldP spid="64" grpId="0" animBg="1"/>
      <p:bldP spid="65" grpId="0" animBg="1"/>
      <p:bldP spid="67" grpId="0" animBg="1"/>
      <p:bldP spid="79" grpId="0"/>
      <p:bldP spid="80" grpId="0"/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endParaRPr lang="en-US" altLang="ko-KR" dirty="0"/>
          </a:p>
          <a:p>
            <a:r>
              <a:rPr lang="en-US" altLang="ko-KR" dirty="0"/>
              <a:t>Backgrounds</a:t>
            </a:r>
          </a:p>
          <a:p>
            <a:endParaRPr lang="en-US" altLang="ko-KR" dirty="0"/>
          </a:p>
          <a:p>
            <a:r>
              <a:rPr lang="en-US" altLang="ko-KR" dirty="0"/>
              <a:t>MILAM model</a:t>
            </a:r>
          </a:p>
          <a:p>
            <a:endParaRPr lang="en-US" altLang="ko-KR" dirty="0"/>
          </a:p>
          <a:p>
            <a:r>
              <a:rPr lang="en-US" altLang="ko-KR" dirty="0"/>
              <a:t>Evaluation results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846E0F-D3BF-445C-8910-811DD7ED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460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1A2CBF-2822-4F25-BFA2-5192552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Sentence Sentiment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296134" y="1293409"/>
                <a:ext cx="6480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sup>
                      </m:sSubSup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34" y="1293409"/>
                <a:ext cx="648072" cy="4397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045014" y="1294236"/>
                <a:ext cx="64807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014" y="1294236"/>
                <a:ext cx="6480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직선 화살표 연결선 16"/>
          <p:cNvCxnSpPr>
            <a:endCxn id="13" idx="1"/>
          </p:cNvCxnSpPr>
          <p:nvPr/>
        </p:nvCxnSpPr>
        <p:spPr>
          <a:xfrm>
            <a:off x="884947" y="1504428"/>
            <a:ext cx="3160067" cy="5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715736" y="3522421"/>
            <a:ext cx="360040" cy="1202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1600" y="4515491"/>
            <a:ext cx="360040" cy="2096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3658716" y="4603068"/>
            <a:ext cx="360040" cy="1220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모서리가 둥근 직사각형 58"/>
          <p:cNvSpPr/>
          <p:nvPr/>
        </p:nvSpPr>
        <p:spPr>
          <a:xfrm>
            <a:off x="755576" y="4725144"/>
            <a:ext cx="3528392" cy="3367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/>
              <a:t>Softmax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873244" y="5670453"/>
                <a:ext cx="64807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44" y="5670453"/>
                <a:ext cx="64807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1620748" y="5661604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748" y="5661604"/>
                <a:ext cx="648072" cy="4397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3564994" y="5682060"/>
                <a:ext cx="648072" cy="4397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94" y="5682060"/>
                <a:ext cx="648072" cy="4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/>
              <p:nvPr/>
            </p:nvSpPr>
            <p:spPr>
              <a:xfrm>
                <a:off x="2161969" y="5184006"/>
                <a:ext cx="715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ko-KR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90D6F5-B2B5-4A28-8235-98BD32F5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969" y="5184006"/>
                <a:ext cx="71560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2231772" y="2362836"/>
            <a:ext cx="576000" cy="576064"/>
            <a:chOff x="2161969" y="1844824"/>
            <a:chExt cx="576000" cy="576064"/>
          </a:xfrm>
        </p:grpSpPr>
        <p:sp>
          <p:nvSpPr>
            <p:cNvPr id="3" name="타원 2"/>
            <p:cNvSpPr/>
            <p:nvPr/>
          </p:nvSpPr>
          <p:spPr>
            <a:xfrm>
              <a:off x="2161969" y="1844824"/>
              <a:ext cx="576000" cy="5760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78122" y="1930846"/>
                  <a:ext cx="286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122" y="1930846"/>
                  <a:ext cx="28695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914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직선 연결선 9"/>
          <p:cNvCxnSpPr>
            <a:endCxn id="3" idx="4"/>
          </p:cNvCxnSpPr>
          <p:nvPr/>
        </p:nvCxnSpPr>
        <p:spPr>
          <a:xfrm flipV="1">
            <a:off x="1151620" y="2938900"/>
            <a:ext cx="1368152" cy="583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60" idx="0"/>
            <a:endCxn id="3" idx="4"/>
          </p:cNvCxnSpPr>
          <p:nvPr/>
        </p:nvCxnSpPr>
        <p:spPr>
          <a:xfrm flipV="1">
            <a:off x="1895756" y="2938900"/>
            <a:ext cx="624016" cy="5835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endCxn id="3" idx="4"/>
          </p:cNvCxnSpPr>
          <p:nvPr/>
        </p:nvCxnSpPr>
        <p:spPr>
          <a:xfrm flipH="1" flipV="1">
            <a:off x="2519772" y="2938900"/>
            <a:ext cx="1368152" cy="603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stCxn id="3" idx="6"/>
            <a:endCxn id="57" idx="1"/>
          </p:cNvCxnSpPr>
          <p:nvPr/>
        </p:nvCxnSpPr>
        <p:spPr>
          <a:xfrm>
            <a:off x="2807772" y="2650868"/>
            <a:ext cx="12337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041558" y="2442767"/>
                <a:ext cx="64807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58" y="2442767"/>
                <a:ext cx="64807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4041558" y="1864830"/>
                <a:ext cx="648072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⊕</m:t>
                      </m:r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58" y="1864830"/>
                <a:ext cx="648072" cy="430887"/>
              </a:xfrm>
              <a:prstGeom prst="rect">
                <a:avLst/>
              </a:prstGeom>
              <a:blipFill>
                <a:blip r:embed="rId11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직선 화살표 연결선 36"/>
          <p:cNvCxnSpPr/>
          <p:nvPr/>
        </p:nvCxnSpPr>
        <p:spPr>
          <a:xfrm flipV="1">
            <a:off x="5148064" y="2076888"/>
            <a:ext cx="936104" cy="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그림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0192" y="1186300"/>
            <a:ext cx="2114550" cy="1781175"/>
          </a:xfrm>
          <a:prstGeom prst="rect">
            <a:avLst/>
          </a:prstGeom>
        </p:spPr>
      </p:pic>
      <p:cxnSp>
        <p:nvCxnSpPr>
          <p:cNvPr id="53" name="꺾인 연결선 52"/>
          <p:cNvCxnSpPr>
            <a:stCxn id="13" idx="3"/>
            <a:endCxn id="57" idx="3"/>
          </p:cNvCxnSpPr>
          <p:nvPr/>
        </p:nvCxnSpPr>
        <p:spPr>
          <a:xfrm flipH="1">
            <a:off x="4689630" y="1509680"/>
            <a:ext cx="3456" cy="1148531"/>
          </a:xfrm>
          <a:prstGeom prst="bentConnector3">
            <a:avLst>
              <a:gd name="adj1" fmla="val -128616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직선 화살표 연결선 71"/>
          <p:cNvCxnSpPr/>
          <p:nvPr/>
        </p:nvCxnSpPr>
        <p:spPr>
          <a:xfrm>
            <a:off x="7357467" y="3020155"/>
            <a:ext cx="0" cy="523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/>
              <p:nvPr/>
            </p:nvSpPr>
            <p:spPr>
              <a:xfrm>
                <a:off x="7033431" y="3628306"/>
                <a:ext cx="648072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65F952A-6200-4F23-A0EA-04685E5FC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431" y="3628306"/>
                <a:ext cx="64807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5ACE8063-8BEB-4672-B198-4BB3B0104348}"/>
              </a:ext>
            </a:extLst>
          </p:cNvPr>
          <p:cNvCxnSpPr/>
          <p:nvPr/>
        </p:nvCxnSpPr>
        <p:spPr>
          <a:xfrm>
            <a:off x="6723796" y="5661604"/>
            <a:ext cx="126734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304E3A59-E49B-4375-B4A9-8F37DEF40A97}"/>
              </a:ext>
            </a:extLst>
          </p:cNvPr>
          <p:cNvSpPr/>
          <p:nvPr/>
        </p:nvSpPr>
        <p:spPr>
          <a:xfrm>
            <a:off x="6972026" y="4994471"/>
            <a:ext cx="288032" cy="648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ACF9963C-D471-4B6D-AF05-A8E2CDEA4278}"/>
              </a:ext>
            </a:extLst>
          </p:cNvPr>
          <p:cNvSpPr/>
          <p:nvPr/>
        </p:nvSpPr>
        <p:spPr>
          <a:xfrm>
            <a:off x="7505129" y="5444419"/>
            <a:ext cx="288032" cy="207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6723796" y="5869285"/>
            <a:ext cx="692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7361633" y="5869285"/>
            <a:ext cx="692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Neg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직선 화살표 연결선 85"/>
          <p:cNvCxnSpPr/>
          <p:nvPr/>
        </p:nvCxnSpPr>
        <p:spPr>
          <a:xfrm>
            <a:off x="7357466" y="4227790"/>
            <a:ext cx="0" cy="57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65F952A-6200-4F23-A0EA-04685E5FC870}"/>
              </a:ext>
            </a:extLst>
          </p:cNvPr>
          <p:cNvSpPr txBox="1"/>
          <p:nvPr/>
        </p:nvSpPr>
        <p:spPr>
          <a:xfrm>
            <a:off x="7323521" y="4266873"/>
            <a:ext cx="14617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333630" y="1224400"/>
            <a:ext cx="551317" cy="546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6605508" y="4919779"/>
            <a:ext cx="1566892" cy="1393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9706EE-3525-4F89-AAE1-6C4E0DFD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0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60" grpId="0" animBg="1"/>
      <p:bldP spid="61" grpId="0" animBg="1"/>
      <p:bldP spid="63" grpId="0" animBg="1"/>
      <p:bldP spid="59" grpId="0" animBg="1"/>
      <p:bldP spid="39" grpId="0" animBg="1"/>
      <p:bldP spid="40" grpId="0" animBg="1"/>
      <p:bldP spid="46" grpId="0" animBg="1"/>
      <p:bldP spid="47" grpId="0"/>
      <p:bldP spid="57" grpId="0" animBg="1"/>
      <p:bldP spid="70" grpId="0"/>
      <p:bldP spid="77" grpId="0" animBg="1"/>
      <p:bldP spid="82" grpId="0" animBg="1"/>
      <p:bldP spid="83" grpId="0" animBg="1"/>
      <p:bldP spid="84" grpId="0"/>
      <p:bldP spid="85" grpId="0"/>
      <p:bldP spid="87" grpId="0"/>
      <p:bldP spid="79" grpId="0" animBg="1"/>
      <p:bldP spid="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427EC7-8593-4380-AEA3-B404CB3F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Review Classification Layer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7E8EDA-96A8-4D22-A0D8-73B590D54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Review classification layer</a:t>
            </a:r>
            <a:r>
              <a:rPr lang="en-US" altLang="ko-KR" dirty="0"/>
              <a:t> combines the result of each sentence and predicts the </a:t>
            </a:r>
            <a:r>
              <a:rPr lang="en-US" altLang="ko-KR" i="1" dirty="0"/>
              <a:t>overall sentiment of the review</a:t>
            </a:r>
            <a:endParaRPr lang="ko-KR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EC885C-4B35-4739-A968-A6C9664A2897}"/>
                  </a:ext>
                </a:extLst>
              </p:cNvPr>
              <p:cNvSpPr txBox="1"/>
              <p:nvPr/>
            </p:nvSpPr>
            <p:spPr>
              <a:xfrm>
                <a:off x="933500" y="2315263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FEC885C-4B35-4739-A968-A6C9664A2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00" y="2315263"/>
                <a:ext cx="8640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5ACE8063-8BEB-4672-B198-4BB3B0104348}"/>
              </a:ext>
            </a:extLst>
          </p:cNvPr>
          <p:cNvCxnSpPr/>
          <p:nvPr/>
        </p:nvCxnSpPr>
        <p:spPr>
          <a:xfrm>
            <a:off x="1642238" y="3386618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04E3A59-E49B-4375-B4A9-8F37DEF40A97}"/>
              </a:ext>
            </a:extLst>
          </p:cNvPr>
          <p:cNvSpPr/>
          <p:nvPr/>
        </p:nvSpPr>
        <p:spPr>
          <a:xfrm>
            <a:off x="1832862" y="2719485"/>
            <a:ext cx="288032" cy="648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CF9963C-D471-4B6D-AF05-A8E2CDEA4278}"/>
              </a:ext>
            </a:extLst>
          </p:cNvPr>
          <p:cNvSpPr/>
          <p:nvPr/>
        </p:nvSpPr>
        <p:spPr>
          <a:xfrm>
            <a:off x="2365965" y="3169433"/>
            <a:ext cx="288032" cy="207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F95F5D-5753-4B00-B945-51044BB79037}"/>
                  </a:ext>
                </a:extLst>
              </p:cNvPr>
              <p:cNvSpPr txBox="1"/>
              <p:nvPr/>
            </p:nvSpPr>
            <p:spPr>
              <a:xfrm>
                <a:off x="3165748" y="2317349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F95F5D-5753-4B00-B945-51044BB79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748" y="2317349"/>
                <a:ext cx="8640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D13B017E-6A77-4EC2-BA90-0A0AB0C3F003}"/>
              </a:ext>
            </a:extLst>
          </p:cNvPr>
          <p:cNvCxnSpPr>
            <a:cxnSpLocks/>
          </p:cNvCxnSpPr>
          <p:nvPr/>
        </p:nvCxnSpPr>
        <p:spPr>
          <a:xfrm>
            <a:off x="3885866" y="3386618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4C81438-B015-4B65-AE7C-98448694431A}"/>
              </a:ext>
            </a:extLst>
          </p:cNvPr>
          <p:cNvSpPr/>
          <p:nvPr/>
        </p:nvSpPr>
        <p:spPr>
          <a:xfrm>
            <a:off x="4076490" y="3108696"/>
            <a:ext cx="288032" cy="258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02BB3AE-220F-4447-8CBB-2BBD75B167ED}"/>
              </a:ext>
            </a:extLst>
          </p:cNvPr>
          <p:cNvSpPr/>
          <p:nvPr/>
        </p:nvSpPr>
        <p:spPr>
          <a:xfrm>
            <a:off x="4609593" y="2820667"/>
            <a:ext cx="288032" cy="5564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53D406-47AB-4A05-A40F-6F0AE8570C8C}"/>
                  </a:ext>
                </a:extLst>
              </p:cNvPr>
              <p:cNvSpPr txBox="1"/>
              <p:nvPr/>
            </p:nvSpPr>
            <p:spPr>
              <a:xfrm>
                <a:off x="5942479" y="2317349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F53D406-47AB-4A05-A40F-6F0AE8570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479" y="2317349"/>
                <a:ext cx="86409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229FEE89-C9B6-47A3-8D1B-4E3ABA6F3FC8}"/>
              </a:ext>
            </a:extLst>
          </p:cNvPr>
          <p:cNvCxnSpPr>
            <a:cxnSpLocks/>
          </p:cNvCxnSpPr>
          <p:nvPr/>
        </p:nvCxnSpPr>
        <p:spPr>
          <a:xfrm>
            <a:off x="6662597" y="3386618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53A231E-348B-4CBA-AFED-57E50F92337A}"/>
              </a:ext>
            </a:extLst>
          </p:cNvPr>
          <p:cNvSpPr/>
          <p:nvPr/>
        </p:nvSpPr>
        <p:spPr>
          <a:xfrm>
            <a:off x="6853221" y="2964682"/>
            <a:ext cx="288032" cy="402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EF0B5F8-7E3B-4CDE-9F64-FC31CC5BF81E}"/>
              </a:ext>
            </a:extLst>
          </p:cNvPr>
          <p:cNvSpPr/>
          <p:nvPr/>
        </p:nvSpPr>
        <p:spPr>
          <a:xfrm>
            <a:off x="7386324" y="2953107"/>
            <a:ext cx="288032" cy="41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86212-8509-402C-A174-2860FBC05C6D}"/>
              </a:ext>
            </a:extLst>
          </p:cNvPr>
          <p:cNvSpPr txBox="1"/>
          <p:nvPr/>
        </p:nvSpPr>
        <p:spPr>
          <a:xfrm>
            <a:off x="5397489" y="2692742"/>
            <a:ext cx="5760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759069-5977-4B28-9A56-D8BCA0992DCF}"/>
                  </a:ext>
                </a:extLst>
              </p:cNvPr>
              <p:cNvSpPr txBox="1"/>
              <p:nvPr/>
            </p:nvSpPr>
            <p:spPr>
              <a:xfrm>
                <a:off x="571512" y="3815634"/>
                <a:ext cx="74568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ko-KR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to combine sentiment scores of each sentence?</a:t>
                </a:r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759069-5977-4B28-9A56-D8BCA0992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2" y="3815634"/>
                <a:ext cx="7456872" cy="430887"/>
              </a:xfrm>
              <a:prstGeom prst="rect">
                <a:avLst/>
              </a:prstGeom>
              <a:blipFill>
                <a:blip r:embed="rId6"/>
                <a:stretch>
                  <a:fillRect l="-491" t="-9859" b="-267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A9209C-DE7C-4139-9FA2-3435F02C6495}"/>
                  </a:ext>
                </a:extLst>
              </p:cNvPr>
              <p:cNvSpPr txBox="1"/>
              <p:nvPr/>
            </p:nvSpPr>
            <p:spPr>
              <a:xfrm>
                <a:off x="571512" y="4372123"/>
                <a:ext cx="66078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8775" indent="-358775"/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ko-KR" alt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 </a:t>
                </a:r>
                <a:r>
                  <a:rPr lang="en-US" altLang="ko-K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weight</a:t>
                </a:r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to each sentence result so that </a:t>
                </a:r>
                <a:b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altLang="ko-K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sentiment of the important sentence are </a:t>
                </a:r>
                <a:r>
                  <a:rPr lang="en-US" altLang="ko-K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emphasized</a:t>
                </a:r>
                <a:endParaRPr lang="ko-KR" alt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A9209C-DE7C-4139-9FA2-3435F02C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2" y="4372123"/>
                <a:ext cx="6607841" cy="769441"/>
              </a:xfrm>
              <a:prstGeom prst="rect">
                <a:avLst/>
              </a:prstGeom>
              <a:blipFill>
                <a:blip r:embed="rId7"/>
                <a:stretch>
                  <a:fillRect l="-92" t="-5556" r="-1107" b="-15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B967BB-261A-43D1-87B3-9DD8289F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097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/>
      <p:bldP spid="15" grpId="0" animBg="1"/>
      <p:bldP spid="16" grpId="0" animBg="1"/>
      <p:bldP spid="18" grpId="0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427EC7-8593-4380-AEA3-B404CB3F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Combining Sentence Scores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29A64506-848A-4789-B576-3771E1A0B73F}"/>
              </a:ext>
            </a:extLst>
          </p:cNvPr>
          <p:cNvGrpSpPr/>
          <p:nvPr/>
        </p:nvGrpSpPr>
        <p:grpSpPr>
          <a:xfrm>
            <a:off x="467544" y="1772816"/>
            <a:ext cx="2639020" cy="3744284"/>
            <a:chOff x="852860" y="1196884"/>
            <a:chExt cx="3133443" cy="482440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64EBB46C-81F2-462E-9ACD-8512E27D4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860" y="1196884"/>
              <a:ext cx="3133443" cy="2664296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A53D236C-5B2B-4F5D-BC8D-9054A1759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0972" y="4365104"/>
              <a:ext cx="1373421" cy="1656184"/>
            </a:xfrm>
            <a:prstGeom prst="rect">
              <a:avLst/>
            </a:prstGeom>
          </p:spPr>
        </p:pic>
        <p:cxnSp>
          <p:nvCxnSpPr>
            <p:cNvPr id="26" name="연결선: 꺾임 25">
              <a:extLst>
                <a:ext uri="{FF2B5EF4-FFF2-40B4-BE49-F238E27FC236}">
                  <a16:creationId xmlns:a16="http://schemas.microsoft.com/office/drawing/2014/main" id="{E4140980-5D05-4ED8-87DA-749D431532CB}"/>
                </a:ext>
              </a:extLst>
            </p:cNvPr>
            <p:cNvCxnSpPr/>
            <p:nvPr/>
          </p:nvCxnSpPr>
          <p:spPr>
            <a:xfrm rot="16200000" flipV="1">
              <a:off x="780918" y="4365170"/>
              <a:ext cx="1872076" cy="864096"/>
            </a:xfrm>
            <a:prstGeom prst="bentConnector3">
              <a:avLst>
                <a:gd name="adj1" fmla="val -8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C764AD8-7F85-4D1A-A5F9-57F487C05C8C}"/>
              </a:ext>
            </a:extLst>
          </p:cNvPr>
          <p:cNvCxnSpPr/>
          <p:nvPr/>
        </p:nvCxnSpPr>
        <p:spPr>
          <a:xfrm>
            <a:off x="3892736" y="2580346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B89D379-BDA3-44A6-A027-12FD7C19037F}"/>
              </a:ext>
            </a:extLst>
          </p:cNvPr>
          <p:cNvSpPr/>
          <p:nvPr/>
        </p:nvSpPr>
        <p:spPr>
          <a:xfrm>
            <a:off x="4083360" y="1913213"/>
            <a:ext cx="288032" cy="648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7BEA452-82C0-4191-8DDB-DAF466329AED}"/>
              </a:ext>
            </a:extLst>
          </p:cNvPr>
          <p:cNvSpPr/>
          <p:nvPr/>
        </p:nvSpPr>
        <p:spPr>
          <a:xfrm>
            <a:off x="4616463" y="2363161"/>
            <a:ext cx="288032" cy="2076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A8DC2EA-DFE6-4F32-8FB6-65CEA3063EED}"/>
              </a:ext>
            </a:extLst>
          </p:cNvPr>
          <p:cNvCxnSpPr>
            <a:cxnSpLocks/>
          </p:cNvCxnSpPr>
          <p:nvPr/>
        </p:nvCxnSpPr>
        <p:spPr>
          <a:xfrm>
            <a:off x="3892736" y="3846507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85C52C-F7DF-45B0-A1A7-4856B0B9ECB3}"/>
              </a:ext>
            </a:extLst>
          </p:cNvPr>
          <p:cNvSpPr/>
          <p:nvPr/>
        </p:nvSpPr>
        <p:spPr>
          <a:xfrm>
            <a:off x="4083360" y="3568585"/>
            <a:ext cx="288032" cy="2588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1624D28-7EBD-4A30-B95A-3AEA08DB1439}"/>
              </a:ext>
            </a:extLst>
          </p:cNvPr>
          <p:cNvSpPr/>
          <p:nvPr/>
        </p:nvSpPr>
        <p:spPr>
          <a:xfrm>
            <a:off x="4616463" y="3280556"/>
            <a:ext cx="288032" cy="5564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505D84F5-6C21-4A5E-8A87-927D04C39458}"/>
              </a:ext>
            </a:extLst>
          </p:cNvPr>
          <p:cNvCxnSpPr>
            <a:cxnSpLocks/>
          </p:cNvCxnSpPr>
          <p:nvPr/>
        </p:nvCxnSpPr>
        <p:spPr>
          <a:xfrm>
            <a:off x="3892736" y="5724319"/>
            <a:ext cx="11521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E11AD08-F076-4945-B882-1F421C321BFC}"/>
              </a:ext>
            </a:extLst>
          </p:cNvPr>
          <p:cNvSpPr/>
          <p:nvPr/>
        </p:nvSpPr>
        <p:spPr>
          <a:xfrm>
            <a:off x="4083360" y="5302383"/>
            <a:ext cx="288032" cy="402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F77664E-DF8A-4F12-B6AF-27E4F0F6991C}"/>
              </a:ext>
            </a:extLst>
          </p:cNvPr>
          <p:cNvSpPr/>
          <p:nvPr/>
        </p:nvSpPr>
        <p:spPr>
          <a:xfrm>
            <a:off x="4616463" y="5290808"/>
            <a:ext cx="288032" cy="412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F0697235-52C5-4781-80EC-A92CABFE8FDC}"/>
              </a:ext>
            </a:extLst>
          </p:cNvPr>
          <p:cNvGrpSpPr/>
          <p:nvPr/>
        </p:nvGrpSpPr>
        <p:grpSpPr>
          <a:xfrm>
            <a:off x="5698031" y="2023202"/>
            <a:ext cx="576000" cy="576064"/>
            <a:chOff x="2161969" y="1844824"/>
            <a:chExt cx="576000" cy="576064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A83A800F-6058-4589-9717-4AE69BB7FFBB}"/>
                </a:ext>
              </a:extLst>
            </p:cNvPr>
            <p:cNvSpPr/>
            <p:nvPr/>
          </p:nvSpPr>
          <p:spPr>
            <a:xfrm>
              <a:off x="2161969" y="1844824"/>
              <a:ext cx="576000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9FFE4ED-86A2-4F40-864E-8BDA7D6361B3}"/>
                    </a:ext>
                  </a:extLst>
                </p:cNvPr>
                <p:cNvSpPr txBox="1"/>
                <p:nvPr/>
              </p:nvSpPr>
              <p:spPr>
                <a:xfrm>
                  <a:off x="2252722" y="1930846"/>
                  <a:ext cx="286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722" y="1930846"/>
                  <a:ext cx="286956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9787"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82CA260-47E5-4A88-A741-8AE63F086D84}"/>
              </a:ext>
            </a:extLst>
          </p:cNvPr>
          <p:cNvGrpSpPr/>
          <p:nvPr/>
        </p:nvGrpSpPr>
        <p:grpSpPr>
          <a:xfrm>
            <a:off x="5685455" y="3369046"/>
            <a:ext cx="576000" cy="576064"/>
            <a:chOff x="2161969" y="1844824"/>
            <a:chExt cx="576000" cy="576064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32FBA129-A4C4-4E23-8720-C9AFF759569C}"/>
                </a:ext>
              </a:extLst>
            </p:cNvPr>
            <p:cNvSpPr/>
            <p:nvPr/>
          </p:nvSpPr>
          <p:spPr>
            <a:xfrm>
              <a:off x="2161969" y="1844824"/>
              <a:ext cx="576000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6BDBE0A-E3F6-4189-9494-85E3FB3B3AED}"/>
                    </a:ext>
                  </a:extLst>
                </p:cNvPr>
                <p:cNvSpPr txBox="1"/>
                <p:nvPr/>
              </p:nvSpPr>
              <p:spPr>
                <a:xfrm>
                  <a:off x="2252722" y="1930846"/>
                  <a:ext cx="286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722" y="1930846"/>
                  <a:ext cx="286956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1915"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C0472AF0-3662-408B-9CB9-FC6177730199}"/>
              </a:ext>
            </a:extLst>
          </p:cNvPr>
          <p:cNvGrpSpPr/>
          <p:nvPr/>
        </p:nvGrpSpPr>
        <p:grpSpPr>
          <a:xfrm>
            <a:off x="5698031" y="5242890"/>
            <a:ext cx="576000" cy="576064"/>
            <a:chOff x="2161969" y="1844824"/>
            <a:chExt cx="576000" cy="576064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121E772-DE47-4346-B71A-B563610982D9}"/>
                </a:ext>
              </a:extLst>
            </p:cNvPr>
            <p:cNvSpPr/>
            <p:nvPr/>
          </p:nvSpPr>
          <p:spPr>
            <a:xfrm>
              <a:off x="2161969" y="1844824"/>
              <a:ext cx="576000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656F47-D7B2-409A-8B0C-8C7ED3C204C3}"/>
                    </a:ext>
                  </a:extLst>
                </p:cNvPr>
                <p:cNvSpPr txBox="1"/>
                <p:nvPr/>
              </p:nvSpPr>
              <p:spPr>
                <a:xfrm>
                  <a:off x="2252722" y="1930846"/>
                  <a:ext cx="286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722" y="1930846"/>
                  <a:ext cx="28695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19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B70A9-D63D-4456-8417-0425A1FE9597}"/>
                  </a:ext>
                </a:extLst>
              </p:cNvPr>
              <p:cNvSpPr txBox="1"/>
              <p:nvPr/>
            </p:nvSpPr>
            <p:spPr>
              <a:xfrm>
                <a:off x="5030684" y="3505343"/>
                <a:ext cx="715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lang="ko-KR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B70A9-D63D-4456-8417-0425A1FE9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84" y="3505343"/>
                <a:ext cx="71560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DBC9A594-19B8-473E-A78D-B8405A91ABE2}"/>
              </a:ext>
            </a:extLst>
          </p:cNvPr>
          <p:cNvCxnSpPr>
            <a:cxnSpLocks/>
          </p:cNvCxnSpPr>
          <p:nvPr/>
        </p:nvCxnSpPr>
        <p:spPr>
          <a:xfrm>
            <a:off x="7487037" y="4260783"/>
            <a:ext cx="13511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75B4B9E-82F3-4A33-8BA7-153749350E36}"/>
              </a:ext>
            </a:extLst>
          </p:cNvPr>
          <p:cNvSpPr/>
          <p:nvPr/>
        </p:nvSpPr>
        <p:spPr>
          <a:xfrm>
            <a:off x="7724422" y="2632846"/>
            <a:ext cx="310374" cy="16088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4B2FBCC3-233B-4870-A6F4-212C2E785D4F}"/>
              </a:ext>
            </a:extLst>
          </p:cNvPr>
          <p:cNvSpPr/>
          <p:nvPr/>
        </p:nvSpPr>
        <p:spPr>
          <a:xfrm>
            <a:off x="8288729" y="3691290"/>
            <a:ext cx="279170" cy="550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5EE67D2-A752-4782-9AED-3136D06C0C17}"/>
              </a:ext>
            </a:extLst>
          </p:cNvPr>
          <p:cNvGrpSpPr/>
          <p:nvPr/>
        </p:nvGrpSpPr>
        <p:grpSpPr>
          <a:xfrm>
            <a:off x="6724442" y="3369046"/>
            <a:ext cx="576000" cy="576064"/>
            <a:chOff x="2161969" y="1844824"/>
            <a:chExt cx="576000" cy="576064"/>
          </a:xfrm>
        </p:grpSpPr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6406F036-0FBB-4CF3-8841-52465376D59A}"/>
                </a:ext>
              </a:extLst>
            </p:cNvPr>
            <p:cNvSpPr/>
            <p:nvPr/>
          </p:nvSpPr>
          <p:spPr>
            <a:xfrm>
              <a:off x="2161969" y="1844824"/>
              <a:ext cx="576000" cy="576064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1295D33-5DC8-4D98-A930-C825352B0FE8}"/>
                    </a:ext>
                  </a:extLst>
                </p:cNvPr>
                <p:cNvSpPr txBox="1"/>
                <p:nvPr/>
              </p:nvSpPr>
              <p:spPr>
                <a:xfrm>
                  <a:off x="2278122" y="1930846"/>
                  <a:ext cx="2869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8122" y="1930846"/>
                  <a:ext cx="28695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D4B2DEF-5673-443E-A1EC-B147E409361C}"/>
              </a:ext>
            </a:extLst>
          </p:cNvPr>
          <p:cNvCxnSpPr>
            <a:stCxn id="23" idx="6"/>
            <a:endCxn id="37" idx="2"/>
          </p:cNvCxnSpPr>
          <p:nvPr/>
        </p:nvCxnSpPr>
        <p:spPr>
          <a:xfrm>
            <a:off x="6274031" y="2311234"/>
            <a:ext cx="450411" cy="1345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C78A1CD2-383A-4557-BE28-B807C15CE169}"/>
              </a:ext>
            </a:extLst>
          </p:cNvPr>
          <p:cNvCxnSpPr>
            <a:stCxn id="27" idx="6"/>
            <a:endCxn id="37" idx="2"/>
          </p:cNvCxnSpPr>
          <p:nvPr/>
        </p:nvCxnSpPr>
        <p:spPr>
          <a:xfrm>
            <a:off x="6261455" y="3657078"/>
            <a:ext cx="4629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1DF0380-A5C9-48F4-885D-C13D0B22730B}"/>
              </a:ext>
            </a:extLst>
          </p:cNvPr>
          <p:cNvCxnSpPr>
            <a:stCxn id="30" idx="6"/>
            <a:endCxn id="37" idx="2"/>
          </p:cNvCxnSpPr>
          <p:nvPr/>
        </p:nvCxnSpPr>
        <p:spPr>
          <a:xfrm flipV="1">
            <a:off x="6274031" y="3657078"/>
            <a:ext cx="450411" cy="18738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09EC19-905A-4D6B-AEC9-7FA11C894D62}"/>
                  </a:ext>
                </a:extLst>
              </p:cNvPr>
              <p:cNvSpPr txBox="1"/>
              <p:nvPr/>
            </p:nvSpPr>
            <p:spPr>
              <a:xfrm>
                <a:off x="3443541" y="1240217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C09EC19-905A-4D6B-AEC9-7FA11C894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41" y="1240217"/>
                <a:ext cx="86409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C7B88E-829F-412C-9129-514D4DCEC1A8}"/>
                  </a:ext>
                </a:extLst>
              </p:cNvPr>
              <p:cNvSpPr txBox="1"/>
              <p:nvPr/>
            </p:nvSpPr>
            <p:spPr>
              <a:xfrm>
                <a:off x="3443541" y="2733294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8C7B88E-829F-412C-9129-514D4DCEC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541" y="2733294"/>
                <a:ext cx="86409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466F94-B7D6-41EE-9E5D-176B8CF4C4D4}"/>
                  </a:ext>
                </a:extLst>
              </p:cNvPr>
              <p:cNvSpPr txBox="1"/>
              <p:nvPr/>
            </p:nvSpPr>
            <p:spPr>
              <a:xfrm>
                <a:off x="3439776" y="4518611"/>
                <a:ext cx="864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ko-KR" sz="22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466F94-B7D6-41EE-9E5D-176B8CF4C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76" y="4518611"/>
                <a:ext cx="86409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DA824BF-B9A6-4A29-81E7-309B3B74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094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32" grpId="0"/>
      <p:bldP spid="34" grpId="0" animBg="1"/>
      <p:bldP spid="35" grpId="0" animBg="1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Datasets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Openreview.net</a:t>
            </a:r>
            <a:r>
              <a:rPr lang="en-US" altLang="ko-KR" dirty="0"/>
              <a:t> provides peer review sets from </a:t>
            </a:r>
            <a:br>
              <a:rPr lang="en-US" altLang="ko-KR" dirty="0"/>
            </a:br>
            <a:r>
              <a:rPr lang="en-US" altLang="ko-KR" dirty="0"/>
              <a:t>several conferences</a:t>
            </a:r>
          </a:p>
          <a:p>
            <a:pPr lvl="1"/>
            <a:r>
              <a:rPr lang="en-US" altLang="ko-KR" dirty="0"/>
              <a:t>However, only </a:t>
            </a:r>
            <a:r>
              <a:rPr lang="en-US" altLang="ko-KR" i="1" dirty="0"/>
              <a:t>ICLR</a:t>
            </a:r>
            <a:r>
              <a:rPr lang="en-US" altLang="ko-KR" dirty="0"/>
              <a:t> (International Conference on Learning Representations) provides both the text and the score</a:t>
            </a:r>
          </a:p>
          <a:p>
            <a:pPr lvl="1"/>
            <a:r>
              <a:rPr lang="en-US" altLang="ko-KR" dirty="0"/>
              <a:t>Thus, </a:t>
            </a:r>
            <a:r>
              <a:rPr lang="en-US" altLang="ko-KR" i="1" dirty="0"/>
              <a:t>ICLR-2017</a:t>
            </a:r>
            <a:r>
              <a:rPr lang="en-US" altLang="ko-KR" dirty="0"/>
              <a:t> and </a:t>
            </a:r>
            <a:r>
              <a:rPr lang="en-US" altLang="ko-KR" i="1" dirty="0"/>
              <a:t>ICLR-2018</a:t>
            </a:r>
            <a:r>
              <a:rPr lang="en-US" altLang="ko-KR" dirty="0"/>
              <a:t> were used as evaluation datasets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9" y="4005064"/>
            <a:ext cx="7622746" cy="1230932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AF9376-CCAC-4A8D-A794-AE01E44D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9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Datasets (cont.)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ICLR score ranges from </a:t>
            </a:r>
            <a:r>
              <a:rPr lang="en-US" altLang="ko-KR" i="1" dirty="0"/>
              <a:t>1 (worst)</a:t>
            </a:r>
            <a:r>
              <a:rPr lang="en-US" altLang="ko-KR" dirty="0"/>
              <a:t> to </a:t>
            </a:r>
            <a:r>
              <a:rPr lang="en-US" altLang="ko-KR" i="1" dirty="0"/>
              <a:t>10 (best)</a:t>
            </a:r>
            <a:r>
              <a:rPr lang="en-US" altLang="ko-KR" dirty="0"/>
              <a:t> points</a:t>
            </a:r>
          </a:p>
          <a:p>
            <a:pPr lvl="1"/>
            <a:r>
              <a:rPr lang="en-US" altLang="ko-KR" dirty="0"/>
              <a:t>However, review scores are not evenly distributed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49" y="2924944"/>
            <a:ext cx="4887306" cy="2880320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84B2672-848A-48A0-B80B-24D8C687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451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Experiment Setup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Considering the imbalance, two classification tasks were designed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7" name="TextBox 6"/>
          <p:cNvSpPr txBox="1"/>
          <p:nvPr/>
        </p:nvSpPr>
        <p:spPr>
          <a:xfrm>
            <a:off x="748720" y="2761496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2-class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720" y="489799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3-class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66634"/>
          <a:stretch/>
        </p:blipFill>
        <p:spPr>
          <a:xfrm>
            <a:off x="2764944" y="2295980"/>
            <a:ext cx="720000" cy="68095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r="67212"/>
          <a:stretch/>
        </p:blipFill>
        <p:spPr>
          <a:xfrm>
            <a:off x="2764944" y="2998653"/>
            <a:ext cx="720000" cy="692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32308" y="3145073"/>
                <a:ext cx="186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1≤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𝑆𝑐𝑜𝑟𝑒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≤5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08" y="3145073"/>
                <a:ext cx="186491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32308" y="2436404"/>
                <a:ext cx="2011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6≤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𝑆𝑐𝑜𝑟𝑒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≤10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08" y="2436404"/>
                <a:ext cx="201169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rcRect l="66634"/>
          <a:stretch/>
        </p:blipFill>
        <p:spPr>
          <a:xfrm>
            <a:off x="2764944" y="4171314"/>
            <a:ext cx="720000" cy="68095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r="67212"/>
          <a:stretch/>
        </p:blipFill>
        <p:spPr>
          <a:xfrm>
            <a:off x="2764944" y="5571216"/>
            <a:ext cx="720000" cy="692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2308" y="5717637"/>
                <a:ext cx="186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1≤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𝑆𝑐𝑜𝑟𝑒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≤4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08" y="5717637"/>
                <a:ext cx="186491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2308" y="4311738"/>
                <a:ext cx="20116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𝑆𝑐𝑜𝑟𝑒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≤10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08" y="4311738"/>
                <a:ext cx="201169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/>
          <a:srcRect l="32788" r="33895"/>
          <a:stretch/>
        </p:blipFill>
        <p:spPr>
          <a:xfrm>
            <a:off x="2764944" y="4869393"/>
            <a:ext cx="720000" cy="681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2308" y="5010314"/>
                <a:ext cx="18649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5≤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𝑆𝑐𝑜𝑟𝑒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≤6</m:t>
                      </m:r>
                    </m:oMath>
                  </m:oMathPara>
                </a14:m>
                <a:endParaRPr lang="ko-KR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08" y="5010314"/>
                <a:ext cx="186491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048732" y="2405627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endParaRPr lang="ko-KR" alt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5264" y="3045188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Reject</a:t>
            </a:r>
            <a:endParaRPr lang="ko-KR" alt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5263" y="4290591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endParaRPr lang="ko-KR" alt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5262" y="4979537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Borderline</a:t>
            </a:r>
            <a:endParaRPr lang="ko-KR" alt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45261" y="5686860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Reject</a:t>
            </a:r>
            <a:endParaRPr lang="ko-KR" alt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602DDD-826A-4AC6-846D-FB796C25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31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 Setup - Baseline Models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630" y="1268760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SVM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00" y="3024966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Deep-learning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630" y="5006320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MIL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411760" y="1196752"/>
            <a:ext cx="0" cy="4896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45675" y="1253907"/>
            <a:ext cx="6202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1800" indent="-1701800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SVM (Unigram): Vector with binary values </a:t>
            </a:r>
            <a:b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(indicate occurrence)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5674" y="1966198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SVM (Unigram, Bigram)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5674" y="2366308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SVM (Unigram, Bigram + sentiment features)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4244" y="3040562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LSTM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3137" y="3425748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CNN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4273" y="3823964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CNN + Bi-LSTM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9688" y="4234814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CNN + Bi-LSTM + Attention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1119" y="5022588"/>
            <a:ext cx="620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MIL model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1119" y="5434454"/>
            <a:ext cx="620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3388" indent="-1703388"/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MILAM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22200" y="2856364"/>
            <a:ext cx="84102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22200" y="4908183"/>
            <a:ext cx="84102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8042061-3203-4765-BF0F-978C9CC2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07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Results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79" y="1532002"/>
            <a:ext cx="4466607" cy="20575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479" y="4055486"/>
            <a:ext cx="4483898" cy="2067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3222" y="223306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2-class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222" y="4874020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Calibri" panose="020F0502020204030204" pitchFamily="34" charset="0"/>
                <a:cs typeface="Calibri" panose="020F0502020204030204" pitchFamily="34" charset="0"/>
              </a:rPr>
              <a:t>3-class</a:t>
            </a:r>
            <a:endParaRPr lang="ko-KR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4B68987-D68E-4254-ADF0-42450126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988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Evaluation in Consideration of Borderline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Borderline reviews might have affected the performance</a:t>
            </a:r>
          </a:p>
          <a:p>
            <a:pPr lvl="1"/>
            <a:r>
              <a:rPr lang="en-US" altLang="ko-KR" dirty="0"/>
              <a:t>Thus, authors separated dataset into three subsets and tested it for 2-class classification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9" y="2917119"/>
            <a:ext cx="7777006" cy="2793557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4E377E-2FB1-4BFD-8FDB-FE98B59B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71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Influence of Abstract Text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As for the authors’ assumption, using abstract text can enhance the overall classification performance </a:t>
            </a:r>
          </a:p>
          <a:p>
            <a:pPr lvl="1"/>
            <a:r>
              <a:rPr lang="en-US" altLang="ko-KR" dirty="0"/>
              <a:t>To test the influence of the abstract, authors removed abstract based text in the review and performed classification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3429000"/>
            <a:ext cx="7019925" cy="2381250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3948F-352A-4E3B-A882-FC07ABB0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29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39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Sentiment analysis is a hot topic in natural language processing researches</a:t>
            </a:r>
          </a:p>
          <a:p>
            <a:pPr lvl="1"/>
            <a:r>
              <a:rPr lang="en-US" altLang="ko-KR" dirty="0"/>
              <a:t>Wide range of domains have been investigated including product or movie reviews, tweets and news articles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However, though peer reviews has the same characteristics that of other review, it has not been studied</a:t>
            </a:r>
          </a:p>
          <a:p>
            <a:pPr lvl="1"/>
            <a:r>
              <a:rPr lang="en-US" altLang="ko-KR" dirty="0"/>
              <a:t>Whether review text is consistent with the score is still unknown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In this paper, authors study the peer reviews in terms of sentiment analysis using the deep-learning model (MILAM)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27DA1F-A553-4BF9-BF72-A5B550E4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Sentence Level Classification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MIL, the system can predict the sentiment not only the document but sentences</a:t>
            </a:r>
          </a:p>
          <a:p>
            <a:pPr lvl="1"/>
            <a:r>
              <a:rPr lang="en-US" altLang="ko-KR" dirty="0"/>
              <a:t>However, there is no ground-truth labels for sentences, thus, authors randomly selected 20 reviews and labeled their sentiment</a:t>
            </a:r>
          </a:p>
          <a:p>
            <a:pPr lvl="1"/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Results show that sentence classification can be done with MIL at a certain degree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854" y="3140968"/>
            <a:ext cx="2628292" cy="109098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872F45-1CB6-4DE4-8852-8FF7176C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30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532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Cross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630" y="1147324"/>
            <a:ext cx="8496944" cy="481476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Cross-Year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33630" y="3780436"/>
            <a:ext cx="3014234" cy="800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Cross-Domain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388062"/>
            <a:ext cx="5112568" cy="19018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432" y="4263153"/>
            <a:ext cx="5116016" cy="1675094"/>
          </a:xfrm>
          <a:prstGeom prst="rect">
            <a:avLst/>
          </a:prstGeom>
        </p:spPr>
      </p:pic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CD59714B-D90C-4C12-B82D-FBA23B38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31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652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 the paper, authors have designed the model to predict the sentiment of the given peer review and its sentences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Using MIL augmented with abstract-text memory model, authors have improved the performance of the classifier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/>
              <a:t>Through various types of evaluation, authors proved that proposed MILAM model successfully works under various conditions</a:t>
            </a:r>
          </a:p>
          <a:p>
            <a:endParaRPr lang="en-US" altLang="ko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E7BE82-43D5-4A48-BC42-E7A28FF7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32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740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Sentiment Classification</a:t>
            </a:r>
            <a:endParaRPr lang="ko-KR" altLang="en-US" dirty="0"/>
          </a:p>
        </p:txBody>
      </p:sp>
      <p:pic>
        <p:nvPicPr>
          <p:cNvPr id="1026" name="Picture 2" descr="document icon에 대한 이미지 검색결과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4" y="1268760"/>
            <a:ext cx="1224136" cy="12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2933352" y="1826764"/>
            <a:ext cx="208287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30" y="1383446"/>
            <a:ext cx="2809677" cy="88663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46498" y="1196752"/>
            <a:ext cx="6840760" cy="134803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0567" y="2789366"/>
            <a:ext cx="2078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Lexicon-based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3160" y="3432812"/>
            <a:ext cx="1413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Dictionary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40005"/>
              </p:ext>
            </p:extLst>
          </p:nvPr>
        </p:nvGraphicFramePr>
        <p:xfrm>
          <a:off x="1256046" y="3978931"/>
          <a:ext cx="17281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1395903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9473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6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Happy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+0.8</a:t>
                      </a:r>
                      <a:endParaRPr lang="ko-KR" altLang="en-US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289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Sad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- 0.5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58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Ugly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- 0.7</a:t>
                      </a:r>
                      <a:endParaRPr lang="ko-KR" alt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898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Honest</a:t>
                      </a:r>
                      <a:endParaRPr lang="ko-KR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+0.6</a:t>
                      </a:r>
                      <a:endParaRPr lang="ko-KR" altLang="en-US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22536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170814" y="3460626"/>
            <a:ext cx="4256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I was </a:t>
            </a:r>
            <a:r>
              <a:rPr lang="en-US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to see the </a:t>
            </a:r>
            <a:r>
              <a:rPr lang="en-US" altLang="ko-KR" sz="2000" i="1" dirty="0">
                <a:latin typeface="Calibri" panose="020F0502020204030204" pitchFamily="34" charset="0"/>
                <a:cs typeface="Calibri" panose="020F0502020204030204" pitchFamily="34" charset="0"/>
              </a:rPr>
              <a:t>honest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person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940042" y="3865607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6756780" y="3867874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45425" y="3916753"/>
            <a:ext cx="113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+0.8</a:t>
            </a:r>
            <a:endParaRPr lang="ko-KR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47305" y="3916753"/>
            <a:ext cx="113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+0.6</a:t>
            </a:r>
            <a:endParaRPr lang="ko-KR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8627" y="5251975"/>
            <a:ext cx="3394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Sentence Polarity:</a:t>
            </a:r>
            <a:r>
              <a:rPr lang="en-US" altLang="ko-K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+0.7</a:t>
            </a:r>
            <a:endParaRPr lang="ko-KR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꺾인 연결선 26"/>
          <p:cNvCxnSpPr>
            <a:stCxn id="30" idx="2"/>
            <a:endCxn id="32" idx="0"/>
          </p:cNvCxnSpPr>
          <p:nvPr/>
        </p:nvCxnSpPr>
        <p:spPr>
          <a:xfrm rot="16200000" flipH="1">
            <a:off x="5262819" y="4368984"/>
            <a:ext cx="935112" cy="8308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꺾인 연결선 34"/>
          <p:cNvCxnSpPr>
            <a:stCxn id="31" idx="2"/>
            <a:endCxn id="32" idx="0"/>
          </p:cNvCxnSpPr>
          <p:nvPr/>
        </p:nvCxnSpPr>
        <p:spPr>
          <a:xfrm rot="5400000">
            <a:off x="6163759" y="4298914"/>
            <a:ext cx="935112" cy="9710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F3B97A-ACA4-4907-91D0-71C55DF4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195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3" grpId="0"/>
      <p:bldP spid="25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Sentiment Classification</a:t>
            </a:r>
            <a:endParaRPr lang="ko-KR" altLang="en-US" dirty="0"/>
          </a:p>
        </p:txBody>
      </p:sp>
      <p:pic>
        <p:nvPicPr>
          <p:cNvPr id="1026" name="Picture 2" descr="document icon에 대한 이미지 검색결과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14" y="1268760"/>
            <a:ext cx="1224136" cy="12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V="1">
            <a:off x="2933352" y="1826764"/>
            <a:ext cx="208287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30" y="1383446"/>
            <a:ext cx="2809677" cy="88663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346498" y="1196752"/>
            <a:ext cx="6840760" cy="134803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19600" y="2790000"/>
            <a:ext cx="2078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Statistical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2097460" y="2993509"/>
            <a:ext cx="1728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22224" y="2778066"/>
            <a:ext cx="38600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Supervised machine learning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99" y="3825709"/>
            <a:ext cx="3010332" cy="4991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052" name="Picture 4" descr="text document icon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5" y="4554258"/>
            <a:ext cx="756867" cy="7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0233" y="542837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Document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19227" y="4675141"/>
            <a:ext cx="42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ko-KR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0948" y="542837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0" name="Picture 12" descr="machine learning model icon에 대한 이미지 검색결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85" y="2900294"/>
            <a:ext cx="2132622" cy="21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01649" y="5040283"/>
            <a:ext cx="2240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Train classifier 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4" descr="text document icon에 대한 이미지 검색결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61" y="5241226"/>
            <a:ext cx="605345" cy="6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062372" y="4631263"/>
            <a:ext cx="1139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ko-KR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직선 화살표 연결선 32"/>
          <p:cNvCxnSpPr/>
          <p:nvPr/>
        </p:nvCxnSpPr>
        <p:spPr>
          <a:xfrm flipV="1">
            <a:off x="6212222" y="4694278"/>
            <a:ext cx="797745" cy="42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00401" y="5969421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꺾인 연결선 23"/>
          <p:cNvCxnSpPr/>
          <p:nvPr/>
        </p:nvCxnSpPr>
        <p:spPr>
          <a:xfrm flipV="1">
            <a:off x="3563888" y="3890828"/>
            <a:ext cx="2376264" cy="10328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7020797" y="4716839"/>
            <a:ext cx="769849" cy="36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44329" y="5251117"/>
            <a:ext cx="500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ko-KR" alt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0B6DCAF-4023-4185-BF4A-0E836822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5" grpId="0"/>
      <p:bldP spid="28" grpId="0"/>
      <p:bldP spid="32" grpId="0"/>
      <p:bldP spid="37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Multiple Instance Learning (MIL)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MIL is a type of (weakly) supervised learning</a:t>
            </a:r>
          </a:p>
          <a:p>
            <a:pPr lvl="1"/>
            <a:r>
              <a:rPr lang="en-US" altLang="ko-KR" dirty="0"/>
              <a:t>However, instead of trained using labeled instances, receive set of labeled bags which is a collection of instances</a:t>
            </a:r>
            <a:endParaRPr lang="ko-KR" altLang="en-US" dirty="0"/>
          </a:p>
        </p:txBody>
      </p:sp>
      <p:pic>
        <p:nvPicPr>
          <p:cNvPr id="3074" name="Picture 2" descr="lock icon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" y="333870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119" y="3544446"/>
            <a:ext cx="790690" cy="86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386" y="275826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Lock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9381" y="2776550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Keys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07" y="3554730"/>
            <a:ext cx="785542" cy="864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43808" y="4755739"/>
            <a:ext cx="562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However, we don’t know </a:t>
            </a:r>
            <a:b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whether which key can open the lock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72FDF62-5099-4E3D-9B17-C19C06A0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6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758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664" y="5170638"/>
            <a:ext cx="849467" cy="84946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Multiple Instance Learning (MIL)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630" y="1147324"/>
            <a:ext cx="8496944" cy="5119672"/>
          </a:xfrm>
        </p:spPr>
        <p:txBody>
          <a:bodyPr/>
          <a:lstStyle/>
          <a:p>
            <a:r>
              <a:rPr lang="en-US" altLang="ko-KR" dirty="0"/>
              <a:t>MIL is a type of (weakly) supervised learning</a:t>
            </a:r>
          </a:p>
          <a:p>
            <a:pPr lvl="1"/>
            <a:r>
              <a:rPr lang="en-US" altLang="ko-KR" dirty="0"/>
              <a:t>However, instead of trained using labeled instances, receive set of labeled bags which is a collection of instances</a:t>
            </a:r>
            <a:endParaRPr lang="ko-KR" altLang="en-US" dirty="0"/>
          </a:p>
        </p:txBody>
      </p:sp>
      <p:pic>
        <p:nvPicPr>
          <p:cNvPr id="3074" name="Picture 2" descr="lock icon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" y="333870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386" y="275826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Lock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034800" y="3146772"/>
            <a:ext cx="4611730" cy="1251542"/>
            <a:chOff x="2843808" y="2794668"/>
            <a:chExt cx="4899762" cy="1251542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1840" y="2897538"/>
              <a:ext cx="1859104" cy="10800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5260" y="2935280"/>
              <a:ext cx="2160000" cy="1004516"/>
            </a:xfrm>
            <a:prstGeom prst="rect">
              <a:avLst/>
            </a:prstGeom>
          </p:spPr>
        </p:pic>
        <p:sp>
          <p:nvSpPr>
            <p:cNvPr id="13" name="모서리가 둥근 직사각형 12"/>
            <p:cNvSpPr/>
            <p:nvPr/>
          </p:nvSpPr>
          <p:spPr>
            <a:xfrm>
              <a:off x="2843808" y="2794668"/>
              <a:ext cx="4899762" cy="1251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034800" y="4537278"/>
            <a:ext cx="4611730" cy="1340005"/>
            <a:chOff x="2843808" y="4544881"/>
            <a:chExt cx="4899762" cy="1340005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31840" y="4647752"/>
              <a:ext cx="2084920" cy="10800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63620" y="4691673"/>
              <a:ext cx="2165934" cy="1080000"/>
            </a:xfrm>
            <a:prstGeom prst="rect">
              <a:avLst/>
            </a:prstGeom>
          </p:spPr>
        </p:pic>
        <p:sp>
          <p:nvSpPr>
            <p:cNvPr id="15" name="모서리가 둥근 직사각형 14"/>
            <p:cNvSpPr/>
            <p:nvPr/>
          </p:nvSpPr>
          <p:spPr>
            <a:xfrm>
              <a:off x="2843808" y="4544881"/>
              <a:ext cx="4899762" cy="1340005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3428" y="3529656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Can unlock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3428" y="5008626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Cannot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02" y="5260154"/>
            <a:ext cx="1572413" cy="720000"/>
          </a:xfrm>
          <a:prstGeom prst="rect">
            <a:avLst/>
          </a:prstGeom>
        </p:spPr>
      </p:pic>
      <p:cxnSp>
        <p:nvCxnSpPr>
          <p:cNvPr id="25" name="직선 화살표 연결선 24"/>
          <p:cNvCxnSpPr/>
          <p:nvPr/>
        </p:nvCxnSpPr>
        <p:spPr>
          <a:xfrm flipV="1">
            <a:off x="1114325" y="4523217"/>
            <a:ext cx="0" cy="6474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22901" y="2576921"/>
            <a:ext cx="2635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Bags (Set of </a:t>
            </a:r>
            <a:r>
              <a:rPr lang="en-US" altLang="ko-KR" sz="2200" i="1" dirty="0">
                <a:latin typeface="Calibri" panose="020F0502020204030204" pitchFamily="34" charset="0"/>
                <a:cs typeface="Calibri" panose="020F0502020204030204" pitchFamily="34" charset="0"/>
              </a:rPr>
              <a:t>keys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BF1CB2D-A7F7-4DF4-8435-1800D52DC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7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MIL Examples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33630" y="3717032"/>
            <a:ext cx="8496944" cy="2549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Goal: Predict the category of given images</a:t>
            </a:r>
          </a:p>
          <a:p>
            <a:endParaRPr lang="en-US" altLang="ko-KR" dirty="0"/>
          </a:p>
          <a:p>
            <a:r>
              <a:rPr lang="en-US" altLang="ko-KR" i="1" dirty="0"/>
              <a:t>Instance</a:t>
            </a:r>
            <a:r>
              <a:rPr lang="en-US" altLang="ko-KR" dirty="0"/>
              <a:t>: Image </a:t>
            </a:r>
            <a:r>
              <a:rPr lang="en-US" altLang="ko-KR" b="1" dirty="0"/>
              <a:t>segment</a:t>
            </a:r>
          </a:p>
          <a:p>
            <a:r>
              <a:rPr lang="en-US" altLang="ko-KR" i="1" dirty="0"/>
              <a:t>Bag</a:t>
            </a:r>
            <a:r>
              <a:rPr lang="en-US" altLang="ko-KR" dirty="0"/>
              <a:t>: </a:t>
            </a:r>
            <a:r>
              <a:rPr lang="en-US" altLang="ko-KR" b="1" dirty="0"/>
              <a:t>Images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12586"/>
            <a:ext cx="2232248" cy="15522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141" y="1524542"/>
            <a:ext cx="2269921" cy="155222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20" y="1512586"/>
            <a:ext cx="2217012" cy="15436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0760" y="3052775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Beach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66206" y="3064811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0986" y="3076767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Desserts</a:t>
            </a:r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4E5E9FA-2771-4C61-95FD-1FB722A3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8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70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MIL Examples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630" y="1340768"/>
            <a:ext cx="6877390" cy="1958950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33630" y="3573016"/>
            <a:ext cx="8496944" cy="2693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Goal: Predict whether the document (further the sentence) 	   is positive/negative when given document sentiment</a:t>
            </a:r>
          </a:p>
          <a:p>
            <a:endParaRPr lang="en-US" altLang="ko-KR" dirty="0"/>
          </a:p>
          <a:p>
            <a:r>
              <a:rPr lang="en-US" altLang="ko-KR" i="1" dirty="0"/>
              <a:t>Instance</a:t>
            </a:r>
            <a:r>
              <a:rPr lang="en-US" altLang="ko-KR" dirty="0"/>
              <a:t>: </a:t>
            </a:r>
            <a:r>
              <a:rPr lang="en-US" altLang="ko-KR" b="1" dirty="0"/>
              <a:t>Sentence</a:t>
            </a:r>
            <a:endParaRPr lang="en-US" altLang="ko-KR" dirty="0"/>
          </a:p>
          <a:p>
            <a:r>
              <a:rPr lang="en-US" altLang="ko-KR" i="1" dirty="0"/>
              <a:t>Bag</a:t>
            </a:r>
            <a:r>
              <a:rPr lang="en-US" altLang="ko-KR" dirty="0"/>
              <a:t>: </a:t>
            </a:r>
            <a:r>
              <a:rPr lang="en-US" altLang="ko-KR" b="1" dirty="0">
                <a:sym typeface="Wingdings" panose="05000000000000000000" pitchFamily="2" charset="2"/>
              </a:rPr>
              <a:t>Review</a:t>
            </a:r>
            <a:endParaRPr lang="en-US" altLang="ko-K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48695" y="1621869"/>
            <a:ext cx="1581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47280" y="1904744"/>
            <a:ext cx="1247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endParaRPr lang="ko-KR" altLang="en-US" sz="24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DD0F050-25C2-410F-A734-F9F722DB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5376-B7C0-46E9-8616-EA99E5E9F90A}" type="slidenum">
              <a:rPr lang="ko-KR" altLang="en-US" smtClean="0"/>
              <a:pPr/>
              <a:t>9</a:t>
            </a:fld>
            <a:r>
              <a:rPr lang="ko-KR" altLang="en-US"/>
              <a:t> </a:t>
            </a:r>
            <a:r>
              <a:rPr lang="en-US" altLang="ko-KR"/>
              <a:t>/ 32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744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45642</TotalTime>
  <Words>1158</Words>
  <Application>Microsoft Office PowerPoint</Application>
  <PresentationFormat>화면 슬라이드 쇼(4:3)</PresentationFormat>
  <Paragraphs>366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맑은 고딕</vt:lpstr>
      <vt:lpstr>Arial</vt:lpstr>
      <vt:lpstr>Calibri</vt:lpstr>
      <vt:lpstr>Cambria Math</vt:lpstr>
      <vt:lpstr>Wingdings</vt:lpstr>
      <vt:lpstr>Office 테마</vt:lpstr>
      <vt:lpstr>PowerPoint 프레젠테이션</vt:lpstr>
      <vt:lpstr>Contents</vt:lpstr>
      <vt:lpstr>Introduction</vt:lpstr>
      <vt:lpstr>Sentiment Classification</vt:lpstr>
      <vt:lpstr>Sentiment Classification</vt:lpstr>
      <vt:lpstr>Multiple Instance Learning (MIL)</vt:lpstr>
      <vt:lpstr>Multiple Instance Learning (MIL)</vt:lpstr>
      <vt:lpstr>MIL Examples</vt:lpstr>
      <vt:lpstr>MIL Examples</vt:lpstr>
      <vt:lpstr>MILAM Overview </vt:lpstr>
      <vt:lpstr>MILAM Model </vt:lpstr>
      <vt:lpstr>Input Representation Layer</vt:lpstr>
      <vt:lpstr>Input Representation Layer</vt:lpstr>
      <vt:lpstr>Input Representation Layer</vt:lpstr>
      <vt:lpstr>Input Representation Layer</vt:lpstr>
      <vt:lpstr>Sentence Classification Layer</vt:lpstr>
      <vt:lpstr>Attention Network</vt:lpstr>
      <vt:lpstr>Attention Network</vt:lpstr>
      <vt:lpstr>Abstract-based Memory Mechanism</vt:lpstr>
      <vt:lpstr>Sentence Sentiment Classification</vt:lpstr>
      <vt:lpstr>Review Classification Layer</vt:lpstr>
      <vt:lpstr>Combining Sentence Scores</vt:lpstr>
      <vt:lpstr>Datasets</vt:lpstr>
      <vt:lpstr>Datasets (cont.)</vt:lpstr>
      <vt:lpstr>Experiment Setup</vt:lpstr>
      <vt:lpstr>Experiment Setup - Baseline Models</vt:lpstr>
      <vt:lpstr>Evaluation Results</vt:lpstr>
      <vt:lpstr>Evaluation in Consideration of Borderline</vt:lpstr>
      <vt:lpstr>Influence of Abstract Text</vt:lpstr>
      <vt:lpstr>Sentence Level Classification</vt:lpstr>
      <vt:lpstr>Cross Evaluation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T</cp:lastModifiedBy>
  <cp:revision>3756</cp:revision>
  <dcterms:created xsi:type="dcterms:W3CDTF">2014-12-26T06:56:01Z</dcterms:created>
  <dcterms:modified xsi:type="dcterms:W3CDTF">2020-01-01T14:54:22Z</dcterms:modified>
</cp:coreProperties>
</file>