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8" r:id="rId2"/>
    <p:sldId id="270" r:id="rId3"/>
    <p:sldId id="271" r:id="rId4"/>
    <p:sldId id="289" r:id="rId5"/>
    <p:sldId id="290" r:id="rId6"/>
    <p:sldId id="272" r:id="rId7"/>
    <p:sldId id="273" r:id="rId8"/>
    <p:sldId id="274" r:id="rId9"/>
    <p:sldId id="275" r:id="rId10"/>
    <p:sldId id="300" r:id="rId11"/>
    <p:sldId id="279" r:id="rId12"/>
    <p:sldId id="287" r:id="rId13"/>
    <p:sldId id="278" r:id="rId14"/>
    <p:sldId id="288" r:id="rId15"/>
    <p:sldId id="291" r:id="rId16"/>
    <p:sldId id="292" r:id="rId17"/>
    <p:sldId id="281" r:id="rId18"/>
    <p:sldId id="280" r:id="rId19"/>
    <p:sldId id="282" r:id="rId20"/>
    <p:sldId id="268" r:id="rId21"/>
    <p:sldId id="269" r:id="rId22"/>
    <p:sldId id="283" r:id="rId23"/>
    <p:sldId id="297" r:id="rId24"/>
    <p:sldId id="296" r:id="rId25"/>
    <p:sldId id="286" r:id="rId26"/>
    <p:sldId id="285" r:id="rId27"/>
    <p:sldId id="293" r:id="rId28"/>
    <p:sldId id="298" r:id="rId29"/>
    <p:sldId id="299" r:id="rId30"/>
    <p:sldId id="294" r:id="rId31"/>
    <p:sldId id="295" r:id="rId32"/>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C40000"/>
    <a:srgbClr val="C0504D"/>
    <a:srgbClr val="0066FF"/>
    <a:srgbClr val="FF3300"/>
    <a:srgbClr val="3399FF"/>
    <a:srgbClr val="A38FBB"/>
    <a:srgbClr val="367BCE"/>
    <a:srgbClr val="D0D8E8"/>
    <a:srgbClr val="FFC0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12EA72-4CE7-46B8-9B0D-2E4F87671312}" v="66" dt="2020-03-16T13:38:57.806"/>
  </p1510:revLst>
</p1510:revInfo>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테마 스타일 1 - 강조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보통 스타일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테마 스타일 2 - 강조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보통 스타일 4 - 강조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559" autoAdjust="0"/>
  </p:normalViewPr>
  <p:slideViewPr>
    <p:cSldViewPr>
      <p:cViewPr varScale="1">
        <p:scale>
          <a:sx n="87" d="100"/>
          <a:sy n="87" d="100"/>
        </p:scale>
        <p:origin x="2202" y="78"/>
      </p:cViewPr>
      <p:guideLst>
        <p:guide orient="horz" pos="2160"/>
        <p:guide pos="2880"/>
      </p:guideLst>
    </p:cSldViewPr>
  </p:slideViewPr>
  <p:outlineViewPr>
    <p:cViewPr>
      <p:scale>
        <a:sx n="33" d="100"/>
        <a:sy n="33" d="100"/>
      </p:scale>
      <p:origin x="0" y="-21840"/>
    </p:cViewPr>
  </p:outlineViewPr>
  <p:notesTextViewPr>
    <p:cViewPr>
      <p:scale>
        <a:sx n="1" d="1"/>
        <a:sy n="1" d="1"/>
      </p:scale>
      <p:origin x="0" y="0"/>
    </p:cViewPr>
  </p:notesTextViewPr>
  <p:sorterViewPr>
    <p:cViewPr>
      <p:scale>
        <a:sx n="100" d="100"/>
        <a:sy n="100" d="100"/>
      </p:scale>
      <p:origin x="0" y="-3270"/>
    </p:cViewPr>
  </p:sorterViewPr>
  <p:notesViewPr>
    <p:cSldViewPr>
      <p:cViewPr varScale="1">
        <p:scale>
          <a:sx n="92" d="100"/>
          <a:sy n="92" d="100"/>
        </p:scale>
        <p:origin x="373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EADF5-2339-4661-BFDE-4C6AFD62E655}" type="datetimeFigureOut">
              <a:rPr lang="ko-KR" altLang="en-US" smtClean="0"/>
              <a:t>2020-03-18</a:t>
            </a:fld>
            <a:endParaRPr lang="ko-KR" altLang="en-US" dirty="0"/>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C7E58-5AFD-4390-AB7E-469069D359E0}" type="slidenum">
              <a:rPr lang="ko-KR" altLang="en-US" smtClean="0"/>
              <a:t>‹#›</a:t>
            </a:fld>
            <a:endParaRPr lang="ko-KR" altLang="en-US" dirty="0"/>
          </a:p>
        </p:txBody>
      </p:sp>
    </p:spTree>
    <p:extLst>
      <p:ext uri="{BB962C8B-B14F-4D97-AF65-F5344CB8AC3E}">
        <p14:creationId xmlns:p14="http://schemas.microsoft.com/office/powerpoint/2010/main" val="105021455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ecmem.org/blog/2019/08/17/gn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30A2E1-1B38-4BF8-B99D-829810B97EF3}" type="slidenum">
              <a:rPr lang="en-US"/>
              <a:pPr/>
              <a:t>1</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60424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Then, from here,</a:t>
            </a:r>
            <a:r>
              <a:rPr lang="en-US" altLang="ko-KR" baseline="0" dirty="0"/>
              <a:t> I’ll explain about the authors’ main goal.</a:t>
            </a:r>
          </a:p>
          <a:p>
            <a:r>
              <a:rPr lang="en-US" altLang="ko-KR" baseline="0" dirty="0"/>
              <a:t>The overall concept of this paper is as follows. When given the news article and the social context that it has been spread, we should predict whether the article is left-biased, right-biased or centered.</a:t>
            </a:r>
          </a:p>
          <a:p>
            <a:r>
              <a:rPr lang="en-US" altLang="ko-KR" baseline="0" dirty="0"/>
              <a:t>So, it is basically three class classification problem. </a:t>
            </a:r>
          </a:p>
          <a:p>
            <a:r>
              <a:rPr lang="en-US" altLang="ko-KR" baseline="0" dirty="0"/>
              <a:t>In the following slides, I’ll discuss into more details how authors used the text and graph to predict the bias</a:t>
            </a:r>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10</a:t>
            </a:fld>
            <a:endParaRPr lang="ko-KR" altLang="en-US" dirty="0"/>
          </a:p>
        </p:txBody>
      </p:sp>
    </p:spTree>
    <p:extLst>
      <p:ext uri="{BB962C8B-B14F-4D97-AF65-F5344CB8AC3E}">
        <p14:creationId xmlns:p14="http://schemas.microsoft.com/office/powerpoint/2010/main" val="1727760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First,</a:t>
            </a:r>
            <a:r>
              <a:rPr lang="en-US" altLang="ko-KR" baseline="0" dirty="0"/>
              <a:t> I’ll talk about the text based model. It’s goal is to predict the bias when given only the text.</a:t>
            </a:r>
          </a:p>
          <a:p>
            <a:r>
              <a:rPr lang="en-US" altLang="ko-KR" baseline="0" dirty="0"/>
              <a:t>As noted in introduction, there have been quiet many researches in this domain. So, authors did not presented any innovative model or methodology and rather, they have tested various previously presented models.</a:t>
            </a:r>
          </a:p>
          <a:p>
            <a:r>
              <a:rPr lang="en-US" altLang="ko-KR" baseline="0" dirty="0"/>
              <a:t>They used 5 text models presented in below.</a:t>
            </a:r>
          </a:p>
          <a:p>
            <a:r>
              <a:rPr lang="en-US" altLang="ko-KR" baseline="0" dirty="0"/>
              <a:t>Note that, this 5 models can be grouped as two groups, one as using the text directly and one as the latent model. </a:t>
            </a:r>
            <a:endParaRPr lang="ko-KR" altLang="en-US" dirty="0"/>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11</a:t>
            </a:fld>
            <a:endParaRPr lang="ko-KR" altLang="en-US" dirty="0"/>
          </a:p>
        </p:txBody>
      </p:sp>
    </p:spTree>
    <p:extLst>
      <p:ext uri="{BB962C8B-B14F-4D97-AF65-F5344CB8AC3E}">
        <p14:creationId xmlns:p14="http://schemas.microsoft.com/office/powerpoint/2010/main" val="962861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a:t>
            </a:r>
            <a:r>
              <a:rPr lang="en-US" altLang="ko-KR" baseline="0" dirty="0"/>
              <a:t> TF-IDF and bias features models text feature based models are fundamentally based on same assumption that text itself contains features determining the bias of the news article.</a:t>
            </a:r>
          </a:p>
          <a:p>
            <a:r>
              <a:rPr lang="en-US" altLang="ko-KR" baseline="0" dirty="0"/>
              <a:t>TF-IDF model considers that the pattern of word count in the given documents is associated with the political orientation of the text. For instance, if the document contains lots of cases of democrat combined with negative words, we can regard such document as the right-based. On the other hand, if the document contains lots of cases as democrats with positive words, then it can be deemed as left-biased.</a:t>
            </a:r>
          </a:p>
          <a:p>
            <a:endParaRPr lang="en-US" altLang="ko-KR" baseline="0" dirty="0"/>
          </a:p>
          <a:p>
            <a:r>
              <a:rPr lang="en-US" altLang="ko-KR" baseline="0" dirty="0"/>
              <a:t>Bias feature model is based on the similar assumption but tuned with more finer-grained features. They adopted the model from another paper in 2018, and the model uses a number of features including sentiment, topic or morality of the text to distinguish the political leaning of the text. However, I’ll skip the details about this model since it is not that important.</a:t>
            </a:r>
          </a:p>
          <a:p>
            <a:endParaRPr lang="en-US" altLang="ko-KR" baseline="0" dirty="0"/>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12</a:t>
            </a:fld>
            <a:endParaRPr lang="ko-KR" altLang="en-US" dirty="0"/>
          </a:p>
        </p:txBody>
      </p:sp>
    </p:spTree>
    <p:extLst>
      <p:ext uri="{BB962C8B-B14F-4D97-AF65-F5344CB8AC3E}">
        <p14:creationId xmlns:p14="http://schemas.microsoft.com/office/powerpoint/2010/main" val="382689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On the other hand, there is</a:t>
            </a:r>
            <a:r>
              <a:rPr lang="en-US" altLang="ko-KR" baseline="0" dirty="0"/>
              <a:t> three latent models that embeds the document into vector representations.</a:t>
            </a:r>
          </a:p>
          <a:p>
            <a:r>
              <a:rPr lang="en-US" altLang="ko-KR" baseline="0" dirty="0"/>
              <a:t>But before I present those models, I’ll briefly introduce the concept of the embedding. </a:t>
            </a:r>
          </a:p>
          <a:p>
            <a:r>
              <a:rPr lang="en-US" altLang="ko-KR" baseline="0" dirty="0"/>
              <a:t>Embedding is making the word into vector representations. For any word, sentence or document, we can confirm that such text can be mapped into any length of vector space.</a:t>
            </a:r>
          </a:p>
          <a:p>
            <a:r>
              <a:rPr lang="en-US" altLang="ko-KR" baseline="0" dirty="0"/>
              <a:t>It is based on the assumption that there are some latent factors for the given text, and similar texts will have similar factors and thus have same vectors</a:t>
            </a:r>
          </a:p>
          <a:p>
            <a:r>
              <a:rPr lang="en-US" altLang="ko-KR" baseline="0" dirty="0"/>
              <a:t>In other words, similar texts are mapped together in the vector space.</a:t>
            </a:r>
          </a:p>
          <a:p>
            <a:r>
              <a:rPr lang="en-US" altLang="ko-KR" baseline="0" dirty="0"/>
              <a:t>Below is the example of word embedding cases. </a:t>
            </a:r>
          </a:p>
          <a:p>
            <a:r>
              <a:rPr lang="en-US" altLang="ko-KR" baseline="0" dirty="0"/>
              <a:t>You can find that, in the top LG is positioned in close with home appliances on the other hand, in the right side </a:t>
            </a:r>
            <a:r>
              <a:rPr lang="en-US" altLang="ko-KR" baseline="0" dirty="0" err="1"/>
              <a:t>bosch</a:t>
            </a:r>
            <a:r>
              <a:rPr lang="en-US" altLang="ko-KR" baseline="0" dirty="0"/>
              <a:t> is in close with tools that correlated terms are located near to each other.</a:t>
            </a:r>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13</a:t>
            </a:fld>
            <a:endParaRPr lang="ko-KR" altLang="en-US" dirty="0"/>
          </a:p>
        </p:txBody>
      </p:sp>
    </p:spTree>
    <p:extLst>
      <p:ext uri="{BB962C8B-B14F-4D97-AF65-F5344CB8AC3E}">
        <p14:creationId xmlns:p14="http://schemas.microsoft.com/office/powerpoint/2010/main" val="3842356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the</a:t>
            </a:r>
            <a:r>
              <a:rPr lang="en-US" altLang="ko-KR" baseline="0" dirty="0"/>
              <a:t> paper, every latent model used in this work are used to represent the embedding vector of the document but in different ways.</a:t>
            </a:r>
          </a:p>
          <a:p>
            <a:r>
              <a:rPr lang="en-US" altLang="ko-KR" baseline="0" dirty="0"/>
              <a:t>Averaged word embedding is the first model that was used. This model takes the document vector as the average of every word used in the document.</a:t>
            </a:r>
          </a:p>
          <a:p>
            <a:r>
              <a:rPr lang="en-US" altLang="ko-KR" baseline="0" dirty="0"/>
              <a:t>For instance, suppose that we have sentences that averaged word embedding is not good enough.</a:t>
            </a:r>
          </a:p>
          <a:p>
            <a:r>
              <a:rPr lang="en-US" altLang="ko-KR" baseline="0" dirty="0"/>
              <a:t>Every word in this sentence can be represented as fixed-sized vectors then the document’s vector calculated as the averaging of all these vectors.</a:t>
            </a:r>
          </a:p>
          <a:p>
            <a:r>
              <a:rPr lang="en-US" altLang="ko-KR" baseline="0" dirty="0"/>
              <a:t>As some of you might have noticed, such model cannot preserve the order of the words and thus, one can expect that it’s performance will not that good enough.</a:t>
            </a:r>
          </a:p>
          <a:p>
            <a:endParaRPr lang="en-US" altLang="ko-KR" baseline="0" dirty="0"/>
          </a:p>
          <a:p>
            <a:endParaRPr lang="ko-KR" altLang="en-US" dirty="0"/>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14</a:t>
            </a:fld>
            <a:endParaRPr lang="ko-KR" altLang="en-US" dirty="0"/>
          </a:p>
        </p:txBody>
      </p:sp>
    </p:spTree>
    <p:extLst>
      <p:ext uri="{BB962C8B-B14F-4D97-AF65-F5344CB8AC3E}">
        <p14:creationId xmlns:p14="http://schemas.microsoft.com/office/powerpoint/2010/main" val="234268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On the other hand,</a:t>
            </a:r>
            <a:r>
              <a:rPr lang="en-US" altLang="ko-KR" baseline="0" dirty="0"/>
              <a:t> other two models are more fine-grained model for the document embedding.</a:t>
            </a:r>
          </a:p>
          <a:p>
            <a:r>
              <a:rPr lang="en-US" altLang="ko-KR" baseline="0" dirty="0"/>
              <a:t>Below figure is the example figure for the model. Suppose that we have document that is as follows. [</a:t>
            </a:r>
            <a:r>
              <a:rPr lang="ko-KR" altLang="en-US" baseline="0" dirty="0"/>
              <a:t>세 문장</a:t>
            </a:r>
            <a:r>
              <a:rPr lang="en-US" altLang="ko-KR" baseline="0" dirty="0"/>
              <a:t>]</a:t>
            </a:r>
          </a:p>
          <a:p>
            <a:r>
              <a:rPr lang="en-US" altLang="ko-KR" baseline="0" dirty="0"/>
              <a:t>Then the skip-thought’s goal is to when given the middle sentence,[</a:t>
            </a:r>
            <a:r>
              <a:rPr lang="ko-KR" altLang="en-US" baseline="0" dirty="0"/>
              <a:t>중간 문장</a:t>
            </a:r>
            <a:r>
              <a:rPr lang="en-US" altLang="ko-KR" baseline="0" dirty="0"/>
              <a:t>], predict the sentence before and the after. </a:t>
            </a:r>
          </a:p>
          <a:p>
            <a:r>
              <a:rPr lang="en-US" altLang="ko-KR" baseline="0" dirty="0"/>
              <a:t>And during this process, the embedding of the sentence can be trained so that similar sentences to have similar vectors.</a:t>
            </a:r>
          </a:p>
          <a:p>
            <a:r>
              <a:rPr lang="en-US" altLang="ko-KR" baseline="0" dirty="0"/>
              <a:t>In our cases, sentences that have similar </a:t>
            </a:r>
            <a:r>
              <a:rPr lang="en-US" altLang="ko-KR" sz="1200" i="1" dirty="0">
                <a:latin typeface="Calibri" panose="020F0502020204030204" pitchFamily="34" charset="0"/>
                <a:cs typeface="Calibri" panose="020F0502020204030204" pitchFamily="34" charset="0"/>
                <a:sym typeface="Wingdings" panose="05000000000000000000" pitchFamily="2" charset="2"/>
              </a:rPr>
              <a:t>political meaning</a:t>
            </a:r>
            <a:r>
              <a:rPr lang="en-US" altLang="ko-KR" sz="1200" dirty="0">
                <a:latin typeface="Calibri" panose="020F0502020204030204" pitchFamily="34" charset="0"/>
                <a:cs typeface="Calibri" panose="020F0502020204030204" pitchFamily="34" charset="0"/>
                <a:sym typeface="Wingdings" panose="05000000000000000000" pitchFamily="2" charset="2"/>
              </a:rPr>
              <a:t> would</a:t>
            </a:r>
            <a:r>
              <a:rPr lang="en-US" altLang="ko-KR" sz="1200" baseline="0" dirty="0">
                <a:latin typeface="Calibri" panose="020F0502020204030204" pitchFamily="34" charset="0"/>
                <a:cs typeface="Calibri" panose="020F0502020204030204" pitchFamily="34" charset="0"/>
                <a:sym typeface="Wingdings" panose="05000000000000000000" pitchFamily="2" charset="2"/>
              </a:rPr>
              <a:t> have been trained to have similar vector representations.</a:t>
            </a:r>
          </a:p>
          <a:p>
            <a:r>
              <a:rPr lang="en-US" altLang="ko-KR" sz="1200" baseline="0" dirty="0">
                <a:latin typeface="Calibri" panose="020F0502020204030204" pitchFamily="34" charset="0"/>
                <a:cs typeface="Calibri" panose="020F0502020204030204" pitchFamily="34" charset="0"/>
                <a:sym typeface="Wingdings" panose="05000000000000000000" pitchFamily="2" charset="2"/>
              </a:rPr>
              <a:t>Note that model itself is much more complicated than my explanation, but I have skipped the most of the details. </a:t>
            </a:r>
          </a:p>
          <a:p>
            <a:r>
              <a:rPr lang="en-US" altLang="ko-KR" sz="1200" baseline="0" dirty="0">
                <a:latin typeface="Calibri" panose="020F0502020204030204" pitchFamily="34" charset="0"/>
                <a:cs typeface="Calibri" panose="020F0502020204030204" pitchFamily="34" charset="0"/>
                <a:sym typeface="Wingdings" panose="05000000000000000000" pitchFamily="2" charset="2"/>
              </a:rPr>
              <a:t>From this model, most important thing is that model makes the similar political documents to have similar vectors.</a:t>
            </a:r>
            <a:endParaRPr lang="ko-KR" altLang="en-US" dirty="0"/>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15</a:t>
            </a:fld>
            <a:endParaRPr lang="ko-KR" altLang="en-US" dirty="0"/>
          </a:p>
        </p:txBody>
      </p:sp>
    </p:spTree>
    <p:extLst>
      <p:ext uri="{BB962C8B-B14F-4D97-AF65-F5344CB8AC3E}">
        <p14:creationId xmlns:p14="http://schemas.microsoft.com/office/powerpoint/2010/main" val="3540826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Last text model is the Hierarchical LSTM which stacks</a:t>
            </a:r>
            <a:r>
              <a:rPr lang="en-US" altLang="ko-KR" baseline="0" dirty="0"/>
              <a:t> the LSTM layers.</a:t>
            </a:r>
          </a:p>
          <a:p>
            <a:r>
              <a:rPr lang="en-US" altLang="ko-KR" baseline="0" dirty="0"/>
              <a:t>Suppose there is a document. Then in the model, document is tokenized into sentences. Then, each sentence is tokenized into words.</a:t>
            </a:r>
          </a:p>
          <a:p>
            <a:r>
              <a:rPr lang="en-US" altLang="ko-KR" baseline="0" dirty="0"/>
              <a:t>From this bottom layer, LSTM layer is used to build the word vectors for each word.</a:t>
            </a:r>
          </a:p>
          <a:p>
            <a:r>
              <a:rPr lang="en-US" altLang="ko-KR" baseline="0" dirty="0"/>
              <a:t>Then in the next LSTM layer, sentences are combined using the words’ embedding vectors. In the paper, authors have used simple averaged embedding of words.</a:t>
            </a:r>
          </a:p>
          <a:p>
            <a:r>
              <a:rPr lang="en-US" altLang="ko-KR" baseline="0" dirty="0"/>
              <a:t>Again, this sentences vectors are combined to get the document vectors. Thus, for each document, there exists a single vector.</a:t>
            </a:r>
          </a:p>
          <a:p>
            <a:endParaRPr lang="ko-KR" altLang="en-US" dirty="0"/>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16</a:t>
            </a:fld>
            <a:endParaRPr lang="ko-KR" altLang="en-US" dirty="0"/>
          </a:p>
        </p:txBody>
      </p:sp>
    </p:spTree>
    <p:extLst>
      <p:ext uri="{BB962C8B-B14F-4D97-AF65-F5344CB8AC3E}">
        <p14:creationId xmlns:p14="http://schemas.microsoft.com/office/powerpoint/2010/main" val="3982950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Other</a:t>
            </a:r>
            <a:r>
              <a:rPr lang="en-US" altLang="ko-KR" baseline="0" dirty="0"/>
              <a:t> than the text model, there is a graph based model. It’s goal is also same as text model.</a:t>
            </a:r>
          </a:p>
          <a:p>
            <a:r>
              <a:rPr lang="en-US" altLang="ko-KR" baseline="0" dirty="0"/>
              <a:t>Graph model tried to embed vertices (in this model, news articles, politicians, twitter users) into vectors, and use this vector to classify their bias label.</a:t>
            </a:r>
          </a:p>
          <a:p>
            <a:r>
              <a:rPr lang="en-US" altLang="ko-KR" baseline="0" dirty="0"/>
              <a:t>As shown in below example figure, for the given graph, model can extract vector for each node, then such vector can be used to predict the political leaning.</a:t>
            </a:r>
          </a:p>
          <a:p>
            <a:endParaRPr lang="en-US" altLang="ko-KR" baseline="0" dirty="0"/>
          </a:p>
          <a:p>
            <a:r>
              <a:rPr lang="en-US" altLang="ko-KR" baseline="0" dirty="0"/>
              <a:t>Such method is based on the assumption that, intuitively, users with similar political orientation will tend to share news articles in common or follow similar political users.</a:t>
            </a:r>
          </a:p>
          <a:p>
            <a:r>
              <a:rPr lang="en-US" altLang="ko-KR" dirty="0"/>
              <a:t>Thus, node’s latent vector will become similar according</a:t>
            </a:r>
            <a:r>
              <a:rPr lang="en-US" altLang="ko-KR" baseline="0" dirty="0"/>
              <a:t> to their political bias.</a:t>
            </a:r>
          </a:p>
          <a:p>
            <a:endParaRPr lang="en-US" altLang="ko-KR" baseline="0" dirty="0"/>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17</a:t>
            </a:fld>
            <a:endParaRPr lang="ko-KR" altLang="en-US" dirty="0"/>
          </a:p>
        </p:txBody>
      </p:sp>
    </p:spTree>
    <p:extLst>
      <p:ext uri="{BB962C8B-B14F-4D97-AF65-F5344CB8AC3E}">
        <p14:creationId xmlns:p14="http://schemas.microsoft.com/office/powerpoint/2010/main" val="141907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For the graph</a:t>
            </a:r>
            <a:r>
              <a:rPr lang="en-US" altLang="ko-KR" baseline="0" dirty="0"/>
              <a:t> model authors used two models and the first one is this model that embeds directly observed relationships</a:t>
            </a:r>
          </a:p>
          <a:p>
            <a:r>
              <a:rPr lang="en-US" altLang="ko-KR" baseline="0" dirty="0"/>
              <a:t>This model is based on that directly connected vertices would have similar vector representations.</a:t>
            </a:r>
          </a:p>
          <a:p>
            <a:r>
              <a:rPr lang="en-US" altLang="ko-KR" baseline="0" dirty="0"/>
              <a:t>Thus, reducing the difference between embedding of these connected vertices is the main goal of this model, and to do so, it defines two loss functions.</a:t>
            </a:r>
          </a:p>
          <a:p>
            <a:r>
              <a:rPr lang="en-US" altLang="ko-KR" baseline="0" dirty="0"/>
              <a:t>One is the loss function between the Twitter user and the political users. This </a:t>
            </a:r>
            <a:r>
              <a:rPr lang="en-US" altLang="ko-KR" baseline="0" dirty="0" err="1"/>
              <a:t>L_up</a:t>
            </a:r>
            <a:r>
              <a:rPr lang="en-US" altLang="ko-KR" baseline="0" dirty="0"/>
              <a:t> loss function is used to maximizes the similarity of a user to its </a:t>
            </a:r>
            <a:r>
              <a:rPr lang="en-US" altLang="ko-KR" baseline="0" dirty="0" err="1"/>
              <a:t>followees</a:t>
            </a:r>
            <a:r>
              <a:rPr lang="en-US" altLang="ko-KR" baseline="0" dirty="0"/>
              <a:t>.</a:t>
            </a:r>
          </a:p>
          <a:p>
            <a:r>
              <a:rPr lang="en-US" altLang="ko-KR" baseline="0" dirty="0"/>
              <a:t>Formula seems to be difficult, but basically to loss function to be minimized, </a:t>
            </a:r>
            <a:r>
              <a:rPr lang="en-US" altLang="ko-KR" baseline="0" dirty="0" err="1"/>
              <a:t>LogP</a:t>
            </a:r>
            <a:r>
              <a:rPr lang="en-US" altLang="ko-KR" baseline="0" dirty="0"/>
              <a:t>(</a:t>
            </a:r>
            <a:r>
              <a:rPr lang="en-US" altLang="ko-KR" baseline="0" dirty="0" err="1"/>
              <a:t>p|u</a:t>
            </a:r>
            <a:r>
              <a:rPr lang="en-US" altLang="ko-KR" baseline="0" dirty="0"/>
              <a:t>) should be maximize and as a result, P(</a:t>
            </a:r>
            <a:r>
              <a:rPr lang="en-US" altLang="ko-KR" baseline="0" dirty="0" err="1"/>
              <a:t>p|u</a:t>
            </a:r>
            <a:r>
              <a:rPr lang="en-US" altLang="ko-KR" baseline="0" dirty="0"/>
              <a:t>) should be maximized.</a:t>
            </a:r>
          </a:p>
          <a:p>
            <a:r>
              <a:rPr lang="en-US" altLang="ko-KR" baseline="0" dirty="0"/>
              <a:t>And this probability gets larger as two vectors </a:t>
            </a:r>
            <a:r>
              <a:rPr lang="en-US" altLang="ko-KR" baseline="0" dirty="0" err="1"/>
              <a:t>e_u</a:t>
            </a:r>
            <a:r>
              <a:rPr lang="en-US" altLang="ko-KR" baseline="0" dirty="0"/>
              <a:t> and </a:t>
            </a:r>
            <a:r>
              <a:rPr lang="en-US" altLang="ko-KR" baseline="0" dirty="0" err="1"/>
              <a:t>e_p</a:t>
            </a:r>
            <a:r>
              <a:rPr lang="en-US" altLang="ko-KR" baseline="0" dirty="0"/>
              <a:t> get closer. </a:t>
            </a:r>
          </a:p>
          <a:p>
            <a:r>
              <a:rPr lang="en-US" altLang="ko-KR" baseline="0" dirty="0"/>
              <a:t>Thus, this loss function makes the directly connected vertices to be closer in the embedding space.</a:t>
            </a:r>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18</a:t>
            </a:fld>
            <a:endParaRPr lang="ko-KR" altLang="en-US" dirty="0"/>
          </a:p>
        </p:txBody>
      </p:sp>
    </p:spTree>
    <p:extLst>
      <p:ext uri="{BB962C8B-B14F-4D97-AF65-F5344CB8AC3E}">
        <p14:creationId xmlns:p14="http://schemas.microsoft.com/office/powerpoint/2010/main" val="1321412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dirty="0"/>
              <a:t>Similarly,</a:t>
            </a:r>
            <a:r>
              <a:rPr lang="en-US" altLang="ko-KR" baseline="0" dirty="0"/>
              <a:t> between article and the user, the loss function is defined which maximizes the similarity of article to sharing twitter users.</a:t>
            </a:r>
          </a:p>
          <a:p>
            <a:pPr algn="l"/>
            <a:r>
              <a:rPr lang="en-US" altLang="ko-KR" baseline="0" dirty="0"/>
              <a:t>And combining these loss functions, embedding vector for vertices is trained in the model.</a:t>
            </a:r>
          </a:p>
          <a:p>
            <a:pPr algn="l"/>
            <a:endParaRPr lang="ko-KR" altLang="en-US" dirty="0"/>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19</a:t>
            </a:fld>
            <a:endParaRPr lang="ko-KR" altLang="en-US" dirty="0"/>
          </a:p>
        </p:txBody>
      </p:sp>
    </p:spTree>
    <p:extLst>
      <p:ext uri="{BB962C8B-B14F-4D97-AF65-F5344CB8AC3E}">
        <p14:creationId xmlns:p14="http://schemas.microsoft.com/office/powerpoint/2010/main" val="323684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34AC7E58-5AFD-4390-AB7E-469069D359E0}" type="slidenum">
              <a:rPr lang="ko-KR" altLang="en-US" smtClean="0"/>
              <a:t>2</a:t>
            </a:fld>
            <a:endParaRPr lang="ko-KR" altLang="en-US" dirty="0"/>
          </a:p>
        </p:txBody>
      </p:sp>
    </p:spTree>
    <p:extLst>
      <p:ext uri="{BB962C8B-B14F-4D97-AF65-F5344CB8AC3E}">
        <p14:creationId xmlns:p14="http://schemas.microsoft.com/office/powerpoint/2010/main" val="1692438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hlinkClick r:id="rId3"/>
            </a:endParaRPr>
          </a:p>
          <a:p>
            <a:r>
              <a:rPr lang="en-US" altLang="ko-KR" dirty="0">
                <a:hlinkClick r:id="rId3"/>
              </a:rPr>
              <a:t>http://www.secmem.org/blog/2019/08/17/gnn/</a:t>
            </a:r>
            <a:endParaRPr lang="en-US" altLang="ko-KR" dirty="0"/>
          </a:p>
          <a:p>
            <a:endParaRPr lang="en-US" altLang="ko-KR" dirty="0"/>
          </a:p>
          <a:p>
            <a:r>
              <a:rPr lang="en-US" altLang="ko-KR" dirty="0"/>
              <a:t>Another model to embed</a:t>
            </a:r>
            <a:r>
              <a:rPr lang="en-US" altLang="ko-KR" baseline="0" dirty="0"/>
              <a:t> the graph is the graph convolutional network. GCN is also based on same assumption that adjacent neighbors will have similar vector representation.</a:t>
            </a:r>
          </a:p>
          <a:p>
            <a:r>
              <a:rPr lang="en-US" altLang="ko-KR" baseline="0" dirty="0"/>
              <a:t>However, difference from the previous model is that by stacking convolutional layers, it can consider multi-order neighbors.</a:t>
            </a:r>
          </a:p>
          <a:p>
            <a:r>
              <a:rPr lang="en-US" altLang="ko-KR" baseline="0" dirty="0"/>
              <a:t>Suppose that we have graph like right side of the figure. Node A is connected with node B, C, D.</a:t>
            </a:r>
          </a:p>
          <a:p>
            <a:r>
              <a:rPr lang="en-US" altLang="ko-KR" baseline="0" dirty="0"/>
              <a:t>Then for a single layer in GCN, the embedding vector of A is trained with to embed the input from A, B, C, D</a:t>
            </a:r>
          </a:p>
          <a:p>
            <a:endParaRPr lang="en-US" altLang="ko-KR" dirty="0"/>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20</a:t>
            </a:fld>
            <a:endParaRPr lang="ko-KR" altLang="en-US" dirty="0"/>
          </a:p>
        </p:txBody>
      </p:sp>
    </p:spTree>
    <p:extLst>
      <p:ext uri="{BB962C8B-B14F-4D97-AF65-F5344CB8AC3E}">
        <p14:creationId xmlns:p14="http://schemas.microsoft.com/office/powerpoint/2010/main" val="2740302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However, when</a:t>
            </a:r>
            <a:r>
              <a:rPr lang="en-US" altLang="ko-KR" baseline="0" dirty="0"/>
              <a:t> another layer is stacked, now the embedding of A can contain the neighbors of D, C, B thus extending to other nodes such as E, F, G</a:t>
            </a:r>
          </a:p>
          <a:p>
            <a:endParaRPr lang="en-US" altLang="ko-KR" dirty="0"/>
          </a:p>
          <a:p>
            <a:r>
              <a:rPr lang="en-US" altLang="ko-KR" dirty="0"/>
              <a:t>GCN</a:t>
            </a:r>
            <a:r>
              <a:rPr lang="ko-KR" altLang="en-US" dirty="0"/>
              <a:t>에서 </a:t>
            </a:r>
            <a:r>
              <a:rPr lang="en-US" altLang="ko-KR" dirty="0"/>
              <a:t>Layer</a:t>
            </a:r>
            <a:r>
              <a:rPr lang="ko-KR" altLang="en-US" dirty="0"/>
              <a:t>가 깊어질수록 정보를 끌어오는 범위가 더 넓어진다고 볼 수 있다</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21</a:t>
            </a:fld>
            <a:endParaRPr lang="ko-KR" altLang="en-US" dirty="0"/>
          </a:p>
        </p:txBody>
      </p:sp>
    </p:spTree>
    <p:extLst>
      <p:ext uri="{BB962C8B-B14F-4D97-AF65-F5344CB8AC3E}">
        <p14:creationId xmlns:p14="http://schemas.microsoft.com/office/powerpoint/2010/main" val="3650796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a:t>
            </a:r>
            <a:r>
              <a:rPr lang="en-US" altLang="ko-KR" baseline="0" dirty="0"/>
              <a:t> this work, authors used two-layer GCN with giving the input for each vector as the one-hot representations.</a:t>
            </a:r>
          </a:p>
          <a:p>
            <a:r>
              <a:rPr lang="en-US" altLang="ko-KR" baseline="0" dirty="0"/>
              <a:t>For instance, in the figure, when yellow-colored is the our target node, then this article’s vector is trained to embed the first-order neighbors that are connected via blue edges and green-colored second-order neighbors.</a:t>
            </a:r>
          </a:p>
          <a:p>
            <a:endParaRPr lang="en-US" altLang="ko-KR" baseline="0" dirty="0"/>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22</a:t>
            </a:fld>
            <a:endParaRPr lang="ko-KR" altLang="en-US" dirty="0"/>
          </a:p>
        </p:txBody>
      </p:sp>
    </p:spTree>
    <p:extLst>
      <p:ext uri="{BB962C8B-B14F-4D97-AF65-F5344CB8AC3E}">
        <p14:creationId xmlns:p14="http://schemas.microsoft.com/office/powerpoint/2010/main" val="1346937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a:t>
            </a:r>
            <a:r>
              <a:rPr lang="en-US" altLang="ko-KR" baseline="0" dirty="0"/>
              <a:t> far, I have explained the two base models of this work. But, there remains one another model which is the joint model.</a:t>
            </a:r>
          </a:p>
          <a:p>
            <a:r>
              <a:rPr lang="en-US" altLang="ko-KR" baseline="0" dirty="0"/>
              <a:t>Joint model is the combination of text model and the graph model.</a:t>
            </a:r>
          </a:p>
          <a:p>
            <a:r>
              <a:rPr lang="en-US" altLang="ko-KR" baseline="0" dirty="0"/>
              <a:t>This model considers the additional objective alignment which makes the document’s text and graph vector representations becomes similar during the training process.</a:t>
            </a:r>
          </a:p>
          <a:p>
            <a:r>
              <a:rPr lang="en-US" altLang="ko-KR" baseline="0" dirty="0"/>
              <a:t>During the process, text model and graph model has been trained to have vector representation for each article. </a:t>
            </a:r>
          </a:p>
          <a:p>
            <a:r>
              <a:rPr lang="en-US" altLang="ko-KR" baseline="0" dirty="0"/>
              <a:t>Then, the model can be trained to make two models vector representation to be similar for the same article. </a:t>
            </a:r>
          </a:p>
          <a:p>
            <a:r>
              <a:rPr lang="en-US" altLang="ko-KR" baseline="0" dirty="0"/>
              <a:t>To do so, Loss function </a:t>
            </a:r>
            <a:r>
              <a:rPr lang="en-US" altLang="ko-KR" baseline="0" dirty="0" err="1"/>
              <a:t>L_align</a:t>
            </a:r>
            <a:r>
              <a:rPr lang="en-US" altLang="ko-KR" baseline="0" dirty="0"/>
              <a:t> is defined which maximizes the possibility to vector representations to be same for the same article. </a:t>
            </a:r>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23</a:t>
            </a:fld>
            <a:endParaRPr lang="ko-KR" altLang="en-US" dirty="0"/>
          </a:p>
        </p:txBody>
      </p:sp>
    </p:spTree>
    <p:extLst>
      <p:ext uri="{BB962C8B-B14F-4D97-AF65-F5344CB8AC3E}">
        <p14:creationId xmlns:p14="http://schemas.microsoft.com/office/powerpoint/2010/main" val="1880888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Then, using vectors learned</a:t>
            </a:r>
            <a:r>
              <a:rPr lang="en-US" altLang="ko-KR" baseline="0" dirty="0"/>
              <a:t> from </a:t>
            </a:r>
            <a:r>
              <a:rPr lang="en-US" altLang="ko-KR" dirty="0"/>
              <a:t>these models, document’s bias</a:t>
            </a:r>
            <a:r>
              <a:rPr lang="en-US" altLang="ko-KR" baseline="0" dirty="0"/>
              <a:t> can be inferenced.</a:t>
            </a:r>
          </a:p>
          <a:p>
            <a:r>
              <a:rPr lang="en-US" altLang="ko-KR" baseline="0" dirty="0"/>
              <a:t>Authors use three types of classification for the inference.</a:t>
            </a:r>
          </a:p>
          <a:p>
            <a:r>
              <a:rPr lang="en-US" altLang="ko-KR" baseline="0" dirty="0"/>
              <a:t>First is using the vector representation learned from presented models. For both text and graph models, model has been learned to represent the article as vectors.</a:t>
            </a:r>
          </a:p>
          <a:p>
            <a:r>
              <a:rPr lang="en-US" altLang="ko-KR" baseline="0" dirty="0"/>
              <a:t>Then, this vector is passed through a single hidden layer with </a:t>
            </a:r>
            <a:r>
              <a:rPr lang="en-US" altLang="ko-KR" baseline="0" dirty="0" err="1"/>
              <a:t>softmax</a:t>
            </a:r>
            <a:r>
              <a:rPr lang="en-US" altLang="ko-KR" baseline="0" dirty="0"/>
              <a:t> function thus, resulting the probability for left-bias, right-bias or centered.</a:t>
            </a:r>
          </a:p>
          <a:p>
            <a:r>
              <a:rPr lang="en-US" altLang="ko-KR" baseline="0" dirty="0"/>
              <a:t>For instance, given document has probability of being left-bias is 0.9 thus can be regarded as left-biased article.</a:t>
            </a:r>
          </a:p>
          <a:p>
            <a:endParaRPr lang="en-US" altLang="ko-KR" baseline="0" dirty="0"/>
          </a:p>
          <a:p>
            <a:r>
              <a:rPr lang="en-US" altLang="ko-KR" baseline="0" dirty="0"/>
              <a:t>Another feature for bias inferring is using the bias of the Twitter users. Since the article is disseminated by possibly politically affiliated users, we might can infer the bias of the article by using these user’s bias score. In the paper, authors calculated the bias prediction score for users who shared the article.</a:t>
            </a:r>
          </a:p>
          <a:p>
            <a:r>
              <a:rPr lang="en-US" altLang="ko-KR" baseline="0" dirty="0"/>
              <a:t>So, for example, if left-sided users shared that article much more than right-biased, then the article can be deemed as left-biased.</a:t>
            </a:r>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24</a:t>
            </a:fld>
            <a:endParaRPr lang="ko-KR" altLang="en-US" dirty="0"/>
          </a:p>
        </p:txBody>
      </p:sp>
    </p:spTree>
    <p:extLst>
      <p:ext uri="{BB962C8B-B14F-4D97-AF65-F5344CB8AC3E}">
        <p14:creationId xmlns:p14="http://schemas.microsoft.com/office/powerpoint/2010/main" val="1393512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 this is the end</a:t>
            </a:r>
            <a:r>
              <a:rPr lang="en-US" altLang="ko-KR" baseline="0" dirty="0"/>
              <a:t> of the model explanation. And from here, I’ll discuss about their evaluation results.</a:t>
            </a:r>
          </a:p>
          <a:p>
            <a:r>
              <a:rPr lang="en-US" altLang="ko-KR" baseline="0" dirty="0"/>
              <a:t>But before that, I need to one more thing about the data organization method they used.</a:t>
            </a:r>
          </a:p>
          <a:p>
            <a:r>
              <a:rPr lang="en-US" altLang="ko-KR" baseline="0" dirty="0"/>
              <a:t>For the evaluation, authors have split the dataset, to test their model under various supervised conditions</a:t>
            </a:r>
          </a:p>
          <a:p>
            <a:endParaRPr lang="en-US" altLang="ko-KR" baseline="0" dirty="0"/>
          </a:p>
          <a:p>
            <a:r>
              <a:rPr lang="en-US" altLang="ko-KR" baseline="0" dirty="0"/>
              <a:t>In the paper, data was separated as three-folds under three criteria: which are random, event-based, or time-base.</a:t>
            </a:r>
          </a:p>
          <a:p>
            <a:r>
              <a:rPr lang="en-US" altLang="ko-KR" baseline="0" dirty="0"/>
              <a:t>Event-based data split is separating method that articles belong to the same event were allocated in the same data fold. </a:t>
            </a:r>
            <a:endParaRPr lang="ko-KR" altLang="en-US" dirty="0"/>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25</a:t>
            </a:fld>
            <a:endParaRPr lang="ko-KR" altLang="en-US" dirty="0"/>
          </a:p>
        </p:txBody>
      </p:sp>
    </p:spTree>
    <p:extLst>
      <p:ext uri="{BB962C8B-B14F-4D97-AF65-F5344CB8AC3E}">
        <p14:creationId xmlns:p14="http://schemas.microsoft.com/office/powerpoint/2010/main" val="476752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From</a:t>
            </a:r>
            <a:r>
              <a:rPr lang="en-US" altLang="ko-KR" baseline="0" dirty="0"/>
              <a:t> here, I’ll present their evaluation results.</a:t>
            </a:r>
          </a:p>
          <a:p>
            <a:r>
              <a:rPr lang="en-US" altLang="ko-KR" baseline="0" dirty="0"/>
              <a:t>This table is about the performance of the text model measured as accuracy.</a:t>
            </a:r>
          </a:p>
          <a:p>
            <a:r>
              <a:rPr lang="en-US" altLang="ko-KR" baseline="0" dirty="0"/>
              <a:t>From the table we can confirm several results.</a:t>
            </a:r>
            <a:br>
              <a:rPr lang="en-US" altLang="ko-KR" baseline="0" dirty="0"/>
            </a:br>
            <a:r>
              <a:rPr lang="en-US" altLang="ko-KR" baseline="0" dirty="0"/>
              <a:t>First non-embedding methods have lower accuracy that it is under 60% but still achieved much more than baseline accuracy in the top row.</a:t>
            </a:r>
          </a:p>
          <a:p>
            <a:r>
              <a:rPr lang="en-US" altLang="ko-KR" baseline="0" dirty="0"/>
              <a:t>Second, averaged word embedding also showed poor performance though it is latent model. From here, we can confirm that the simply averaging words does not efficiently embed sentence-or document level meaning.</a:t>
            </a:r>
          </a:p>
          <a:p>
            <a:endParaRPr lang="en-US" altLang="ko-KR" baseline="0" dirty="0"/>
          </a:p>
          <a:p>
            <a:r>
              <a:rPr lang="en-US" altLang="ko-KR" baseline="0" dirty="0"/>
              <a:t>On the other hand, skip-thought and HLSTM showed better performance. However, when HLSTM was combined with manually picked bias features, it degraded the performance.</a:t>
            </a:r>
          </a:p>
          <a:p>
            <a:endParaRPr lang="en-US" altLang="ko-KR" baseline="0" dirty="0"/>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26</a:t>
            </a:fld>
            <a:endParaRPr lang="ko-KR" altLang="en-US" dirty="0"/>
          </a:p>
        </p:txBody>
      </p:sp>
    </p:spTree>
    <p:extLst>
      <p:ext uri="{BB962C8B-B14F-4D97-AF65-F5344CB8AC3E}">
        <p14:creationId xmlns:p14="http://schemas.microsoft.com/office/powerpoint/2010/main" val="330376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As for the graph model, two models were tested</a:t>
            </a:r>
            <a:r>
              <a:rPr lang="en-US" altLang="ko-KR" baseline="0" dirty="0"/>
              <a:t>. In the table two bias inference methods were tested along with the ensemble case.</a:t>
            </a:r>
          </a:p>
          <a:p>
            <a:r>
              <a:rPr lang="en-US" altLang="ko-KR" baseline="0" dirty="0"/>
              <a:t>From the column, you can see that model’s inference accuracy was tested for graph based, and user based along with ensemble method.</a:t>
            </a:r>
          </a:p>
          <a:p>
            <a:r>
              <a:rPr lang="en-US" altLang="ko-KR" baseline="0" dirty="0"/>
              <a:t>For both models, article based inference was not that different when combined results.  You can see that first columns score is not that different from the third column.</a:t>
            </a:r>
          </a:p>
          <a:p>
            <a:endParaRPr lang="en-US" altLang="ko-KR" baseline="0" dirty="0"/>
          </a:p>
          <a:p>
            <a:r>
              <a:rPr lang="en-US" altLang="ko-KR" baseline="0" dirty="0"/>
              <a:t>However, as for the comparison between models, clearly GCN which can embed second-order neighbors shows better performance.</a:t>
            </a:r>
          </a:p>
          <a:p>
            <a:endParaRPr lang="en-US" altLang="ko-KR" baseline="0" dirty="0"/>
          </a:p>
          <a:p>
            <a:r>
              <a:rPr lang="en-US" altLang="ko-KR" baseline="0" dirty="0"/>
              <a:t>Note that there is one more lien in each row that is written as dist.</a:t>
            </a:r>
          </a:p>
          <a:p>
            <a:endParaRPr lang="en-US" altLang="ko-KR" baseline="0" dirty="0"/>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27</a:t>
            </a:fld>
            <a:endParaRPr lang="ko-KR" altLang="en-US" dirty="0"/>
          </a:p>
        </p:txBody>
      </p:sp>
    </p:spTree>
    <p:extLst>
      <p:ext uri="{BB962C8B-B14F-4D97-AF65-F5344CB8AC3E}">
        <p14:creationId xmlns:p14="http://schemas.microsoft.com/office/powerpoint/2010/main" val="4276940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During model evaluation,</a:t>
            </a:r>
            <a:r>
              <a:rPr lang="en-US" altLang="ko-KR" baseline="0" dirty="0"/>
              <a:t> authors tested another condition named distant supervision. So far, the model was trained and tested given the article’s bias label. The answers.</a:t>
            </a:r>
          </a:p>
          <a:p>
            <a:r>
              <a:rPr lang="en-US" altLang="ko-KR" baseline="0" dirty="0"/>
              <a:t>However, there might be a case, when we do not know the actual bias label of the article. Actually, this is the realistic assumption.</a:t>
            </a:r>
          </a:p>
          <a:p>
            <a:r>
              <a:rPr lang="en-US" altLang="ko-KR" baseline="0" dirty="0"/>
              <a:t>To test against case, authors deleted labels for the each document but weights were trained using only labels of political users who shows certain political leanings.</a:t>
            </a:r>
          </a:p>
          <a:p>
            <a:r>
              <a:rPr lang="en-US" altLang="ko-KR" baseline="0" dirty="0"/>
              <a:t>Semantically, the labels of these political users will be propagated through other users who follows them and further can be passed to the article. </a:t>
            </a:r>
            <a:endParaRPr lang="ko-KR" altLang="en-US" dirty="0"/>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28</a:t>
            </a:fld>
            <a:endParaRPr lang="ko-KR" altLang="en-US" dirty="0"/>
          </a:p>
        </p:txBody>
      </p:sp>
    </p:spTree>
    <p:extLst>
      <p:ext uri="{BB962C8B-B14F-4D97-AF65-F5344CB8AC3E}">
        <p14:creationId xmlns:p14="http://schemas.microsoft.com/office/powerpoint/2010/main" val="714693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and</a:t>
            </a:r>
            <a:r>
              <a:rPr lang="en-US" altLang="ko-KR" baseline="0" dirty="0"/>
              <a:t> the </a:t>
            </a:r>
            <a:r>
              <a:rPr lang="en-US" altLang="ko-KR" baseline="0" dirty="0" err="1"/>
              <a:t>dist</a:t>
            </a:r>
            <a:r>
              <a:rPr lang="en-US" altLang="ko-KR" baseline="0" dirty="0"/>
              <a:t> labeled row shows the result for this distant supervision case. </a:t>
            </a:r>
          </a:p>
          <a:p>
            <a:r>
              <a:rPr lang="en-US" altLang="ko-KR" baseline="0" dirty="0"/>
              <a:t>As expected, its performance is degraded compared to full supervision tests.</a:t>
            </a:r>
          </a:p>
          <a:p>
            <a:r>
              <a:rPr lang="en-US" altLang="ko-KR" baseline="0" dirty="0"/>
              <a:t>However, you can see that result of GCN with distant supervision matches that of Skip-Thought</a:t>
            </a:r>
            <a:endParaRPr lang="ko-KR" altLang="en-US" dirty="0"/>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29</a:t>
            </a:fld>
            <a:endParaRPr lang="ko-KR" altLang="en-US" dirty="0"/>
          </a:p>
        </p:txBody>
      </p:sp>
    </p:spTree>
    <p:extLst>
      <p:ext uri="{BB962C8B-B14F-4D97-AF65-F5344CB8AC3E}">
        <p14:creationId xmlns:p14="http://schemas.microsoft.com/office/powerpoint/2010/main" val="283470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As you know, traditionally, news articles were published through few dedicated sources such as mass media who checks the validity of their content. </a:t>
            </a:r>
          </a:p>
          <a:p>
            <a:r>
              <a:rPr lang="en-US" altLang="ko-KR" dirty="0"/>
              <a:t>These sources uses various methods such as employing professional reporters, or hiring fact checkers to guarantee the veracity of their materials</a:t>
            </a:r>
          </a:p>
          <a:p>
            <a:r>
              <a:rPr lang="en-US" altLang="ko-KR" dirty="0"/>
              <a:t>However, thanks to the advance of the web and diverse social platforms, there have been a sharp increase in the news outlets.</a:t>
            </a:r>
          </a:p>
          <a:p>
            <a:r>
              <a:rPr lang="en-US" altLang="ko-KR" dirty="0"/>
              <a:t>While this may seem good for the expansion of the overall media environment, however, as a result, information provided by these incredible sources are often shaped by their perspectives or ideologies.</a:t>
            </a:r>
          </a:p>
          <a:p>
            <a:r>
              <a:rPr lang="en-US" altLang="ko-KR" dirty="0"/>
              <a:t>So, below is the example case I brought from the paper. Both left and right articles present the same event however in a different manner.</a:t>
            </a:r>
          </a:p>
          <a:p>
            <a:r>
              <a:rPr lang="en-US" altLang="ko-KR" dirty="0"/>
              <a:t>While the left article delivering the event that senator mark warner blamed the president Trump, right article from Infowars talks about the same event but it also blames the senator by using several words.</a:t>
            </a:r>
          </a:p>
          <a:p>
            <a:r>
              <a:rPr lang="en-US" altLang="ko-KR" dirty="0"/>
              <a:t>Such as framing, or by blaming the senators’ party. So, as shown in example, even if the news articles dealing with the same event, it can be affected by the writers perspectives.</a:t>
            </a:r>
          </a:p>
        </p:txBody>
      </p:sp>
      <p:sp>
        <p:nvSpPr>
          <p:cNvPr id="4" name="슬라이드 번호 개체 틀 3"/>
          <p:cNvSpPr>
            <a:spLocks noGrp="1"/>
          </p:cNvSpPr>
          <p:nvPr>
            <p:ph type="sldNum" sz="quarter" idx="5"/>
          </p:nvPr>
        </p:nvSpPr>
        <p:spPr/>
        <p:txBody>
          <a:bodyPr/>
          <a:lstStyle/>
          <a:p>
            <a:fld id="{34AC7E58-5AFD-4390-AB7E-469069D359E0}" type="slidenum">
              <a:rPr lang="ko-KR" altLang="en-US" smtClean="0"/>
              <a:t>3</a:t>
            </a:fld>
            <a:endParaRPr lang="ko-KR" altLang="en-US" dirty="0"/>
          </a:p>
        </p:txBody>
      </p:sp>
    </p:spTree>
    <p:extLst>
      <p:ext uri="{BB962C8B-B14F-4D97-AF65-F5344CB8AC3E}">
        <p14:creationId xmlns:p14="http://schemas.microsoft.com/office/powerpoint/2010/main" val="3603166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When tested</a:t>
            </a:r>
            <a:r>
              <a:rPr lang="en-US" altLang="ko-KR" baseline="0" dirty="0"/>
              <a:t> against joint model, now even classification performance for single metric is enhanced. </a:t>
            </a:r>
          </a:p>
          <a:p>
            <a:r>
              <a:rPr lang="en-US" altLang="ko-KR" baseline="0" dirty="0"/>
              <a:t>When HSLTM combined with GCN is used as the model, text only interference accuracy has increased nearly more than 10%.</a:t>
            </a:r>
          </a:p>
          <a:p>
            <a:r>
              <a:rPr lang="en-US" altLang="ko-KR" baseline="0" dirty="0"/>
              <a:t>However, from the table we can confirm that most of the overall performance is based on the inference of the graph.</a:t>
            </a:r>
          </a:p>
          <a:p>
            <a:r>
              <a:rPr lang="en-US" altLang="ko-KR" baseline="0" dirty="0"/>
              <a:t>While ensemble method that combines all inference criteria does not much different from the graph-only result and adding another metrics has slightly increased the accuracy.</a:t>
            </a:r>
          </a:p>
          <a:p>
            <a:endParaRPr lang="en-US" altLang="ko-KR" baseline="0" dirty="0"/>
          </a:p>
          <a:p>
            <a:r>
              <a:rPr lang="en-US" altLang="ko-KR" baseline="0" dirty="0"/>
              <a:t>Another notable thing is that even in the distant supervision case, we confirm that it nearly achieves same performance with that of text only models. </a:t>
            </a:r>
          </a:p>
          <a:p>
            <a:r>
              <a:rPr lang="en-US" altLang="ko-KR" baseline="0" dirty="0"/>
              <a:t>From this, using the social context other than the text seems to be quite a successful approach.</a:t>
            </a:r>
            <a:endParaRPr lang="ko-KR" altLang="en-US" dirty="0"/>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30</a:t>
            </a:fld>
            <a:endParaRPr lang="ko-KR" altLang="en-US" dirty="0"/>
          </a:p>
        </p:txBody>
      </p:sp>
    </p:spTree>
    <p:extLst>
      <p:ext uri="{BB962C8B-B14F-4D97-AF65-F5344CB8AC3E}">
        <p14:creationId xmlns:p14="http://schemas.microsoft.com/office/powerpoint/2010/main" val="3129493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a:t>
            </a:r>
            <a:r>
              <a:rPr lang="en-US" altLang="ko-KR" baseline="0" dirty="0"/>
              <a:t> this is the end of this work.</a:t>
            </a:r>
          </a:p>
          <a:p>
            <a:r>
              <a:rPr lang="en-US" altLang="ko-KR" baseline="0" dirty="0"/>
              <a:t>To conclude, in this paper, </a:t>
            </a:r>
            <a:endParaRPr lang="ko-KR" altLang="en-US" dirty="0"/>
          </a:p>
        </p:txBody>
      </p:sp>
      <p:sp>
        <p:nvSpPr>
          <p:cNvPr id="4" name="슬라이드 번호 개체 틀 3"/>
          <p:cNvSpPr>
            <a:spLocks noGrp="1"/>
          </p:cNvSpPr>
          <p:nvPr>
            <p:ph type="sldNum" sz="quarter" idx="10"/>
          </p:nvPr>
        </p:nvSpPr>
        <p:spPr/>
        <p:txBody>
          <a:bodyPr/>
          <a:lstStyle/>
          <a:p>
            <a:fld id="{34AC7E58-5AFD-4390-AB7E-469069D359E0}" type="slidenum">
              <a:rPr lang="ko-KR" altLang="en-US" smtClean="0"/>
              <a:t>31</a:t>
            </a:fld>
            <a:endParaRPr lang="ko-KR" altLang="en-US" dirty="0"/>
          </a:p>
        </p:txBody>
      </p:sp>
    </p:spTree>
    <p:extLst>
      <p:ext uri="{BB962C8B-B14F-4D97-AF65-F5344CB8AC3E}">
        <p14:creationId xmlns:p14="http://schemas.microsoft.com/office/powerpoint/2010/main" val="2670557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Then, why this is the problem? Because such biased news articles can be propagated through echo-chambers where only single perspective is presented.</a:t>
            </a:r>
          </a:p>
          <a:p>
            <a:r>
              <a:rPr lang="en-US" altLang="ko-KR" dirty="0"/>
              <a:t>So, users participating in such echo chambers are deprived the chance to be exposed to diverse perspectives. And even worse, those biased contents might contain the false content. </a:t>
            </a:r>
          </a:p>
          <a:p>
            <a:endParaRPr lang="en-US" altLang="ko-KR" dirty="0"/>
          </a:p>
          <a:p>
            <a:r>
              <a:rPr lang="en-US" altLang="ko-KR" dirty="0"/>
              <a:t>To tackle such issues, there have been many researches to identify the political perspective of the given text as a start.</a:t>
            </a:r>
          </a:p>
          <a:p>
            <a:r>
              <a:rPr lang="en-US" altLang="ko-KR" dirty="0"/>
              <a:t>However, while previous studies often focused on ideologically-charged texts such as political debates or policy documents, news articles have different nature than these type of documents</a:t>
            </a:r>
          </a:p>
          <a:p>
            <a:r>
              <a:rPr lang="en-US" altLang="ko-KR" dirty="0"/>
              <a:t>It is differ from those political texts that news articles attempts to maintain their credibility and thus exhibit their bias in more subtle ways.</a:t>
            </a:r>
            <a:endParaRPr lang="ko-KR" altLang="en-US" dirty="0"/>
          </a:p>
        </p:txBody>
      </p:sp>
      <p:sp>
        <p:nvSpPr>
          <p:cNvPr id="4" name="슬라이드 번호 개체 틀 3"/>
          <p:cNvSpPr>
            <a:spLocks noGrp="1"/>
          </p:cNvSpPr>
          <p:nvPr>
            <p:ph type="sldNum" sz="quarter" idx="5"/>
          </p:nvPr>
        </p:nvSpPr>
        <p:spPr/>
        <p:txBody>
          <a:bodyPr/>
          <a:lstStyle/>
          <a:p>
            <a:fld id="{34AC7E58-5AFD-4390-AB7E-469069D359E0}" type="slidenum">
              <a:rPr lang="ko-KR" altLang="en-US" smtClean="0"/>
              <a:t>4</a:t>
            </a:fld>
            <a:endParaRPr lang="ko-KR" altLang="en-US" dirty="0"/>
          </a:p>
        </p:txBody>
      </p:sp>
    </p:spTree>
    <p:extLst>
      <p:ext uri="{BB962C8B-B14F-4D97-AF65-F5344CB8AC3E}">
        <p14:creationId xmlns:p14="http://schemas.microsoft.com/office/powerpoint/2010/main" val="23400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Thus, to identify the political bias of the given news articles, it requires more than just previous text-based approaches.</a:t>
            </a:r>
          </a:p>
          <a:p>
            <a:r>
              <a:rPr lang="en-US" altLang="ko-KR" dirty="0"/>
              <a:t>And one feasible approach is to consider the social context where the news articles are propagated. By studying which users spread which articles, who are these information sharers, and who are these users are connected with,</a:t>
            </a:r>
            <a:r>
              <a:rPr lang="ko-KR" altLang="en-US" dirty="0"/>
              <a:t> </a:t>
            </a:r>
            <a:r>
              <a:rPr lang="en-US" altLang="ko-KR" dirty="0"/>
              <a:t>we might infer the political bias of the given news article.</a:t>
            </a:r>
          </a:p>
          <a:p>
            <a:r>
              <a:rPr lang="en-US" altLang="ko-KR" dirty="0"/>
              <a:t>This approach is based on the belief that people with similar political orientation will tend to spread similar news articles.</a:t>
            </a:r>
          </a:p>
          <a:p>
            <a:r>
              <a:rPr lang="en-US" altLang="ko-KR" dirty="0"/>
              <a:t>For instance, Democrat supporters will often tend to news articles from MSNBC and Republican supporters will tend to spread news from Fox news.</a:t>
            </a:r>
          </a:p>
          <a:p>
            <a:endParaRPr lang="en-US" altLang="ko-KR" dirty="0"/>
          </a:p>
          <a:p>
            <a:r>
              <a:rPr lang="en-US" altLang="ko-KR" dirty="0"/>
              <a:t>So, in this work, authors tried to classify news articles according to their bias by using not only its text but also inconsideration with its dissemination.</a:t>
            </a:r>
          </a:p>
        </p:txBody>
      </p:sp>
      <p:sp>
        <p:nvSpPr>
          <p:cNvPr id="4" name="슬라이드 번호 개체 틀 3"/>
          <p:cNvSpPr>
            <a:spLocks noGrp="1"/>
          </p:cNvSpPr>
          <p:nvPr>
            <p:ph type="sldNum" sz="quarter" idx="5"/>
          </p:nvPr>
        </p:nvSpPr>
        <p:spPr/>
        <p:txBody>
          <a:bodyPr/>
          <a:lstStyle/>
          <a:p>
            <a:fld id="{34AC7E58-5AFD-4390-AB7E-469069D359E0}" type="slidenum">
              <a:rPr lang="ko-KR" altLang="en-US" smtClean="0"/>
              <a:t>5</a:t>
            </a:fld>
            <a:endParaRPr lang="ko-KR" altLang="en-US" dirty="0"/>
          </a:p>
        </p:txBody>
      </p:sp>
    </p:spTree>
    <p:extLst>
      <p:ext uri="{BB962C8B-B14F-4D97-AF65-F5344CB8AC3E}">
        <p14:creationId xmlns:p14="http://schemas.microsoft.com/office/powerpoint/2010/main" val="3761843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Before dig in more details, I’ll cover the dataset first. Since this work is basically inferring the bias of the news article, it is important to gather news articles labeled with their political leaning.</a:t>
            </a:r>
          </a:p>
          <a:p>
            <a:r>
              <a:rPr lang="en-US" altLang="ko-KR" dirty="0"/>
              <a:t>Luckily, there have been two news aggregator websites who also labels the article by their political stance. </a:t>
            </a:r>
          </a:p>
          <a:p>
            <a:r>
              <a:rPr lang="en-US" altLang="ko-KR" dirty="0"/>
              <a:t>Below figure is capture from the Allsides.com.</a:t>
            </a:r>
            <a:r>
              <a:rPr lang="ko-KR" altLang="en-US" dirty="0"/>
              <a:t> </a:t>
            </a:r>
            <a:r>
              <a:rPr lang="en-US" altLang="ko-KR" dirty="0"/>
              <a:t>As</a:t>
            </a:r>
            <a:r>
              <a:rPr lang="ko-KR" altLang="en-US" dirty="0"/>
              <a:t> </a:t>
            </a:r>
            <a:r>
              <a:rPr lang="en-US" altLang="ko-KR" dirty="0"/>
              <a:t>you</a:t>
            </a:r>
            <a:r>
              <a:rPr lang="ko-KR" altLang="en-US" dirty="0"/>
              <a:t> </a:t>
            </a:r>
            <a:r>
              <a:rPr lang="en-US" altLang="ko-KR" dirty="0"/>
              <a:t>can</a:t>
            </a:r>
            <a:r>
              <a:rPr lang="ko-KR" altLang="en-US" dirty="0"/>
              <a:t> </a:t>
            </a:r>
            <a:r>
              <a:rPr lang="en-US" altLang="ko-KR" dirty="0"/>
              <a:t>see,</a:t>
            </a:r>
            <a:r>
              <a:rPr lang="ko-KR" altLang="en-US" dirty="0"/>
              <a:t> </a:t>
            </a:r>
            <a:r>
              <a:rPr lang="en-US" altLang="ko-KR" dirty="0"/>
              <a:t>for specific event that primary elections are postponed, the websites displays the three news articles which have different political stance.</a:t>
            </a:r>
          </a:p>
          <a:p>
            <a:endParaRPr lang="en-US" altLang="ko-KR" dirty="0"/>
          </a:p>
          <a:p>
            <a:r>
              <a:rPr lang="en-US" altLang="ko-KR" dirty="0"/>
              <a:t>By using this websites, authors collected total 10,385 news articles covering 94 event types which includes election, terrorism, et cetera among 8-years span</a:t>
            </a:r>
          </a:p>
        </p:txBody>
      </p:sp>
      <p:sp>
        <p:nvSpPr>
          <p:cNvPr id="4" name="슬라이드 번호 개체 틀 3"/>
          <p:cNvSpPr>
            <a:spLocks noGrp="1"/>
          </p:cNvSpPr>
          <p:nvPr>
            <p:ph type="sldNum" sz="quarter" idx="5"/>
          </p:nvPr>
        </p:nvSpPr>
        <p:spPr/>
        <p:txBody>
          <a:bodyPr/>
          <a:lstStyle/>
          <a:p>
            <a:fld id="{34AC7E58-5AFD-4390-AB7E-469069D359E0}" type="slidenum">
              <a:rPr lang="ko-KR" altLang="en-US" smtClean="0"/>
              <a:t>6</a:t>
            </a:fld>
            <a:endParaRPr lang="ko-KR" altLang="en-US" dirty="0"/>
          </a:p>
        </p:txBody>
      </p:sp>
    </p:spTree>
    <p:extLst>
      <p:ext uri="{BB962C8B-B14F-4D97-AF65-F5344CB8AC3E}">
        <p14:creationId xmlns:p14="http://schemas.microsoft.com/office/powerpoint/2010/main" val="38062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However, news articles are not enough for this work’s goal. To gather social context, authors collected users from Twitter by accounting for the news sharing event.</a:t>
            </a:r>
          </a:p>
          <a:p>
            <a:r>
              <a:rPr lang="en-US" altLang="ko-KR" dirty="0"/>
              <a:t>Thus, they have crawled users who shared news articles frequently 100 times, resulting into 1,604 users</a:t>
            </a:r>
          </a:p>
          <a:p>
            <a:r>
              <a:rPr lang="en-US" altLang="ko-KR" dirty="0"/>
              <a:t>Furthermore, to infer the bias of these users, they additionally collected active politically affiliated users who are in </a:t>
            </a:r>
            <a:r>
              <a:rPr lang="en-US" altLang="ko-KR" dirty="0" err="1"/>
              <a:t>followship</a:t>
            </a:r>
            <a:r>
              <a:rPr lang="en-US" altLang="ko-KR" dirty="0"/>
              <a:t> with previously collected users.</a:t>
            </a:r>
          </a:p>
          <a:p>
            <a:r>
              <a:rPr lang="en-US" altLang="ko-KR" dirty="0"/>
              <a:t>Below table is the summary of the dataset.</a:t>
            </a:r>
            <a:r>
              <a:rPr lang="ko-KR" altLang="en-US" dirty="0"/>
              <a:t> </a:t>
            </a:r>
            <a:r>
              <a:rPr lang="en-US" altLang="ko-KR" dirty="0"/>
              <a:t>Left</a:t>
            </a:r>
            <a:r>
              <a:rPr lang="ko-KR" altLang="en-US" dirty="0"/>
              <a:t> </a:t>
            </a:r>
            <a:r>
              <a:rPr lang="en-US" altLang="ko-KR" dirty="0"/>
              <a:t>is</a:t>
            </a:r>
            <a:r>
              <a:rPr lang="ko-KR" altLang="en-US" dirty="0"/>
              <a:t> </a:t>
            </a:r>
            <a:r>
              <a:rPr lang="en-US" altLang="ko-KR" dirty="0"/>
              <a:t>about</a:t>
            </a:r>
            <a:r>
              <a:rPr lang="ko-KR" altLang="en-US" dirty="0"/>
              <a:t> </a:t>
            </a:r>
            <a:r>
              <a:rPr lang="en-US" altLang="ko-KR" dirty="0"/>
              <a:t>the</a:t>
            </a:r>
            <a:r>
              <a:rPr lang="ko-KR" altLang="en-US" dirty="0"/>
              <a:t> </a:t>
            </a:r>
            <a:r>
              <a:rPr lang="en-US" altLang="ko-KR" dirty="0"/>
              <a:t>news</a:t>
            </a:r>
            <a:r>
              <a:rPr lang="ko-KR" altLang="en-US" dirty="0"/>
              <a:t> </a:t>
            </a:r>
            <a:r>
              <a:rPr lang="en-US" altLang="ko-KR" dirty="0"/>
              <a:t>articles</a:t>
            </a:r>
            <a:r>
              <a:rPr lang="ko-KR" altLang="en-US" dirty="0"/>
              <a:t> </a:t>
            </a:r>
            <a:r>
              <a:rPr lang="en-US" altLang="ko-KR" dirty="0"/>
              <a:t>and</a:t>
            </a:r>
            <a:r>
              <a:rPr lang="ko-KR" altLang="en-US" dirty="0"/>
              <a:t> </a:t>
            </a:r>
            <a:r>
              <a:rPr lang="en-US" altLang="ko-KR" dirty="0"/>
              <a:t>right</a:t>
            </a:r>
            <a:r>
              <a:rPr lang="ko-KR" altLang="en-US" dirty="0"/>
              <a:t> </a:t>
            </a:r>
            <a:r>
              <a:rPr lang="en-US" altLang="ko-KR" dirty="0"/>
              <a:t>side</a:t>
            </a:r>
            <a:r>
              <a:rPr lang="ko-KR" altLang="en-US" dirty="0"/>
              <a:t> </a:t>
            </a:r>
            <a:r>
              <a:rPr lang="en-US" altLang="ko-KR" dirty="0"/>
              <a:t>is</a:t>
            </a:r>
            <a:r>
              <a:rPr lang="ko-KR" altLang="en-US" dirty="0"/>
              <a:t> </a:t>
            </a:r>
            <a:r>
              <a:rPr lang="en-US" altLang="ko-KR" dirty="0"/>
              <a:t>about</a:t>
            </a:r>
            <a:r>
              <a:rPr lang="ko-KR" altLang="en-US" dirty="0"/>
              <a:t> </a:t>
            </a:r>
            <a:r>
              <a:rPr lang="en-US" altLang="ko-KR" dirty="0"/>
              <a:t>Twitter users.</a:t>
            </a:r>
          </a:p>
          <a:p>
            <a:endParaRPr lang="en-US" altLang="ko-KR" dirty="0"/>
          </a:p>
          <a:p>
            <a:r>
              <a:rPr lang="en-US" altLang="ko-KR" dirty="0"/>
              <a:t>For the articles, it is classified as three classes though they are not evenly distributed. </a:t>
            </a:r>
          </a:p>
          <a:p>
            <a:r>
              <a:rPr lang="en-US" altLang="ko-KR" dirty="0"/>
              <a:t>For the Twitter users, only political users were labeled by their political leaning.</a:t>
            </a:r>
          </a:p>
        </p:txBody>
      </p:sp>
      <p:sp>
        <p:nvSpPr>
          <p:cNvPr id="4" name="슬라이드 번호 개체 틀 3"/>
          <p:cNvSpPr>
            <a:spLocks noGrp="1"/>
          </p:cNvSpPr>
          <p:nvPr>
            <p:ph type="sldNum" sz="quarter" idx="5"/>
          </p:nvPr>
        </p:nvSpPr>
        <p:spPr/>
        <p:txBody>
          <a:bodyPr/>
          <a:lstStyle/>
          <a:p>
            <a:fld id="{34AC7E58-5AFD-4390-AB7E-469069D359E0}" type="slidenum">
              <a:rPr lang="ko-KR" altLang="en-US" smtClean="0"/>
              <a:t>7</a:t>
            </a:fld>
            <a:endParaRPr lang="ko-KR" altLang="en-US" dirty="0"/>
          </a:p>
        </p:txBody>
      </p:sp>
    </p:spTree>
    <p:extLst>
      <p:ext uri="{BB962C8B-B14F-4D97-AF65-F5344CB8AC3E}">
        <p14:creationId xmlns:p14="http://schemas.microsoft.com/office/powerpoint/2010/main" val="2520753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And using these two datasets, they have built a social information Graph. </a:t>
            </a:r>
          </a:p>
          <a:p>
            <a:r>
              <a:rPr lang="en-US" altLang="ko-KR" dirty="0"/>
              <a:t>So, in the graph, there are three types of vertices exists. One is the political users who have clear political stance which includes politicians like </a:t>
            </a:r>
            <a:r>
              <a:rPr lang="en-US" altLang="ko-KR" dirty="0" err="1"/>
              <a:t>sarah</a:t>
            </a:r>
            <a:r>
              <a:rPr lang="en-US" altLang="ko-KR" dirty="0"/>
              <a:t> </a:t>
            </a:r>
            <a:r>
              <a:rPr lang="en-US" altLang="ko-KR" dirty="0" err="1"/>
              <a:t>palin</a:t>
            </a:r>
            <a:r>
              <a:rPr lang="en-US" altLang="ko-KR" dirty="0"/>
              <a:t>, Nancy Pelosi and journalists or even political organizations</a:t>
            </a:r>
          </a:p>
          <a:p>
            <a:r>
              <a:rPr lang="en-US" altLang="ko-KR" dirty="0"/>
              <a:t>Second type of vertex is the twitter users who shared news articles</a:t>
            </a:r>
            <a:r>
              <a:rPr lang="ko-KR" altLang="en-US" dirty="0"/>
              <a:t> </a:t>
            </a:r>
            <a:r>
              <a:rPr lang="en-US" altLang="ko-KR" dirty="0"/>
              <a:t>frequently. Last</a:t>
            </a:r>
            <a:r>
              <a:rPr lang="ko-KR" altLang="en-US" dirty="0"/>
              <a:t> </a:t>
            </a:r>
            <a:r>
              <a:rPr lang="en-US" altLang="ko-KR" dirty="0"/>
              <a:t>type of vertex is</a:t>
            </a:r>
            <a:r>
              <a:rPr lang="ko-KR" altLang="en-US" dirty="0"/>
              <a:t> </a:t>
            </a:r>
            <a:r>
              <a:rPr lang="en-US" altLang="ko-KR" dirty="0"/>
              <a:t>the</a:t>
            </a:r>
            <a:r>
              <a:rPr lang="ko-KR" altLang="en-US" dirty="0"/>
              <a:t> </a:t>
            </a:r>
            <a:r>
              <a:rPr lang="en-US" altLang="ko-KR" dirty="0"/>
              <a:t>news</a:t>
            </a:r>
            <a:r>
              <a:rPr lang="ko-KR" altLang="en-US" dirty="0"/>
              <a:t> </a:t>
            </a:r>
            <a:r>
              <a:rPr lang="en-US" altLang="ko-KR" dirty="0"/>
              <a:t>articles which are labeled as three-classes according to their bias</a:t>
            </a:r>
          </a:p>
          <a:p>
            <a:endParaRPr lang="en-US" altLang="ko-KR" dirty="0">
              <a:solidFill>
                <a:srgbClr val="FF0000"/>
              </a:solidFill>
            </a:endParaRPr>
          </a:p>
          <a:p>
            <a:r>
              <a:rPr lang="en-US" altLang="ko-KR" dirty="0">
                <a:solidFill>
                  <a:srgbClr val="FF0000"/>
                </a:solidFill>
              </a:rPr>
              <a:t>For the edges, there are two types.</a:t>
            </a:r>
          </a:p>
          <a:p>
            <a:r>
              <a:rPr lang="en-US" altLang="ko-KR" dirty="0">
                <a:solidFill>
                  <a:srgbClr val="FF0000"/>
                </a:solidFill>
              </a:rPr>
              <a:t>First one is the edge for article sharing event which represents the share of articles by Twitter users.</a:t>
            </a:r>
          </a:p>
          <a:p>
            <a:r>
              <a:rPr lang="en-US" altLang="ko-KR" dirty="0">
                <a:solidFill>
                  <a:srgbClr val="FF0000"/>
                </a:solidFill>
              </a:rPr>
              <a:t>Second type of edge is the follow relationship which occurs between Twitter users and political users. When a twitter user follows someone in the political users, there lies a edge between two.</a:t>
            </a:r>
          </a:p>
        </p:txBody>
      </p:sp>
      <p:sp>
        <p:nvSpPr>
          <p:cNvPr id="4" name="슬라이드 번호 개체 틀 3"/>
          <p:cNvSpPr>
            <a:spLocks noGrp="1"/>
          </p:cNvSpPr>
          <p:nvPr>
            <p:ph type="sldNum" sz="quarter" idx="5"/>
          </p:nvPr>
        </p:nvSpPr>
        <p:spPr/>
        <p:txBody>
          <a:bodyPr/>
          <a:lstStyle/>
          <a:p>
            <a:fld id="{34AC7E58-5AFD-4390-AB7E-469069D359E0}" type="slidenum">
              <a:rPr lang="ko-KR" altLang="en-US" smtClean="0"/>
              <a:t>8</a:t>
            </a:fld>
            <a:endParaRPr lang="ko-KR" altLang="en-US" dirty="0"/>
          </a:p>
        </p:txBody>
      </p:sp>
    </p:spTree>
    <p:extLst>
      <p:ext uri="{BB962C8B-B14F-4D97-AF65-F5344CB8AC3E}">
        <p14:creationId xmlns:p14="http://schemas.microsoft.com/office/powerpoint/2010/main" val="218563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And finally, combining all these different types of nodes and edges, authors built the whole graph. </a:t>
            </a:r>
          </a:p>
          <a:p>
            <a:r>
              <a:rPr lang="en-US" altLang="ko-KR" dirty="0"/>
              <a:t>As you can see, users are connected with political users who are in clear political stance.</a:t>
            </a:r>
          </a:p>
          <a:p>
            <a:r>
              <a:rPr lang="en-US" altLang="ko-KR" dirty="0"/>
              <a:t>And articles are also connected with these users.</a:t>
            </a:r>
            <a:endParaRPr lang="ko-KR" altLang="en-US" dirty="0"/>
          </a:p>
        </p:txBody>
      </p:sp>
      <p:sp>
        <p:nvSpPr>
          <p:cNvPr id="4" name="슬라이드 번호 개체 틀 3"/>
          <p:cNvSpPr>
            <a:spLocks noGrp="1"/>
          </p:cNvSpPr>
          <p:nvPr>
            <p:ph type="sldNum" sz="quarter" idx="5"/>
          </p:nvPr>
        </p:nvSpPr>
        <p:spPr/>
        <p:txBody>
          <a:bodyPr/>
          <a:lstStyle/>
          <a:p>
            <a:fld id="{34AC7E58-5AFD-4390-AB7E-469069D359E0}" type="slidenum">
              <a:rPr lang="ko-KR" altLang="en-US" smtClean="0"/>
              <a:t>9</a:t>
            </a:fld>
            <a:endParaRPr lang="ko-KR" altLang="en-US" dirty="0"/>
          </a:p>
        </p:txBody>
      </p:sp>
    </p:spTree>
    <p:extLst>
      <p:ext uri="{BB962C8B-B14F-4D97-AF65-F5344CB8AC3E}">
        <p14:creationId xmlns:p14="http://schemas.microsoft.com/office/powerpoint/2010/main" val="149603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5DE00CC4-C05D-41CE-BEF2-B0615A8905B0}" type="datetime1">
              <a:rPr lang="ko-KR" altLang="en-US" smtClean="0"/>
              <a:t>2020-03-18</a:t>
            </a:fld>
            <a:endParaRPr lang="ko-KR" altLang="en-US" dirty="0"/>
          </a:p>
        </p:txBody>
      </p:sp>
      <p:sp>
        <p:nvSpPr>
          <p:cNvPr id="5" name="바닥글 개체 틀 4"/>
          <p:cNvSpPr>
            <a:spLocks noGrp="1"/>
          </p:cNvSpPr>
          <p:nvPr>
            <p:ph type="ftr" sz="quarter" idx="11"/>
          </p:nvPr>
        </p:nvSpPr>
        <p:spPr/>
        <p:txBody>
          <a:bodyPr/>
          <a:lstStyle/>
          <a:p>
            <a:r>
              <a:rPr lang="en-US" altLang="ko-KR"/>
              <a:t>1. https://en.wikipedia.org/wiki/Fake_news</a:t>
            </a:r>
            <a:endParaRPr lang="ko-KR" altLang="en-US" dirty="0"/>
          </a:p>
        </p:txBody>
      </p:sp>
      <p:sp>
        <p:nvSpPr>
          <p:cNvPr id="6" name="슬라이드 번호 개체 틀 5"/>
          <p:cNvSpPr>
            <a:spLocks noGrp="1"/>
          </p:cNvSpPr>
          <p:nvPr>
            <p:ph type="sldNum" sz="quarter" idx="12"/>
          </p:nvPr>
        </p:nvSpPr>
        <p:spPr/>
        <p:txBody>
          <a:bodyPr/>
          <a:lstStyle/>
          <a:p>
            <a:fld id="{FD9E5376-B7C0-46E9-8616-EA99E5E9F90A}" type="slidenum">
              <a:rPr lang="ko-KR" altLang="en-US" smtClean="0"/>
              <a:pPr/>
              <a:t>‹#›</a:t>
            </a:fld>
            <a:endParaRPr lang="ko-KR" altLang="en-US" dirty="0"/>
          </a:p>
        </p:txBody>
      </p:sp>
    </p:spTree>
    <p:extLst>
      <p:ext uri="{BB962C8B-B14F-4D97-AF65-F5344CB8AC3E}">
        <p14:creationId xmlns:p14="http://schemas.microsoft.com/office/powerpoint/2010/main" val="2022650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31FA62E4-D315-44E1-8AC4-DC3273453838}" type="datetime1">
              <a:rPr lang="ko-KR" altLang="en-US" smtClean="0"/>
              <a:t>2020-03-18</a:t>
            </a:fld>
            <a:endParaRPr lang="ko-KR" altLang="en-US" dirty="0"/>
          </a:p>
        </p:txBody>
      </p:sp>
      <p:sp>
        <p:nvSpPr>
          <p:cNvPr id="5" name="바닥글 개체 틀 4"/>
          <p:cNvSpPr>
            <a:spLocks noGrp="1"/>
          </p:cNvSpPr>
          <p:nvPr>
            <p:ph type="ftr" sz="quarter" idx="11"/>
          </p:nvPr>
        </p:nvSpPr>
        <p:spPr/>
        <p:txBody>
          <a:bodyPr/>
          <a:lstStyle/>
          <a:p>
            <a:r>
              <a:rPr lang="en-US" altLang="ko-KR"/>
              <a:t>1. https://en.wikipedia.org/wiki/Fake_news</a:t>
            </a:r>
            <a:endParaRPr lang="ko-KR" altLang="en-US" dirty="0"/>
          </a:p>
        </p:txBody>
      </p:sp>
      <p:sp>
        <p:nvSpPr>
          <p:cNvPr id="6" name="슬라이드 번호 개체 틀 5"/>
          <p:cNvSpPr>
            <a:spLocks noGrp="1"/>
          </p:cNvSpPr>
          <p:nvPr>
            <p:ph type="sldNum" sz="quarter" idx="12"/>
          </p:nvPr>
        </p:nvSpPr>
        <p:spPr/>
        <p:txBody>
          <a:bodyPr/>
          <a:lstStyle/>
          <a:p>
            <a:fld id="{FD9E5376-B7C0-46E9-8616-EA99E5E9F90A}" type="slidenum">
              <a:rPr lang="ko-KR" altLang="en-US" smtClean="0"/>
              <a:t>‹#›</a:t>
            </a:fld>
            <a:endParaRPr lang="ko-KR" altLang="en-US" dirty="0"/>
          </a:p>
        </p:txBody>
      </p:sp>
    </p:spTree>
    <p:extLst>
      <p:ext uri="{BB962C8B-B14F-4D97-AF65-F5344CB8AC3E}">
        <p14:creationId xmlns:p14="http://schemas.microsoft.com/office/powerpoint/2010/main" val="2878913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74CB2CA1-6208-4E09-8455-3F3119B6A7A7}" type="datetime1">
              <a:rPr lang="ko-KR" altLang="en-US" smtClean="0"/>
              <a:t>2020-03-18</a:t>
            </a:fld>
            <a:endParaRPr lang="ko-KR" altLang="en-US" dirty="0"/>
          </a:p>
        </p:txBody>
      </p:sp>
      <p:sp>
        <p:nvSpPr>
          <p:cNvPr id="5" name="바닥글 개체 틀 4"/>
          <p:cNvSpPr>
            <a:spLocks noGrp="1"/>
          </p:cNvSpPr>
          <p:nvPr>
            <p:ph type="ftr" sz="quarter" idx="11"/>
          </p:nvPr>
        </p:nvSpPr>
        <p:spPr/>
        <p:txBody>
          <a:bodyPr/>
          <a:lstStyle/>
          <a:p>
            <a:r>
              <a:rPr lang="en-US" altLang="ko-KR"/>
              <a:t>1. https://en.wikipedia.org/wiki/Fake_news</a:t>
            </a:r>
            <a:endParaRPr lang="ko-KR" altLang="en-US" dirty="0"/>
          </a:p>
        </p:txBody>
      </p:sp>
      <p:sp>
        <p:nvSpPr>
          <p:cNvPr id="6" name="슬라이드 번호 개체 틀 5"/>
          <p:cNvSpPr>
            <a:spLocks noGrp="1"/>
          </p:cNvSpPr>
          <p:nvPr>
            <p:ph type="sldNum" sz="quarter" idx="12"/>
          </p:nvPr>
        </p:nvSpPr>
        <p:spPr/>
        <p:txBody>
          <a:bodyPr/>
          <a:lstStyle/>
          <a:p>
            <a:fld id="{FD9E5376-B7C0-46E9-8616-EA99E5E9F90A}" type="slidenum">
              <a:rPr lang="ko-KR" altLang="en-US" smtClean="0"/>
              <a:t>‹#›</a:t>
            </a:fld>
            <a:endParaRPr lang="ko-KR" altLang="en-US" dirty="0"/>
          </a:p>
        </p:txBody>
      </p:sp>
    </p:spTree>
    <p:extLst>
      <p:ext uri="{BB962C8B-B14F-4D97-AF65-F5344CB8AC3E}">
        <p14:creationId xmlns:p14="http://schemas.microsoft.com/office/powerpoint/2010/main" val="180200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323528" y="274638"/>
            <a:ext cx="8496944" cy="778098"/>
          </a:xfrm>
          <a:ln>
            <a:noFill/>
          </a:ln>
        </p:spPr>
        <p:txBody>
          <a:bodyPr anchor="b" anchorCtr="0">
            <a:normAutofit/>
          </a:bodyPr>
          <a:lstStyle>
            <a:lvl1pPr algn="l">
              <a:defRPr sz="3600">
                <a:latin typeface="Calibri" panose="020F0502020204030204" pitchFamily="34" charset="0"/>
              </a:defRPr>
            </a:lvl1pPr>
          </a:lstStyle>
          <a:p>
            <a:r>
              <a:rPr lang="ko-KR" altLang="en-US" dirty="0"/>
              <a:t>마스터 제목 스타일 편집</a:t>
            </a:r>
          </a:p>
        </p:txBody>
      </p:sp>
      <p:sp>
        <p:nvSpPr>
          <p:cNvPr id="3" name="내용 개체 틀 2"/>
          <p:cNvSpPr>
            <a:spLocks noGrp="1"/>
          </p:cNvSpPr>
          <p:nvPr>
            <p:ph idx="1"/>
          </p:nvPr>
        </p:nvSpPr>
        <p:spPr>
          <a:xfrm>
            <a:off x="323528" y="1268760"/>
            <a:ext cx="8496944" cy="4935734"/>
          </a:xfrm>
        </p:spPr>
        <p:txBody>
          <a:bodyPr/>
          <a:lstStyle>
            <a:lvl1pPr marL="342900" indent="-342900">
              <a:buFont typeface="Wingdings" panose="05000000000000000000" pitchFamily="2" charset="2"/>
              <a:buChar char="§"/>
              <a:defRPr sz="2600">
                <a:latin typeface="Calibri" panose="020F0502020204030204" pitchFamily="34" charset="0"/>
                <a:ea typeface="+mn-ea"/>
              </a:defRPr>
            </a:lvl1pPr>
            <a:lvl2pPr marL="742950" indent="-285750">
              <a:buFont typeface="Arial" panose="020B0604020202020204" pitchFamily="34" charset="0"/>
              <a:buChar char="•"/>
              <a:defRPr sz="2200">
                <a:latin typeface="Calibri" panose="020F0502020204030204" pitchFamily="34" charset="0"/>
                <a:ea typeface="+mn-ea"/>
              </a:defRPr>
            </a:lvl2pPr>
            <a:lvl3pPr marL="1143000" indent="-228600">
              <a:buFont typeface="Wingdings" panose="05000000000000000000" pitchFamily="2" charset="2"/>
              <a:buChar char="§"/>
              <a:defRPr sz="1800">
                <a:latin typeface="Calibri" panose="020F0502020204030204" pitchFamily="34" charset="0"/>
                <a:ea typeface="+mn-ea"/>
              </a:defRPr>
            </a:lvl3pPr>
            <a:lvl4pPr>
              <a:defRPr sz="1800">
                <a:latin typeface="Calibri" panose="020F0502020204030204" pitchFamily="34" charset="0"/>
                <a:ea typeface="+mn-ea"/>
              </a:defRPr>
            </a:lvl4pPr>
            <a:lvl5pPr>
              <a:defRPr sz="1800">
                <a:latin typeface="Calibri" panose="020F0502020204030204" pitchFamily="34" charset="0"/>
                <a:ea typeface="+mn-ea"/>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10"/>
          </p:nvPr>
        </p:nvSpPr>
        <p:spPr>
          <a:xfrm>
            <a:off x="323528" y="6356350"/>
            <a:ext cx="2133600" cy="365125"/>
          </a:xfrm>
        </p:spPr>
        <p:txBody>
          <a:bodyPr/>
          <a:lstStyle/>
          <a:p>
            <a:fld id="{BD416725-7097-4DE7-B2B3-862E0883A267}" type="datetime1">
              <a:rPr lang="ko-KR" altLang="en-US" smtClean="0"/>
              <a:t>2020-03-18</a:t>
            </a:fld>
            <a:endParaRPr lang="ko-KR" altLang="en-US" dirty="0"/>
          </a:p>
        </p:txBody>
      </p:sp>
      <p:sp>
        <p:nvSpPr>
          <p:cNvPr id="5" name="바닥글 개체 틀 4"/>
          <p:cNvSpPr>
            <a:spLocks noGrp="1"/>
          </p:cNvSpPr>
          <p:nvPr>
            <p:ph type="ftr" sz="quarter" idx="11"/>
          </p:nvPr>
        </p:nvSpPr>
        <p:spPr>
          <a:xfrm>
            <a:off x="3124200" y="6356348"/>
            <a:ext cx="2895600" cy="365125"/>
          </a:xfrm>
        </p:spPr>
        <p:txBody>
          <a:bodyPr/>
          <a:lstStyle/>
          <a:p>
            <a:r>
              <a:rPr lang="en-US" altLang="ko-KR"/>
              <a:t>1. https://en.wikipedia.org/wiki/Fake_news</a:t>
            </a:r>
            <a:endParaRPr lang="ko-KR" altLang="en-US" dirty="0"/>
          </a:p>
        </p:txBody>
      </p:sp>
      <p:sp>
        <p:nvSpPr>
          <p:cNvPr id="6" name="슬라이드 번호 개체 틀 5"/>
          <p:cNvSpPr>
            <a:spLocks noGrp="1"/>
          </p:cNvSpPr>
          <p:nvPr>
            <p:ph type="sldNum" sz="quarter" idx="12"/>
          </p:nvPr>
        </p:nvSpPr>
        <p:spPr>
          <a:xfrm>
            <a:off x="6686872" y="6356349"/>
            <a:ext cx="2133600" cy="365125"/>
          </a:xfrm>
        </p:spPr>
        <p:txBody>
          <a:bodyPr/>
          <a:lstStyle/>
          <a:p>
            <a:fld id="{FD9E5376-B7C0-46E9-8616-EA99E5E9F90A}" type="slidenum">
              <a:rPr lang="ko-KR" altLang="en-US" smtClean="0"/>
              <a:pPr/>
              <a:t>‹#›</a:t>
            </a:fld>
            <a:r>
              <a:rPr lang="ko-KR" altLang="en-US" dirty="0"/>
              <a:t> </a:t>
            </a:r>
            <a:r>
              <a:rPr lang="en-US" altLang="ko-KR" dirty="0"/>
              <a:t>/ 30</a:t>
            </a:r>
            <a:endParaRPr lang="ko-KR" altLang="en-US" dirty="0"/>
          </a:p>
        </p:txBody>
      </p:sp>
      <p:cxnSp>
        <p:nvCxnSpPr>
          <p:cNvPr id="8" name="직선 연결선 7"/>
          <p:cNvCxnSpPr/>
          <p:nvPr userDrawn="1"/>
        </p:nvCxnSpPr>
        <p:spPr>
          <a:xfrm>
            <a:off x="323528" y="1124744"/>
            <a:ext cx="8496944" cy="0"/>
          </a:xfrm>
          <a:prstGeom prst="line">
            <a:avLst/>
          </a:prstGeom>
          <a:ln w="254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191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atin typeface="Calibri" panose="020F0502020204030204" pitchFamily="34" charset="0"/>
              </a:defRPr>
            </a:lvl1pPr>
          </a:lstStyle>
          <a:p>
            <a:r>
              <a:rPr lang="ko-KR" altLang="en-US" dirty="0"/>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BCB31668-66FB-4BBA-AD43-05CD76E99262}" type="datetime1">
              <a:rPr lang="ko-KR" altLang="en-US" smtClean="0"/>
              <a:t>2020-03-18</a:t>
            </a:fld>
            <a:endParaRPr lang="ko-KR" altLang="en-US" dirty="0"/>
          </a:p>
        </p:txBody>
      </p:sp>
      <p:sp>
        <p:nvSpPr>
          <p:cNvPr id="5" name="바닥글 개체 틀 4"/>
          <p:cNvSpPr>
            <a:spLocks noGrp="1"/>
          </p:cNvSpPr>
          <p:nvPr>
            <p:ph type="ftr" sz="quarter" idx="11"/>
          </p:nvPr>
        </p:nvSpPr>
        <p:spPr/>
        <p:txBody>
          <a:bodyPr/>
          <a:lstStyle/>
          <a:p>
            <a:r>
              <a:rPr lang="en-US" altLang="ko-KR"/>
              <a:t>1. https://en.wikipedia.org/wiki/Fake_news</a:t>
            </a:r>
            <a:endParaRPr lang="ko-KR" altLang="en-US" dirty="0"/>
          </a:p>
        </p:txBody>
      </p:sp>
      <p:sp>
        <p:nvSpPr>
          <p:cNvPr id="6" name="슬라이드 번호 개체 틀 5"/>
          <p:cNvSpPr>
            <a:spLocks noGrp="1"/>
          </p:cNvSpPr>
          <p:nvPr>
            <p:ph type="sldNum" sz="quarter" idx="12"/>
          </p:nvPr>
        </p:nvSpPr>
        <p:spPr/>
        <p:txBody>
          <a:bodyPr/>
          <a:lstStyle>
            <a:lvl1pPr marL="0" marR="0" indent="0" algn="r" defTabSz="914400" rtl="0" eaLnBrk="1" fontAlgn="auto" latinLnBrk="1" hangingPunct="1">
              <a:lnSpc>
                <a:spcPct val="100000"/>
              </a:lnSpc>
              <a:spcBef>
                <a:spcPts val="0"/>
              </a:spcBef>
              <a:spcAft>
                <a:spcPts val="0"/>
              </a:spcAft>
              <a:buClrTx/>
              <a:buSzTx/>
              <a:buFontTx/>
              <a:buNone/>
              <a:tabLst/>
              <a:defRPr/>
            </a:lvl1pPr>
          </a:lstStyle>
          <a:p>
            <a:fld id="{FD9E5376-B7C0-46E9-8616-EA99E5E9F90A}" type="slidenum">
              <a:rPr lang="ko-KR" altLang="en-US" smtClean="0"/>
              <a:pPr/>
              <a:t>‹#›</a:t>
            </a:fld>
            <a:r>
              <a:rPr lang="ko-KR" altLang="en-US" dirty="0"/>
              <a:t> </a:t>
            </a:r>
            <a:r>
              <a:rPr lang="en-US" altLang="ko-KR" dirty="0"/>
              <a:t>/ 31</a:t>
            </a:r>
            <a:endParaRPr lang="ko-KR" altLang="en-US" dirty="0"/>
          </a:p>
        </p:txBody>
      </p:sp>
    </p:spTree>
    <p:extLst>
      <p:ext uri="{BB962C8B-B14F-4D97-AF65-F5344CB8AC3E}">
        <p14:creationId xmlns:p14="http://schemas.microsoft.com/office/powerpoint/2010/main" val="356169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7172DED5-16CC-4D30-8592-D855D4A641CA}" type="datetime1">
              <a:rPr lang="ko-KR" altLang="en-US" smtClean="0"/>
              <a:t>2020-03-18</a:t>
            </a:fld>
            <a:endParaRPr lang="ko-KR" altLang="en-US" dirty="0"/>
          </a:p>
        </p:txBody>
      </p:sp>
      <p:sp>
        <p:nvSpPr>
          <p:cNvPr id="6" name="바닥글 개체 틀 5"/>
          <p:cNvSpPr>
            <a:spLocks noGrp="1"/>
          </p:cNvSpPr>
          <p:nvPr>
            <p:ph type="ftr" sz="quarter" idx="11"/>
          </p:nvPr>
        </p:nvSpPr>
        <p:spPr/>
        <p:txBody>
          <a:bodyPr/>
          <a:lstStyle/>
          <a:p>
            <a:r>
              <a:rPr lang="en-US" altLang="ko-KR"/>
              <a:t>1. https://en.wikipedia.org/wiki/Fake_news</a:t>
            </a:r>
            <a:endParaRPr lang="ko-KR" altLang="en-US" dirty="0"/>
          </a:p>
        </p:txBody>
      </p:sp>
      <p:sp>
        <p:nvSpPr>
          <p:cNvPr id="7" name="슬라이드 번호 개체 틀 6"/>
          <p:cNvSpPr>
            <a:spLocks noGrp="1"/>
          </p:cNvSpPr>
          <p:nvPr>
            <p:ph type="sldNum" sz="quarter" idx="12"/>
          </p:nvPr>
        </p:nvSpPr>
        <p:spPr/>
        <p:txBody>
          <a:bodyPr/>
          <a:lstStyle/>
          <a:p>
            <a:fld id="{FD9E5376-B7C0-46E9-8616-EA99E5E9F90A}" type="slidenum">
              <a:rPr lang="ko-KR" altLang="en-US" smtClean="0"/>
              <a:t>‹#›</a:t>
            </a:fld>
            <a:endParaRPr lang="ko-KR" altLang="en-US" dirty="0"/>
          </a:p>
        </p:txBody>
      </p:sp>
    </p:spTree>
    <p:extLst>
      <p:ext uri="{BB962C8B-B14F-4D97-AF65-F5344CB8AC3E}">
        <p14:creationId xmlns:p14="http://schemas.microsoft.com/office/powerpoint/2010/main" val="4893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68D08B6B-00EB-4520-A531-EB6D8C639AC4}" type="datetime1">
              <a:rPr lang="ko-KR" altLang="en-US" smtClean="0"/>
              <a:t>2020-03-18</a:t>
            </a:fld>
            <a:endParaRPr lang="ko-KR" altLang="en-US" dirty="0"/>
          </a:p>
        </p:txBody>
      </p:sp>
      <p:sp>
        <p:nvSpPr>
          <p:cNvPr id="8" name="바닥글 개체 틀 7"/>
          <p:cNvSpPr>
            <a:spLocks noGrp="1"/>
          </p:cNvSpPr>
          <p:nvPr>
            <p:ph type="ftr" sz="quarter" idx="11"/>
          </p:nvPr>
        </p:nvSpPr>
        <p:spPr/>
        <p:txBody>
          <a:bodyPr/>
          <a:lstStyle/>
          <a:p>
            <a:r>
              <a:rPr lang="en-US" altLang="ko-KR"/>
              <a:t>1. https://en.wikipedia.org/wiki/Fake_news</a:t>
            </a:r>
            <a:endParaRPr lang="ko-KR" altLang="en-US" dirty="0"/>
          </a:p>
        </p:txBody>
      </p:sp>
      <p:sp>
        <p:nvSpPr>
          <p:cNvPr id="9" name="슬라이드 번호 개체 틀 8"/>
          <p:cNvSpPr>
            <a:spLocks noGrp="1"/>
          </p:cNvSpPr>
          <p:nvPr>
            <p:ph type="sldNum" sz="quarter" idx="12"/>
          </p:nvPr>
        </p:nvSpPr>
        <p:spPr/>
        <p:txBody>
          <a:bodyPr/>
          <a:lstStyle/>
          <a:p>
            <a:fld id="{FD9E5376-B7C0-46E9-8616-EA99E5E9F90A}" type="slidenum">
              <a:rPr lang="ko-KR" altLang="en-US" smtClean="0"/>
              <a:t>‹#›</a:t>
            </a:fld>
            <a:endParaRPr lang="ko-KR" altLang="en-US" dirty="0"/>
          </a:p>
        </p:txBody>
      </p:sp>
    </p:spTree>
    <p:extLst>
      <p:ext uri="{BB962C8B-B14F-4D97-AF65-F5344CB8AC3E}">
        <p14:creationId xmlns:p14="http://schemas.microsoft.com/office/powerpoint/2010/main" val="132163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55A0B295-C5DC-453D-B1A2-B8A5680CEA8B}" type="datetime1">
              <a:rPr lang="ko-KR" altLang="en-US" smtClean="0"/>
              <a:t>2020-03-18</a:t>
            </a:fld>
            <a:endParaRPr lang="ko-KR" altLang="en-US" dirty="0"/>
          </a:p>
        </p:txBody>
      </p:sp>
      <p:sp>
        <p:nvSpPr>
          <p:cNvPr id="4" name="바닥글 개체 틀 3"/>
          <p:cNvSpPr>
            <a:spLocks noGrp="1"/>
          </p:cNvSpPr>
          <p:nvPr>
            <p:ph type="ftr" sz="quarter" idx="11"/>
          </p:nvPr>
        </p:nvSpPr>
        <p:spPr/>
        <p:txBody>
          <a:bodyPr/>
          <a:lstStyle/>
          <a:p>
            <a:r>
              <a:rPr lang="en-US" altLang="ko-KR"/>
              <a:t>1. https://en.wikipedia.org/wiki/Fake_news</a:t>
            </a:r>
            <a:endParaRPr lang="ko-KR" altLang="en-US" dirty="0"/>
          </a:p>
        </p:txBody>
      </p:sp>
      <p:sp>
        <p:nvSpPr>
          <p:cNvPr id="5" name="슬라이드 번호 개체 틀 4"/>
          <p:cNvSpPr>
            <a:spLocks noGrp="1"/>
          </p:cNvSpPr>
          <p:nvPr>
            <p:ph type="sldNum" sz="quarter" idx="12"/>
          </p:nvPr>
        </p:nvSpPr>
        <p:spPr/>
        <p:txBody>
          <a:bodyPr/>
          <a:lstStyle/>
          <a:p>
            <a:fld id="{FD9E5376-B7C0-46E9-8616-EA99E5E9F90A}" type="slidenum">
              <a:rPr lang="ko-KR" altLang="en-US" smtClean="0"/>
              <a:t>‹#›</a:t>
            </a:fld>
            <a:endParaRPr lang="ko-KR" altLang="en-US" dirty="0"/>
          </a:p>
        </p:txBody>
      </p:sp>
    </p:spTree>
    <p:extLst>
      <p:ext uri="{BB962C8B-B14F-4D97-AF65-F5344CB8AC3E}">
        <p14:creationId xmlns:p14="http://schemas.microsoft.com/office/powerpoint/2010/main" val="1839382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6006B050-6981-4F61-B09D-972A99E87073}" type="datetime1">
              <a:rPr lang="ko-KR" altLang="en-US" smtClean="0"/>
              <a:t>2020-03-18</a:t>
            </a:fld>
            <a:endParaRPr lang="ko-KR" altLang="en-US" dirty="0"/>
          </a:p>
        </p:txBody>
      </p:sp>
      <p:sp>
        <p:nvSpPr>
          <p:cNvPr id="3" name="바닥글 개체 틀 2"/>
          <p:cNvSpPr>
            <a:spLocks noGrp="1"/>
          </p:cNvSpPr>
          <p:nvPr>
            <p:ph type="ftr" sz="quarter" idx="11"/>
          </p:nvPr>
        </p:nvSpPr>
        <p:spPr/>
        <p:txBody>
          <a:bodyPr/>
          <a:lstStyle/>
          <a:p>
            <a:r>
              <a:rPr lang="en-US" altLang="ko-KR"/>
              <a:t>1. https://en.wikipedia.org/wiki/Fake_news</a:t>
            </a:r>
            <a:endParaRPr lang="ko-KR" altLang="en-US" dirty="0"/>
          </a:p>
        </p:txBody>
      </p:sp>
      <p:sp>
        <p:nvSpPr>
          <p:cNvPr id="4" name="슬라이드 번호 개체 틀 3"/>
          <p:cNvSpPr>
            <a:spLocks noGrp="1"/>
          </p:cNvSpPr>
          <p:nvPr>
            <p:ph type="sldNum" sz="quarter" idx="12"/>
          </p:nvPr>
        </p:nvSpPr>
        <p:spPr/>
        <p:txBody>
          <a:bodyPr/>
          <a:lstStyle/>
          <a:p>
            <a:fld id="{FD9E5376-B7C0-46E9-8616-EA99E5E9F90A}" type="slidenum">
              <a:rPr lang="ko-KR" altLang="en-US" smtClean="0"/>
              <a:t>‹#›</a:t>
            </a:fld>
            <a:endParaRPr lang="ko-KR" altLang="en-US" dirty="0"/>
          </a:p>
        </p:txBody>
      </p:sp>
    </p:spTree>
    <p:extLst>
      <p:ext uri="{BB962C8B-B14F-4D97-AF65-F5344CB8AC3E}">
        <p14:creationId xmlns:p14="http://schemas.microsoft.com/office/powerpoint/2010/main" val="318834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DC2674A9-590E-41C3-B4EA-370ECCE39938}" type="datetime1">
              <a:rPr lang="ko-KR" altLang="en-US" smtClean="0"/>
              <a:t>2020-03-18</a:t>
            </a:fld>
            <a:endParaRPr lang="ko-KR" altLang="en-US" dirty="0"/>
          </a:p>
        </p:txBody>
      </p:sp>
      <p:sp>
        <p:nvSpPr>
          <p:cNvPr id="6" name="바닥글 개체 틀 5"/>
          <p:cNvSpPr>
            <a:spLocks noGrp="1"/>
          </p:cNvSpPr>
          <p:nvPr>
            <p:ph type="ftr" sz="quarter" idx="11"/>
          </p:nvPr>
        </p:nvSpPr>
        <p:spPr/>
        <p:txBody>
          <a:bodyPr/>
          <a:lstStyle/>
          <a:p>
            <a:r>
              <a:rPr lang="en-US" altLang="ko-KR"/>
              <a:t>1. https://en.wikipedia.org/wiki/Fake_news</a:t>
            </a:r>
            <a:endParaRPr lang="ko-KR" altLang="en-US" dirty="0"/>
          </a:p>
        </p:txBody>
      </p:sp>
      <p:sp>
        <p:nvSpPr>
          <p:cNvPr id="7" name="슬라이드 번호 개체 틀 6"/>
          <p:cNvSpPr>
            <a:spLocks noGrp="1"/>
          </p:cNvSpPr>
          <p:nvPr>
            <p:ph type="sldNum" sz="quarter" idx="12"/>
          </p:nvPr>
        </p:nvSpPr>
        <p:spPr/>
        <p:txBody>
          <a:bodyPr/>
          <a:lstStyle/>
          <a:p>
            <a:fld id="{FD9E5376-B7C0-46E9-8616-EA99E5E9F90A}" type="slidenum">
              <a:rPr lang="ko-KR" altLang="en-US" smtClean="0"/>
              <a:t>‹#›</a:t>
            </a:fld>
            <a:endParaRPr lang="ko-KR" altLang="en-US" dirty="0"/>
          </a:p>
        </p:txBody>
      </p:sp>
    </p:spTree>
    <p:extLst>
      <p:ext uri="{BB962C8B-B14F-4D97-AF65-F5344CB8AC3E}">
        <p14:creationId xmlns:p14="http://schemas.microsoft.com/office/powerpoint/2010/main" val="468837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01AE88B3-E60D-40A7-87C3-C8D633604504}" type="datetime1">
              <a:rPr lang="ko-KR" altLang="en-US" smtClean="0"/>
              <a:t>2020-03-18</a:t>
            </a:fld>
            <a:endParaRPr lang="ko-KR" altLang="en-US" dirty="0"/>
          </a:p>
        </p:txBody>
      </p:sp>
      <p:sp>
        <p:nvSpPr>
          <p:cNvPr id="6" name="바닥글 개체 틀 5"/>
          <p:cNvSpPr>
            <a:spLocks noGrp="1"/>
          </p:cNvSpPr>
          <p:nvPr>
            <p:ph type="ftr" sz="quarter" idx="11"/>
          </p:nvPr>
        </p:nvSpPr>
        <p:spPr/>
        <p:txBody>
          <a:bodyPr/>
          <a:lstStyle/>
          <a:p>
            <a:r>
              <a:rPr lang="en-US" altLang="ko-KR"/>
              <a:t>1. https://en.wikipedia.org/wiki/Fake_news</a:t>
            </a:r>
            <a:endParaRPr lang="ko-KR" altLang="en-US" dirty="0"/>
          </a:p>
        </p:txBody>
      </p:sp>
      <p:sp>
        <p:nvSpPr>
          <p:cNvPr id="7" name="슬라이드 번호 개체 틀 6"/>
          <p:cNvSpPr>
            <a:spLocks noGrp="1"/>
          </p:cNvSpPr>
          <p:nvPr>
            <p:ph type="sldNum" sz="quarter" idx="12"/>
          </p:nvPr>
        </p:nvSpPr>
        <p:spPr/>
        <p:txBody>
          <a:bodyPr/>
          <a:lstStyle/>
          <a:p>
            <a:fld id="{FD9E5376-B7C0-46E9-8616-EA99E5E9F90A}" type="slidenum">
              <a:rPr lang="ko-KR" altLang="en-US" smtClean="0"/>
              <a:t>‹#›</a:t>
            </a:fld>
            <a:endParaRPr lang="ko-KR" altLang="en-US" dirty="0"/>
          </a:p>
        </p:txBody>
      </p:sp>
    </p:spTree>
    <p:extLst>
      <p:ext uri="{BB962C8B-B14F-4D97-AF65-F5344CB8AC3E}">
        <p14:creationId xmlns:p14="http://schemas.microsoft.com/office/powerpoint/2010/main" val="272400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44E86-C33D-4297-9C54-0B5012E7DBF1}" type="datetime1">
              <a:rPr lang="ko-KR" altLang="en-US" smtClean="0"/>
              <a:t>2020-03-18</a:t>
            </a:fld>
            <a:endParaRPr lang="ko-KR" altLang="en-US" dirty="0"/>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ko-KR"/>
              <a:t>1. https://en.wikipedia.org/wiki/Fake_news</a:t>
            </a:r>
            <a:endParaRPr lang="ko-KR" altLang="en-US" dirty="0"/>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E5376-B7C0-46E9-8616-EA99E5E9F90A}" type="slidenum">
              <a:rPr lang="ko-KR" altLang="en-US" smtClean="0"/>
              <a:pPr/>
              <a:t>‹#›</a:t>
            </a:fld>
            <a:r>
              <a:rPr lang="ko-KR" altLang="en-US" dirty="0"/>
              <a:t> </a:t>
            </a:r>
            <a:r>
              <a:rPr lang="en-US" altLang="ko-KR" dirty="0"/>
              <a:t>/ 28</a:t>
            </a:r>
            <a:endParaRPr lang="ko-KR" altLang="en-US" dirty="0"/>
          </a:p>
        </p:txBody>
      </p:sp>
    </p:spTree>
    <p:extLst>
      <p:ext uri="{BB962C8B-B14F-4D97-AF65-F5344CB8AC3E}">
        <p14:creationId xmlns:p14="http://schemas.microsoft.com/office/powerpoint/2010/main" val="1776831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ea"/>
          <a:ea typeface="+mn-ea"/>
          <a:cs typeface="Arial" panose="020B0604020202020204"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ea"/>
          <a:ea typeface="+mn-ea"/>
          <a:cs typeface="Arial" panose="020B0604020202020204" pitchFamily="34" charset="0"/>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ea"/>
          <a:ea typeface="+mn-ea"/>
          <a:cs typeface="Arial" panose="020B0604020202020204" pitchFamily="34" charset="0"/>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ea"/>
          <a:ea typeface="+mn-ea"/>
          <a:cs typeface="Arial" panose="020B0604020202020204" pitchFamily="34" charset="0"/>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ea"/>
          <a:ea typeface="+mn-ea"/>
          <a:cs typeface="Arial" panose="020B0604020202020204"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40.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073484"/>
            <a:ext cx="7772400" cy="1656184"/>
          </a:xfrm>
        </p:spPr>
        <p:txBody>
          <a:bodyPr>
            <a:noAutofit/>
          </a:bodyPr>
          <a:lstStyle/>
          <a:p>
            <a:r>
              <a:rPr lang="en-US" altLang="ko-KR" sz="3200" b="1" dirty="0">
                <a:latin typeface="Calibri" panose="020F0502020204030204" pitchFamily="34" charset="0"/>
                <a:ea typeface="굴림" charset="-127"/>
              </a:rPr>
              <a:t>Encoding Social Information with </a:t>
            </a:r>
            <a:br>
              <a:rPr lang="en-US" altLang="ko-KR" sz="3200" b="1" dirty="0">
                <a:latin typeface="Calibri" panose="020F0502020204030204" pitchFamily="34" charset="0"/>
                <a:ea typeface="굴림" charset="-127"/>
              </a:rPr>
            </a:br>
            <a:r>
              <a:rPr lang="en-US" altLang="ko-KR" sz="3200" b="1" dirty="0">
                <a:latin typeface="Calibri" panose="020F0502020204030204" pitchFamily="34" charset="0"/>
                <a:ea typeface="굴림" charset="-127"/>
              </a:rPr>
              <a:t>Graph Convolutional Networks for Political Perspective Detection in News Media</a:t>
            </a:r>
            <a:endParaRPr lang="ko-KR" altLang="en-US" sz="3200" b="1" dirty="0">
              <a:latin typeface="Calibri" panose="020F0502020204030204" pitchFamily="34" charset="0"/>
              <a:ea typeface="굴림" charset="-127"/>
            </a:endParaRPr>
          </a:p>
        </p:txBody>
      </p:sp>
      <p:sp>
        <p:nvSpPr>
          <p:cNvPr id="2051" name="Rectangle 3"/>
          <p:cNvSpPr>
            <a:spLocks noGrp="1" noChangeArrowheads="1"/>
          </p:cNvSpPr>
          <p:nvPr>
            <p:ph type="subTitle" idx="1"/>
          </p:nvPr>
        </p:nvSpPr>
        <p:spPr>
          <a:xfrm>
            <a:off x="971600" y="2729668"/>
            <a:ext cx="7520880" cy="3600400"/>
          </a:xfrm>
        </p:spPr>
        <p:txBody>
          <a:bodyPr>
            <a:normAutofit/>
          </a:bodyPr>
          <a:lstStyle/>
          <a:p>
            <a:pPr algn="r"/>
            <a:endParaRPr lang="en-US" altLang="ko-KR" sz="2800" dirty="0">
              <a:solidFill>
                <a:schemeClr val="tx1"/>
              </a:solidFill>
              <a:latin typeface="Calibri" panose="020F0502020204030204" pitchFamily="34" charset="0"/>
            </a:endParaRPr>
          </a:p>
          <a:p>
            <a:pPr algn="r"/>
            <a:endParaRPr lang="en-US" altLang="ko-KR" sz="2800" dirty="0">
              <a:solidFill>
                <a:schemeClr val="tx1"/>
              </a:solidFill>
              <a:latin typeface="Calibri" panose="020F0502020204030204" pitchFamily="34" charset="0"/>
            </a:endParaRPr>
          </a:p>
          <a:p>
            <a:pPr algn="r"/>
            <a:endParaRPr lang="en-US" altLang="ko-KR" sz="2800" dirty="0">
              <a:solidFill>
                <a:schemeClr val="tx1"/>
              </a:solidFill>
              <a:latin typeface="Calibri" panose="020F0502020204030204" pitchFamily="34" charset="0"/>
            </a:endParaRPr>
          </a:p>
          <a:p>
            <a:pPr algn="r"/>
            <a:r>
              <a:rPr lang="en-US" altLang="ko-KR" sz="2200" dirty="0">
                <a:solidFill>
                  <a:schemeClr val="tx1"/>
                </a:solidFill>
                <a:latin typeface="Calibri" panose="020F0502020204030204" pitchFamily="34" charset="0"/>
              </a:rPr>
              <a:t>2020-03-18</a:t>
            </a:r>
          </a:p>
          <a:p>
            <a:pPr algn="r"/>
            <a:r>
              <a:rPr lang="en-US" altLang="ko-KR" sz="2200" dirty="0" err="1">
                <a:solidFill>
                  <a:schemeClr val="tx1"/>
                </a:solidFill>
                <a:latin typeface="Calibri" panose="020F0502020204030204" pitchFamily="34" charset="0"/>
              </a:rPr>
              <a:t>Selin</a:t>
            </a:r>
            <a:r>
              <a:rPr lang="en-US" altLang="ko-KR" sz="2200" dirty="0">
                <a:solidFill>
                  <a:schemeClr val="tx1"/>
                </a:solidFill>
                <a:latin typeface="Calibri" panose="020F0502020204030204" pitchFamily="34" charset="0"/>
              </a:rPr>
              <a:t> Chun</a:t>
            </a:r>
          </a:p>
          <a:p>
            <a:pPr algn="r"/>
            <a:r>
              <a:rPr lang="en-US" altLang="ko-KR" sz="2200" dirty="0">
                <a:solidFill>
                  <a:schemeClr val="tx1"/>
                </a:solidFill>
                <a:latin typeface="Calibri" panose="020F0502020204030204" pitchFamily="34" charset="0"/>
              </a:rPr>
              <a:t>slchun@mmlab.snu.ac.kr</a:t>
            </a:r>
          </a:p>
          <a:p>
            <a:pPr algn="r"/>
            <a:endParaRPr lang="ko-KR" altLang="en-US" sz="2000" dirty="0">
              <a:solidFill>
                <a:schemeClr val="tx1"/>
              </a:solidFill>
              <a:latin typeface="Calibri" panose="020F0502020204030204" pitchFamily="34" charset="0"/>
            </a:endParaRPr>
          </a:p>
        </p:txBody>
      </p:sp>
      <p:sp>
        <p:nvSpPr>
          <p:cNvPr id="4" name="Rectangle 3">
            <a:extLst>
              <a:ext uri="{FF2B5EF4-FFF2-40B4-BE49-F238E27FC236}">
                <a16:creationId xmlns:a16="http://schemas.microsoft.com/office/drawing/2014/main" id="{BC96A556-63A6-4571-9852-BD78DEDF6443}"/>
              </a:ext>
            </a:extLst>
          </p:cNvPr>
          <p:cNvSpPr txBox="1">
            <a:spLocks noChangeArrowheads="1"/>
          </p:cNvSpPr>
          <p:nvPr/>
        </p:nvSpPr>
        <p:spPr>
          <a:xfrm>
            <a:off x="811560" y="2729668"/>
            <a:ext cx="7520880" cy="1095609"/>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itchFamily="34" charset="0"/>
              <a:buNone/>
              <a:defRPr sz="3200" kern="1200">
                <a:solidFill>
                  <a:schemeClr val="tx1">
                    <a:tint val="75000"/>
                  </a:schemeClr>
                </a:solidFill>
                <a:latin typeface="+mn-ea"/>
                <a:ea typeface="+mn-ea"/>
                <a:cs typeface="Arial" panose="020B0604020202020204" pitchFamily="34" charset="0"/>
              </a:defRPr>
            </a:lvl1pPr>
            <a:lvl2pPr marL="457200" indent="0" algn="ctr" defTabSz="914400" rtl="0" eaLnBrk="1" latinLnBrk="1" hangingPunct="1">
              <a:spcBef>
                <a:spcPct val="20000"/>
              </a:spcBef>
              <a:buFont typeface="Arial" pitchFamily="34" charset="0"/>
              <a:buNone/>
              <a:defRPr sz="2800" kern="1200">
                <a:solidFill>
                  <a:schemeClr val="tx1">
                    <a:tint val="75000"/>
                  </a:schemeClr>
                </a:solidFill>
                <a:latin typeface="+mn-ea"/>
                <a:ea typeface="+mn-ea"/>
                <a:cs typeface="Arial" panose="020B0604020202020204" pitchFamily="34" charset="0"/>
              </a:defRPr>
            </a:lvl2pPr>
            <a:lvl3pPr marL="914400" indent="0" algn="ctr" defTabSz="914400" rtl="0" eaLnBrk="1" latinLnBrk="1" hangingPunct="1">
              <a:spcBef>
                <a:spcPct val="20000"/>
              </a:spcBef>
              <a:buFont typeface="Arial" pitchFamily="34" charset="0"/>
              <a:buNone/>
              <a:defRPr sz="2400" kern="1200">
                <a:solidFill>
                  <a:schemeClr val="tx1">
                    <a:tint val="75000"/>
                  </a:schemeClr>
                </a:solidFill>
                <a:latin typeface="+mn-ea"/>
                <a:ea typeface="+mn-ea"/>
                <a:cs typeface="Arial" panose="020B0604020202020204" pitchFamily="34" charset="0"/>
              </a:defRPr>
            </a:lvl3pPr>
            <a:lvl4pPr marL="1371600" indent="0" algn="ctr" defTabSz="914400" rtl="0" eaLnBrk="1" latinLnBrk="1" hangingPunct="1">
              <a:spcBef>
                <a:spcPct val="20000"/>
              </a:spcBef>
              <a:buFont typeface="Arial" pitchFamily="34" charset="0"/>
              <a:buNone/>
              <a:defRPr sz="2000" kern="1200">
                <a:solidFill>
                  <a:schemeClr val="tx1">
                    <a:tint val="75000"/>
                  </a:schemeClr>
                </a:solidFill>
                <a:latin typeface="+mn-ea"/>
                <a:ea typeface="+mn-ea"/>
                <a:cs typeface="Arial" panose="020B0604020202020204" pitchFamily="34" charset="0"/>
              </a:defRPr>
            </a:lvl4pPr>
            <a:lvl5pPr marL="1828800" indent="0" algn="ctr" defTabSz="914400" rtl="0" eaLnBrk="1" latinLnBrk="1" hangingPunct="1">
              <a:spcBef>
                <a:spcPct val="20000"/>
              </a:spcBef>
              <a:buFont typeface="Arial" pitchFamily="34" charset="0"/>
              <a:buNone/>
              <a:defRPr sz="2000" kern="1200">
                <a:solidFill>
                  <a:schemeClr val="tx1">
                    <a:tint val="75000"/>
                  </a:schemeClr>
                </a:solidFill>
                <a:latin typeface="+mn-ea"/>
                <a:ea typeface="+mn-ea"/>
                <a:cs typeface="Arial" panose="020B0604020202020204" pitchFamily="34" charset="0"/>
              </a:defRPr>
            </a:lvl5pPr>
            <a:lvl6pPr marL="22860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ko-KR" sz="1800" dirty="0">
                <a:solidFill>
                  <a:schemeClr val="bg1">
                    <a:lumMod val="65000"/>
                  </a:schemeClr>
                </a:solidFill>
                <a:latin typeface="Calibri" panose="020F0502020204030204" pitchFamily="34" charset="0"/>
              </a:rPr>
              <a:t>Chang Li, Dan </a:t>
            </a:r>
            <a:r>
              <a:rPr lang="en-US" altLang="ko-KR" sz="1800" dirty="0" err="1">
                <a:solidFill>
                  <a:schemeClr val="bg1">
                    <a:lumMod val="65000"/>
                  </a:schemeClr>
                </a:solidFill>
                <a:latin typeface="Calibri" panose="020F0502020204030204" pitchFamily="34" charset="0"/>
              </a:rPr>
              <a:t>Goldwasser</a:t>
            </a:r>
            <a:endParaRPr lang="en-US" altLang="ko-KR" sz="1800" dirty="0">
              <a:solidFill>
                <a:schemeClr val="bg1">
                  <a:lumMod val="65000"/>
                </a:schemeClr>
              </a:solidFill>
              <a:latin typeface="Calibri" panose="020F0502020204030204" pitchFamily="34" charset="0"/>
            </a:endParaRPr>
          </a:p>
          <a:p>
            <a:r>
              <a:rPr lang="en-US" altLang="ko-KR" sz="1800" dirty="0">
                <a:solidFill>
                  <a:schemeClr val="bg1">
                    <a:lumMod val="65000"/>
                  </a:schemeClr>
                </a:solidFill>
                <a:latin typeface="Calibri" panose="020F0502020204030204" pitchFamily="34" charset="0"/>
              </a:rPr>
              <a:t>Perdue University</a:t>
            </a:r>
          </a:p>
          <a:p>
            <a:r>
              <a:rPr lang="en-US" altLang="ko-KR" sz="1800" dirty="0">
                <a:solidFill>
                  <a:schemeClr val="bg1">
                    <a:lumMod val="65000"/>
                  </a:schemeClr>
                </a:solidFill>
                <a:latin typeface="Calibri" panose="020F0502020204030204" pitchFamily="34" charset="0"/>
              </a:rPr>
              <a:t>ACL (Annual Meeting of the Association for Computational Linguistics) 2019</a:t>
            </a:r>
            <a:endParaRPr lang="en-US" altLang="ko-KR" sz="3000" dirty="0">
              <a:solidFill>
                <a:schemeClr val="tx1"/>
              </a:solidFill>
              <a:latin typeface="Calibri" panose="020F0502020204030204" pitchFamily="34" charset="0"/>
            </a:endParaRPr>
          </a:p>
          <a:p>
            <a:pPr algn="r"/>
            <a:endParaRPr lang="en-US" altLang="ko-KR" sz="2400" dirty="0">
              <a:solidFill>
                <a:schemeClr val="tx1"/>
              </a:solidFill>
              <a:latin typeface="Calibri" panose="020F0502020204030204" pitchFamily="34" charset="0"/>
            </a:endParaRPr>
          </a:p>
          <a:p>
            <a:pPr algn="r"/>
            <a:endParaRPr lang="en-US" altLang="ko-KR"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914826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Classifying the Document – Overview</a:t>
            </a:r>
            <a:endParaRPr lang="ko-KR" altLang="en-US" dirty="0"/>
          </a:p>
        </p:txBody>
      </p:sp>
      <p:pic>
        <p:nvPicPr>
          <p:cNvPr id="4" name="Picture 4" descr="뉴스, 신문, 미디어, 종이, 보도, 사 아이콘"/>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4145" y="2001997"/>
            <a:ext cx="1054979" cy="1054979"/>
          </a:xfrm>
          <a:prstGeom prst="rect">
            <a:avLst/>
          </a:prstGeom>
          <a:noFill/>
          <a:extLst>
            <a:ext uri="{909E8E84-426E-40DD-AFC4-6F175D3DCCD1}">
              <a14:hiddenFill xmlns:a14="http://schemas.microsoft.com/office/drawing/2010/main">
                <a:solidFill>
                  <a:srgbClr val="FFFFFF"/>
                </a:solidFill>
              </a14:hiddenFill>
            </a:ext>
          </a:extLst>
        </p:spPr>
      </p:pic>
      <p:sp>
        <p:nvSpPr>
          <p:cNvPr id="5" name="오른쪽 화살표 4"/>
          <p:cNvSpPr/>
          <p:nvPr/>
        </p:nvSpPr>
        <p:spPr>
          <a:xfrm>
            <a:off x="3560016" y="3311015"/>
            <a:ext cx="1368152" cy="50405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a:p>
        </p:txBody>
      </p:sp>
      <p:cxnSp>
        <p:nvCxnSpPr>
          <p:cNvPr id="6" name="직선 화살표 연결선 5"/>
          <p:cNvCxnSpPr/>
          <p:nvPr/>
        </p:nvCxnSpPr>
        <p:spPr>
          <a:xfrm>
            <a:off x="7270473" y="3563043"/>
            <a:ext cx="896385" cy="0"/>
          </a:xfrm>
          <a:prstGeom prst="straightConnector1">
            <a:avLst/>
          </a:prstGeom>
          <a:ln>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 name="직선 화살표 연결선 6"/>
          <p:cNvCxnSpPr/>
          <p:nvPr/>
        </p:nvCxnSpPr>
        <p:spPr>
          <a:xfrm>
            <a:off x="5688091" y="3563043"/>
            <a:ext cx="896385" cy="0"/>
          </a:xfrm>
          <a:prstGeom prst="straightConnector1">
            <a:avLst/>
          </a:prstGeom>
          <a:ln>
            <a:headEnd type="triangle"/>
            <a:tailEnd type="none"/>
          </a:ln>
          <a:effectLst/>
        </p:spPr>
        <p:style>
          <a:lnRef idx="2">
            <a:schemeClr val="accent2"/>
          </a:lnRef>
          <a:fillRef idx="0">
            <a:schemeClr val="accent2"/>
          </a:fillRef>
          <a:effectRef idx="1">
            <a:schemeClr val="accent2"/>
          </a:effectRef>
          <a:fontRef idx="minor">
            <a:schemeClr val="tx1"/>
          </a:fontRef>
        </p:style>
      </p:cxnSp>
      <p:cxnSp>
        <p:nvCxnSpPr>
          <p:cNvPr id="8" name="직선 화살표 연결선 7"/>
          <p:cNvCxnSpPr/>
          <p:nvPr/>
        </p:nvCxnSpPr>
        <p:spPr>
          <a:xfrm>
            <a:off x="6447122" y="3563043"/>
            <a:ext cx="896385" cy="0"/>
          </a:xfrm>
          <a:prstGeom prst="straightConnector1">
            <a:avLst/>
          </a:prstGeom>
          <a:ln>
            <a:solidFill>
              <a:schemeClr val="tx1"/>
            </a:solidFill>
            <a:headEnd type="none"/>
            <a:tailEnd type="none"/>
          </a:ln>
          <a:effectLst/>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7718665" y="3008945"/>
            <a:ext cx="828600" cy="400110"/>
          </a:xfrm>
          <a:prstGeom prst="rect">
            <a:avLst/>
          </a:prstGeom>
          <a:noFill/>
          <a:ln>
            <a:solidFill>
              <a:schemeClr val="tx1"/>
            </a:solidFill>
          </a:ln>
        </p:spPr>
        <p:txBody>
          <a:bodyPr wrap="square" rtlCol="0">
            <a:spAutoFit/>
          </a:bodyPr>
          <a:lstStyle/>
          <a:p>
            <a:pPr algn="ctr"/>
            <a:r>
              <a:rPr lang="en-US" altLang="ko-KR" sz="2000" dirty="0">
                <a:solidFill>
                  <a:srgbClr val="4F81BD"/>
                </a:solidFill>
                <a:latin typeface="Calibri" panose="020F0502020204030204" pitchFamily="34" charset="0"/>
                <a:cs typeface="Calibri" panose="020F0502020204030204" pitchFamily="34" charset="0"/>
              </a:rPr>
              <a:t>Right </a:t>
            </a:r>
            <a:endParaRPr lang="ko-KR" altLang="en-US" sz="2000" dirty="0">
              <a:solidFill>
                <a:srgbClr val="4F81BD"/>
              </a:solidFill>
              <a:latin typeface="Calibri" panose="020F0502020204030204" pitchFamily="34" charset="0"/>
              <a:cs typeface="Calibri" panose="020F0502020204030204" pitchFamily="34" charset="0"/>
            </a:endParaRPr>
          </a:p>
        </p:txBody>
      </p:sp>
      <p:sp>
        <p:nvSpPr>
          <p:cNvPr id="10" name="TextBox 9"/>
          <p:cNvSpPr txBox="1"/>
          <p:nvPr/>
        </p:nvSpPr>
        <p:spPr>
          <a:xfrm>
            <a:off x="5307683" y="3008945"/>
            <a:ext cx="828600" cy="400110"/>
          </a:xfrm>
          <a:prstGeom prst="rect">
            <a:avLst/>
          </a:prstGeom>
          <a:noFill/>
          <a:ln>
            <a:solidFill>
              <a:schemeClr val="tx1"/>
            </a:solidFill>
          </a:ln>
        </p:spPr>
        <p:txBody>
          <a:bodyPr wrap="square" rtlCol="0">
            <a:spAutoFit/>
          </a:bodyPr>
          <a:lstStyle/>
          <a:p>
            <a:pPr algn="ctr"/>
            <a:r>
              <a:rPr lang="en-US" altLang="ko-KR" sz="2000" dirty="0">
                <a:solidFill>
                  <a:srgbClr val="C40000"/>
                </a:solidFill>
                <a:latin typeface="Calibri" panose="020F0502020204030204" pitchFamily="34" charset="0"/>
                <a:cs typeface="Calibri" panose="020F0502020204030204" pitchFamily="34" charset="0"/>
              </a:rPr>
              <a:t>Left </a:t>
            </a:r>
            <a:endParaRPr lang="ko-KR" altLang="en-US" sz="2000" dirty="0">
              <a:solidFill>
                <a:srgbClr val="C40000"/>
              </a:solidFill>
              <a:latin typeface="Calibri" panose="020F0502020204030204" pitchFamily="34" charset="0"/>
              <a:cs typeface="Calibri" panose="020F0502020204030204" pitchFamily="34" charset="0"/>
            </a:endParaRPr>
          </a:p>
        </p:txBody>
      </p:sp>
      <p:sp>
        <p:nvSpPr>
          <p:cNvPr id="11" name="TextBox 10"/>
          <p:cNvSpPr txBox="1"/>
          <p:nvPr/>
        </p:nvSpPr>
        <p:spPr>
          <a:xfrm>
            <a:off x="6372200" y="3717032"/>
            <a:ext cx="1046228" cy="400110"/>
          </a:xfrm>
          <a:prstGeom prst="rect">
            <a:avLst/>
          </a:prstGeom>
          <a:noFill/>
          <a:ln>
            <a:solidFill>
              <a:schemeClr val="tx1"/>
            </a:solidFill>
          </a:ln>
        </p:spPr>
        <p:txBody>
          <a:bodyPr wrap="square" rtlCol="0">
            <a:spAutoFit/>
          </a:bodyPr>
          <a:lstStyle/>
          <a:p>
            <a:pPr algn="ctr"/>
            <a:r>
              <a:rPr lang="en-US" altLang="ko-KR" sz="2000" dirty="0">
                <a:latin typeface="Calibri" panose="020F0502020204030204" pitchFamily="34" charset="0"/>
                <a:cs typeface="Calibri" panose="020F0502020204030204" pitchFamily="34" charset="0"/>
              </a:rPr>
              <a:t>Center</a:t>
            </a:r>
            <a:endParaRPr lang="ko-KR" altLang="en-US" sz="2000" dirty="0">
              <a:latin typeface="Calibri" panose="020F0502020204030204" pitchFamily="34" charset="0"/>
              <a:cs typeface="Calibri" panose="020F0502020204030204" pitchFamily="34" charset="0"/>
            </a:endParaRPr>
          </a:p>
        </p:txBody>
      </p:sp>
      <p:pic>
        <p:nvPicPr>
          <p:cNvPr id="12" name="그림 11"/>
          <p:cNvPicPr>
            <a:picLocks noChangeAspect="1"/>
          </p:cNvPicPr>
          <p:nvPr/>
        </p:nvPicPr>
        <p:blipFill>
          <a:blip r:embed="rId4"/>
          <a:stretch>
            <a:fillRect/>
          </a:stretch>
        </p:blipFill>
        <p:spPr>
          <a:xfrm>
            <a:off x="823439" y="3736628"/>
            <a:ext cx="2236393" cy="1610982"/>
          </a:xfrm>
          <a:prstGeom prst="rect">
            <a:avLst/>
          </a:prstGeom>
        </p:spPr>
      </p:pic>
    </p:spTree>
    <p:extLst>
      <p:ext uri="{BB962C8B-B14F-4D97-AF65-F5344CB8AC3E}">
        <p14:creationId xmlns:p14="http://schemas.microsoft.com/office/powerpoint/2010/main" val="194524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Classifying the Document – Text Model</a:t>
            </a:r>
            <a:endParaRPr lang="ko-KR" altLang="en-US" dirty="0"/>
          </a:p>
        </p:txBody>
      </p:sp>
      <p:sp>
        <p:nvSpPr>
          <p:cNvPr id="3" name="내용 개체 틀 2"/>
          <p:cNvSpPr>
            <a:spLocks noGrp="1"/>
          </p:cNvSpPr>
          <p:nvPr>
            <p:ph idx="1"/>
          </p:nvPr>
        </p:nvSpPr>
        <p:spPr>
          <a:xfrm>
            <a:off x="323528" y="3128389"/>
            <a:ext cx="8496944" cy="962713"/>
          </a:xfrm>
        </p:spPr>
        <p:txBody>
          <a:bodyPr/>
          <a:lstStyle/>
          <a:p>
            <a:r>
              <a:rPr lang="en-US" altLang="ko-KR" dirty="0"/>
              <a:t>In this work, authors used 5 text models to predict the bias label of given news articles </a:t>
            </a:r>
          </a:p>
          <a:p>
            <a:pPr lvl="1"/>
            <a:endParaRPr lang="ko-KR" altLang="en-US" dirty="0"/>
          </a:p>
        </p:txBody>
      </p:sp>
      <p:pic>
        <p:nvPicPr>
          <p:cNvPr id="4" name="Picture 4" descr="뉴스, 신문, 미디어, 종이, 보도, 사 아이콘"/>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677373"/>
            <a:ext cx="1054979" cy="1054979"/>
          </a:xfrm>
          <a:prstGeom prst="rect">
            <a:avLst/>
          </a:prstGeom>
          <a:noFill/>
          <a:extLst>
            <a:ext uri="{909E8E84-426E-40DD-AFC4-6F175D3DCCD1}">
              <a14:hiddenFill xmlns:a14="http://schemas.microsoft.com/office/drawing/2010/main">
                <a:solidFill>
                  <a:srgbClr val="FFFFFF"/>
                </a:solidFill>
              </a14:hiddenFill>
            </a:ext>
          </a:extLst>
        </p:spPr>
      </p:pic>
      <p:sp>
        <p:nvSpPr>
          <p:cNvPr id="7" name="오른쪽 화살표 6"/>
          <p:cNvSpPr/>
          <p:nvPr/>
        </p:nvSpPr>
        <p:spPr>
          <a:xfrm>
            <a:off x="2929911" y="1965477"/>
            <a:ext cx="1368152" cy="50405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a:p>
        </p:txBody>
      </p:sp>
      <p:cxnSp>
        <p:nvCxnSpPr>
          <p:cNvPr id="8" name="직선 화살표 연결선 7"/>
          <p:cNvCxnSpPr/>
          <p:nvPr/>
        </p:nvCxnSpPr>
        <p:spPr>
          <a:xfrm>
            <a:off x="6907519" y="2204862"/>
            <a:ext cx="896385" cy="0"/>
          </a:xfrm>
          <a:prstGeom prst="straightConnector1">
            <a:avLst/>
          </a:prstGeom>
          <a:ln>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9" name="직선 화살표 연결선 8"/>
          <p:cNvCxnSpPr/>
          <p:nvPr/>
        </p:nvCxnSpPr>
        <p:spPr>
          <a:xfrm>
            <a:off x="5325137" y="2204862"/>
            <a:ext cx="896385" cy="0"/>
          </a:xfrm>
          <a:prstGeom prst="straightConnector1">
            <a:avLst/>
          </a:prstGeom>
          <a:ln>
            <a:headEnd type="triangle"/>
            <a:tailEnd type="none"/>
          </a:ln>
          <a:effectLst/>
        </p:spPr>
        <p:style>
          <a:lnRef idx="2">
            <a:schemeClr val="accent2"/>
          </a:lnRef>
          <a:fillRef idx="0">
            <a:schemeClr val="accent2"/>
          </a:fillRef>
          <a:effectRef idx="1">
            <a:schemeClr val="accent2"/>
          </a:effectRef>
          <a:fontRef idx="minor">
            <a:schemeClr val="tx1"/>
          </a:fontRef>
        </p:style>
      </p:cxnSp>
      <p:cxnSp>
        <p:nvCxnSpPr>
          <p:cNvPr id="6" name="직선 화살표 연결선 5"/>
          <p:cNvCxnSpPr/>
          <p:nvPr/>
        </p:nvCxnSpPr>
        <p:spPr>
          <a:xfrm>
            <a:off x="6084168" y="2204862"/>
            <a:ext cx="896385" cy="0"/>
          </a:xfrm>
          <a:prstGeom prst="straightConnector1">
            <a:avLst/>
          </a:prstGeom>
          <a:ln>
            <a:solidFill>
              <a:schemeClr val="tx1"/>
            </a:solidFill>
            <a:headEnd type="none"/>
            <a:tailEnd type="none"/>
          </a:ln>
          <a:effectLst/>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7355711" y="1650764"/>
            <a:ext cx="828600" cy="400110"/>
          </a:xfrm>
          <a:prstGeom prst="rect">
            <a:avLst/>
          </a:prstGeom>
          <a:noFill/>
          <a:ln>
            <a:solidFill>
              <a:schemeClr val="tx1"/>
            </a:solidFill>
          </a:ln>
        </p:spPr>
        <p:txBody>
          <a:bodyPr wrap="square" rtlCol="0">
            <a:spAutoFit/>
          </a:bodyPr>
          <a:lstStyle/>
          <a:p>
            <a:pPr algn="ctr"/>
            <a:r>
              <a:rPr lang="en-US" altLang="ko-KR" sz="2000" dirty="0">
                <a:solidFill>
                  <a:srgbClr val="4F81BD"/>
                </a:solidFill>
                <a:latin typeface="Calibri" panose="020F0502020204030204" pitchFamily="34" charset="0"/>
                <a:cs typeface="Calibri" panose="020F0502020204030204" pitchFamily="34" charset="0"/>
              </a:rPr>
              <a:t>Right </a:t>
            </a:r>
            <a:endParaRPr lang="ko-KR" altLang="en-US" sz="2000" dirty="0">
              <a:solidFill>
                <a:srgbClr val="4F81BD"/>
              </a:solidFill>
              <a:latin typeface="Calibri" panose="020F0502020204030204" pitchFamily="34" charset="0"/>
              <a:cs typeface="Calibri" panose="020F0502020204030204" pitchFamily="34" charset="0"/>
            </a:endParaRPr>
          </a:p>
        </p:txBody>
      </p:sp>
      <p:sp>
        <p:nvSpPr>
          <p:cNvPr id="11" name="TextBox 10"/>
          <p:cNvSpPr txBox="1"/>
          <p:nvPr/>
        </p:nvSpPr>
        <p:spPr>
          <a:xfrm>
            <a:off x="4944729" y="1650764"/>
            <a:ext cx="828600" cy="400110"/>
          </a:xfrm>
          <a:prstGeom prst="rect">
            <a:avLst/>
          </a:prstGeom>
          <a:noFill/>
          <a:ln>
            <a:solidFill>
              <a:schemeClr val="tx1"/>
            </a:solidFill>
          </a:ln>
        </p:spPr>
        <p:txBody>
          <a:bodyPr wrap="square" rtlCol="0">
            <a:spAutoFit/>
          </a:bodyPr>
          <a:lstStyle/>
          <a:p>
            <a:pPr algn="ctr"/>
            <a:r>
              <a:rPr lang="en-US" altLang="ko-KR" sz="2000" dirty="0">
                <a:solidFill>
                  <a:srgbClr val="C40000"/>
                </a:solidFill>
                <a:latin typeface="Calibri" panose="020F0502020204030204" pitchFamily="34" charset="0"/>
                <a:cs typeface="Calibri" panose="020F0502020204030204" pitchFamily="34" charset="0"/>
              </a:rPr>
              <a:t>Left </a:t>
            </a:r>
            <a:endParaRPr lang="ko-KR" altLang="en-US" sz="2000" dirty="0">
              <a:solidFill>
                <a:srgbClr val="C40000"/>
              </a:solidFill>
              <a:latin typeface="Calibri" panose="020F0502020204030204" pitchFamily="34" charset="0"/>
              <a:cs typeface="Calibri" panose="020F0502020204030204" pitchFamily="34" charset="0"/>
            </a:endParaRPr>
          </a:p>
        </p:txBody>
      </p:sp>
      <p:sp>
        <p:nvSpPr>
          <p:cNvPr id="12" name="TextBox 11"/>
          <p:cNvSpPr txBox="1"/>
          <p:nvPr/>
        </p:nvSpPr>
        <p:spPr>
          <a:xfrm>
            <a:off x="6009246" y="2358851"/>
            <a:ext cx="1046228" cy="400110"/>
          </a:xfrm>
          <a:prstGeom prst="rect">
            <a:avLst/>
          </a:prstGeom>
          <a:noFill/>
          <a:ln>
            <a:solidFill>
              <a:schemeClr val="tx1"/>
            </a:solidFill>
          </a:ln>
        </p:spPr>
        <p:txBody>
          <a:bodyPr wrap="square" rtlCol="0">
            <a:spAutoFit/>
          </a:bodyPr>
          <a:lstStyle/>
          <a:p>
            <a:pPr algn="ctr"/>
            <a:r>
              <a:rPr lang="en-US" altLang="ko-KR" sz="2000" dirty="0">
                <a:latin typeface="Calibri" panose="020F0502020204030204" pitchFamily="34" charset="0"/>
                <a:cs typeface="Calibri" panose="020F0502020204030204" pitchFamily="34" charset="0"/>
              </a:rPr>
              <a:t>Center</a:t>
            </a:r>
            <a:endParaRPr lang="ko-KR" altLang="en-US" sz="2000" dirty="0">
              <a:latin typeface="Calibri" panose="020F0502020204030204" pitchFamily="34" charset="0"/>
              <a:cs typeface="Calibri" panose="020F0502020204030204" pitchFamily="34" charset="0"/>
            </a:endParaRPr>
          </a:p>
        </p:txBody>
      </p:sp>
      <p:sp>
        <p:nvSpPr>
          <p:cNvPr id="13" name="내용 개체 틀 2"/>
          <p:cNvSpPr txBox="1">
            <a:spLocks/>
          </p:cNvSpPr>
          <p:nvPr/>
        </p:nvSpPr>
        <p:spPr>
          <a:xfrm>
            <a:off x="815013" y="4728225"/>
            <a:ext cx="2798974" cy="936104"/>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Wingdings" panose="05000000000000000000" pitchFamily="2" charset="2"/>
              <a:buChar char="§"/>
              <a:defRPr sz="26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1" hangingPunct="1">
              <a:spcBef>
                <a:spcPct val="20000"/>
              </a:spcBef>
              <a:buFont typeface="Arial" panose="020B0604020202020204" pitchFamily="34" charset="0"/>
              <a:buChar char="•"/>
              <a:defRPr sz="22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1" hangingPunct="1">
              <a:spcBef>
                <a:spcPct val="20000"/>
              </a:spcBef>
              <a:buFont typeface="Wingdings" panose="05000000000000000000" pitchFamily="2" charset="2"/>
              <a:buChar char="§"/>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1" hangingPunct="1">
              <a:spcBef>
                <a:spcPct val="20000"/>
              </a:spcBef>
              <a:buFont typeface="Arial" pitchFamily="34" charset="0"/>
              <a:buChar char="–"/>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1" hangingPunct="1">
              <a:spcBef>
                <a:spcPct val="20000"/>
              </a:spcBef>
              <a:buFont typeface="Arial" pitchFamily="34" charset="0"/>
              <a:buChar char="»"/>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000" dirty="0"/>
              <a:t>TF-IDF</a:t>
            </a:r>
          </a:p>
          <a:p>
            <a:r>
              <a:rPr lang="en-US" altLang="ko-KR" sz="2000" dirty="0"/>
              <a:t>Bias features</a:t>
            </a:r>
            <a:endParaRPr lang="ko-KR" altLang="en-US" sz="2000" dirty="0"/>
          </a:p>
        </p:txBody>
      </p:sp>
      <p:sp>
        <p:nvSpPr>
          <p:cNvPr id="14" name="내용 개체 틀 2"/>
          <p:cNvSpPr txBox="1">
            <a:spLocks/>
          </p:cNvSpPr>
          <p:nvPr/>
        </p:nvSpPr>
        <p:spPr>
          <a:xfrm>
            <a:off x="5587087" y="4728524"/>
            <a:ext cx="3051438" cy="1332727"/>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Wingdings" panose="05000000000000000000" pitchFamily="2" charset="2"/>
              <a:buChar char="§"/>
              <a:defRPr sz="26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1" hangingPunct="1">
              <a:spcBef>
                <a:spcPct val="20000"/>
              </a:spcBef>
              <a:buFont typeface="Arial" panose="020B0604020202020204" pitchFamily="34" charset="0"/>
              <a:buChar char="•"/>
              <a:defRPr sz="22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1" hangingPunct="1">
              <a:spcBef>
                <a:spcPct val="20000"/>
              </a:spcBef>
              <a:buFont typeface="Wingdings" panose="05000000000000000000" pitchFamily="2" charset="2"/>
              <a:buChar char="§"/>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1" hangingPunct="1">
              <a:spcBef>
                <a:spcPct val="20000"/>
              </a:spcBef>
              <a:buFont typeface="Arial" pitchFamily="34" charset="0"/>
              <a:buChar char="–"/>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1" hangingPunct="1">
              <a:spcBef>
                <a:spcPct val="20000"/>
              </a:spcBef>
              <a:buFont typeface="Arial" pitchFamily="34" charset="0"/>
              <a:buChar char="»"/>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000" dirty="0"/>
              <a:t>Skip-Thought embedding</a:t>
            </a:r>
          </a:p>
          <a:p>
            <a:r>
              <a:rPr lang="en-US" altLang="ko-KR" sz="2000" dirty="0"/>
              <a:t>Hierarchical LSTM</a:t>
            </a:r>
            <a:endParaRPr lang="ko-KR" altLang="en-US" sz="2000" dirty="0"/>
          </a:p>
        </p:txBody>
      </p:sp>
      <p:sp>
        <p:nvSpPr>
          <p:cNvPr id="15" name="내용 개체 틀 2"/>
          <p:cNvSpPr txBox="1">
            <a:spLocks/>
          </p:cNvSpPr>
          <p:nvPr/>
        </p:nvSpPr>
        <p:spPr>
          <a:xfrm>
            <a:off x="2972988" y="4717966"/>
            <a:ext cx="3051438" cy="1332727"/>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Wingdings" panose="05000000000000000000" pitchFamily="2" charset="2"/>
              <a:buChar char="§"/>
              <a:defRPr sz="26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1" hangingPunct="1">
              <a:spcBef>
                <a:spcPct val="20000"/>
              </a:spcBef>
              <a:buFont typeface="Arial" panose="020B0604020202020204" pitchFamily="34" charset="0"/>
              <a:buChar char="•"/>
              <a:defRPr sz="22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1" hangingPunct="1">
              <a:spcBef>
                <a:spcPct val="20000"/>
              </a:spcBef>
              <a:buFont typeface="Wingdings" panose="05000000000000000000" pitchFamily="2" charset="2"/>
              <a:buChar char="§"/>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1" hangingPunct="1">
              <a:spcBef>
                <a:spcPct val="20000"/>
              </a:spcBef>
              <a:buFont typeface="Arial" pitchFamily="34" charset="0"/>
              <a:buChar char="–"/>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1" hangingPunct="1">
              <a:spcBef>
                <a:spcPct val="20000"/>
              </a:spcBef>
              <a:buFont typeface="Arial" pitchFamily="34" charset="0"/>
              <a:buChar char="»"/>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000" dirty="0"/>
              <a:t>Averaged word embedding</a:t>
            </a:r>
          </a:p>
        </p:txBody>
      </p:sp>
      <p:sp>
        <p:nvSpPr>
          <p:cNvPr id="16" name="직사각형 15"/>
          <p:cNvSpPr/>
          <p:nvPr/>
        </p:nvSpPr>
        <p:spPr>
          <a:xfrm>
            <a:off x="649676" y="4673737"/>
            <a:ext cx="2280235" cy="136815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17" name="TextBox 16"/>
          <p:cNvSpPr txBox="1"/>
          <p:nvPr/>
        </p:nvSpPr>
        <p:spPr>
          <a:xfrm>
            <a:off x="651637" y="4213725"/>
            <a:ext cx="1544100" cy="400110"/>
          </a:xfrm>
          <a:prstGeom prst="rect">
            <a:avLst/>
          </a:prstGeom>
          <a:noFill/>
          <a:ln>
            <a:solidFill>
              <a:schemeClr val="tx1"/>
            </a:solidFill>
          </a:ln>
        </p:spPr>
        <p:txBody>
          <a:bodyPr wrap="square" rtlCol="0">
            <a:spAutoFit/>
          </a:bodyPr>
          <a:lstStyle/>
          <a:p>
            <a:pPr algn="ctr"/>
            <a:r>
              <a:rPr lang="en-US" altLang="ko-KR" sz="2000" dirty="0">
                <a:latin typeface="Calibri" panose="020F0502020204030204" pitchFamily="34" charset="0"/>
                <a:cs typeface="Calibri" panose="020F0502020204030204" pitchFamily="34" charset="0"/>
              </a:rPr>
              <a:t>Text features</a:t>
            </a:r>
            <a:endParaRPr lang="ko-KR" altLang="en-US" sz="2000" dirty="0">
              <a:latin typeface="Calibri" panose="020F0502020204030204" pitchFamily="34" charset="0"/>
              <a:cs typeface="Calibri" panose="020F0502020204030204" pitchFamily="34" charset="0"/>
            </a:endParaRPr>
          </a:p>
        </p:txBody>
      </p:sp>
      <p:sp>
        <p:nvSpPr>
          <p:cNvPr id="18" name="TextBox 17"/>
          <p:cNvSpPr txBox="1"/>
          <p:nvPr/>
        </p:nvSpPr>
        <p:spPr>
          <a:xfrm>
            <a:off x="2972988" y="4213725"/>
            <a:ext cx="1599012" cy="400110"/>
          </a:xfrm>
          <a:prstGeom prst="rect">
            <a:avLst/>
          </a:prstGeom>
          <a:noFill/>
          <a:ln>
            <a:solidFill>
              <a:schemeClr val="tx1"/>
            </a:solidFill>
          </a:ln>
        </p:spPr>
        <p:txBody>
          <a:bodyPr wrap="square" rtlCol="0">
            <a:spAutoFit/>
          </a:bodyPr>
          <a:lstStyle/>
          <a:p>
            <a:pPr algn="ctr"/>
            <a:r>
              <a:rPr lang="en-US" altLang="ko-KR" sz="2000" dirty="0">
                <a:latin typeface="Calibri" panose="020F0502020204030204" pitchFamily="34" charset="0"/>
                <a:cs typeface="Calibri" panose="020F0502020204030204" pitchFamily="34" charset="0"/>
              </a:rPr>
              <a:t>Latent model</a:t>
            </a:r>
            <a:endParaRPr lang="ko-KR" altLang="en-US" sz="2000" dirty="0">
              <a:latin typeface="Calibri" panose="020F0502020204030204" pitchFamily="34" charset="0"/>
              <a:cs typeface="Calibri" panose="020F0502020204030204" pitchFamily="34" charset="0"/>
            </a:endParaRPr>
          </a:p>
        </p:txBody>
      </p:sp>
      <p:sp>
        <p:nvSpPr>
          <p:cNvPr id="19" name="직사각형 18"/>
          <p:cNvSpPr/>
          <p:nvPr/>
        </p:nvSpPr>
        <p:spPr>
          <a:xfrm>
            <a:off x="2972988" y="4673737"/>
            <a:ext cx="5209414" cy="136815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a:p>
        </p:txBody>
      </p:sp>
    </p:spTree>
    <p:extLst>
      <p:ext uri="{BB962C8B-B14F-4D97-AF65-F5344CB8AC3E}">
        <p14:creationId xmlns:p14="http://schemas.microsoft.com/office/powerpoint/2010/main" val="219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p:bldP spid="14" grpId="0"/>
      <p:bldP spid="15" grpId="0"/>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Concept of Text Models – Text Features</a:t>
            </a:r>
            <a:endParaRPr lang="ko-KR" altLang="en-US" dirty="0"/>
          </a:p>
        </p:txBody>
      </p:sp>
      <p:sp>
        <p:nvSpPr>
          <p:cNvPr id="3" name="내용 개체 틀 2"/>
          <p:cNvSpPr>
            <a:spLocks noGrp="1"/>
          </p:cNvSpPr>
          <p:nvPr>
            <p:ph idx="1"/>
          </p:nvPr>
        </p:nvSpPr>
        <p:spPr/>
        <p:txBody>
          <a:bodyPr>
            <a:normAutofit lnSpcReduction="10000"/>
          </a:bodyPr>
          <a:lstStyle/>
          <a:p>
            <a:r>
              <a:rPr lang="en-US" altLang="ko-KR" i="1" dirty="0"/>
              <a:t>TF-IDF</a:t>
            </a:r>
            <a:r>
              <a:rPr lang="en-US" altLang="ko-KR" dirty="0"/>
              <a:t> and </a:t>
            </a:r>
            <a:r>
              <a:rPr lang="en-US" altLang="ko-KR" i="1" dirty="0"/>
              <a:t>Bias features</a:t>
            </a:r>
            <a:r>
              <a:rPr lang="en-US" altLang="ko-KR" dirty="0"/>
              <a:t> models are fundamentally </a:t>
            </a:r>
            <a:br>
              <a:rPr lang="en-US" altLang="ko-KR" dirty="0"/>
            </a:br>
            <a:r>
              <a:rPr lang="en-US" altLang="ko-KR" dirty="0"/>
              <a:t>based on same assumption</a:t>
            </a:r>
          </a:p>
          <a:p>
            <a:pPr lvl="1"/>
            <a:r>
              <a:rPr lang="en-US" altLang="ko-KR" dirty="0"/>
              <a:t>Text itself contains features determining the bias of the article</a:t>
            </a:r>
          </a:p>
          <a:p>
            <a:pPr lvl="1"/>
            <a:endParaRPr lang="en-US" altLang="ko-KR" dirty="0"/>
          </a:p>
          <a:p>
            <a:r>
              <a:rPr lang="en-US" altLang="ko-KR" i="1" dirty="0"/>
              <a:t>TF-IDF</a:t>
            </a:r>
          </a:p>
          <a:p>
            <a:pPr lvl="1"/>
            <a:r>
              <a:rPr lang="en-US" altLang="ko-KR" dirty="0"/>
              <a:t>Usage pattern of specific words are associated with the political orientation of the text</a:t>
            </a:r>
          </a:p>
          <a:p>
            <a:pPr lvl="1"/>
            <a:r>
              <a:rPr lang="en-US" altLang="ko-KR" dirty="0"/>
              <a:t>ex. Democrat-</a:t>
            </a:r>
            <a:r>
              <a:rPr lang="en-US" altLang="ko-KR" i="1" dirty="0"/>
              <a:t>(negative words) </a:t>
            </a:r>
            <a:r>
              <a:rPr lang="en-US" altLang="ko-KR" dirty="0">
                <a:sym typeface="Wingdings" panose="05000000000000000000" pitchFamily="2" charset="2"/>
              </a:rPr>
              <a:t> Right-biased</a:t>
            </a:r>
            <a:br>
              <a:rPr lang="en-US" altLang="ko-KR" dirty="0"/>
            </a:br>
            <a:r>
              <a:rPr lang="en-US" altLang="ko-KR" dirty="0"/>
              <a:t>	   Democrat-(</a:t>
            </a:r>
            <a:r>
              <a:rPr lang="en-US" altLang="ko-KR" i="1" dirty="0"/>
              <a:t>positive words</a:t>
            </a:r>
            <a:r>
              <a:rPr lang="en-US" altLang="ko-KR" dirty="0"/>
              <a:t>) </a:t>
            </a:r>
            <a:r>
              <a:rPr lang="en-US" altLang="ko-KR" dirty="0">
                <a:sym typeface="Wingdings" panose="05000000000000000000" pitchFamily="2" charset="2"/>
              </a:rPr>
              <a:t> Left-biased</a:t>
            </a:r>
            <a:endParaRPr lang="en-US" altLang="ko-KR" dirty="0"/>
          </a:p>
          <a:p>
            <a:pPr lvl="1"/>
            <a:endParaRPr lang="en-US" altLang="ko-KR" dirty="0"/>
          </a:p>
          <a:p>
            <a:r>
              <a:rPr lang="en-US" altLang="ko-KR" i="1" dirty="0"/>
              <a:t>Bias features</a:t>
            </a:r>
          </a:p>
          <a:p>
            <a:pPr lvl="1"/>
            <a:r>
              <a:rPr lang="en-US" altLang="ko-KR" dirty="0"/>
              <a:t>Diverse features including sentiment, topic, morality, etc. can be used to distinguish the political bias of the given document</a:t>
            </a:r>
            <a:endParaRPr lang="ko-KR" altLang="en-US" dirty="0"/>
          </a:p>
        </p:txBody>
      </p:sp>
    </p:spTree>
    <p:extLst>
      <p:ext uri="{BB962C8B-B14F-4D97-AF65-F5344CB8AC3E}">
        <p14:creationId xmlns:p14="http://schemas.microsoft.com/office/powerpoint/2010/main" val="176723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Concept of Text Models – Text Embedding</a:t>
            </a:r>
            <a:endParaRPr lang="ko-KR" altLang="en-US" dirty="0"/>
          </a:p>
        </p:txBody>
      </p:sp>
      <p:sp>
        <p:nvSpPr>
          <p:cNvPr id="3" name="내용 개체 틀 2"/>
          <p:cNvSpPr>
            <a:spLocks noGrp="1"/>
          </p:cNvSpPr>
          <p:nvPr>
            <p:ph idx="1"/>
          </p:nvPr>
        </p:nvSpPr>
        <p:spPr>
          <a:xfrm>
            <a:off x="323528" y="1268760"/>
            <a:ext cx="8496944" cy="2538778"/>
          </a:xfrm>
        </p:spPr>
        <p:txBody>
          <a:bodyPr/>
          <a:lstStyle/>
          <a:p>
            <a:r>
              <a:rPr lang="en-US" altLang="ko-KR" dirty="0"/>
              <a:t>Embedding is making the word (or sentence, document) into vector representations</a:t>
            </a:r>
          </a:p>
          <a:p>
            <a:pPr lvl="1"/>
            <a:r>
              <a:rPr lang="en-US" altLang="ko-KR" dirty="0"/>
              <a:t>Assumption: There are </a:t>
            </a:r>
            <a:r>
              <a:rPr lang="en-US" altLang="ko-KR" b="1" dirty="0"/>
              <a:t>latent factors</a:t>
            </a:r>
            <a:r>
              <a:rPr lang="en-US" altLang="ko-KR" dirty="0"/>
              <a:t> for the given text, and similar texts will have similar factors, thus have similar vectors</a:t>
            </a:r>
          </a:p>
          <a:p>
            <a:pPr lvl="1"/>
            <a:r>
              <a:rPr lang="en-US" altLang="ko-KR" dirty="0"/>
              <a:t>In other words, similar texts are </a:t>
            </a:r>
            <a:r>
              <a:rPr lang="en-US" altLang="ko-KR" b="1" dirty="0"/>
              <a:t>mapped together</a:t>
            </a:r>
            <a:r>
              <a:rPr lang="en-US" altLang="ko-KR" dirty="0"/>
              <a:t> into vector space</a:t>
            </a:r>
          </a:p>
          <a:p>
            <a:pPr lvl="1"/>
            <a:endParaRPr lang="ko-KR" altLang="en-US" dirty="0"/>
          </a:p>
        </p:txBody>
      </p:sp>
      <p:pic>
        <p:nvPicPr>
          <p:cNvPr id="5124" name="Picture 4" descr="word embedding example 이미지 검색결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907" y="3256520"/>
            <a:ext cx="5332185" cy="316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12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Concept of Text Models – Document Embedding</a:t>
            </a:r>
            <a:endParaRPr lang="ko-KR" altLang="en-US" dirty="0"/>
          </a:p>
        </p:txBody>
      </p:sp>
      <p:sp>
        <p:nvSpPr>
          <p:cNvPr id="3" name="내용 개체 틀 2"/>
          <p:cNvSpPr>
            <a:spLocks noGrp="1"/>
          </p:cNvSpPr>
          <p:nvPr>
            <p:ph idx="1"/>
          </p:nvPr>
        </p:nvSpPr>
        <p:spPr>
          <a:xfrm>
            <a:off x="323528" y="1268760"/>
            <a:ext cx="8496944" cy="1440160"/>
          </a:xfrm>
        </p:spPr>
        <p:txBody>
          <a:bodyPr/>
          <a:lstStyle/>
          <a:p>
            <a:r>
              <a:rPr lang="en-US" altLang="ko-KR" dirty="0"/>
              <a:t>Every latent model used in this work are used to represent the embedding vector of the document</a:t>
            </a:r>
          </a:p>
          <a:p>
            <a:pPr lvl="1"/>
            <a:r>
              <a:rPr lang="en-US" altLang="ko-KR" dirty="0"/>
              <a:t>But, in different ways…</a:t>
            </a:r>
          </a:p>
        </p:txBody>
      </p:sp>
      <p:sp>
        <p:nvSpPr>
          <p:cNvPr id="4" name="TextBox 3"/>
          <p:cNvSpPr txBox="1"/>
          <p:nvPr/>
        </p:nvSpPr>
        <p:spPr>
          <a:xfrm>
            <a:off x="467544" y="2724889"/>
            <a:ext cx="3240360" cy="400110"/>
          </a:xfrm>
          <a:prstGeom prst="rect">
            <a:avLst/>
          </a:prstGeom>
          <a:noFill/>
          <a:ln>
            <a:solidFill>
              <a:schemeClr val="tx1"/>
            </a:solidFill>
          </a:ln>
        </p:spPr>
        <p:txBody>
          <a:bodyPr wrap="square" rtlCol="0">
            <a:spAutoFit/>
          </a:bodyPr>
          <a:lstStyle/>
          <a:p>
            <a:pPr algn="ctr"/>
            <a:r>
              <a:rPr lang="en-US" altLang="ko-KR" sz="2000" dirty="0">
                <a:latin typeface="Calibri" panose="020F0502020204030204" pitchFamily="34" charset="0"/>
                <a:cs typeface="Calibri" panose="020F0502020204030204" pitchFamily="34" charset="0"/>
              </a:rPr>
              <a:t>Averaged Word Embedding</a:t>
            </a:r>
            <a:endParaRPr lang="ko-KR" altLang="en-US" sz="2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611560" y="3284984"/>
                <a:ext cx="5472608" cy="400110"/>
              </a:xfrm>
              <a:prstGeom prst="rect">
                <a:avLst/>
              </a:prstGeom>
              <a:noFill/>
              <a:ln>
                <a:noFill/>
              </a:ln>
            </p:spPr>
            <p:txBody>
              <a:bodyPr wrap="square" rtlCol="0">
                <a:spAutoFit/>
              </a:bodyPr>
              <a:lstStyle/>
              <a:p>
                <a14:m>
                  <m:oMath xmlns:m="http://schemas.openxmlformats.org/officeDocument/2006/math">
                    <m:r>
                      <a:rPr lang="en-US" altLang="ko-KR" sz="2000" i="1" dirty="0" smtClean="0">
                        <a:latin typeface="Cambria Math" panose="02040503050406030204" pitchFamily="18" charset="0"/>
                        <a:cs typeface="Calibri" panose="020F0502020204030204" pitchFamily="34" charset="0"/>
                      </a:rPr>
                      <m:t>𝑠</m:t>
                    </m:r>
                    <m:r>
                      <a:rPr lang="en-US" altLang="ko-KR" sz="2000" i="1" dirty="0" smtClean="0">
                        <a:latin typeface="Cambria Math" panose="02040503050406030204" pitchFamily="18" charset="0"/>
                        <a:cs typeface="Calibri" panose="020F0502020204030204" pitchFamily="34" charset="0"/>
                      </a:rPr>
                      <m:t>:</m:t>
                    </m:r>
                  </m:oMath>
                </a14:m>
                <a:r>
                  <a:rPr lang="en-US" altLang="ko-KR" sz="2000" dirty="0">
                    <a:latin typeface="Calibri" panose="020F0502020204030204" pitchFamily="34" charset="0"/>
                    <a:cs typeface="Calibri" panose="020F0502020204030204" pitchFamily="34" charset="0"/>
                  </a:rPr>
                  <a:t> Averaged word embedding is not good enough</a:t>
                </a:r>
                <a:endParaRPr lang="ko-KR" altLang="en-US" sz="2000" dirty="0">
                  <a:latin typeface="Calibri" panose="020F0502020204030204" pitchFamily="34" charset="0"/>
                  <a:cs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11560" y="3284984"/>
                <a:ext cx="5472608" cy="400110"/>
              </a:xfrm>
              <a:prstGeom prst="rect">
                <a:avLst/>
              </a:prstGeom>
              <a:blipFill>
                <a:blip r:embed="rId3"/>
                <a:stretch>
                  <a:fillRect t="-9091" b="-25758"/>
                </a:stretch>
              </a:blipFill>
              <a:ln>
                <a:noFill/>
              </a:ln>
            </p:spPr>
            <p:txBody>
              <a:bodyPr/>
              <a:lstStyle/>
              <a:p>
                <a:r>
                  <a:rPr lang="ko-KR" altLang="en-US">
                    <a:noFill/>
                  </a:rPr>
                  <a:t> </a:t>
                </a:r>
              </a:p>
            </p:txBody>
          </p:sp>
        </mc:Fallback>
      </mc:AlternateContent>
      <p:sp>
        <p:nvSpPr>
          <p:cNvPr id="6" name="TextBox 5"/>
          <p:cNvSpPr txBox="1"/>
          <p:nvPr/>
        </p:nvSpPr>
        <p:spPr>
          <a:xfrm>
            <a:off x="755576" y="3898642"/>
            <a:ext cx="1231574" cy="400110"/>
          </a:xfrm>
          <a:prstGeom prst="rect">
            <a:avLst/>
          </a:prstGeom>
          <a:no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Averaged</a:t>
            </a:r>
            <a:endParaRPr lang="ko-KR" altLang="en-US" sz="2000" dirty="0">
              <a:latin typeface="Calibri" panose="020F0502020204030204" pitchFamily="34" charset="0"/>
              <a:cs typeface="Calibri" panose="020F0502020204030204" pitchFamily="34" charset="0"/>
            </a:endParaRPr>
          </a:p>
        </p:txBody>
      </p:sp>
      <p:sp>
        <p:nvSpPr>
          <p:cNvPr id="7" name="TextBox 6"/>
          <p:cNvSpPr txBox="1"/>
          <p:nvPr/>
        </p:nvSpPr>
        <p:spPr>
          <a:xfrm>
            <a:off x="755576" y="4451829"/>
            <a:ext cx="1231574" cy="400110"/>
          </a:xfrm>
          <a:prstGeom prst="rect">
            <a:avLst/>
          </a:prstGeom>
          <a:no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word</a:t>
            </a:r>
            <a:endParaRPr lang="ko-KR" altLang="en-US" sz="2000" dirty="0">
              <a:latin typeface="Calibri" panose="020F0502020204030204" pitchFamily="34" charset="0"/>
              <a:cs typeface="Calibri" panose="020F0502020204030204" pitchFamily="34" charset="0"/>
            </a:endParaRPr>
          </a:p>
        </p:txBody>
      </p:sp>
      <p:sp>
        <p:nvSpPr>
          <p:cNvPr id="8" name="TextBox 7"/>
          <p:cNvSpPr txBox="1"/>
          <p:nvPr/>
        </p:nvSpPr>
        <p:spPr>
          <a:xfrm>
            <a:off x="755576" y="5693906"/>
            <a:ext cx="1231574" cy="400110"/>
          </a:xfrm>
          <a:prstGeom prst="rect">
            <a:avLst/>
          </a:prstGeom>
          <a:no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enough</a:t>
            </a:r>
            <a:endParaRPr lang="ko-KR" altLang="en-US" sz="2000" dirty="0">
              <a:latin typeface="Calibri" panose="020F0502020204030204" pitchFamily="34" charset="0"/>
              <a:cs typeface="Calibri" panose="020F0502020204030204" pitchFamily="34" charset="0"/>
            </a:endParaRPr>
          </a:p>
        </p:txBody>
      </p:sp>
      <p:sp>
        <p:nvSpPr>
          <p:cNvPr id="9" name="TextBox 8"/>
          <p:cNvSpPr txBox="1"/>
          <p:nvPr/>
        </p:nvSpPr>
        <p:spPr>
          <a:xfrm>
            <a:off x="2518926" y="3898642"/>
            <a:ext cx="2592288" cy="400110"/>
          </a:xfrm>
          <a:prstGeom prst="rect">
            <a:avLst/>
          </a:prstGeom>
          <a:no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[0.5, -0.2, 0, …, 0.7]</a:t>
            </a:r>
            <a:endParaRPr lang="ko-KR" altLang="en-US" sz="2000" dirty="0">
              <a:latin typeface="Calibri" panose="020F0502020204030204" pitchFamily="34" charset="0"/>
              <a:cs typeface="Calibri" panose="020F0502020204030204" pitchFamily="34" charset="0"/>
            </a:endParaRPr>
          </a:p>
        </p:txBody>
      </p:sp>
      <p:sp>
        <p:nvSpPr>
          <p:cNvPr id="10" name="TextBox 9"/>
          <p:cNvSpPr txBox="1"/>
          <p:nvPr/>
        </p:nvSpPr>
        <p:spPr>
          <a:xfrm>
            <a:off x="2518926" y="4445879"/>
            <a:ext cx="2592288" cy="400110"/>
          </a:xfrm>
          <a:prstGeom prst="rect">
            <a:avLst/>
          </a:prstGeom>
          <a:no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[-0.3, -0.1, -0.1, …, -0.6]</a:t>
            </a:r>
            <a:endParaRPr lang="ko-KR" altLang="en-US" sz="2000" dirty="0">
              <a:latin typeface="Calibri" panose="020F0502020204030204" pitchFamily="34" charset="0"/>
              <a:cs typeface="Calibri" panose="020F0502020204030204" pitchFamily="34" charset="0"/>
            </a:endParaRPr>
          </a:p>
        </p:txBody>
      </p:sp>
      <p:sp>
        <p:nvSpPr>
          <p:cNvPr id="11" name="TextBox 10"/>
          <p:cNvSpPr txBox="1"/>
          <p:nvPr/>
        </p:nvSpPr>
        <p:spPr>
          <a:xfrm>
            <a:off x="2518926" y="5693906"/>
            <a:ext cx="2592288" cy="400110"/>
          </a:xfrm>
          <a:prstGeom prst="rect">
            <a:avLst/>
          </a:prstGeom>
          <a:no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[0.1, 0.4, 0.5, …, 0]</a:t>
            </a:r>
            <a:endParaRPr lang="ko-KR" altLang="en-US" sz="2000" dirty="0">
              <a:latin typeface="Calibri" panose="020F0502020204030204" pitchFamily="34" charset="0"/>
              <a:cs typeface="Calibri" panose="020F0502020204030204" pitchFamily="34" charset="0"/>
            </a:endParaRPr>
          </a:p>
        </p:txBody>
      </p:sp>
      <p:sp>
        <p:nvSpPr>
          <p:cNvPr id="12" name="TextBox 11"/>
          <p:cNvSpPr txBox="1"/>
          <p:nvPr/>
        </p:nvSpPr>
        <p:spPr>
          <a:xfrm>
            <a:off x="1619672" y="5066917"/>
            <a:ext cx="1152128" cy="400110"/>
          </a:xfrm>
          <a:prstGeom prst="rect">
            <a:avLst/>
          </a:prstGeom>
          <a:noFill/>
          <a:ln>
            <a:noFill/>
          </a:ln>
        </p:spPr>
        <p:txBody>
          <a:bodyPr wrap="square" rtlCol="0">
            <a:spAutoFit/>
          </a:bodyPr>
          <a:lstStyle/>
          <a:p>
            <a:pPr algn="ctr"/>
            <a:r>
              <a:rPr lang="en-US" altLang="ko-KR" sz="2000" dirty="0">
                <a:latin typeface="Calibri" panose="020F0502020204030204" pitchFamily="34" charset="0"/>
                <a:cs typeface="Calibri" panose="020F0502020204030204" pitchFamily="34" charset="0"/>
              </a:rPr>
              <a:t>…</a:t>
            </a:r>
            <a:endParaRPr lang="ko-KR" altLang="en-US" sz="2000" dirty="0">
              <a:latin typeface="Calibri" panose="020F0502020204030204" pitchFamily="34" charset="0"/>
              <a:cs typeface="Calibri" panose="020F0502020204030204" pitchFamily="34" charset="0"/>
            </a:endParaRPr>
          </a:p>
        </p:txBody>
      </p:sp>
      <p:sp>
        <p:nvSpPr>
          <p:cNvPr id="13" name="직사각형 12"/>
          <p:cNvSpPr/>
          <p:nvPr/>
        </p:nvSpPr>
        <p:spPr>
          <a:xfrm rot="5400000">
            <a:off x="4752282" y="4842833"/>
            <a:ext cx="2298577" cy="41019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ko-KR" sz="2000" dirty="0">
                <a:latin typeface="Calibri" panose="020F0502020204030204" pitchFamily="34" charset="0"/>
                <a:cs typeface="Calibri" panose="020F0502020204030204" pitchFamily="34" charset="0"/>
              </a:rPr>
              <a:t>Average</a:t>
            </a:r>
            <a:endParaRPr lang="ko-KR" altLang="en-US" sz="2000" dirty="0">
              <a:latin typeface="Calibri" panose="020F0502020204030204" pitchFamily="34" charset="0"/>
              <a:cs typeface="Calibri" panose="020F0502020204030204" pitchFamily="34" charset="0"/>
            </a:endParaRPr>
          </a:p>
        </p:txBody>
      </p:sp>
      <p:sp>
        <p:nvSpPr>
          <p:cNvPr id="14" name="TextBox 13"/>
          <p:cNvSpPr txBox="1"/>
          <p:nvPr/>
        </p:nvSpPr>
        <p:spPr>
          <a:xfrm>
            <a:off x="6546439" y="4813331"/>
            <a:ext cx="2592288" cy="400110"/>
          </a:xfrm>
          <a:prstGeom prst="rect">
            <a:avLst/>
          </a:prstGeom>
          <a:no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[0.2, 0.4, -0.1, …, -0.5]</a:t>
            </a:r>
            <a:endParaRPr lang="ko-KR" altLang="en-US" sz="2000" dirty="0">
              <a:latin typeface="Calibri" panose="020F0502020204030204" pitchFamily="34" charset="0"/>
              <a:cs typeface="Calibri" panose="020F0502020204030204" pitchFamily="34" charset="0"/>
            </a:endParaRPr>
          </a:p>
        </p:txBody>
      </p:sp>
      <p:cxnSp>
        <p:nvCxnSpPr>
          <p:cNvPr id="16" name="꺾인 연결선 15"/>
          <p:cNvCxnSpPr>
            <a:stCxn id="5" idx="3"/>
          </p:cNvCxnSpPr>
          <p:nvPr/>
        </p:nvCxnSpPr>
        <p:spPr>
          <a:xfrm>
            <a:off x="6084168" y="3485039"/>
            <a:ext cx="1679335" cy="1122710"/>
          </a:xfrm>
          <a:prstGeom prst="bentConnector3">
            <a:avLst>
              <a:gd name="adj1" fmla="val 99913"/>
            </a:avLst>
          </a:prstGeom>
          <a:ln>
            <a:tailEnd type="triangle"/>
          </a:ln>
        </p:spPr>
        <p:style>
          <a:lnRef idx="1">
            <a:schemeClr val="dk1"/>
          </a:lnRef>
          <a:fillRef idx="0">
            <a:schemeClr val="dk1"/>
          </a:fillRef>
          <a:effectRef idx="0">
            <a:schemeClr val="dk1"/>
          </a:effectRef>
          <a:fontRef idx="minor">
            <a:schemeClr val="tx1"/>
          </a:fontRef>
        </p:style>
      </p:cxnSp>
      <p:cxnSp>
        <p:nvCxnSpPr>
          <p:cNvPr id="18" name="직선 화살표 연결선 17"/>
          <p:cNvCxnSpPr>
            <a:stCxn id="9" idx="3"/>
          </p:cNvCxnSpPr>
          <p:nvPr/>
        </p:nvCxnSpPr>
        <p:spPr>
          <a:xfrm>
            <a:off x="5111214" y="4098697"/>
            <a:ext cx="585259"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9" name="직선 화살표 연결선 18"/>
          <p:cNvCxnSpPr/>
          <p:nvPr/>
        </p:nvCxnSpPr>
        <p:spPr>
          <a:xfrm>
            <a:off x="5111214" y="4651884"/>
            <a:ext cx="585259"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0" name="직선 화살표 연결선 19"/>
          <p:cNvCxnSpPr/>
          <p:nvPr/>
        </p:nvCxnSpPr>
        <p:spPr>
          <a:xfrm>
            <a:off x="5111213" y="5915733"/>
            <a:ext cx="585259"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53934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Concept of Text Models – Document Embedding</a:t>
            </a:r>
            <a:endParaRPr lang="ko-KR" altLang="en-US" dirty="0"/>
          </a:p>
        </p:txBody>
      </p:sp>
      <p:sp>
        <p:nvSpPr>
          <p:cNvPr id="3" name="내용 개체 틀 2"/>
          <p:cNvSpPr>
            <a:spLocks noGrp="1"/>
          </p:cNvSpPr>
          <p:nvPr>
            <p:ph idx="1"/>
          </p:nvPr>
        </p:nvSpPr>
        <p:spPr>
          <a:xfrm>
            <a:off x="323528" y="1268760"/>
            <a:ext cx="8496944" cy="1440160"/>
          </a:xfrm>
        </p:spPr>
        <p:txBody>
          <a:bodyPr/>
          <a:lstStyle/>
          <a:p>
            <a:r>
              <a:rPr lang="en-US" altLang="ko-KR" dirty="0"/>
              <a:t>Every latent model used in this work are used to represent the embedding vector of the document</a:t>
            </a:r>
          </a:p>
          <a:p>
            <a:pPr lvl="1"/>
            <a:r>
              <a:rPr lang="en-US" altLang="ko-KR" dirty="0"/>
              <a:t>But, in different ways…</a:t>
            </a:r>
          </a:p>
        </p:txBody>
      </p:sp>
      <p:sp>
        <p:nvSpPr>
          <p:cNvPr id="4" name="TextBox 3"/>
          <p:cNvSpPr txBox="1"/>
          <p:nvPr/>
        </p:nvSpPr>
        <p:spPr>
          <a:xfrm>
            <a:off x="467544" y="2724889"/>
            <a:ext cx="1728192" cy="400110"/>
          </a:xfrm>
          <a:prstGeom prst="rect">
            <a:avLst/>
          </a:prstGeom>
          <a:noFill/>
          <a:ln>
            <a:solidFill>
              <a:schemeClr val="tx1"/>
            </a:solidFill>
          </a:ln>
        </p:spPr>
        <p:txBody>
          <a:bodyPr wrap="square" rtlCol="0">
            <a:spAutoFit/>
          </a:bodyPr>
          <a:lstStyle/>
          <a:p>
            <a:pPr algn="ctr"/>
            <a:r>
              <a:rPr lang="en-US" altLang="ko-KR" sz="2000" dirty="0">
                <a:latin typeface="Calibri" panose="020F0502020204030204" pitchFamily="34" charset="0"/>
                <a:cs typeface="Calibri" panose="020F0502020204030204" pitchFamily="34" charset="0"/>
              </a:rPr>
              <a:t>Skip-Thought</a:t>
            </a:r>
            <a:endParaRPr lang="ko-KR" altLang="en-US" sz="2000" dirty="0">
              <a:latin typeface="Calibri" panose="020F0502020204030204" pitchFamily="34" charset="0"/>
              <a:cs typeface="Calibri" panose="020F0502020204030204" pitchFamily="34" charset="0"/>
            </a:endParaRPr>
          </a:p>
        </p:txBody>
      </p:sp>
      <p:pic>
        <p:nvPicPr>
          <p:cNvPr id="15" name="그림 14"/>
          <p:cNvPicPr>
            <a:picLocks noChangeAspect="1"/>
          </p:cNvPicPr>
          <p:nvPr/>
        </p:nvPicPr>
        <p:blipFill>
          <a:blip r:embed="rId3"/>
          <a:stretch>
            <a:fillRect/>
          </a:stretch>
        </p:blipFill>
        <p:spPr>
          <a:xfrm>
            <a:off x="872709" y="3263212"/>
            <a:ext cx="7398581" cy="1172271"/>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665880" y="4581128"/>
                <a:ext cx="6656420" cy="707886"/>
              </a:xfrm>
              <a:prstGeom prst="rect">
                <a:avLst/>
              </a:prstGeom>
              <a:no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Sentence is embedded by predicting when given sentence </a:t>
                </a:r>
                <a14:m>
                  <m:oMath xmlns:m="http://schemas.openxmlformats.org/officeDocument/2006/math">
                    <m:sSub>
                      <m:sSubPr>
                        <m:ctrlPr>
                          <a:rPr lang="en-US" altLang="ko-KR" sz="2000" b="0" i="1" dirty="0" smtClean="0">
                            <a:latin typeface="Cambria Math" panose="02040503050406030204" pitchFamily="18" charset="0"/>
                            <a:cs typeface="Calibri" panose="020F0502020204030204" pitchFamily="34" charset="0"/>
                          </a:rPr>
                        </m:ctrlPr>
                      </m:sSubPr>
                      <m:e>
                        <m:r>
                          <a:rPr lang="en-US" altLang="ko-KR" sz="2000" i="1" dirty="0" smtClean="0">
                            <a:latin typeface="Cambria Math" panose="02040503050406030204" pitchFamily="18" charset="0"/>
                            <a:cs typeface="Calibri" panose="020F0502020204030204" pitchFamily="34" charset="0"/>
                          </a:rPr>
                          <m:t>𝑠</m:t>
                        </m:r>
                      </m:e>
                      <m:sub>
                        <m:r>
                          <a:rPr lang="en-US" altLang="ko-KR" sz="2000" b="0" i="1" dirty="0" smtClean="0">
                            <a:latin typeface="Cambria Math" panose="02040503050406030204" pitchFamily="18" charset="0"/>
                            <a:cs typeface="Calibri" panose="020F0502020204030204" pitchFamily="34" charset="0"/>
                          </a:rPr>
                          <m:t>𝑖</m:t>
                        </m:r>
                      </m:sub>
                    </m:sSub>
                  </m:oMath>
                </a14:m>
                <a:r>
                  <a:rPr lang="en-US" altLang="ko-KR" sz="2000" dirty="0">
                    <a:latin typeface="Calibri" panose="020F0502020204030204" pitchFamily="34" charset="0"/>
                    <a:cs typeface="Calibri" panose="020F0502020204030204" pitchFamily="34" charset="0"/>
                  </a:rPr>
                  <a:t>, predict </a:t>
                </a:r>
                <a14:m>
                  <m:oMath xmlns:m="http://schemas.openxmlformats.org/officeDocument/2006/math">
                    <m:sSub>
                      <m:sSubPr>
                        <m:ctrlPr>
                          <a:rPr lang="en-US" altLang="ko-KR" sz="2000" b="0" i="1" smtClean="0">
                            <a:latin typeface="Cambria Math" panose="02040503050406030204" pitchFamily="18" charset="0"/>
                            <a:cs typeface="Calibri" panose="020F0502020204030204" pitchFamily="34" charset="0"/>
                          </a:rPr>
                        </m:ctrlPr>
                      </m:sSubPr>
                      <m:e>
                        <m:r>
                          <a:rPr lang="en-US" altLang="ko-KR" sz="2000" b="0" i="1" smtClean="0">
                            <a:latin typeface="Cambria Math" panose="02040503050406030204" pitchFamily="18" charset="0"/>
                            <a:cs typeface="Calibri" panose="020F0502020204030204" pitchFamily="34" charset="0"/>
                          </a:rPr>
                          <m:t>𝑠</m:t>
                        </m:r>
                      </m:e>
                      <m:sub>
                        <m:r>
                          <a:rPr lang="en-US" altLang="ko-KR" sz="2000" b="0" i="1" smtClean="0">
                            <a:latin typeface="Cambria Math" panose="02040503050406030204" pitchFamily="18" charset="0"/>
                            <a:cs typeface="Calibri" panose="020F0502020204030204" pitchFamily="34" charset="0"/>
                          </a:rPr>
                          <m:t>𝑖</m:t>
                        </m:r>
                        <m:r>
                          <a:rPr lang="en-US" altLang="ko-KR" sz="2000" b="0" i="1" smtClean="0">
                            <a:latin typeface="Cambria Math" panose="02040503050406030204" pitchFamily="18" charset="0"/>
                            <a:cs typeface="Calibri" panose="020F0502020204030204" pitchFamily="34" charset="0"/>
                          </a:rPr>
                          <m:t>−1</m:t>
                        </m:r>
                      </m:sub>
                    </m:sSub>
                    <m:r>
                      <a:rPr lang="en-US" altLang="ko-KR" sz="2000" b="0" i="1" smtClean="0">
                        <a:latin typeface="Cambria Math" panose="02040503050406030204" pitchFamily="18" charset="0"/>
                        <a:cs typeface="Calibri" panose="020F0502020204030204" pitchFamily="34" charset="0"/>
                      </a:rPr>
                      <m:t>, </m:t>
                    </m:r>
                    <m:sSub>
                      <m:sSubPr>
                        <m:ctrlPr>
                          <a:rPr lang="en-US" altLang="ko-KR" sz="2000" b="0" i="1" smtClean="0">
                            <a:latin typeface="Cambria Math" panose="02040503050406030204" pitchFamily="18" charset="0"/>
                            <a:cs typeface="Calibri" panose="020F0502020204030204" pitchFamily="34" charset="0"/>
                          </a:rPr>
                        </m:ctrlPr>
                      </m:sSubPr>
                      <m:e>
                        <m:r>
                          <a:rPr lang="en-US" altLang="ko-KR" sz="2000" b="0" i="1" smtClean="0">
                            <a:latin typeface="Cambria Math" panose="02040503050406030204" pitchFamily="18" charset="0"/>
                            <a:cs typeface="Calibri" panose="020F0502020204030204" pitchFamily="34" charset="0"/>
                          </a:rPr>
                          <m:t>𝑠</m:t>
                        </m:r>
                      </m:e>
                      <m:sub>
                        <m:r>
                          <a:rPr lang="en-US" altLang="ko-KR" sz="2000" b="0" i="1" smtClean="0">
                            <a:latin typeface="Cambria Math" panose="02040503050406030204" pitchFamily="18" charset="0"/>
                            <a:cs typeface="Calibri" panose="020F0502020204030204" pitchFamily="34" charset="0"/>
                          </a:rPr>
                          <m:t>𝑖</m:t>
                        </m:r>
                        <m:r>
                          <a:rPr lang="en-US" altLang="ko-KR" sz="2000" b="0" i="1" smtClean="0">
                            <a:latin typeface="Cambria Math" panose="02040503050406030204" pitchFamily="18" charset="0"/>
                            <a:cs typeface="Calibri" panose="020F0502020204030204" pitchFamily="34" charset="0"/>
                          </a:rPr>
                          <m:t>+1</m:t>
                        </m:r>
                      </m:sub>
                    </m:sSub>
                  </m:oMath>
                </a14:m>
                <a:r>
                  <a:rPr lang="en-US" altLang="ko-KR" sz="2000" dirty="0">
                    <a:latin typeface="Calibri" panose="020F0502020204030204" pitchFamily="34" charset="0"/>
                    <a:cs typeface="Calibri" panose="020F0502020204030204" pitchFamily="34" charset="0"/>
                  </a:rPr>
                  <a:t>  </a:t>
                </a:r>
                <a:endParaRPr lang="ko-KR" altLang="en-US" sz="2000" dirty="0">
                  <a:latin typeface="Calibri" panose="020F0502020204030204" pitchFamily="34" charset="0"/>
                  <a:cs typeface="Calibri" panose="020F050202020403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65880" y="4581128"/>
                <a:ext cx="6656420" cy="707886"/>
              </a:xfrm>
              <a:prstGeom prst="rect">
                <a:avLst/>
              </a:prstGeom>
              <a:blipFill>
                <a:blip r:embed="rId4"/>
                <a:stretch>
                  <a:fillRect l="-916" t="-4274" b="-13675"/>
                </a:stretch>
              </a:blipFill>
              <a:ln>
                <a:noFill/>
              </a:ln>
            </p:spPr>
            <p:txBody>
              <a:bodyPr/>
              <a:lstStyle/>
              <a:p>
                <a:r>
                  <a:rPr lang="ko-KR" altLang="en-US">
                    <a:noFill/>
                  </a:rPr>
                  <a:t> </a:t>
                </a:r>
              </a:p>
            </p:txBody>
          </p:sp>
        </mc:Fallback>
      </mc:AlternateContent>
      <p:sp>
        <p:nvSpPr>
          <p:cNvPr id="22" name="TextBox 21"/>
          <p:cNvSpPr txBox="1"/>
          <p:nvPr/>
        </p:nvSpPr>
        <p:spPr>
          <a:xfrm>
            <a:off x="1475656" y="5513274"/>
            <a:ext cx="7056784" cy="707886"/>
          </a:xfrm>
          <a:prstGeom prst="rect">
            <a:avLst/>
          </a:prstGeom>
          <a:no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Through this, sentence embedding can be trained</a:t>
            </a:r>
          </a:p>
          <a:p>
            <a:r>
              <a:rPr lang="en-US" altLang="ko-KR" sz="2000" dirty="0">
                <a:latin typeface="Calibri" panose="020F0502020204030204" pitchFamily="34" charset="0"/>
                <a:cs typeface="Calibri" panose="020F0502020204030204" pitchFamily="34" charset="0"/>
                <a:sym typeface="Wingdings" panose="05000000000000000000" pitchFamily="2" charset="2"/>
              </a:rPr>
              <a:t> Similar sentences will have similar vector</a:t>
            </a:r>
            <a:endParaRPr lang="en-US" altLang="ko-KR" sz="2000" dirty="0">
              <a:latin typeface="Calibri" panose="020F0502020204030204" pitchFamily="34" charset="0"/>
              <a:cs typeface="Calibri" panose="020F0502020204030204" pitchFamily="34" charset="0"/>
            </a:endParaRPr>
          </a:p>
        </p:txBody>
      </p:sp>
      <p:cxnSp>
        <p:nvCxnSpPr>
          <p:cNvPr id="23" name="꺾인 연결선 22"/>
          <p:cNvCxnSpPr/>
          <p:nvPr/>
        </p:nvCxnSpPr>
        <p:spPr>
          <a:xfrm rot="10800000">
            <a:off x="927284" y="5307017"/>
            <a:ext cx="451988" cy="42321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283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Concept of Text Models – Document Embedding</a:t>
            </a:r>
            <a:endParaRPr lang="ko-KR" altLang="en-US" dirty="0"/>
          </a:p>
        </p:txBody>
      </p:sp>
      <p:sp>
        <p:nvSpPr>
          <p:cNvPr id="3" name="내용 개체 틀 2"/>
          <p:cNvSpPr>
            <a:spLocks noGrp="1"/>
          </p:cNvSpPr>
          <p:nvPr>
            <p:ph idx="1"/>
          </p:nvPr>
        </p:nvSpPr>
        <p:spPr>
          <a:xfrm>
            <a:off x="323528" y="1268760"/>
            <a:ext cx="8496944" cy="1440160"/>
          </a:xfrm>
        </p:spPr>
        <p:txBody>
          <a:bodyPr/>
          <a:lstStyle/>
          <a:p>
            <a:r>
              <a:rPr lang="en-US" altLang="ko-KR" dirty="0"/>
              <a:t>Every latent model used in this work are used to represent the embedding vector of the document</a:t>
            </a:r>
          </a:p>
          <a:p>
            <a:pPr lvl="1"/>
            <a:r>
              <a:rPr lang="en-US" altLang="ko-KR" dirty="0"/>
              <a:t>But, in different ways…</a:t>
            </a:r>
          </a:p>
        </p:txBody>
      </p:sp>
      <p:sp>
        <p:nvSpPr>
          <p:cNvPr id="4" name="TextBox 3"/>
          <p:cNvSpPr txBox="1"/>
          <p:nvPr/>
        </p:nvSpPr>
        <p:spPr>
          <a:xfrm>
            <a:off x="467544" y="2724889"/>
            <a:ext cx="2088232" cy="400110"/>
          </a:xfrm>
          <a:prstGeom prst="rect">
            <a:avLst/>
          </a:prstGeom>
          <a:noFill/>
          <a:ln>
            <a:solidFill>
              <a:schemeClr val="tx1"/>
            </a:solidFill>
          </a:ln>
        </p:spPr>
        <p:txBody>
          <a:bodyPr wrap="square" rtlCol="0">
            <a:spAutoFit/>
          </a:bodyPr>
          <a:lstStyle/>
          <a:p>
            <a:pPr algn="ctr"/>
            <a:r>
              <a:rPr lang="en-US" altLang="ko-KR" sz="2000" dirty="0">
                <a:latin typeface="Calibri" panose="020F0502020204030204" pitchFamily="34" charset="0"/>
                <a:cs typeface="Calibri" panose="020F0502020204030204" pitchFamily="34" charset="0"/>
              </a:rPr>
              <a:t>Hierarchical LSTM</a:t>
            </a:r>
            <a:endParaRPr lang="ko-KR" altLang="en-US" sz="2000" dirty="0">
              <a:latin typeface="Calibri" panose="020F0502020204030204" pitchFamily="34" charset="0"/>
              <a:cs typeface="Calibri" panose="020F0502020204030204" pitchFamily="34" charset="0"/>
            </a:endParaRPr>
          </a:p>
        </p:txBody>
      </p:sp>
      <p:pic>
        <p:nvPicPr>
          <p:cNvPr id="5" name="그림 4"/>
          <p:cNvPicPr>
            <a:picLocks noChangeAspect="1"/>
          </p:cNvPicPr>
          <p:nvPr/>
        </p:nvPicPr>
        <p:blipFill>
          <a:blip r:embed="rId3"/>
          <a:stretch>
            <a:fillRect/>
          </a:stretch>
        </p:blipFill>
        <p:spPr>
          <a:xfrm>
            <a:off x="6444208" y="2924944"/>
            <a:ext cx="2210804" cy="3278088"/>
          </a:xfrm>
          <a:prstGeom prst="rect">
            <a:avLst/>
          </a:prstGeom>
        </p:spPr>
      </p:pic>
      <p:sp>
        <p:nvSpPr>
          <p:cNvPr id="10" name="TextBox 9"/>
          <p:cNvSpPr txBox="1"/>
          <p:nvPr/>
        </p:nvSpPr>
        <p:spPr>
          <a:xfrm>
            <a:off x="1100867" y="5500793"/>
            <a:ext cx="4266160" cy="707886"/>
          </a:xfrm>
          <a:prstGeom prst="rect">
            <a:avLst/>
          </a:prstGeom>
          <a:no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Each sentence is tokenized into words</a:t>
            </a:r>
          </a:p>
          <a:p>
            <a:r>
              <a:rPr lang="en-US" altLang="ko-KR" sz="2000" dirty="0">
                <a:latin typeface="Calibri" panose="020F0502020204030204" pitchFamily="34" charset="0"/>
                <a:cs typeface="Calibri" panose="020F0502020204030204" pitchFamily="34" charset="0"/>
                <a:sym typeface="Wingdings" panose="05000000000000000000" pitchFamily="2" charset="2"/>
              </a:rPr>
              <a:t> Word vectors are constructed</a:t>
            </a:r>
            <a:r>
              <a:rPr lang="en-US" altLang="ko-KR" sz="2000" dirty="0">
                <a:latin typeface="Calibri" panose="020F0502020204030204" pitchFamily="34" charset="0"/>
                <a:cs typeface="Calibri" panose="020F0502020204030204" pitchFamily="34" charset="0"/>
              </a:rPr>
              <a:t>  </a:t>
            </a:r>
            <a:endParaRPr lang="ko-KR" altLang="en-US" sz="2000" dirty="0">
              <a:latin typeface="Calibri" panose="020F0502020204030204" pitchFamily="34" charset="0"/>
              <a:cs typeface="Calibri" panose="020F0502020204030204" pitchFamily="34" charset="0"/>
            </a:endParaRPr>
          </a:p>
        </p:txBody>
      </p:sp>
      <p:sp>
        <p:nvSpPr>
          <p:cNvPr id="11" name="TextBox 10"/>
          <p:cNvSpPr txBox="1"/>
          <p:nvPr/>
        </p:nvSpPr>
        <p:spPr>
          <a:xfrm>
            <a:off x="1056987" y="4399106"/>
            <a:ext cx="5219542" cy="707886"/>
          </a:xfrm>
          <a:prstGeom prst="rect">
            <a:avLst/>
          </a:prstGeom>
          <a:no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Each document is tokenized into sentences</a:t>
            </a:r>
          </a:p>
          <a:p>
            <a:r>
              <a:rPr lang="en-US" altLang="ko-KR" sz="2000" dirty="0">
                <a:latin typeface="Calibri" panose="020F0502020204030204" pitchFamily="34" charset="0"/>
                <a:cs typeface="Calibri" panose="020F0502020204030204" pitchFamily="34" charset="0"/>
                <a:sym typeface="Wingdings" panose="05000000000000000000" pitchFamily="2" charset="2"/>
              </a:rPr>
              <a:t> Sentences are averaged embedding of words</a:t>
            </a:r>
            <a:endParaRPr lang="ko-KR" altLang="en-US" sz="2000" dirty="0">
              <a:latin typeface="Calibri" panose="020F0502020204030204" pitchFamily="34" charset="0"/>
              <a:cs typeface="Calibri" panose="020F0502020204030204" pitchFamily="34" charset="0"/>
            </a:endParaRPr>
          </a:p>
        </p:txBody>
      </p:sp>
      <p:sp>
        <p:nvSpPr>
          <p:cNvPr id="12" name="TextBox 11"/>
          <p:cNvSpPr txBox="1"/>
          <p:nvPr/>
        </p:nvSpPr>
        <p:spPr>
          <a:xfrm>
            <a:off x="1080650" y="3402741"/>
            <a:ext cx="5195879" cy="707886"/>
          </a:xfrm>
          <a:prstGeom prst="rect">
            <a:avLst/>
          </a:prstGeom>
          <a:noFill/>
          <a:ln>
            <a:noFill/>
          </a:ln>
        </p:spPr>
        <p:txBody>
          <a:bodyPr wrap="square" rtlCol="0">
            <a:spAutoFit/>
          </a:bodyPr>
          <a:lstStyle/>
          <a:p>
            <a:r>
              <a:rPr lang="en-US" altLang="ko-KR" sz="2000" i="1" dirty="0">
                <a:latin typeface="Calibri" panose="020F0502020204030204" pitchFamily="34" charset="0"/>
                <a:cs typeface="Calibri" panose="020F0502020204030204" pitchFamily="34" charset="0"/>
              </a:rPr>
              <a:t>Document</a:t>
            </a:r>
          </a:p>
          <a:p>
            <a:r>
              <a:rPr lang="en-US" altLang="ko-KR" sz="2000" dirty="0">
                <a:latin typeface="Calibri" panose="020F0502020204030204" pitchFamily="34" charset="0"/>
                <a:cs typeface="Calibri" panose="020F0502020204030204" pitchFamily="34" charset="0"/>
                <a:sym typeface="Wingdings" panose="05000000000000000000" pitchFamily="2" charset="2"/>
              </a:rPr>
              <a:t> Document vector is built by single LSTM layer</a:t>
            </a:r>
            <a:endParaRPr lang="ko-KR" altLang="en-US" sz="2000" dirty="0">
              <a:latin typeface="Calibri" panose="020F0502020204030204" pitchFamily="34" charset="0"/>
              <a:cs typeface="Calibri" panose="020F0502020204030204" pitchFamily="34" charset="0"/>
            </a:endParaRPr>
          </a:p>
        </p:txBody>
      </p:sp>
      <p:cxnSp>
        <p:nvCxnSpPr>
          <p:cNvPr id="7" name="꺾인 연결선 6"/>
          <p:cNvCxnSpPr>
            <a:stCxn id="10" idx="1"/>
            <a:endCxn id="11" idx="1"/>
          </p:cNvCxnSpPr>
          <p:nvPr/>
        </p:nvCxnSpPr>
        <p:spPr>
          <a:xfrm rot="10800000">
            <a:off x="1056987" y="4753050"/>
            <a:ext cx="43880" cy="1101687"/>
          </a:xfrm>
          <a:prstGeom prst="bentConnector3">
            <a:avLst>
              <a:gd name="adj1" fmla="val 620966"/>
            </a:avLst>
          </a:prstGeom>
          <a:ln>
            <a:tailEnd type="triangle"/>
          </a:ln>
        </p:spPr>
        <p:style>
          <a:lnRef idx="1">
            <a:schemeClr val="dk1"/>
          </a:lnRef>
          <a:fillRef idx="0">
            <a:schemeClr val="dk1"/>
          </a:fillRef>
          <a:effectRef idx="0">
            <a:schemeClr val="dk1"/>
          </a:effectRef>
          <a:fontRef idx="minor">
            <a:schemeClr val="tx1"/>
          </a:fontRef>
        </p:style>
      </p:cxnSp>
      <p:cxnSp>
        <p:nvCxnSpPr>
          <p:cNvPr id="16" name="꺾인 연결선 15"/>
          <p:cNvCxnSpPr>
            <a:stCxn id="11" idx="1"/>
            <a:endCxn id="12" idx="1"/>
          </p:cNvCxnSpPr>
          <p:nvPr/>
        </p:nvCxnSpPr>
        <p:spPr>
          <a:xfrm rot="10800000" flipH="1">
            <a:off x="1056986" y="3756685"/>
            <a:ext cx="23663" cy="996365"/>
          </a:xfrm>
          <a:prstGeom prst="bentConnector3">
            <a:avLst>
              <a:gd name="adj1" fmla="val -966065"/>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17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Classifying the Document – Graph Model</a:t>
            </a:r>
            <a:endParaRPr lang="ko-KR" altLang="en-US" dirty="0"/>
          </a:p>
        </p:txBody>
      </p:sp>
      <p:sp>
        <p:nvSpPr>
          <p:cNvPr id="3" name="내용 개체 틀 2"/>
          <p:cNvSpPr>
            <a:spLocks noGrp="1"/>
          </p:cNvSpPr>
          <p:nvPr>
            <p:ph idx="1"/>
          </p:nvPr>
        </p:nvSpPr>
        <p:spPr/>
        <p:txBody>
          <a:bodyPr/>
          <a:lstStyle/>
          <a:p>
            <a:r>
              <a:rPr lang="en-US" altLang="ko-KR" dirty="0"/>
              <a:t>Goal of graph modeling is to embed the vertices into vectors, and use the vectors to classify the document</a:t>
            </a:r>
          </a:p>
          <a:p>
            <a:pPr lvl="1"/>
            <a:r>
              <a:rPr lang="en-US" altLang="ko-KR" dirty="0"/>
              <a:t>Intuitively, users with similar political orientation will tend to share </a:t>
            </a:r>
            <a:r>
              <a:rPr lang="en-US" altLang="ko-KR" i="1" dirty="0"/>
              <a:t>news articles in common </a:t>
            </a:r>
            <a:r>
              <a:rPr lang="en-US" altLang="ko-KR" dirty="0"/>
              <a:t>or follow </a:t>
            </a:r>
            <a:r>
              <a:rPr lang="en-US" altLang="ko-KR" i="1" dirty="0"/>
              <a:t>similar political users</a:t>
            </a:r>
          </a:p>
          <a:p>
            <a:pPr lvl="1"/>
            <a:r>
              <a:rPr lang="en-US" altLang="ko-KR" dirty="0">
                <a:sym typeface="Wingdings" panose="05000000000000000000" pitchFamily="2" charset="2"/>
              </a:rPr>
              <a:t>Thus, node’s latent vector will be similar according to </a:t>
            </a:r>
            <a:br>
              <a:rPr lang="en-US" altLang="ko-KR" dirty="0">
                <a:sym typeface="Wingdings" panose="05000000000000000000" pitchFamily="2" charset="2"/>
              </a:rPr>
            </a:br>
            <a:r>
              <a:rPr lang="en-US" altLang="ko-KR" dirty="0">
                <a:sym typeface="Wingdings" panose="05000000000000000000" pitchFamily="2" charset="2"/>
              </a:rPr>
              <a:t>their </a:t>
            </a:r>
            <a:r>
              <a:rPr lang="en-US" altLang="ko-KR" b="1" i="1" dirty="0">
                <a:sym typeface="Wingdings" panose="05000000000000000000" pitchFamily="2" charset="2"/>
              </a:rPr>
              <a:t>political bias</a:t>
            </a:r>
            <a:endParaRPr lang="en-US" altLang="ko-KR" b="1" i="1" dirty="0"/>
          </a:p>
          <a:p>
            <a:endParaRPr lang="en-US" altLang="ko-KR" dirty="0"/>
          </a:p>
          <a:p>
            <a:endParaRPr lang="ko-KR" altLang="en-US" dirty="0"/>
          </a:p>
        </p:txBody>
      </p:sp>
      <p:pic>
        <p:nvPicPr>
          <p:cNvPr id="4" name="그림 3"/>
          <p:cNvPicPr>
            <a:picLocks noChangeAspect="1"/>
          </p:cNvPicPr>
          <p:nvPr/>
        </p:nvPicPr>
        <p:blipFill>
          <a:blip r:embed="rId3"/>
          <a:stretch>
            <a:fillRect/>
          </a:stretch>
        </p:blipFill>
        <p:spPr>
          <a:xfrm>
            <a:off x="533599" y="4177410"/>
            <a:ext cx="1891554" cy="1362578"/>
          </a:xfrm>
          <a:prstGeom prst="rect">
            <a:avLst/>
          </a:prstGeom>
        </p:spPr>
      </p:pic>
      <p:sp>
        <p:nvSpPr>
          <p:cNvPr id="5" name="TextBox 4"/>
          <p:cNvSpPr txBox="1"/>
          <p:nvPr/>
        </p:nvSpPr>
        <p:spPr>
          <a:xfrm>
            <a:off x="3472948" y="3964414"/>
            <a:ext cx="2592288" cy="369332"/>
          </a:xfrm>
          <a:prstGeom prst="rect">
            <a:avLst/>
          </a:prstGeom>
          <a:noFill/>
          <a:ln>
            <a:noFill/>
          </a:ln>
        </p:spPr>
        <p:txBody>
          <a:bodyPr wrap="square" rtlCol="0">
            <a:spAutoFit/>
          </a:bodyPr>
          <a:lstStyle/>
          <a:p>
            <a:r>
              <a:rPr lang="en-US" altLang="ko-KR" dirty="0">
                <a:latin typeface="Calibri" panose="020F0502020204030204" pitchFamily="34" charset="0"/>
                <a:cs typeface="Calibri" panose="020F0502020204030204" pitchFamily="34" charset="0"/>
              </a:rPr>
              <a:t>[0.5, …, 0.7]</a:t>
            </a:r>
            <a:endParaRPr lang="ko-KR" altLang="en-US" dirty="0">
              <a:latin typeface="Calibri" panose="020F0502020204030204" pitchFamily="34" charset="0"/>
              <a:cs typeface="Calibri" panose="020F0502020204030204" pitchFamily="34" charset="0"/>
            </a:endParaRPr>
          </a:p>
        </p:txBody>
      </p:sp>
      <p:sp>
        <p:nvSpPr>
          <p:cNvPr id="6" name="TextBox 5"/>
          <p:cNvSpPr txBox="1"/>
          <p:nvPr/>
        </p:nvSpPr>
        <p:spPr>
          <a:xfrm>
            <a:off x="3472948" y="4337475"/>
            <a:ext cx="2592288" cy="369332"/>
          </a:xfrm>
          <a:prstGeom prst="rect">
            <a:avLst/>
          </a:prstGeom>
          <a:noFill/>
          <a:ln>
            <a:noFill/>
          </a:ln>
        </p:spPr>
        <p:txBody>
          <a:bodyPr wrap="square" rtlCol="0">
            <a:spAutoFit/>
          </a:bodyPr>
          <a:lstStyle/>
          <a:p>
            <a:r>
              <a:rPr lang="en-US" altLang="ko-KR" dirty="0">
                <a:latin typeface="Calibri" panose="020F0502020204030204" pitchFamily="34" charset="0"/>
                <a:cs typeface="Calibri" panose="020F0502020204030204" pitchFamily="34" charset="0"/>
              </a:rPr>
              <a:t>[-0.3, …, -0.6]</a:t>
            </a:r>
            <a:endParaRPr lang="ko-KR"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2484247" y="3964414"/>
                <a:ext cx="988701" cy="369332"/>
              </a:xfrm>
              <a:prstGeom prst="rect">
                <a:avLst/>
              </a:prstGeom>
              <a:noFill/>
              <a:ln>
                <a:no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altLang="ko-KR" i="1" dirty="0" smtClean="0">
                          <a:latin typeface="Cambria Math" panose="02040503050406030204" pitchFamily="18" charset="0"/>
                          <a:cs typeface="Calibri" panose="020F0502020204030204" pitchFamily="34" charset="0"/>
                        </a:rPr>
                        <m:t>𝑁𝑜𝑑𝑒</m:t>
                      </m:r>
                      <m:r>
                        <a:rPr lang="en-US" altLang="ko-KR" i="1" dirty="0" smtClean="0">
                          <a:latin typeface="Cambria Math" panose="02040503050406030204" pitchFamily="18" charset="0"/>
                          <a:cs typeface="Calibri" panose="020F0502020204030204" pitchFamily="34" charset="0"/>
                        </a:rPr>
                        <m:t> 1</m:t>
                      </m:r>
                    </m:oMath>
                  </m:oMathPara>
                </a14:m>
                <a:endParaRPr lang="ko-KR" altLang="en-US" dirty="0">
                  <a:latin typeface="Calibri" panose="020F0502020204030204" pitchFamily="34" charset="0"/>
                  <a:cs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84247" y="3964414"/>
                <a:ext cx="988701" cy="369332"/>
              </a:xfrm>
              <a:prstGeom prst="rect">
                <a:avLst/>
              </a:prstGeom>
              <a:blipFill>
                <a:blip r:embed="rId4"/>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483436" y="4343049"/>
                <a:ext cx="988701" cy="369332"/>
              </a:xfrm>
              <a:prstGeom prst="rect">
                <a:avLst/>
              </a:prstGeom>
              <a:noFill/>
              <a:ln>
                <a:no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altLang="ko-KR" i="1" dirty="0" smtClean="0">
                          <a:latin typeface="Cambria Math" panose="02040503050406030204" pitchFamily="18" charset="0"/>
                          <a:cs typeface="Calibri" panose="020F0502020204030204" pitchFamily="34" charset="0"/>
                        </a:rPr>
                        <m:t>𝑁𝑜𝑑𝑒</m:t>
                      </m:r>
                      <m:r>
                        <a:rPr lang="en-US" altLang="ko-KR" i="1" dirty="0" smtClean="0">
                          <a:latin typeface="Cambria Math" panose="02040503050406030204" pitchFamily="18" charset="0"/>
                          <a:cs typeface="Calibri" panose="020F0502020204030204" pitchFamily="34" charset="0"/>
                        </a:rPr>
                        <m:t> 2</m:t>
                      </m:r>
                    </m:oMath>
                  </m:oMathPara>
                </a14:m>
                <a:endParaRPr lang="ko-KR" altLang="en-US" dirty="0">
                  <a:latin typeface="Calibri" panose="020F0502020204030204" pitchFamily="34" charset="0"/>
                  <a:cs typeface="Calibri" panose="020F050202020403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483436" y="4343049"/>
                <a:ext cx="988701" cy="369332"/>
              </a:xfrm>
              <a:prstGeom prst="rect">
                <a:avLst/>
              </a:prstGeom>
              <a:blipFill>
                <a:blip r:embed="rId5"/>
                <a:stretch>
                  <a:fillRect/>
                </a:stretch>
              </a:blipFill>
              <a:ln>
                <a:noFill/>
              </a:ln>
            </p:spPr>
            <p:txBody>
              <a:bodyPr/>
              <a:lstStyle/>
              <a:p>
                <a:r>
                  <a:rPr lang="ko-KR" altLang="en-US">
                    <a:noFill/>
                  </a:rPr>
                  <a:t> </a:t>
                </a:r>
              </a:p>
            </p:txBody>
          </p:sp>
        </mc:Fallback>
      </mc:AlternateContent>
      <p:sp>
        <p:nvSpPr>
          <p:cNvPr id="9" name="TextBox 8"/>
          <p:cNvSpPr txBox="1"/>
          <p:nvPr/>
        </p:nvSpPr>
        <p:spPr>
          <a:xfrm>
            <a:off x="3472948" y="5511658"/>
            <a:ext cx="2592288" cy="369332"/>
          </a:xfrm>
          <a:prstGeom prst="rect">
            <a:avLst/>
          </a:prstGeom>
          <a:noFill/>
          <a:ln>
            <a:noFill/>
          </a:ln>
        </p:spPr>
        <p:txBody>
          <a:bodyPr wrap="square" rtlCol="0">
            <a:spAutoFit/>
          </a:bodyPr>
          <a:lstStyle/>
          <a:p>
            <a:r>
              <a:rPr lang="en-US" altLang="ko-KR" dirty="0">
                <a:latin typeface="Calibri" panose="020F0502020204030204" pitchFamily="34" charset="0"/>
                <a:cs typeface="Calibri" panose="020F0502020204030204" pitchFamily="34" charset="0"/>
              </a:rPr>
              <a:t>[-0.2, …, -0.2]</a:t>
            </a:r>
            <a:endParaRPr lang="ko-KR"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2483436" y="5517232"/>
                <a:ext cx="988701" cy="369332"/>
              </a:xfrm>
              <a:prstGeom prst="rect">
                <a:avLst/>
              </a:prstGeom>
              <a:noFill/>
              <a:ln>
                <a:no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altLang="ko-KR" i="1" dirty="0" smtClean="0">
                          <a:latin typeface="Cambria Math" panose="02040503050406030204" pitchFamily="18" charset="0"/>
                          <a:cs typeface="Calibri" panose="020F0502020204030204" pitchFamily="34" charset="0"/>
                        </a:rPr>
                        <m:t>𝑁𝑜𝑑𝑒</m:t>
                      </m:r>
                      <m:r>
                        <a:rPr lang="en-US" altLang="ko-KR" i="1" dirty="0" smtClean="0">
                          <a:latin typeface="Cambria Math" panose="02040503050406030204" pitchFamily="18" charset="0"/>
                          <a:cs typeface="Calibri" panose="020F0502020204030204" pitchFamily="34" charset="0"/>
                        </a:rPr>
                        <m:t> </m:t>
                      </m:r>
                      <m:r>
                        <a:rPr lang="en-US" altLang="ko-KR" b="0" i="1" dirty="0" smtClean="0">
                          <a:latin typeface="Cambria Math" panose="02040503050406030204" pitchFamily="18" charset="0"/>
                          <a:cs typeface="Calibri" panose="020F0502020204030204" pitchFamily="34" charset="0"/>
                        </a:rPr>
                        <m:t>𝑁</m:t>
                      </m:r>
                    </m:oMath>
                  </m:oMathPara>
                </a14:m>
                <a:endParaRPr lang="ko-KR" altLang="en-US" dirty="0">
                  <a:latin typeface="Calibri" panose="020F0502020204030204" pitchFamily="34" charset="0"/>
                  <a:cs typeface="Calibri" panose="020F050202020403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483436" y="5517232"/>
                <a:ext cx="988701" cy="369332"/>
              </a:xfrm>
              <a:prstGeom prst="rect">
                <a:avLst/>
              </a:prstGeom>
              <a:blipFill>
                <a:blip r:embed="rId6"/>
                <a:stretch>
                  <a:fillRect/>
                </a:stretch>
              </a:blipFill>
              <a:ln>
                <a:noFill/>
              </a:ln>
            </p:spPr>
            <p:txBody>
              <a:bodyPr/>
              <a:lstStyle/>
              <a:p>
                <a:r>
                  <a:rPr lang="ko-KR" altLang="en-US">
                    <a:noFill/>
                  </a:rPr>
                  <a:t> </a:t>
                </a:r>
              </a:p>
            </p:txBody>
          </p:sp>
        </mc:Fallback>
      </mc:AlternateContent>
      <p:sp>
        <p:nvSpPr>
          <p:cNvPr id="11" name="TextBox 10"/>
          <p:cNvSpPr txBox="1"/>
          <p:nvPr/>
        </p:nvSpPr>
        <p:spPr>
          <a:xfrm>
            <a:off x="3037180" y="4852698"/>
            <a:ext cx="1152128" cy="400110"/>
          </a:xfrm>
          <a:prstGeom prst="rect">
            <a:avLst/>
          </a:prstGeom>
          <a:noFill/>
          <a:ln>
            <a:noFill/>
          </a:ln>
        </p:spPr>
        <p:txBody>
          <a:bodyPr wrap="square" rtlCol="0">
            <a:spAutoFit/>
          </a:bodyPr>
          <a:lstStyle/>
          <a:p>
            <a:pPr algn="ctr"/>
            <a:r>
              <a:rPr lang="en-US" altLang="ko-KR" sz="2000" dirty="0">
                <a:latin typeface="Calibri" panose="020F0502020204030204" pitchFamily="34" charset="0"/>
                <a:cs typeface="Calibri" panose="020F0502020204030204" pitchFamily="34" charset="0"/>
              </a:rPr>
              <a:t>…</a:t>
            </a:r>
            <a:endParaRPr lang="ko-KR" altLang="en-US" sz="2000" dirty="0">
              <a:latin typeface="Calibri" panose="020F0502020204030204" pitchFamily="34" charset="0"/>
              <a:cs typeface="Calibri" panose="020F0502020204030204" pitchFamily="34" charset="0"/>
            </a:endParaRPr>
          </a:p>
        </p:txBody>
      </p:sp>
      <p:sp>
        <p:nvSpPr>
          <p:cNvPr id="12" name="오른쪽 화살표 11"/>
          <p:cNvSpPr/>
          <p:nvPr/>
        </p:nvSpPr>
        <p:spPr>
          <a:xfrm>
            <a:off x="5145539" y="4670803"/>
            <a:ext cx="842774" cy="50405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a:p>
        </p:txBody>
      </p:sp>
      <p:cxnSp>
        <p:nvCxnSpPr>
          <p:cNvPr id="13" name="직선 화살표 연결선 12"/>
          <p:cNvCxnSpPr/>
          <p:nvPr/>
        </p:nvCxnSpPr>
        <p:spPr>
          <a:xfrm>
            <a:off x="7932612" y="4820815"/>
            <a:ext cx="896385" cy="0"/>
          </a:xfrm>
          <a:prstGeom prst="straightConnector1">
            <a:avLst/>
          </a:prstGeom>
          <a:ln>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 name="직선 화살표 연결선 13"/>
          <p:cNvCxnSpPr/>
          <p:nvPr/>
        </p:nvCxnSpPr>
        <p:spPr>
          <a:xfrm>
            <a:off x="6350230" y="4820815"/>
            <a:ext cx="896385" cy="0"/>
          </a:xfrm>
          <a:prstGeom prst="straightConnector1">
            <a:avLst/>
          </a:prstGeom>
          <a:ln>
            <a:headEnd type="triangle"/>
            <a:tailEnd type="none"/>
          </a:ln>
          <a:effectLst/>
        </p:spPr>
        <p:style>
          <a:lnRef idx="2">
            <a:schemeClr val="accent2"/>
          </a:lnRef>
          <a:fillRef idx="0">
            <a:schemeClr val="accent2"/>
          </a:fillRef>
          <a:effectRef idx="1">
            <a:schemeClr val="accent2"/>
          </a:effectRef>
          <a:fontRef idx="minor">
            <a:schemeClr val="tx1"/>
          </a:fontRef>
        </p:style>
      </p:cxnSp>
      <p:cxnSp>
        <p:nvCxnSpPr>
          <p:cNvPr id="15" name="직선 화살표 연결선 14"/>
          <p:cNvCxnSpPr/>
          <p:nvPr/>
        </p:nvCxnSpPr>
        <p:spPr>
          <a:xfrm>
            <a:off x="7109261" y="4820815"/>
            <a:ext cx="896385" cy="0"/>
          </a:xfrm>
          <a:prstGeom prst="straightConnector1">
            <a:avLst/>
          </a:prstGeom>
          <a:ln>
            <a:solidFill>
              <a:schemeClr val="tx1"/>
            </a:solidFill>
            <a:headEnd type="none"/>
            <a:tailEnd type="none"/>
          </a:ln>
          <a:effectLst/>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7932612" y="4266627"/>
            <a:ext cx="828600" cy="400110"/>
          </a:xfrm>
          <a:prstGeom prst="rect">
            <a:avLst/>
          </a:prstGeom>
          <a:noFill/>
          <a:ln>
            <a:solidFill>
              <a:schemeClr val="tx1"/>
            </a:solidFill>
          </a:ln>
        </p:spPr>
        <p:txBody>
          <a:bodyPr wrap="square" rtlCol="0">
            <a:spAutoFit/>
          </a:bodyPr>
          <a:lstStyle/>
          <a:p>
            <a:pPr algn="ctr"/>
            <a:r>
              <a:rPr lang="en-US" altLang="ko-KR" sz="2000" dirty="0">
                <a:solidFill>
                  <a:srgbClr val="4F81BD"/>
                </a:solidFill>
                <a:latin typeface="Calibri" panose="020F0502020204030204" pitchFamily="34" charset="0"/>
                <a:cs typeface="Calibri" panose="020F0502020204030204" pitchFamily="34" charset="0"/>
              </a:rPr>
              <a:t>Right </a:t>
            </a:r>
            <a:endParaRPr lang="ko-KR" altLang="en-US" sz="2000" dirty="0">
              <a:solidFill>
                <a:srgbClr val="4F81BD"/>
              </a:solidFill>
              <a:latin typeface="Calibri" panose="020F0502020204030204" pitchFamily="34" charset="0"/>
              <a:cs typeface="Calibri" panose="020F0502020204030204" pitchFamily="34" charset="0"/>
            </a:endParaRPr>
          </a:p>
        </p:txBody>
      </p:sp>
      <p:sp>
        <p:nvSpPr>
          <p:cNvPr id="17" name="TextBox 16"/>
          <p:cNvSpPr txBox="1"/>
          <p:nvPr/>
        </p:nvSpPr>
        <p:spPr>
          <a:xfrm>
            <a:off x="6280661" y="4266717"/>
            <a:ext cx="828600" cy="400110"/>
          </a:xfrm>
          <a:prstGeom prst="rect">
            <a:avLst/>
          </a:prstGeom>
          <a:noFill/>
          <a:ln>
            <a:solidFill>
              <a:schemeClr val="tx1"/>
            </a:solidFill>
          </a:ln>
        </p:spPr>
        <p:txBody>
          <a:bodyPr wrap="square" rtlCol="0">
            <a:spAutoFit/>
          </a:bodyPr>
          <a:lstStyle/>
          <a:p>
            <a:pPr algn="ctr"/>
            <a:r>
              <a:rPr lang="en-US" altLang="ko-KR" sz="2000" dirty="0">
                <a:solidFill>
                  <a:srgbClr val="C40000"/>
                </a:solidFill>
                <a:latin typeface="Calibri" panose="020F0502020204030204" pitchFamily="34" charset="0"/>
                <a:cs typeface="Calibri" panose="020F0502020204030204" pitchFamily="34" charset="0"/>
              </a:rPr>
              <a:t>Left </a:t>
            </a:r>
            <a:endParaRPr lang="ko-KR" altLang="en-US" sz="2000" dirty="0">
              <a:solidFill>
                <a:srgbClr val="C40000"/>
              </a:solidFill>
              <a:latin typeface="Calibri" panose="020F0502020204030204" pitchFamily="34" charset="0"/>
              <a:cs typeface="Calibri" panose="020F0502020204030204" pitchFamily="34" charset="0"/>
            </a:endParaRPr>
          </a:p>
        </p:txBody>
      </p:sp>
      <p:sp>
        <p:nvSpPr>
          <p:cNvPr id="18" name="TextBox 17"/>
          <p:cNvSpPr txBox="1"/>
          <p:nvPr/>
        </p:nvSpPr>
        <p:spPr>
          <a:xfrm>
            <a:off x="7034339" y="4974804"/>
            <a:ext cx="1046228" cy="400110"/>
          </a:xfrm>
          <a:prstGeom prst="rect">
            <a:avLst/>
          </a:prstGeom>
          <a:noFill/>
          <a:ln>
            <a:solidFill>
              <a:schemeClr val="tx1"/>
            </a:solidFill>
          </a:ln>
        </p:spPr>
        <p:txBody>
          <a:bodyPr wrap="square" rtlCol="0">
            <a:spAutoFit/>
          </a:bodyPr>
          <a:lstStyle/>
          <a:p>
            <a:pPr algn="ctr"/>
            <a:r>
              <a:rPr lang="en-US" altLang="ko-KR" sz="2000" dirty="0">
                <a:latin typeface="Calibri" panose="020F0502020204030204" pitchFamily="34" charset="0"/>
                <a:cs typeface="Calibri" panose="020F0502020204030204" pitchFamily="34" charset="0"/>
              </a:rPr>
              <a:t>Center</a:t>
            </a:r>
            <a:endParaRPr lang="ko-KR"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833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Directly Observed Relationships (DOR)</a:t>
            </a:r>
            <a:endParaRPr lang="ko-KR" altLang="en-US" dirty="0"/>
          </a:p>
        </p:txBody>
      </p:sp>
      <p:sp>
        <p:nvSpPr>
          <p:cNvPr id="3" name="내용 개체 틀 2"/>
          <p:cNvSpPr>
            <a:spLocks noGrp="1"/>
          </p:cNvSpPr>
          <p:nvPr>
            <p:ph idx="1"/>
          </p:nvPr>
        </p:nvSpPr>
        <p:spPr>
          <a:xfrm>
            <a:off x="323528" y="1268760"/>
            <a:ext cx="8496944" cy="4935734"/>
          </a:xfrm>
        </p:spPr>
        <p:txBody>
          <a:bodyPr/>
          <a:lstStyle/>
          <a:p>
            <a:r>
              <a:rPr lang="en-US" altLang="ko-KR" dirty="0"/>
              <a:t>Assumption: Directly connected vertices would have similar vector representations</a:t>
            </a:r>
            <a:endParaRPr lang="ko-KR" altLang="en-US" dirty="0"/>
          </a:p>
        </p:txBody>
      </p:sp>
      <p:grpSp>
        <p:nvGrpSpPr>
          <p:cNvPr id="4" name="그룹 3"/>
          <p:cNvGrpSpPr>
            <a:grpSpLocks noChangeAspect="1"/>
          </p:cNvGrpSpPr>
          <p:nvPr/>
        </p:nvGrpSpPr>
        <p:grpSpPr>
          <a:xfrm>
            <a:off x="467544" y="3156048"/>
            <a:ext cx="3119160" cy="1940519"/>
            <a:chOff x="948784" y="1548046"/>
            <a:chExt cx="7198475" cy="4478378"/>
          </a:xfrm>
        </p:grpSpPr>
        <p:pic>
          <p:nvPicPr>
            <p:cNvPr id="5" name="Picture 4" descr="뉴스, 신문, 미디어, 종이, 보도, 사 아이콘"/>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784" y="3426854"/>
              <a:ext cx="766947" cy="7669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twitter user icon 이미지 검색결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9853" y="3156433"/>
              <a:ext cx="527993" cy="7476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witter user icon 이미지 검색결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2317" y="1978215"/>
              <a:ext cx="527993" cy="7476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witter user icon 이미지 검색결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9664" y="4064659"/>
              <a:ext cx="527993" cy="7476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politician icon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6507" y="1568891"/>
              <a:ext cx="775958" cy="8354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politician icon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5190976"/>
              <a:ext cx="775958" cy="8354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뉴스, 신문, 미디어, 종이, 보도, 사 아이콘"/>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0565" y="5003408"/>
              <a:ext cx="766947" cy="7669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뉴스, 신문, 미디어, 종이, 보도, 사 아이콘"/>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1548046"/>
              <a:ext cx="766947" cy="7669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뉴스, 신문, 미디어, 종이, 보도, 사 아이콘"/>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0219" y="3417220"/>
              <a:ext cx="766947" cy="76694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직선 화살표 연결선 13"/>
            <p:cNvCxnSpPr>
              <a:stCxn id="7" idx="3"/>
              <a:endCxn id="12" idx="1"/>
            </p:cNvCxnSpPr>
            <p:nvPr/>
          </p:nvCxnSpPr>
          <p:spPr>
            <a:xfrm flipV="1">
              <a:off x="4940310" y="1931520"/>
              <a:ext cx="2440002" cy="4205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직선 화살표 연결선 14"/>
            <p:cNvCxnSpPr>
              <a:stCxn id="7" idx="3"/>
              <a:endCxn id="13" idx="1"/>
            </p:cNvCxnSpPr>
            <p:nvPr/>
          </p:nvCxnSpPr>
          <p:spPr>
            <a:xfrm>
              <a:off x="4940310" y="2352055"/>
              <a:ext cx="2179909" cy="14486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직선 화살표 연결선 15"/>
            <p:cNvCxnSpPr>
              <a:stCxn id="7" idx="3"/>
              <a:endCxn id="10" idx="0"/>
            </p:cNvCxnSpPr>
            <p:nvPr/>
          </p:nvCxnSpPr>
          <p:spPr>
            <a:xfrm>
              <a:off x="4940310" y="2352055"/>
              <a:ext cx="1603845" cy="283892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직선 화살표 연결선 16"/>
            <p:cNvCxnSpPr>
              <a:stCxn id="8" idx="2"/>
              <a:endCxn id="10" idx="0"/>
            </p:cNvCxnSpPr>
            <p:nvPr/>
          </p:nvCxnSpPr>
          <p:spPr>
            <a:xfrm>
              <a:off x="4913661" y="4812338"/>
              <a:ext cx="1630494" cy="37863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8" name="직선 화살표 연결선 17"/>
            <p:cNvCxnSpPr>
              <a:stCxn id="6" idx="1"/>
              <a:endCxn id="9" idx="2"/>
            </p:cNvCxnSpPr>
            <p:nvPr/>
          </p:nvCxnSpPr>
          <p:spPr>
            <a:xfrm flipH="1" flipV="1">
              <a:off x="2084486" y="2404339"/>
              <a:ext cx="1555367" cy="112593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직선 화살표 연결선 18"/>
            <p:cNvCxnSpPr>
              <a:stCxn id="6" idx="1"/>
              <a:endCxn id="5" idx="3"/>
            </p:cNvCxnSpPr>
            <p:nvPr/>
          </p:nvCxnSpPr>
          <p:spPr>
            <a:xfrm flipH="1">
              <a:off x="1715731" y="3530273"/>
              <a:ext cx="1924122" cy="2800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직선 화살표 연결선 19"/>
            <p:cNvCxnSpPr>
              <a:stCxn id="6" idx="3"/>
              <a:endCxn id="13" idx="1"/>
            </p:cNvCxnSpPr>
            <p:nvPr/>
          </p:nvCxnSpPr>
          <p:spPr>
            <a:xfrm>
              <a:off x="4167846" y="3530273"/>
              <a:ext cx="2952373" cy="2704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직선 화살표 연결선 20"/>
            <p:cNvCxnSpPr>
              <a:stCxn id="6" idx="2"/>
              <a:endCxn id="11" idx="0"/>
            </p:cNvCxnSpPr>
            <p:nvPr/>
          </p:nvCxnSpPr>
          <p:spPr>
            <a:xfrm flipH="1">
              <a:off x="2894039" y="3904112"/>
              <a:ext cx="1009811" cy="10992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직선 화살표 연결선 21"/>
            <p:cNvCxnSpPr>
              <a:stCxn id="8" idx="2"/>
              <a:endCxn id="11" idx="0"/>
            </p:cNvCxnSpPr>
            <p:nvPr/>
          </p:nvCxnSpPr>
          <p:spPr>
            <a:xfrm flipH="1">
              <a:off x="2894039" y="4812338"/>
              <a:ext cx="2019622" cy="1910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직선 화살표 연결선 22"/>
            <p:cNvCxnSpPr>
              <a:stCxn id="7" idx="1"/>
              <a:endCxn id="5" idx="3"/>
            </p:cNvCxnSpPr>
            <p:nvPr/>
          </p:nvCxnSpPr>
          <p:spPr>
            <a:xfrm flipH="1">
              <a:off x="1715731" y="2352055"/>
              <a:ext cx="2696586" cy="14582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24" name="그림 23"/>
          <p:cNvPicPr>
            <a:picLocks noChangeAspect="1"/>
          </p:cNvPicPr>
          <p:nvPr/>
        </p:nvPicPr>
        <p:blipFill>
          <a:blip r:embed="rId6"/>
          <a:stretch>
            <a:fillRect/>
          </a:stretch>
        </p:blipFill>
        <p:spPr>
          <a:xfrm>
            <a:off x="4800070" y="3752251"/>
            <a:ext cx="3083149" cy="708827"/>
          </a:xfrm>
          <a:prstGeom prst="rect">
            <a:avLst/>
          </a:prstGeom>
        </p:spPr>
      </p:pic>
      <p:pic>
        <p:nvPicPr>
          <p:cNvPr id="26" name="그림 25"/>
          <p:cNvPicPr>
            <a:picLocks noChangeAspect="1"/>
          </p:cNvPicPr>
          <p:nvPr/>
        </p:nvPicPr>
        <p:blipFill>
          <a:blip r:embed="rId7"/>
          <a:stretch>
            <a:fillRect/>
          </a:stretch>
        </p:blipFill>
        <p:spPr>
          <a:xfrm>
            <a:off x="4634116" y="5237237"/>
            <a:ext cx="3150288" cy="921840"/>
          </a:xfrm>
          <a:prstGeom prst="rect">
            <a:avLst/>
          </a:prstGeom>
        </p:spPr>
      </p:pic>
      <p:cxnSp>
        <p:nvCxnSpPr>
          <p:cNvPr id="28" name="직선 연결선 27"/>
          <p:cNvCxnSpPr/>
          <p:nvPr/>
        </p:nvCxnSpPr>
        <p:spPr>
          <a:xfrm>
            <a:off x="4624836" y="5298414"/>
            <a:ext cx="839008" cy="0"/>
          </a:xfrm>
          <a:prstGeom prst="line">
            <a:avLst/>
          </a:prstGeom>
        </p:spPr>
        <p:style>
          <a:lnRef idx="2">
            <a:schemeClr val="dk1"/>
          </a:lnRef>
          <a:fillRef idx="0">
            <a:schemeClr val="dk1"/>
          </a:fillRef>
          <a:effectRef idx="1">
            <a:schemeClr val="dk1"/>
          </a:effectRef>
          <a:fontRef idx="minor">
            <a:schemeClr val="tx1"/>
          </a:fontRef>
        </p:style>
      </p:cxnSp>
      <p:cxnSp>
        <p:nvCxnSpPr>
          <p:cNvPr id="29" name="직선 연결선 28"/>
          <p:cNvCxnSpPr/>
          <p:nvPr/>
        </p:nvCxnSpPr>
        <p:spPr>
          <a:xfrm>
            <a:off x="6786670" y="4207979"/>
            <a:ext cx="1052164" cy="0"/>
          </a:xfrm>
          <a:prstGeom prst="line">
            <a:avLst/>
          </a:prstGeom>
        </p:spPr>
        <p:style>
          <a:lnRef idx="2">
            <a:schemeClr val="dk1"/>
          </a:lnRef>
          <a:fillRef idx="0">
            <a:schemeClr val="dk1"/>
          </a:fillRef>
          <a:effectRef idx="1">
            <a:schemeClr val="dk1"/>
          </a:effectRef>
          <a:fontRef idx="minor">
            <a:schemeClr val="tx1"/>
          </a:fontRef>
        </p:style>
      </p:cxnSp>
      <p:cxnSp>
        <p:nvCxnSpPr>
          <p:cNvPr id="32" name="꺾인 연결선 31"/>
          <p:cNvCxnSpPr/>
          <p:nvPr/>
        </p:nvCxnSpPr>
        <p:spPr>
          <a:xfrm rot="5400000" flipH="1" flipV="1">
            <a:off x="5851290" y="3682010"/>
            <a:ext cx="715940" cy="221041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4031070" y="2321419"/>
            <a:ext cx="2364218" cy="400110"/>
          </a:xfrm>
          <a:prstGeom prst="rect">
            <a:avLst/>
          </a:prstGeom>
          <a:noFill/>
          <a:ln>
            <a:solidFill>
              <a:schemeClr val="tx1"/>
            </a:solidFill>
          </a:ln>
        </p:spPr>
        <p:txBody>
          <a:bodyPr wrap="square" rtlCol="0">
            <a:spAutoFit/>
          </a:bodyPr>
          <a:lstStyle/>
          <a:p>
            <a:pPr algn="ctr"/>
            <a:r>
              <a:rPr lang="en-US" altLang="ko-KR" sz="2000" dirty="0">
                <a:latin typeface="Calibri" panose="020F0502020204030204" pitchFamily="34" charset="0"/>
                <a:cs typeface="Calibri" panose="020F0502020204030204" pitchFamily="34" charset="0"/>
              </a:rPr>
              <a:t>User </a:t>
            </a:r>
            <a:r>
              <a:rPr lang="en-US" altLang="ko-KR" sz="2000" dirty="0">
                <a:latin typeface="Calibri" panose="020F0502020204030204" pitchFamily="34" charset="0"/>
                <a:cs typeface="Calibri" panose="020F0502020204030204" pitchFamily="34" charset="0"/>
                <a:sym typeface="Wingdings" panose="05000000000000000000" pitchFamily="2" charset="2"/>
              </a:rPr>
              <a:t> Political user</a:t>
            </a:r>
            <a:endParaRPr lang="ko-KR" altLang="en-US" sz="2000" dirty="0">
              <a:latin typeface="Calibri" panose="020F0502020204030204" pitchFamily="34" charset="0"/>
              <a:cs typeface="Calibri" panose="020F0502020204030204" pitchFamily="34" charset="0"/>
            </a:endParaRPr>
          </a:p>
        </p:txBody>
      </p:sp>
      <p:sp>
        <p:nvSpPr>
          <p:cNvPr id="37" name="TextBox 36"/>
          <p:cNvSpPr txBox="1"/>
          <p:nvPr/>
        </p:nvSpPr>
        <p:spPr>
          <a:xfrm>
            <a:off x="4031070" y="2813241"/>
            <a:ext cx="4357354" cy="707886"/>
          </a:xfrm>
          <a:prstGeom prst="rect">
            <a:avLst/>
          </a:prstGeom>
          <a:no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 Maximizes the similarity of </a:t>
            </a:r>
            <a:r>
              <a:rPr lang="en-US" altLang="ko-KR" sz="2000" i="1" dirty="0">
                <a:latin typeface="Calibri" panose="020F0502020204030204" pitchFamily="34" charset="0"/>
                <a:cs typeface="Calibri" panose="020F0502020204030204" pitchFamily="34" charset="0"/>
              </a:rPr>
              <a:t>user</a:t>
            </a:r>
            <a:r>
              <a:rPr lang="en-US" altLang="ko-KR" sz="2000" dirty="0">
                <a:latin typeface="Calibri" panose="020F0502020204030204" pitchFamily="34" charset="0"/>
                <a:cs typeface="Calibri" panose="020F0502020204030204" pitchFamily="34" charset="0"/>
              </a:rPr>
              <a:t> to       </a:t>
            </a:r>
            <a:br>
              <a:rPr lang="en-US" altLang="ko-KR" sz="2000" dirty="0">
                <a:latin typeface="Calibri" panose="020F0502020204030204" pitchFamily="34" charset="0"/>
                <a:cs typeface="Calibri" panose="020F0502020204030204" pitchFamily="34" charset="0"/>
              </a:rPr>
            </a:br>
            <a:r>
              <a:rPr lang="en-US" altLang="ko-KR" sz="2000" dirty="0">
                <a:latin typeface="Calibri" panose="020F0502020204030204" pitchFamily="34" charset="0"/>
                <a:cs typeface="Calibri" panose="020F0502020204030204" pitchFamily="34" charset="0"/>
              </a:rPr>
              <a:t>  following </a:t>
            </a:r>
            <a:r>
              <a:rPr lang="en-US" altLang="ko-KR" sz="2000" i="1" dirty="0">
                <a:latin typeface="Calibri" panose="020F0502020204030204" pitchFamily="34" charset="0"/>
                <a:cs typeface="Calibri" panose="020F0502020204030204" pitchFamily="34" charset="0"/>
              </a:rPr>
              <a:t>political users</a:t>
            </a:r>
            <a:endParaRPr lang="ko-KR" altLang="en-US" sz="2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013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그림 24"/>
          <p:cNvPicPr>
            <a:picLocks noChangeAspect="1"/>
          </p:cNvPicPr>
          <p:nvPr/>
        </p:nvPicPr>
        <p:blipFill>
          <a:blip r:embed="rId3"/>
          <a:stretch>
            <a:fillRect/>
          </a:stretch>
        </p:blipFill>
        <p:spPr>
          <a:xfrm>
            <a:off x="4875358" y="3737151"/>
            <a:ext cx="2985121" cy="711430"/>
          </a:xfrm>
          <a:prstGeom prst="rect">
            <a:avLst/>
          </a:prstGeom>
        </p:spPr>
      </p:pic>
      <p:sp>
        <p:nvSpPr>
          <p:cNvPr id="2" name="제목 1"/>
          <p:cNvSpPr>
            <a:spLocks noGrp="1"/>
          </p:cNvSpPr>
          <p:nvPr>
            <p:ph type="title"/>
          </p:nvPr>
        </p:nvSpPr>
        <p:spPr/>
        <p:txBody>
          <a:bodyPr/>
          <a:lstStyle/>
          <a:p>
            <a:r>
              <a:rPr lang="en-US" altLang="ko-KR" dirty="0"/>
              <a:t>Directly Observed Relationships (DOR)</a:t>
            </a:r>
            <a:endParaRPr lang="ko-KR" altLang="en-US" dirty="0"/>
          </a:p>
        </p:txBody>
      </p:sp>
      <p:sp>
        <p:nvSpPr>
          <p:cNvPr id="3" name="내용 개체 틀 2"/>
          <p:cNvSpPr>
            <a:spLocks noGrp="1"/>
          </p:cNvSpPr>
          <p:nvPr>
            <p:ph idx="1"/>
          </p:nvPr>
        </p:nvSpPr>
        <p:spPr>
          <a:xfrm>
            <a:off x="323528" y="1268760"/>
            <a:ext cx="8496944" cy="4935734"/>
          </a:xfrm>
        </p:spPr>
        <p:txBody>
          <a:bodyPr/>
          <a:lstStyle/>
          <a:p>
            <a:r>
              <a:rPr lang="en-US" altLang="ko-KR" dirty="0"/>
              <a:t>Assumption: Directly connected vertices would have similar vector representations</a:t>
            </a:r>
            <a:endParaRPr lang="ko-KR" altLang="en-US" dirty="0"/>
          </a:p>
        </p:txBody>
      </p:sp>
      <p:grpSp>
        <p:nvGrpSpPr>
          <p:cNvPr id="4" name="그룹 3"/>
          <p:cNvGrpSpPr>
            <a:grpSpLocks noChangeAspect="1"/>
          </p:cNvGrpSpPr>
          <p:nvPr/>
        </p:nvGrpSpPr>
        <p:grpSpPr>
          <a:xfrm>
            <a:off x="467544" y="3156048"/>
            <a:ext cx="3119160" cy="1940519"/>
            <a:chOff x="948784" y="1548046"/>
            <a:chExt cx="7198475" cy="4478378"/>
          </a:xfrm>
        </p:grpSpPr>
        <p:pic>
          <p:nvPicPr>
            <p:cNvPr id="5" name="Picture 4" descr="뉴스, 신문, 미디어, 종이, 보도, 사 아이콘"/>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784" y="3426854"/>
              <a:ext cx="766947" cy="7669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twitter user icon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9853" y="3156433"/>
              <a:ext cx="527993" cy="7476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witter user icon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2317" y="1978215"/>
              <a:ext cx="527993" cy="7476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witter user icon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9664" y="4064659"/>
              <a:ext cx="527993" cy="7476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politician icon 이미지 검색결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6507" y="1568891"/>
              <a:ext cx="775958" cy="8354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politician icon 이미지 검색결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6" y="5190976"/>
              <a:ext cx="775958" cy="8354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뉴스, 신문, 미디어, 종이, 보도, 사 아이콘"/>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0565" y="5003408"/>
              <a:ext cx="766947" cy="7669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뉴스, 신문, 미디어, 종이, 보도, 사 아이콘"/>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1548046"/>
              <a:ext cx="766947" cy="7669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뉴스, 신문, 미디어, 종이, 보도, 사 아이콘"/>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0219" y="3417220"/>
              <a:ext cx="766947" cy="76694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직선 화살표 연결선 13"/>
            <p:cNvCxnSpPr>
              <a:stCxn id="7" idx="3"/>
              <a:endCxn id="12" idx="1"/>
            </p:cNvCxnSpPr>
            <p:nvPr/>
          </p:nvCxnSpPr>
          <p:spPr>
            <a:xfrm flipV="1">
              <a:off x="4940310" y="1931520"/>
              <a:ext cx="2440002" cy="4205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직선 화살표 연결선 14"/>
            <p:cNvCxnSpPr>
              <a:stCxn id="7" idx="3"/>
              <a:endCxn id="13" idx="1"/>
            </p:cNvCxnSpPr>
            <p:nvPr/>
          </p:nvCxnSpPr>
          <p:spPr>
            <a:xfrm>
              <a:off x="4940310" y="2352055"/>
              <a:ext cx="2179909" cy="14486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직선 화살표 연결선 15"/>
            <p:cNvCxnSpPr>
              <a:stCxn id="7" idx="3"/>
              <a:endCxn id="10" idx="0"/>
            </p:cNvCxnSpPr>
            <p:nvPr/>
          </p:nvCxnSpPr>
          <p:spPr>
            <a:xfrm>
              <a:off x="4940310" y="2352055"/>
              <a:ext cx="1603845" cy="283892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직선 화살표 연결선 16"/>
            <p:cNvCxnSpPr>
              <a:stCxn id="8" idx="2"/>
              <a:endCxn id="10" idx="0"/>
            </p:cNvCxnSpPr>
            <p:nvPr/>
          </p:nvCxnSpPr>
          <p:spPr>
            <a:xfrm>
              <a:off x="4913661" y="4812338"/>
              <a:ext cx="1630494" cy="37863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8" name="직선 화살표 연결선 17"/>
            <p:cNvCxnSpPr>
              <a:stCxn id="6" idx="1"/>
              <a:endCxn id="9" idx="2"/>
            </p:cNvCxnSpPr>
            <p:nvPr/>
          </p:nvCxnSpPr>
          <p:spPr>
            <a:xfrm flipH="1" flipV="1">
              <a:off x="2084486" y="2404339"/>
              <a:ext cx="1555367" cy="112593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직선 화살표 연결선 18"/>
            <p:cNvCxnSpPr>
              <a:stCxn id="6" idx="1"/>
              <a:endCxn id="5" idx="3"/>
            </p:cNvCxnSpPr>
            <p:nvPr/>
          </p:nvCxnSpPr>
          <p:spPr>
            <a:xfrm flipH="1">
              <a:off x="1715731" y="3530273"/>
              <a:ext cx="1924122" cy="2800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직선 화살표 연결선 19"/>
            <p:cNvCxnSpPr>
              <a:stCxn id="6" idx="3"/>
              <a:endCxn id="13" idx="1"/>
            </p:cNvCxnSpPr>
            <p:nvPr/>
          </p:nvCxnSpPr>
          <p:spPr>
            <a:xfrm>
              <a:off x="4167846" y="3530273"/>
              <a:ext cx="2952373" cy="2704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직선 화살표 연결선 20"/>
            <p:cNvCxnSpPr>
              <a:stCxn id="6" idx="2"/>
              <a:endCxn id="11" idx="0"/>
            </p:cNvCxnSpPr>
            <p:nvPr/>
          </p:nvCxnSpPr>
          <p:spPr>
            <a:xfrm flipH="1">
              <a:off x="2894039" y="3904112"/>
              <a:ext cx="1009811" cy="10992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직선 화살표 연결선 21"/>
            <p:cNvCxnSpPr>
              <a:stCxn id="8" idx="2"/>
              <a:endCxn id="11" idx="0"/>
            </p:cNvCxnSpPr>
            <p:nvPr/>
          </p:nvCxnSpPr>
          <p:spPr>
            <a:xfrm flipH="1">
              <a:off x="2894039" y="4812338"/>
              <a:ext cx="2019622" cy="1910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직선 화살표 연결선 22"/>
            <p:cNvCxnSpPr>
              <a:stCxn id="7" idx="1"/>
              <a:endCxn id="5" idx="3"/>
            </p:cNvCxnSpPr>
            <p:nvPr/>
          </p:nvCxnSpPr>
          <p:spPr>
            <a:xfrm flipH="1">
              <a:off x="1715731" y="2352055"/>
              <a:ext cx="2696586" cy="14582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6" name="TextBox 35"/>
          <p:cNvSpPr txBox="1"/>
          <p:nvPr/>
        </p:nvSpPr>
        <p:spPr>
          <a:xfrm>
            <a:off x="4031070" y="2321419"/>
            <a:ext cx="1765066" cy="400110"/>
          </a:xfrm>
          <a:prstGeom prst="rect">
            <a:avLst/>
          </a:prstGeom>
          <a:noFill/>
          <a:ln>
            <a:solidFill>
              <a:schemeClr val="tx1"/>
            </a:solidFill>
          </a:ln>
        </p:spPr>
        <p:txBody>
          <a:bodyPr wrap="square" rtlCol="0">
            <a:spAutoFit/>
          </a:bodyPr>
          <a:lstStyle/>
          <a:p>
            <a:pPr algn="ctr"/>
            <a:r>
              <a:rPr lang="en-US" altLang="ko-KR" sz="2000" dirty="0">
                <a:latin typeface="Calibri" panose="020F0502020204030204" pitchFamily="34" charset="0"/>
                <a:cs typeface="Calibri" panose="020F0502020204030204" pitchFamily="34" charset="0"/>
              </a:rPr>
              <a:t>Article </a:t>
            </a:r>
            <a:r>
              <a:rPr lang="en-US" altLang="ko-KR" sz="2000" dirty="0">
                <a:latin typeface="Calibri" panose="020F0502020204030204" pitchFamily="34" charset="0"/>
                <a:cs typeface="Calibri" panose="020F0502020204030204" pitchFamily="34" charset="0"/>
                <a:sym typeface="Wingdings" panose="05000000000000000000" pitchFamily="2" charset="2"/>
              </a:rPr>
              <a:t> User</a:t>
            </a:r>
            <a:endParaRPr lang="ko-KR" altLang="en-US" sz="2000" dirty="0">
              <a:latin typeface="Calibri" panose="020F0502020204030204" pitchFamily="34" charset="0"/>
              <a:cs typeface="Calibri" panose="020F0502020204030204" pitchFamily="34" charset="0"/>
            </a:endParaRPr>
          </a:p>
        </p:txBody>
      </p:sp>
      <p:sp>
        <p:nvSpPr>
          <p:cNvPr id="37" name="TextBox 36"/>
          <p:cNvSpPr txBox="1"/>
          <p:nvPr/>
        </p:nvSpPr>
        <p:spPr>
          <a:xfrm>
            <a:off x="4031070" y="2813241"/>
            <a:ext cx="4357354" cy="707886"/>
          </a:xfrm>
          <a:prstGeom prst="rect">
            <a:avLst/>
          </a:prstGeom>
          <a:no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 Maximizes the similarity of </a:t>
            </a:r>
            <a:r>
              <a:rPr lang="en-US" altLang="ko-KR" sz="2000" i="1" dirty="0">
                <a:latin typeface="Calibri" panose="020F0502020204030204" pitchFamily="34" charset="0"/>
                <a:cs typeface="Calibri" panose="020F0502020204030204" pitchFamily="34" charset="0"/>
              </a:rPr>
              <a:t>article </a:t>
            </a:r>
            <a:r>
              <a:rPr lang="en-US" altLang="ko-KR" sz="2000" dirty="0">
                <a:latin typeface="Calibri" panose="020F0502020204030204" pitchFamily="34" charset="0"/>
                <a:cs typeface="Calibri" panose="020F0502020204030204" pitchFamily="34" charset="0"/>
              </a:rPr>
              <a:t>to       </a:t>
            </a:r>
            <a:br>
              <a:rPr lang="en-US" altLang="ko-KR" sz="2000" dirty="0">
                <a:latin typeface="Calibri" panose="020F0502020204030204" pitchFamily="34" charset="0"/>
                <a:cs typeface="Calibri" panose="020F0502020204030204" pitchFamily="34" charset="0"/>
              </a:rPr>
            </a:br>
            <a:r>
              <a:rPr lang="en-US" altLang="ko-KR" sz="2000" dirty="0">
                <a:latin typeface="Calibri" panose="020F0502020204030204" pitchFamily="34" charset="0"/>
                <a:cs typeface="Calibri" panose="020F0502020204030204" pitchFamily="34" charset="0"/>
              </a:rPr>
              <a:t>  sharing Twitter </a:t>
            </a:r>
            <a:r>
              <a:rPr lang="en-US" altLang="ko-KR" sz="2000" i="1" dirty="0">
                <a:latin typeface="Calibri" panose="020F0502020204030204" pitchFamily="34" charset="0"/>
                <a:cs typeface="Calibri" panose="020F0502020204030204" pitchFamily="34" charset="0"/>
              </a:rPr>
              <a:t>users</a:t>
            </a:r>
            <a:endParaRPr lang="ko-KR" altLang="en-US" sz="2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952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B836707-76E4-40C3-A518-3281E1A08C46}"/>
              </a:ext>
            </a:extLst>
          </p:cNvPr>
          <p:cNvSpPr>
            <a:spLocks noGrp="1"/>
          </p:cNvSpPr>
          <p:nvPr>
            <p:ph type="title"/>
          </p:nvPr>
        </p:nvSpPr>
        <p:spPr/>
        <p:txBody>
          <a:bodyPr/>
          <a:lstStyle/>
          <a:p>
            <a:r>
              <a:rPr lang="en-US" altLang="ko-KR" dirty="0"/>
              <a:t>Contents</a:t>
            </a:r>
            <a:endParaRPr lang="ko-KR" altLang="en-US" dirty="0"/>
          </a:p>
        </p:txBody>
      </p:sp>
      <p:sp>
        <p:nvSpPr>
          <p:cNvPr id="3" name="내용 개체 틀 2">
            <a:extLst>
              <a:ext uri="{FF2B5EF4-FFF2-40B4-BE49-F238E27FC236}">
                <a16:creationId xmlns:a16="http://schemas.microsoft.com/office/drawing/2014/main" id="{6BC3B3E8-76E0-4068-9670-718279163883}"/>
              </a:ext>
            </a:extLst>
          </p:cNvPr>
          <p:cNvSpPr>
            <a:spLocks noGrp="1"/>
          </p:cNvSpPr>
          <p:nvPr>
            <p:ph idx="1"/>
          </p:nvPr>
        </p:nvSpPr>
        <p:spPr/>
        <p:txBody>
          <a:bodyPr/>
          <a:lstStyle/>
          <a:p>
            <a:r>
              <a:rPr lang="en-US" altLang="ko-KR" dirty="0"/>
              <a:t>Introduction</a:t>
            </a:r>
          </a:p>
          <a:p>
            <a:endParaRPr lang="en-US" altLang="ko-KR" dirty="0"/>
          </a:p>
          <a:p>
            <a:r>
              <a:rPr lang="en-US" altLang="ko-KR" dirty="0"/>
              <a:t>Dataset</a:t>
            </a:r>
          </a:p>
          <a:p>
            <a:endParaRPr lang="en-US" altLang="ko-KR" dirty="0"/>
          </a:p>
          <a:p>
            <a:r>
              <a:rPr lang="en-US" altLang="ko-KR" dirty="0"/>
              <a:t>Models for news representation</a:t>
            </a:r>
          </a:p>
          <a:p>
            <a:endParaRPr lang="en-US" altLang="ko-KR" dirty="0"/>
          </a:p>
          <a:p>
            <a:r>
              <a:rPr lang="en-US" altLang="ko-KR" dirty="0"/>
              <a:t>Evaluation</a:t>
            </a:r>
          </a:p>
          <a:p>
            <a:endParaRPr lang="en-US" altLang="ko-KR" dirty="0"/>
          </a:p>
          <a:p>
            <a:r>
              <a:rPr lang="en-US" altLang="ko-KR" dirty="0"/>
              <a:t>Conclusion</a:t>
            </a:r>
            <a:endParaRPr lang="ko-KR" altLang="en-US" dirty="0"/>
          </a:p>
        </p:txBody>
      </p:sp>
    </p:spTree>
    <p:extLst>
      <p:ext uri="{BB962C8B-B14F-4D97-AF65-F5344CB8AC3E}">
        <p14:creationId xmlns:p14="http://schemas.microsoft.com/office/powerpoint/2010/main" val="4023107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그룹 7"/>
          <p:cNvGrpSpPr/>
          <p:nvPr/>
        </p:nvGrpSpPr>
        <p:grpSpPr>
          <a:xfrm>
            <a:off x="1212980" y="2996952"/>
            <a:ext cx="6718040" cy="3172360"/>
            <a:chOff x="734280" y="2276872"/>
            <a:chExt cx="7675439" cy="3820432"/>
          </a:xfrm>
        </p:grpSpPr>
        <p:pic>
          <p:nvPicPr>
            <p:cNvPr id="1026" name="Picture 2" descr="http://www.secmem.org/assets/images/gnn/gnn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280" y="2276872"/>
              <a:ext cx="7675439" cy="3820432"/>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1619672" y="2708920"/>
              <a:ext cx="1512168"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Weight</a:t>
              </a:r>
            </a:p>
            <a:p>
              <a:pPr algn="ctr"/>
              <a:r>
                <a:rPr lang="en-US" altLang="ko-KR" dirty="0">
                  <a:solidFill>
                    <a:schemeClr val="tx1"/>
                  </a:solidFill>
                </a:rPr>
                <a:t>Matrix</a:t>
              </a:r>
              <a:endParaRPr lang="ko-KR" altLang="en-US" dirty="0">
                <a:solidFill>
                  <a:schemeClr val="tx1"/>
                </a:solidFill>
              </a:endParaRPr>
            </a:p>
          </p:txBody>
        </p:sp>
      </p:grpSp>
      <p:sp>
        <p:nvSpPr>
          <p:cNvPr id="2" name="제목 1"/>
          <p:cNvSpPr>
            <a:spLocks noGrp="1"/>
          </p:cNvSpPr>
          <p:nvPr>
            <p:ph type="title"/>
          </p:nvPr>
        </p:nvSpPr>
        <p:spPr/>
        <p:txBody>
          <a:bodyPr/>
          <a:lstStyle/>
          <a:p>
            <a:r>
              <a:rPr lang="en-US" altLang="ko-KR" dirty="0"/>
              <a:t>GCN (Graph Convolutional Network)</a:t>
            </a:r>
            <a:endParaRPr lang="ko-KR" altLang="en-US" dirty="0"/>
          </a:p>
        </p:txBody>
      </p:sp>
      <p:sp>
        <p:nvSpPr>
          <p:cNvPr id="10" name="내용 개체 틀 2"/>
          <p:cNvSpPr>
            <a:spLocks noGrp="1"/>
          </p:cNvSpPr>
          <p:nvPr>
            <p:ph idx="1"/>
          </p:nvPr>
        </p:nvSpPr>
        <p:spPr>
          <a:xfrm>
            <a:off x="323528" y="1268760"/>
            <a:ext cx="8496944" cy="1545484"/>
          </a:xfrm>
        </p:spPr>
        <p:txBody>
          <a:bodyPr/>
          <a:lstStyle/>
          <a:p>
            <a:r>
              <a:rPr lang="en-US" altLang="ko-KR" dirty="0"/>
              <a:t>GCN is also based on same assumption: Adjacent neighbors are will have similar vector representation</a:t>
            </a:r>
          </a:p>
          <a:p>
            <a:pPr lvl="1"/>
            <a:r>
              <a:rPr lang="en-US" altLang="ko-KR" dirty="0"/>
              <a:t>However, by stacking layers, it can consider multi-order neighbors</a:t>
            </a:r>
            <a:endParaRPr lang="ko-KR" altLang="en-US" dirty="0"/>
          </a:p>
        </p:txBody>
      </p:sp>
    </p:spTree>
    <p:extLst>
      <p:ext uri="{BB962C8B-B14F-4D97-AF65-F5344CB8AC3E}">
        <p14:creationId xmlns:p14="http://schemas.microsoft.com/office/powerpoint/2010/main" val="17416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GCN (Graph Convolutional Network)</a:t>
            </a:r>
            <a:endParaRPr lang="ko-KR" altLang="en-US" dirty="0"/>
          </a:p>
        </p:txBody>
      </p:sp>
      <p:grpSp>
        <p:nvGrpSpPr>
          <p:cNvPr id="3" name="그룹 2"/>
          <p:cNvGrpSpPr/>
          <p:nvPr/>
        </p:nvGrpSpPr>
        <p:grpSpPr>
          <a:xfrm>
            <a:off x="1043608" y="1427384"/>
            <a:ext cx="6480000" cy="4777110"/>
            <a:chOff x="1043608" y="1427384"/>
            <a:chExt cx="6480000" cy="4777110"/>
          </a:xfrm>
        </p:grpSpPr>
        <p:pic>
          <p:nvPicPr>
            <p:cNvPr id="2050" name="Picture 2" descr="http://www.secmem.org/assets/images/gnn/gnn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27384"/>
              <a:ext cx="6480000" cy="4777110"/>
            </a:xfrm>
            <a:prstGeom prst="rect">
              <a:avLst/>
            </a:prstGeom>
            <a:noFill/>
            <a:extLst>
              <a:ext uri="{909E8E84-426E-40DD-AFC4-6F175D3DCCD1}">
                <a14:hiddenFill xmlns:a14="http://schemas.microsoft.com/office/drawing/2010/main">
                  <a:solidFill>
                    <a:srgbClr val="FFFFFF"/>
                  </a:solidFill>
                </a14:hiddenFill>
              </a:ext>
            </a:extLst>
          </p:spPr>
        </p:pic>
        <p:sp>
          <p:nvSpPr>
            <p:cNvPr id="5" name="직사각형 4"/>
            <p:cNvSpPr/>
            <p:nvPr/>
          </p:nvSpPr>
          <p:spPr>
            <a:xfrm>
              <a:off x="2195736" y="1988840"/>
              <a:ext cx="1944216" cy="4104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Weight</a:t>
              </a:r>
            </a:p>
            <a:p>
              <a:pPr algn="ctr"/>
              <a:r>
                <a:rPr lang="en-US" altLang="ko-KR" dirty="0">
                  <a:solidFill>
                    <a:schemeClr val="tx1"/>
                  </a:solidFill>
                </a:rPr>
                <a:t>Matrix</a:t>
              </a:r>
              <a:endParaRPr lang="ko-KR" altLang="en-US" dirty="0">
                <a:solidFill>
                  <a:schemeClr val="tx1"/>
                </a:solidFill>
              </a:endParaRPr>
            </a:p>
          </p:txBody>
        </p:sp>
        <p:sp>
          <p:nvSpPr>
            <p:cNvPr id="6" name="직사각형 5"/>
            <p:cNvSpPr/>
            <p:nvPr/>
          </p:nvSpPr>
          <p:spPr>
            <a:xfrm>
              <a:off x="5796136" y="1916832"/>
              <a:ext cx="860917"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Tree>
    <p:extLst>
      <p:ext uri="{BB962C8B-B14F-4D97-AF65-F5344CB8AC3E}">
        <p14:creationId xmlns:p14="http://schemas.microsoft.com/office/powerpoint/2010/main" val="463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GCN (Graph Convolutional Network)</a:t>
            </a:r>
            <a:endParaRPr lang="ko-KR" altLang="en-US" dirty="0"/>
          </a:p>
        </p:txBody>
      </p:sp>
      <p:sp>
        <p:nvSpPr>
          <p:cNvPr id="3" name="내용 개체 틀 2"/>
          <p:cNvSpPr>
            <a:spLocks noGrp="1"/>
          </p:cNvSpPr>
          <p:nvPr>
            <p:ph idx="1"/>
          </p:nvPr>
        </p:nvSpPr>
        <p:spPr/>
        <p:txBody>
          <a:bodyPr/>
          <a:lstStyle/>
          <a:p>
            <a:r>
              <a:rPr lang="en-US" altLang="ko-KR" dirty="0"/>
              <a:t>In this work, authors used two-layer GCN </a:t>
            </a:r>
            <a:br>
              <a:rPr lang="en-US" altLang="ko-KR" dirty="0"/>
            </a:br>
            <a:r>
              <a:rPr lang="en-US" altLang="ko-KR" dirty="0"/>
              <a:t>with one-hot representations of nodes</a:t>
            </a:r>
          </a:p>
          <a:p>
            <a:pPr lvl="1"/>
            <a:endParaRPr lang="ko-KR" altLang="en-US" dirty="0"/>
          </a:p>
        </p:txBody>
      </p:sp>
      <p:pic>
        <p:nvPicPr>
          <p:cNvPr id="4" name="그림 3"/>
          <p:cNvPicPr>
            <a:picLocks noChangeAspect="1"/>
          </p:cNvPicPr>
          <p:nvPr/>
        </p:nvPicPr>
        <p:blipFill>
          <a:blip r:embed="rId3"/>
          <a:stretch>
            <a:fillRect/>
          </a:stretch>
        </p:blipFill>
        <p:spPr>
          <a:xfrm>
            <a:off x="1835696" y="2360576"/>
            <a:ext cx="5081728" cy="3351558"/>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480212" y="2359765"/>
                <a:ext cx="1080120" cy="400110"/>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ko-KR" sz="2000" i="1" dirty="0" smtClean="0">
                          <a:latin typeface="Cambria Math" panose="02040503050406030204" pitchFamily="18" charset="0"/>
                          <a:cs typeface="Calibri" panose="020F0502020204030204" pitchFamily="34" charset="0"/>
                        </a:rPr>
                        <m:t>𝑁𝑜𝑑𝑒</m:t>
                      </m:r>
                      <m:r>
                        <a:rPr lang="en-US" altLang="ko-KR" sz="2000" i="1" dirty="0" smtClean="0">
                          <a:latin typeface="Cambria Math" panose="02040503050406030204" pitchFamily="18" charset="0"/>
                          <a:cs typeface="Calibri" panose="020F0502020204030204" pitchFamily="34" charset="0"/>
                        </a:rPr>
                        <m:t> 0</m:t>
                      </m:r>
                    </m:oMath>
                  </m:oMathPara>
                </a14:m>
                <a:endParaRPr lang="ko-KR" altLang="en-US" sz="2000" dirty="0">
                  <a:latin typeface="Calibri" panose="020F0502020204030204" pitchFamily="34" charset="0"/>
                  <a:cs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480212" y="2359765"/>
                <a:ext cx="1080120" cy="400110"/>
              </a:xfrm>
              <a:prstGeom prst="rect">
                <a:avLst/>
              </a:prstGeom>
              <a:blipFill>
                <a:blip r:embed="rId4"/>
                <a:stretch>
                  <a:fillRect/>
                </a:stretch>
              </a:blipFill>
              <a:ln>
                <a:solidFill>
                  <a:schemeClr val="tx1"/>
                </a:solidFill>
              </a:ln>
            </p:spPr>
            <p:txBody>
              <a:bodyPr/>
              <a:lstStyle/>
              <a:p>
                <a:r>
                  <a:rPr lang="ko-KR" altLang="en-US">
                    <a:noFill/>
                  </a:rPr>
                  <a:t> </a:t>
                </a:r>
              </a:p>
            </p:txBody>
          </p:sp>
        </mc:Fallback>
      </mc:AlternateContent>
      <p:sp>
        <p:nvSpPr>
          <p:cNvPr id="6" name="TextBox 5"/>
          <p:cNvSpPr txBox="1"/>
          <p:nvPr/>
        </p:nvSpPr>
        <p:spPr>
          <a:xfrm>
            <a:off x="6917424" y="2812681"/>
            <a:ext cx="1651020" cy="400110"/>
          </a:xfrm>
          <a:prstGeom prst="rect">
            <a:avLst/>
          </a:prstGeom>
          <a:solidFill>
            <a:schemeClr val="bg1"/>
          </a:solid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[1, 0, …, 0]</a:t>
            </a:r>
            <a:endParaRPr lang="ko-KR" altLang="en-US" sz="2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754215" y="2932967"/>
                <a:ext cx="1080120" cy="400110"/>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ko-KR" sz="2000" i="1" dirty="0" smtClean="0">
                          <a:latin typeface="Cambria Math" panose="02040503050406030204" pitchFamily="18" charset="0"/>
                          <a:cs typeface="Calibri" panose="020F0502020204030204" pitchFamily="34" charset="0"/>
                        </a:rPr>
                        <m:t>𝑁𝑜𝑑𝑒</m:t>
                      </m:r>
                      <m:r>
                        <a:rPr lang="en-US" altLang="ko-KR" sz="2000" i="1" dirty="0" smtClean="0">
                          <a:latin typeface="Cambria Math" panose="02040503050406030204" pitchFamily="18" charset="0"/>
                          <a:cs typeface="Calibri" panose="020F0502020204030204" pitchFamily="34" charset="0"/>
                        </a:rPr>
                        <m:t> </m:t>
                      </m:r>
                      <m:r>
                        <a:rPr lang="en-US" altLang="ko-KR" sz="2000" b="0" i="1" dirty="0" smtClean="0">
                          <a:latin typeface="Cambria Math" panose="02040503050406030204" pitchFamily="18" charset="0"/>
                          <a:cs typeface="Calibri" panose="020F0502020204030204" pitchFamily="34" charset="0"/>
                        </a:rPr>
                        <m:t>𝑛</m:t>
                      </m:r>
                    </m:oMath>
                  </m:oMathPara>
                </a14:m>
                <a:endParaRPr lang="ko-KR" altLang="en-US" sz="2000" dirty="0">
                  <a:latin typeface="Calibri" panose="020F0502020204030204" pitchFamily="34" charset="0"/>
                  <a:cs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54215" y="2932967"/>
                <a:ext cx="1080120" cy="400110"/>
              </a:xfrm>
              <a:prstGeom prst="rect">
                <a:avLst/>
              </a:prstGeom>
              <a:blipFill>
                <a:blip r:embed="rId5"/>
                <a:stretch>
                  <a:fillRect/>
                </a:stretch>
              </a:blipFill>
              <a:ln>
                <a:solidFill>
                  <a:schemeClr val="tx1"/>
                </a:solidFill>
              </a:ln>
            </p:spPr>
            <p:txBody>
              <a:bodyPr/>
              <a:lstStyle/>
              <a:p>
                <a:r>
                  <a:rPr lang="ko-KR" altLang="en-US">
                    <a:noFill/>
                  </a:rPr>
                  <a:t> </a:t>
                </a:r>
              </a:p>
            </p:txBody>
          </p:sp>
        </mc:Fallback>
      </mc:AlternateContent>
      <p:sp>
        <p:nvSpPr>
          <p:cNvPr id="8" name="TextBox 7"/>
          <p:cNvSpPr txBox="1"/>
          <p:nvPr/>
        </p:nvSpPr>
        <p:spPr>
          <a:xfrm>
            <a:off x="1131098" y="3388283"/>
            <a:ext cx="1856726" cy="400110"/>
          </a:xfrm>
          <a:prstGeom prst="rect">
            <a:avLst/>
          </a:prstGeom>
          <a:solidFill>
            <a:schemeClr val="bg1"/>
          </a:solid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[0, 0, …, 1, …, 0]</a:t>
            </a:r>
            <a:endParaRPr lang="ko-KR" altLang="en-US" sz="2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4683815" y="5400834"/>
                <a:ext cx="1080120" cy="400110"/>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ko-KR" sz="2000" i="1" dirty="0" smtClean="0">
                          <a:latin typeface="Cambria Math" panose="02040503050406030204" pitchFamily="18" charset="0"/>
                          <a:cs typeface="Calibri" panose="020F0502020204030204" pitchFamily="34" charset="0"/>
                        </a:rPr>
                        <m:t>𝑁𝑜𝑑𝑒</m:t>
                      </m:r>
                      <m:r>
                        <a:rPr lang="en-US" altLang="ko-KR" sz="2000" i="1" dirty="0" smtClean="0">
                          <a:latin typeface="Cambria Math" panose="02040503050406030204" pitchFamily="18" charset="0"/>
                          <a:cs typeface="Calibri" panose="020F0502020204030204" pitchFamily="34" charset="0"/>
                        </a:rPr>
                        <m:t> </m:t>
                      </m:r>
                      <m:r>
                        <a:rPr lang="en-US" altLang="ko-KR" sz="2000" b="0" i="1" dirty="0" smtClean="0">
                          <a:latin typeface="Cambria Math" panose="02040503050406030204" pitchFamily="18" charset="0"/>
                          <a:cs typeface="Calibri" panose="020F0502020204030204" pitchFamily="34" charset="0"/>
                        </a:rPr>
                        <m:t>𝑁</m:t>
                      </m:r>
                    </m:oMath>
                  </m:oMathPara>
                </a14:m>
                <a:endParaRPr lang="ko-KR" altLang="en-US" sz="2000" dirty="0">
                  <a:latin typeface="Calibri" panose="020F0502020204030204" pitchFamily="34"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683815" y="5400834"/>
                <a:ext cx="1080120" cy="400110"/>
              </a:xfrm>
              <a:prstGeom prst="rect">
                <a:avLst/>
              </a:prstGeom>
              <a:blipFill>
                <a:blip r:embed="rId6"/>
                <a:stretch>
                  <a:fillRect/>
                </a:stretch>
              </a:blipFill>
              <a:ln>
                <a:solidFill>
                  <a:schemeClr val="tx1"/>
                </a:solidFill>
              </a:ln>
            </p:spPr>
            <p:txBody>
              <a:bodyPr/>
              <a:lstStyle/>
              <a:p>
                <a:r>
                  <a:rPr lang="ko-KR" altLang="en-US">
                    <a:noFill/>
                  </a:rPr>
                  <a:t> </a:t>
                </a:r>
              </a:p>
            </p:txBody>
          </p:sp>
        </mc:Fallback>
      </mc:AlternateContent>
      <p:sp>
        <p:nvSpPr>
          <p:cNvPr id="10" name="TextBox 9"/>
          <p:cNvSpPr txBox="1"/>
          <p:nvPr/>
        </p:nvSpPr>
        <p:spPr>
          <a:xfrm>
            <a:off x="5060698" y="5856150"/>
            <a:ext cx="1856726" cy="400110"/>
          </a:xfrm>
          <a:prstGeom prst="rect">
            <a:avLst/>
          </a:prstGeom>
          <a:solidFill>
            <a:schemeClr val="bg1"/>
          </a:solid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[0, 0, …, 0, …, 1]</a:t>
            </a:r>
            <a:endParaRPr lang="ko-KR"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403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Joint Model</a:t>
            </a:r>
            <a:endParaRPr lang="ko-KR" altLang="en-US" dirty="0"/>
          </a:p>
        </p:txBody>
      </p:sp>
      <p:sp>
        <p:nvSpPr>
          <p:cNvPr id="3" name="내용 개체 틀 2"/>
          <p:cNvSpPr>
            <a:spLocks noGrp="1"/>
          </p:cNvSpPr>
          <p:nvPr>
            <p:ph idx="1"/>
          </p:nvPr>
        </p:nvSpPr>
        <p:spPr>
          <a:xfrm>
            <a:off x="323528" y="1268760"/>
            <a:ext cx="8496944" cy="1944216"/>
          </a:xfrm>
        </p:spPr>
        <p:txBody>
          <a:bodyPr>
            <a:normAutofit lnSpcReduction="10000"/>
          </a:bodyPr>
          <a:lstStyle/>
          <a:p>
            <a:r>
              <a:rPr lang="en-US" altLang="ko-KR" dirty="0"/>
              <a:t>Joint model is the combination of the </a:t>
            </a:r>
            <a:r>
              <a:rPr lang="en-US" altLang="ko-KR" i="1" dirty="0"/>
              <a:t>text model</a:t>
            </a:r>
            <a:r>
              <a:rPr lang="en-US" altLang="ko-KR" dirty="0"/>
              <a:t> and </a:t>
            </a:r>
            <a:br>
              <a:rPr lang="en-US" altLang="ko-KR" dirty="0"/>
            </a:br>
            <a:r>
              <a:rPr lang="en-US" altLang="ko-KR" dirty="0"/>
              <a:t>the </a:t>
            </a:r>
            <a:r>
              <a:rPr lang="en-US" altLang="ko-KR" i="1" dirty="0"/>
              <a:t>graph model </a:t>
            </a:r>
          </a:p>
          <a:p>
            <a:pPr lvl="1"/>
            <a:r>
              <a:rPr lang="en-US" altLang="ko-KR" dirty="0"/>
              <a:t>This model considers additional objective: </a:t>
            </a:r>
            <a:r>
              <a:rPr lang="en-US" altLang="ko-KR" b="1" dirty="0"/>
              <a:t>alignment</a:t>
            </a:r>
          </a:p>
          <a:p>
            <a:pPr lvl="1"/>
            <a:r>
              <a:rPr lang="en-US" altLang="ko-KR" dirty="0"/>
              <a:t>It makes that document’s </a:t>
            </a:r>
            <a:r>
              <a:rPr lang="en-US" altLang="ko-KR" i="1" dirty="0"/>
              <a:t>text</a:t>
            </a:r>
            <a:r>
              <a:rPr lang="en-US" altLang="ko-KR" dirty="0"/>
              <a:t> and </a:t>
            </a:r>
            <a:r>
              <a:rPr lang="en-US" altLang="ko-KR" i="1" dirty="0"/>
              <a:t>graph</a:t>
            </a:r>
            <a:r>
              <a:rPr lang="en-US" altLang="ko-KR" dirty="0"/>
              <a:t> </a:t>
            </a:r>
            <a:r>
              <a:rPr lang="en-US" altLang="ko-KR" b="1" dirty="0"/>
              <a:t>vector representations</a:t>
            </a:r>
            <a:r>
              <a:rPr lang="en-US" altLang="ko-KR" dirty="0"/>
              <a:t> becomes similar during the training process</a:t>
            </a:r>
            <a:endParaRPr lang="ko-KR" altLang="en-US" dirty="0"/>
          </a:p>
        </p:txBody>
      </p:sp>
      <p:pic>
        <p:nvPicPr>
          <p:cNvPr id="4" name="그림 3"/>
          <p:cNvPicPr>
            <a:picLocks noChangeAspect="1"/>
          </p:cNvPicPr>
          <p:nvPr/>
        </p:nvPicPr>
        <p:blipFill>
          <a:blip r:embed="rId3"/>
          <a:stretch>
            <a:fillRect/>
          </a:stretch>
        </p:blipFill>
        <p:spPr>
          <a:xfrm>
            <a:off x="2987824" y="3429000"/>
            <a:ext cx="5760640" cy="3141169"/>
          </a:xfrm>
          <a:prstGeom prst="rect">
            <a:avLst/>
          </a:prstGeom>
        </p:spPr>
      </p:pic>
      <p:pic>
        <p:nvPicPr>
          <p:cNvPr id="5" name="그림 4"/>
          <p:cNvPicPr>
            <a:picLocks noChangeAspect="1"/>
          </p:cNvPicPr>
          <p:nvPr/>
        </p:nvPicPr>
        <p:blipFill>
          <a:blip r:embed="rId4"/>
          <a:stretch>
            <a:fillRect/>
          </a:stretch>
        </p:blipFill>
        <p:spPr>
          <a:xfrm>
            <a:off x="323528" y="4683771"/>
            <a:ext cx="2520280" cy="631626"/>
          </a:xfrm>
          <a:prstGeom prst="rect">
            <a:avLst/>
          </a:prstGeom>
        </p:spPr>
      </p:pic>
    </p:spTree>
    <p:extLst>
      <p:ext uri="{BB962C8B-B14F-4D97-AF65-F5344CB8AC3E}">
        <p14:creationId xmlns:p14="http://schemas.microsoft.com/office/powerpoint/2010/main" val="271576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Document Bias Inference</a:t>
            </a:r>
            <a:endParaRPr lang="ko-KR" altLang="en-US" dirty="0"/>
          </a:p>
        </p:txBody>
      </p:sp>
      <p:sp>
        <p:nvSpPr>
          <p:cNvPr id="3" name="내용 개체 틀 2"/>
          <p:cNvSpPr>
            <a:spLocks noGrp="1"/>
          </p:cNvSpPr>
          <p:nvPr>
            <p:ph idx="1"/>
          </p:nvPr>
        </p:nvSpPr>
        <p:spPr>
          <a:xfrm>
            <a:off x="323528" y="1268760"/>
            <a:ext cx="8496944" cy="1728192"/>
          </a:xfrm>
        </p:spPr>
        <p:txBody>
          <a:bodyPr/>
          <a:lstStyle/>
          <a:p>
            <a:r>
              <a:rPr lang="en-US" altLang="ko-KR" dirty="0"/>
              <a:t>Document can be classified their bias class using representations from each model</a:t>
            </a:r>
          </a:p>
          <a:p>
            <a:pPr lvl="1"/>
            <a:r>
              <a:rPr lang="en-US" altLang="ko-KR" dirty="0"/>
              <a:t>Each vector is passed through a single hidden layer with </a:t>
            </a:r>
            <a:br>
              <a:rPr lang="en-US" altLang="ko-KR" dirty="0"/>
            </a:br>
            <a:r>
              <a:rPr lang="en-US" altLang="ko-KR" dirty="0" err="1"/>
              <a:t>softmax</a:t>
            </a:r>
            <a:r>
              <a:rPr lang="en-US" altLang="ko-KR" dirty="0"/>
              <a:t> layer</a:t>
            </a:r>
          </a:p>
          <a:p>
            <a:pPr lvl="1"/>
            <a:endParaRPr lang="ko-KR" altLang="en-US" dirty="0"/>
          </a:p>
        </p:txBody>
      </p:sp>
      <p:pic>
        <p:nvPicPr>
          <p:cNvPr id="4" name="Picture 4" descr="뉴스, 신문, 미디어, 종이, 보도, 사 아이콘"/>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049" y="3192738"/>
            <a:ext cx="766947" cy="7669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79813" y="3236487"/>
            <a:ext cx="1728192" cy="707886"/>
          </a:xfrm>
          <a:prstGeom prst="rect">
            <a:avLst/>
          </a:prstGeom>
          <a:solidFill>
            <a:schemeClr val="bg1"/>
          </a:solid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Text model</a:t>
            </a:r>
          </a:p>
          <a:p>
            <a:r>
              <a:rPr lang="en-US" altLang="ko-KR" sz="2000" dirty="0">
                <a:latin typeface="Calibri" panose="020F0502020204030204" pitchFamily="34" charset="0"/>
                <a:cs typeface="Calibri" panose="020F0502020204030204" pitchFamily="34" charset="0"/>
              </a:rPr>
              <a:t>(or graph)</a:t>
            </a:r>
            <a:endParaRPr lang="ko-KR" altLang="en-US" sz="2000" dirty="0">
              <a:latin typeface="Calibri" panose="020F0502020204030204" pitchFamily="34" charset="0"/>
              <a:cs typeface="Calibri" panose="020F0502020204030204" pitchFamily="34" charset="0"/>
            </a:endParaRPr>
          </a:p>
        </p:txBody>
      </p:sp>
      <p:sp>
        <p:nvSpPr>
          <p:cNvPr id="11" name="내용 개체 틀 2"/>
          <p:cNvSpPr txBox="1">
            <a:spLocks/>
          </p:cNvSpPr>
          <p:nvPr/>
        </p:nvSpPr>
        <p:spPr>
          <a:xfrm>
            <a:off x="323528" y="4263050"/>
            <a:ext cx="8496944" cy="1728192"/>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Wingdings" panose="05000000000000000000" pitchFamily="2" charset="2"/>
              <a:buChar char="§"/>
              <a:defRPr sz="26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1" hangingPunct="1">
              <a:spcBef>
                <a:spcPct val="20000"/>
              </a:spcBef>
              <a:buFont typeface="Arial" panose="020B0604020202020204" pitchFamily="34" charset="0"/>
              <a:buChar char="•"/>
              <a:defRPr sz="22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1" hangingPunct="1">
              <a:spcBef>
                <a:spcPct val="20000"/>
              </a:spcBef>
              <a:buFont typeface="Wingdings" panose="05000000000000000000" pitchFamily="2" charset="2"/>
              <a:buChar char="§"/>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1" hangingPunct="1">
              <a:spcBef>
                <a:spcPct val="20000"/>
              </a:spcBef>
              <a:buFont typeface="Arial" pitchFamily="34" charset="0"/>
              <a:buChar char="–"/>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1" hangingPunct="1">
              <a:spcBef>
                <a:spcPct val="20000"/>
              </a:spcBef>
              <a:buFont typeface="Arial" pitchFamily="34" charset="0"/>
              <a:buChar char="»"/>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Authors further inferred the bias of the text using </a:t>
            </a:r>
            <a:br>
              <a:rPr lang="en-US" altLang="ko-KR" dirty="0"/>
            </a:br>
            <a:r>
              <a:rPr lang="en-US" altLang="ko-KR" dirty="0"/>
              <a:t>Twitter users</a:t>
            </a:r>
          </a:p>
          <a:p>
            <a:pPr lvl="1"/>
            <a:r>
              <a:rPr lang="en-US" altLang="ko-KR" dirty="0"/>
              <a:t>By calculating the </a:t>
            </a:r>
            <a:r>
              <a:rPr lang="en-US" altLang="ko-KR" b="1" dirty="0"/>
              <a:t>average</a:t>
            </a:r>
            <a:r>
              <a:rPr lang="en-US" altLang="ko-KR" dirty="0"/>
              <a:t> bias prediction score for</a:t>
            </a:r>
            <a:br>
              <a:rPr lang="en-US" altLang="ko-KR" dirty="0"/>
            </a:br>
            <a:r>
              <a:rPr lang="en-US" altLang="ko-KR" b="1" dirty="0"/>
              <a:t>users who shared a article</a:t>
            </a:r>
          </a:p>
          <a:p>
            <a:pPr lvl="1"/>
            <a:endParaRPr lang="ko-KR" altLang="en-US" dirty="0"/>
          </a:p>
        </p:txBody>
      </p:sp>
      <p:sp>
        <p:nvSpPr>
          <p:cNvPr id="16" name="TextBox 15"/>
          <p:cNvSpPr txBox="1"/>
          <p:nvPr/>
        </p:nvSpPr>
        <p:spPr>
          <a:xfrm>
            <a:off x="6566452" y="3389651"/>
            <a:ext cx="1944216" cy="400110"/>
          </a:xfrm>
          <a:prstGeom prst="rect">
            <a:avLst/>
          </a:prstGeom>
          <a:solidFill>
            <a:schemeClr val="bg1"/>
          </a:solid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[0.9, 0.1, 0]</a:t>
            </a:r>
            <a:endParaRPr lang="ko-KR" altLang="en-US" sz="2000" dirty="0">
              <a:latin typeface="Calibri" panose="020F0502020204030204" pitchFamily="34" charset="0"/>
              <a:cs typeface="Calibri" panose="020F0502020204030204" pitchFamily="34" charset="0"/>
            </a:endParaRPr>
          </a:p>
        </p:txBody>
      </p:sp>
      <p:sp>
        <p:nvSpPr>
          <p:cNvPr id="19" name="TextBox 18"/>
          <p:cNvSpPr txBox="1"/>
          <p:nvPr/>
        </p:nvSpPr>
        <p:spPr>
          <a:xfrm>
            <a:off x="6350428" y="2782263"/>
            <a:ext cx="2160240" cy="646331"/>
          </a:xfrm>
          <a:prstGeom prst="rect">
            <a:avLst/>
          </a:prstGeom>
          <a:solidFill>
            <a:schemeClr val="bg1"/>
          </a:solidFill>
          <a:ln>
            <a:noFill/>
          </a:ln>
        </p:spPr>
        <p:txBody>
          <a:bodyPr wrap="square" rtlCol="0">
            <a:spAutoFit/>
          </a:bodyPr>
          <a:lstStyle/>
          <a:p>
            <a:r>
              <a:rPr lang="en-US" altLang="ko-KR" dirty="0">
                <a:latin typeface="Calibri" panose="020F0502020204030204" pitchFamily="34" charset="0"/>
                <a:cs typeface="Calibri" panose="020F0502020204030204" pitchFamily="34" charset="0"/>
              </a:rPr>
              <a:t>Probability for </a:t>
            </a:r>
          </a:p>
          <a:p>
            <a:r>
              <a:rPr lang="en-US" altLang="ko-KR" dirty="0">
                <a:latin typeface="Calibri" panose="020F0502020204030204" pitchFamily="34" charset="0"/>
                <a:cs typeface="Calibri" panose="020F0502020204030204" pitchFamily="34" charset="0"/>
              </a:rPr>
              <a:t>Left, Center, Right</a:t>
            </a:r>
            <a:endParaRPr lang="ko-KR" altLang="en-US" dirty="0">
              <a:latin typeface="Calibri" panose="020F0502020204030204" pitchFamily="34" charset="0"/>
              <a:cs typeface="Calibri" panose="020F0502020204030204" pitchFamily="34" charset="0"/>
            </a:endParaRPr>
          </a:p>
        </p:txBody>
      </p:sp>
      <p:sp>
        <p:nvSpPr>
          <p:cNvPr id="5" name="TextBox 4"/>
          <p:cNvSpPr txBox="1"/>
          <p:nvPr/>
        </p:nvSpPr>
        <p:spPr>
          <a:xfrm>
            <a:off x="3477546" y="3378890"/>
            <a:ext cx="1944216" cy="400110"/>
          </a:xfrm>
          <a:prstGeom prst="rect">
            <a:avLst/>
          </a:prstGeom>
          <a:solidFill>
            <a:schemeClr val="bg1"/>
          </a:solid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[0.5, 0.2, …, 1]</a:t>
            </a:r>
            <a:endParaRPr lang="ko-KR" altLang="en-US" sz="2000" dirty="0">
              <a:latin typeface="Calibri" panose="020F0502020204030204" pitchFamily="34" charset="0"/>
              <a:cs typeface="Calibri" panose="020F0502020204030204" pitchFamily="34" charset="0"/>
            </a:endParaRPr>
          </a:p>
        </p:txBody>
      </p:sp>
      <p:cxnSp>
        <p:nvCxnSpPr>
          <p:cNvPr id="13" name="직선 화살표 연결선 12"/>
          <p:cNvCxnSpPr/>
          <p:nvPr/>
        </p:nvCxnSpPr>
        <p:spPr>
          <a:xfrm>
            <a:off x="5228951" y="3601316"/>
            <a:ext cx="11326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511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9"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Dataset – Data Split</a:t>
            </a:r>
            <a:endParaRPr lang="ko-KR" altLang="en-US" dirty="0"/>
          </a:p>
        </p:txBody>
      </p:sp>
      <p:sp>
        <p:nvSpPr>
          <p:cNvPr id="3" name="내용 개체 틀 2"/>
          <p:cNvSpPr>
            <a:spLocks noGrp="1"/>
          </p:cNvSpPr>
          <p:nvPr>
            <p:ph idx="1"/>
          </p:nvPr>
        </p:nvSpPr>
        <p:spPr>
          <a:xfrm>
            <a:off x="323528" y="1268760"/>
            <a:ext cx="8496944" cy="2344122"/>
          </a:xfrm>
        </p:spPr>
        <p:txBody>
          <a:bodyPr/>
          <a:lstStyle/>
          <a:p>
            <a:r>
              <a:rPr lang="en-US" altLang="ko-KR" dirty="0"/>
              <a:t>During evaluation, authors have split the dataset, to test their model under various supervised conditions</a:t>
            </a:r>
          </a:p>
          <a:p>
            <a:endParaRPr lang="en-US" altLang="ko-KR" dirty="0"/>
          </a:p>
          <a:p>
            <a:r>
              <a:rPr lang="en-US" altLang="ko-KR" dirty="0"/>
              <a:t>Data was separated as three-folds under three criteria</a:t>
            </a:r>
          </a:p>
          <a:p>
            <a:pPr lvl="1"/>
            <a:r>
              <a:rPr lang="en-US" altLang="ko-KR" dirty="0"/>
              <a:t>Random, Event-based, Time-based</a:t>
            </a:r>
            <a:endParaRPr lang="ko-KR" altLang="en-US" dirty="0"/>
          </a:p>
        </p:txBody>
      </p:sp>
      <p:sp>
        <p:nvSpPr>
          <p:cNvPr id="4" name="TextBox 3"/>
          <p:cNvSpPr txBox="1"/>
          <p:nvPr/>
        </p:nvSpPr>
        <p:spPr>
          <a:xfrm>
            <a:off x="4767309" y="3571616"/>
            <a:ext cx="4053163" cy="707886"/>
          </a:xfrm>
          <a:prstGeom prst="rect">
            <a:avLst/>
          </a:prstGeom>
          <a:no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News articles among 8 years span were separated by publication date</a:t>
            </a:r>
            <a:endParaRPr lang="ko-KR" altLang="en-US" sz="2000" i="1" dirty="0">
              <a:latin typeface="Calibri" panose="020F0502020204030204" pitchFamily="34" charset="0"/>
              <a:cs typeface="Calibri" panose="020F0502020204030204" pitchFamily="34" charset="0"/>
            </a:endParaRPr>
          </a:p>
        </p:txBody>
      </p:sp>
      <p:sp>
        <p:nvSpPr>
          <p:cNvPr id="5" name="TextBox 4"/>
          <p:cNvSpPr txBox="1"/>
          <p:nvPr/>
        </p:nvSpPr>
        <p:spPr>
          <a:xfrm>
            <a:off x="2588632" y="4383153"/>
            <a:ext cx="4357354" cy="707886"/>
          </a:xfrm>
          <a:prstGeom prst="rect">
            <a:avLst/>
          </a:prstGeom>
          <a:noFill/>
          <a:ln>
            <a:noFill/>
          </a:ln>
        </p:spPr>
        <p:txBody>
          <a:bodyPr wrap="square" rtlCol="0">
            <a:spAutoFit/>
          </a:bodyPr>
          <a:lstStyle/>
          <a:p>
            <a:r>
              <a:rPr lang="en-US" altLang="ko-KR" sz="2000" dirty="0">
                <a:latin typeface="Calibri" panose="020F0502020204030204" pitchFamily="34" charset="0"/>
                <a:cs typeface="Calibri" panose="020F0502020204030204" pitchFamily="34" charset="0"/>
              </a:rPr>
              <a:t>Articles for the same event were allocated in the same fold</a:t>
            </a:r>
            <a:endParaRPr lang="ko-KR" altLang="en-US" sz="2000" i="1" dirty="0">
              <a:latin typeface="Calibri" panose="020F0502020204030204" pitchFamily="34" charset="0"/>
              <a:cs typeface="Calibri" panose="020F0502020204030204" pitchFamily="34" charset="0"/>
            </a:endParaRPr>
          </a:p>
        </p:txBody>
      </p:sp>
      <p:cxnSp>
        <p:nvCxnSpPr>
          <p:cNvPr id="7" name="꺾인 연결선 6"/>
          <p:cNvCxnSpPr>
            <a:endCxn id="4" idx="1"/>
          </p:cNvCxnSpPr>
          <p:nvPr/>
        </p:nvCxnSpPr>
        <p:spPr>
          <a:xfrm rot="16200000" flipH="1">
            <a:off x="4420674" y="3578923"/>
            <a:ext cx="353945" cy="33932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1" name="꺾인 연결선 10"/>
          <p:cNvCxnSpPr>
            <a:endCxn id="5" idx="1"/>
          </p:cNvCxnSpPr>
          <p:nvPr/>
        </p:nvCxnSpPr>
        <p:spPr>
          <a:xfrm rot="5400000">
            <a:off x="2198908" y="3948177"/>
            <a:ext cx="1178643" cy="399194"/>
          </a:xfrm>
          <a:prstGeom prst="bentConnector4">
            <a:avLst>
              <a:gd name="adj1" fmla="val 34985"/>
              <a:gd name="adj2" fmla="val 157265"/>
            </a:avLst>
          </a:prstGeom>
          <a:ln>
            <a:tailEnd type="triangle"/>
          </a:ln>
        </p:spPr>
        <p:style>
          <a:lnRef idx="1">
            <a:schemeClr val="dk1"/>
          </a:lnRef>
          <a:fillRef idx="0">
            <a:schemeClr val="dk1"/>
          </a:fillRef>
          <a:effectRef idx="0">
            <a:schemeClr val="dk1"/>
          </a:effectRef>
          <a:fontRef idx="minor">
            <a:schemeClr val="tx1"/>
          </a:fontRef>
        </p:style>
      </p:cxnSp>
      <p:sp>
        <p:nvSpPr>
          <p:cNvPr id="14" name="내용 개체 틀 2"/>
          <p:cNvSpPr txBox="1">
            <a:spLocks/>
          </p:cNvSpPr>
          <p:nvPr/>
        </p:nvSpPr>
        <p:spPr>
          <a:xfrm>
            <a:off x="323528" y="5301208"/>
            <a:ext cx="8496944" cy="1080120"/>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Wingdings" panose="05000000000000000000" pitchFamily="2" charset="2"/>
              <a:buChar char="§"/>
              <a:defRPr sz="26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1" hangingPunct="1">
              <a:spcBef>
                <a:spcPct val="20000"/>
              </a:spcBef>
              <a:buFont typeface="Arial" panose="020B0604020202020204" pitchFamily="34" charset="0"/>
              <a:buChar char="•"/>
              <a:defRPr sz="22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1" hangingPunct="1">
              <a:spcBef>
                <a:spcPct val="20000"/>
              </a:spcBef>
              <a:buFont typeface="Wingdings" panose="05000000000000000000" pitchFamily="2" charset="2"/>
              <a:buChar char="§"/>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1" hangingPunct="1">
              <a:spcBef>
                <a:spcPct val="20000"/>
              </a:spcBef>
              <a:buFont typeface="Arial" pitchFamily="34" charset="0"/>
              <a:buChar char="–"/>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1" hangingPunct="1">
              <a:spcBef>
                <a:spcPct val="20000"/>
              </a:spcBef>
              <a:buFont typeface="Arial" pitchFamily="34" charset="0"/>
              <a:buChar char="»"/>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For these data folds, one fold was used as training data, and other two were used as test data</a:t>
            </a:r>
            <a:endParaRPr lang="ko-KR" altLang="en-US" dirty="0"/>
          </a:p>
        </p:txBody>
      </p:sp>
    </p:spTree>
    <p:extLst>
      <p:ext uri="{BB962C8B-B14F-4D97-AF65-F5344CB8AC3E}">
        <p14:creationId xmlns:p14="http://schemas.microsoft.com/office/powerpoint/2010/main" val="301001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Experiments Results – Text Model</a:t>
            </a:r>
            <a:endParaRPr lang="ko-KR" altLang="en-US" dirty="0"/>
          </a:p>
        </p:txBody>
      </p:sp>
      <p:sp>
        <p:nvSpPr>
          <p:cNvPr id="3" name="내용 개체 틀 2"/>
          <p:cNvSpPr>
            <a:spLocks noGrp="1"/>
          </p:cNvSpPr>
          <p:nvPr>
            <p:ph idx="1"/>
          </p:nvPr>
        </p:nvSpPr>
        <p:spPr>
          <a:xfrm>
            <a:off x="3275856" y="1268760"/>
            <a:ext cx="5544616" cy="4935734"/>
          </a:xfrm>
        </p:spPr>
        <p:txBody>
          <a:bodyPr>
            <a:normAutofit/>
          </a:bodyPr>
          <a:lstStyle/>
          <a:p>
            <a:r>
              <a:rPr lang="en-US" altLang="ko-KR" sz="2400" dirty="0"/>
              <a:t>Non-embedding methods have lower accuracy</a:t>
            </a:r>
          </a:p>
          <a:p>
            <a:pPr lvl="1"/>
            <a:endParaRPr lang="en-US" altLang="ko-KR" sz="1200" dirty="0"/>
          </a:p>
          <a:p>
            <a:r>
              <a:rPr lang="en-US" altLang="ko-KR" sz="2400" dirty="0"/>
              <a:t>However, average word embedding also showed poor performance</a:t>
            </a:r>
          </a:p>
          <a:p>
            <a:pPr lvl="1"/>
            <a:r>
              <a:rPr lang="en-US" altLang="ko-KR" sz="2000" dirty="0"/>
              <a:t>Simply averaging word embedding does not approach efficiently embed sentence-level meaning</a:t>
            </a:r>
          </a:p>
          <a:p>
            <a:pPr marL="0" indent="0">
              <a:buNone/>
            </a:pPr>
            <a:endParaRPr lang="en-US" altLang="ko-KR" sz="1400" dirty="0"/>
          </a:p>
          <a:p>
            <a:r>
              <a:rPr lang="en-US" altLang="ko-KR" sz="2400" dirty="0"/>
              <a:t>Skip-thought and HLSTM showed the better performance</a:t>
            </a:r>
          </a:p>
          <a:p>
            <a:pPr lvl="1"/>
            <a:r>
              <a:rPr lang="en-US" altLang="ko-KR" sz="2000" dirty="0"/>
              <a:t>However, when HLSTM model is combined with bias features,</a:t>
            </a:r>
            <a:r>
              <a:rPr lang="ko-KR" altLang="en-US" sz="2000" dirty="0"/>
              <a:t> </a:t>
            </a:r>
            <a:r>
              <a:rPr lang="en-US" altLang="ko-KR" sz="2000" dirty="0"/>
              <a:t>it showed lower accuracy</a:t>
            </a:r>
          </a:p>
        </p:txBody>
      </p:sp>
      <p:pic>
        <p:nvPicPr>
          <p:cNvPr id="4" name="그림 3"/>
          <p:cNvPicPr>
            <a:picLocks noChangeAspect="1"/>
          </p:cNvPicPr>
          <p:nvPr/>
        </p:nvPicPr>
        <p:blipFill>
          <a:blip r:embed="rId3"/>
          <a:stretch>
            <a:fillRect/>
          </a:stretch>
        </p:blipFill>
        <p:spPr>
          <a:xfrm>
            <a:off x="539552" y="1700808"/>
            <a:ext cx="2582856" cy="3701917"/>
          </a:xfrm>
          <a:prstGeom prst="rect">
            <a:avLst/>
          </a:prstGeom>
        </p:spPr>
      </p:pic>
      <p:sp>
        <p:nvSpPr>
          <p:cNvPr id="5" name="직사각형 4"/>
          <p:cNvSpPr/>
          <p:nvPr/>
        </p:nvSpPr>
        <p:spPr>
          <a:xfrm>
            <a:off x="539552" y="2442660"/>
            <a:ext cx="2582856" cy="93610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6" name="직사각형 5"/>
          <p:cNvSpPr/>
          <p:nvPr/>
        </p:nvSpPr>
        <p:spPr>
          <a:xfrm>
            <a:off x="539552" y="3383835"/>
            <a:ext cx="2582856" cy="49898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7" name="직사각형 6"/>
          <p:cNvSpPr/>
          <p:nvPr/>
        </p:nvSpPr>
        <p:spPr>
          <a:xfrm>
            <a:off x="539552" y="3882820"/>
            <a:ext cx="2582856" cy="98634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8" name="직사각형 7"/>
          <p:cNvSpPr/>
          <p:nvPr/>
        </p:nvSpPr>
        <p:spPr>
          <a:xfrm>
            <a:off x="539552" y="4874975"/>
            <a:ext cx="2582856" cy="49317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Tree>
    <p:extLst>
      <p:ext uri="{BB962C8B-B14F-4D97-AF65-F5344CB8AC3E}">
        <p14:creationId xmlns:p14="http://schemas.microsoft.com/office/powerpoint/2010/main" val="390558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 Results – Graph Model</a:t>
            </a:r>
            <a:endParaRPr lang="ko-KR" altLang="en-US" dirty="0"/>
          </a:p>
        </p:txBody>
      </p:sp>
      <p:sp>
        <p:nvSpPr>
          <p:cNvPr id="3" name="내용 개체 틀 2"/>
          <p:cNvSpPr>
            <a:spLocks noGrp="1"/>
          </p:cNvSpPr>
          <p:nvPr>
            <p:ph idx="1"/>
          </p:nvPr>
        </p:nvSpPr>
        <p:spPr>
          <a:xfrm>
            <a:off x="4139952" y="1268760"/>
            <a:ext cx="4680520" cy="4935734"/>
          </a:xfrm>
        </p:spPr>
        <p:txBody>
          <a:bodyPr>
            <a:normAutofit/>
          </a:bodyPr>
          <a:lstStyle/>
          <a:p>
            <a:r>
              <a:rPr lang="en-US" altLang="ko-KR" sz="2500" dirty="0"/>
              <a:t>Graph-based inference shows similar accuracy with combined result</a:t>
            </a:r>
          </a:p>
          <a:p>
            <a:endParaRPr lang="en-US" altLang="ko-KR" sz="2500" dirty="0"/>
          </a:p>
          <a:p>
            <a:r>
              <a:rPr lang="en-US" altLang="ko-KR" sz="2500" dirty="0"/>
              <a:t>GCN which can embed second-order neighbors, shows better performance than DOR</a:t>
            </a:r>
          </a:p>
          <a:p>
            <a:pPr lvl="1"/>
            <a:endParaRPr lang="en-US" altLang="ko-KR" sz="2500" dirty="0"/>
          </a:p>
        </p:txBody>
      </p:sp>
      <p:pic>
        <p:nvPicPr>
          <p:cNvPr id="4" name="그림 3"/>
          <p:cNvPicPr>
            <a:picLocks noChangeAspect="1"/>
          </p:cNvPicPr>
          <p:nvPr/>
        </p:nvPicPr>
        <p:blipFill>
          <a:blip r:embed="rId3"/>
          <a:stretch>
            <a:fillRect/>
          </a:stretch>
        </p:blipFill>
        <p:spPr>
          <a:xfrm>
            <a:off x="467544" y="2564904"/>
            <a:ext cx="3453747" cy="1883862"/>
          </a:xfrm>
          <a:prstGeom prst="rect">
            <a:avLst/>
          </a:prstGeom>
        </p:spPr>
      </p:pic>
    </p:spTree>
    <p:extLst>
      <p:ext uri="{BB962C8B-B14F-4D97-AF65-F5344CB8AC3E}">
        <p14:creationId xmlns:p14="http://schemas.microsoft.com/office/powerpoint/2010/main" val="100229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Dataset – Distant Supervision</a:t>
            </a:r>
            <a:endParaRPr lang="ko-KR" altLang="en-US" dirty="0"/>
          </a:p>
        </p:txBody>
      </p:sp>
      <p:sp>
        <p:nvSpPr>
          <p:cNvPr id="3" name="내용 개체 틀 2"/>
          <p:cNvSpPr>
            <a:spLocks noGrp="1"/>
          </p:cNvSpPr>
          <p:nvPr>
            <p:ph idx="1"/>
          </p:nvPr>
        </p:nvSpPr>
        <p:spPr>
          <a:xfrm>
            <a:off x="323528" y="1268760"/>
            <a:ext cx="8496944" cy="4752528"/>
          </a:xfrm>
        </p:spPr>
        <p:txBody>
          <a:bodyPr/>
          <a:lstStyle/>
          <a:p>
            <a:r>
              <a:rPr lang="en-US" altLang="ko-KR" dirty="0"/>
              <a:t>Under distant supervision, labels for each document is not directly given</a:t>
            </a:r>
          </a:p>
          <a:p>
            <a:pPr lvl="1"/>
            <a:r>
              <a:rPr lang="en-US" altLang="ko-KR" dirty="0"/>
              <a:t>Models were trained using only labels of </a:t>
            </a:r>
            <a:r>
              <a:rPr lang="en-US" altLang="ko-KR" b="1" i="1" dirty="0"/>
              <a:t>Political users</a:t>
            </a:r>
            <a:endParaRPr lang="ko-KR" altLang="en-US" b="1" i="1" dirty="0"/>
          </a:p>
        </p:txBody>
      </p:sp>
      <p:pic>
        <p:nvPicPr>
          <p:cNvPr id="9" name="그림 8"/>
          <p:cNvPicPr>
            <a:picLocks noChangeAspect="1"/>
          </p:cNvPicPr>
          <p:nvPr/>
        </p:nvPicPr>
        <p:blipFill>
          <a:blip r:embed="rId3"/>
          <a:stretch>
            <a:fillRect/>
          </a:stretch>
        </p:blipFill>
        <p:spPr>
          <a:xfrm>
            <a:off x="2506651" y="3140968"/>
            <a:ext cx="4130698" cy="2975541"/>
          </a:xfrm>
          <a:prstGeom prst="rect">
            <a:avLst/>
          </a:prstGeom>
        </p:spPr>
      </p:pic>
    </p:spTree>
    <p:extLst>
      <p:ext uri="{BB962C8B-B14F-4D97-AF65-F5344CB8AC3E}">
        <p14:creationId xmlns:p14="http://schemas.microsoft.com/office/powerpoint/2010/main" val="344074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 Results – Graph Model</a:t>
            </a:r>
            <a:endParaRPr lang="ko-KR" altLang="en-US" dirty="0"/>
          </a:p>
        </p:txBody>
      </p:sp>
      <p:sp>
        <p:nvSpPr>
          <p:cNvPr id="3" name="내용 개체 틀 2"/>
          <p:cNvSpPr>
            <a:spLocks noGrp="1"/>
          </p:cNvSpPr>
          <p:nvPr>
            <p:ph idx="1"/>
          </p:nvPr>
        </p:nvSpPr>
        <p:spPr>
          <a:xfrm>
            <a:off x="4139952" y="1268760"/>
            <a:ext cx="4680520" cy="4935734"/>
          </a:xfrm>
        </p:spPr>
        <p:txBody>
          <a:bodyPr>
            <a:normAutofit/>
          </a:bodyPr>
          <a:lstStyle/>
          <a:p>
            <a:r>
              <a:rPr lang="en-US" altLang="ko-KR" sz="2500" dirty="0"/>
              <a:t>GCN which can embed second-order neighbors, shows better performance than DOR</a:t>
            </a:r>
          </a:p>
          <a:p>
            <a:pPr lvl="1"/>
            <a:endParaRPr lang="en-US" altLang="ko-KR" sz="2500" dirty="0"/>
          </a:p>
          <a:p>
            <a:r>
              <a:rPr lang="en-US" altLang="ko-KR" sz="2500" dirty="0"/>
              <a:t>As similar to the text result, time-based folds shows lower performance than others</a:t>
            </a:r>
          </a:p>
          <a:p>
            <a:endParaRPr lang="en-US" altLang="ko-KR" dirty="0"/>
          </a:p>
          <a:p>
            <a:r>
              <a:rPr lang="en-US" altLang="ko-KR" sz="2500" dirty="0"/>
              <a:t>Under distant supervision condition, its performance matches with Skip-Thought</a:t>
            </a:r>
          </a:p>
        </p:txBody>
      </p:sp>
      <p:pic>
        <p:nvPicPr>
          <p:cNvPr id="4" name="그림 3"/>
          <p:cNvPicPr>
            <a:picLocks noChangeAspect="1"/>
          </p:cNvPicPr>
          <p:nvPr/>
        </p:nvPicPr>
        <p:blipFill>
          <a:blip r:embed="rId3"/>
          <a:stretch>
            <a:fillRect/>
          </a:stretch>
        </p:blipFill>
        <p:spPr>
          <a:xfrm>
            <a:off x="467544" y="2564904"/>
            <a:ext cx="3453747" cy="1883862"/>
          </a:xfrm>
          <a:prstGeom prst="rect">
            <a:avLst/>
          </a:prstGeom>
        </p:spPr>
      </p:pic>
    </p:spTree>
    <p:extLst>
      <p:ext uri="{BB962C8B-B14F-4D97-AF65-F5344CB8AC3E}">
        <p14:creationId xmlns:p14="http://schemas.microsoft.com/office/powerpoint/2010/main" val="14609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A91ED79-3899-4550-99BA-93BC18FA71D5}"/>
              </a:ext>
            </a:extLst>
          </p:cNvPr>
          <p:cNvSpPr>
            <a:spLocks noGrp="1"/>
          </p:cNvSpPr>
          <p:nvPr>
            <p:ph type="title"/>
          </p:nvPr>
        </p:nvSpPr>
        <p:spPr/>
        <p:txBody>
          <a:bodyPr/>
          <a:lstStyle/>
          <a:p>
            <a:r>
              <a:rPr lang="en-US" altLang="ko-KR" dirty="0"/>
              <a:t>Political Bias of the News Articles</a:t>
            </a:r>
            <a:endParaRPr lang="ko-KR" altLang="en-US" dirty="0"/>
          </a:p>
        </p:txBody>
      </p:sp>
      <p:sp>
        <p:nvSpPr>
          <p:cNvPr id="3" name="내용 개체 틀 2">
            <a:extLst>
              <a:ext uri="{FF2B5EF4-FFF2-40B4-BE49-F238E27FC236}">
                <a16:creationId xmlns:a16="http://schemas.microsoft.com/office/drawing/2014/main" id="{B72FAC1C-217D-4408-A424-4D1C767FB9C5}"/>
              </a:ext>
            </a:extLst>
          </p:cNvPr>
          <p:cNvSpPr>
            <a:spLocks noGrp="1"/>
          </p:cNvSpPr>
          <p:nvPr>
            <p:ph idx="1"/>
          </p:nvPr>
        </p:nvSpPr>
        <p:spPr>
          <a:xfrm>
            <a:off x="323528" y="1268760"/>
            <a:ext cx="8496944" cy="2880320"/>
          </a:xfrm>
        </p:spPr>
        <p:txBody>
          <a:bodyPr>
            <a:normAutofit fontScale="92500"/>
          </a:bodyPr>
          <a:lstStyle/>
          <a:p>
            <a:r>
              <a:rPr lang="en-US" altLang="ko-KR" dirty="0"/>
              <a:t>Traditionally, news articles were published through a few dedicated sources that checks the validity	 of the content</a:t>
            </a:r>
          </a:p>
          <a:p>
            <a:pPr lvl="1"/>
            <a:r>
              <a:rPr lang="en-US" altLang="ko-KR" dirty="0"/>
              <a:t>However, thanks to the web and social platforms, </a:t>
            </a:r>
            <a:br>
              <a:rPr lang="en-US" altLang="ko-KR" dirty="0"/>
            </a:br>
            <a:r>
              <a:rPr lang="en-US" altLang="ko-KR" dirty="0"/>
              <a:t>there have been a sharp increase of diverse news sources </a:t>
            </a:r>
          </a:p>
          <a:p>
            <a:pPr lvl="1"/>
            <a:endParaRPr lang="en-US" altLang="ko-KR" sz="1700" dirty="0"/>
          </a:p>
          <a:p>
            <a:r>
              <a:rPr lang="en-US" altLang="ko-KR" dirty="0"/>
              <a:t>As a result, information provided by (incredible) sources are often shaped by their perspectives and ideologies</a:t>
            </a:r>
          </a:p>
        </p:txBody>
      </p:sp>
      <p:pic>
        <p:nvPicPr>
          <p:cNvPr id="4" name="그림 3">
            <a:extLst>
              <a:ext uri="{FF2B5EF4-FFF2-40B4-BE49-F238E27FC236}">
                <a16:creationId xmlns:a16="http://schemas.microsoft.com/office/drawing/2014/main" id="{2CA7F1D9-17FF-43E2-BEB0-94238299CADA}"/>
              </a:ext>
            </a:extLst>
          </p:cNvPr>
          <p:cNvPicPr>
            <a:picLocks noChangeAspect="1"/>
          </p:cNvPicPr>
          <p:nvPr/>
        </p:nvPicPr>
        <p:blipFill>
          <a:blip r:embed="rId3"/>
          <a:stretch>
            <a:fillRect/>
          </a:stretch>
        </p:blipFill>
        <p:spPr>
          <a:xfrm>
            <a:off x="5004049" y="4331180"/>
            <a:ext cx="3458393" cy="1836000"/>
          </a:xfrm>
          <a:prstGeom prst="rect">
            <a:avLst/>
          </a:prstGeom>
        </p:spPr>
      </p:pic>
      <p:pic>
        <p:nvPicPr>
          <p:cNvPr id="5" name="그림 4">
            <a:extLst>
              <a:ext uri="{FF2B5EF4-FFF2-40B4-BE49-F238E27FC236}">
                <a16:creationId xmlns:a16="http://schemas.microsoft.com/office/drawing/2014/main" id="{CA49AEF2-75A9-444D-9D27-DE37BA8E2B39}"/>
              </a:ext>
            </a:extLst>
          </p:cNvPr>
          <p:cNvPicPr>
            <a:picLocks noChangeAspect="1"/>
          </p:cNvPicPr>
          <p:nvPr/>
        </p:nvPicPr>
        <p:blipFill>
          <a:blip r:embed="rId4"/>
          <a:stretch>
            <a:fillRect/>
          </a:stretch>
        </p:blipFill>
        <p:spPr>
          <a:xfrm>
            <a:off x="755576" y="4331180"/>
            <a:ext cx="3471427" cy="1836000"/>
          </a:xfrm>
          <a:prstGeom prst="rect">
            <a:avLst/>
          </a:prstGeom>
        </p:spPr>
      </p:pic>
      <p:sp>
        <p:nvSpPr>
          <p:cNvPr id="6" name="직사각형 5"/>
          <p:cNvSpPr/>
          <p:nvPr/>
        </p:nvSpPr>
        <p:spPr>
          <a:xfrm>
            <a:off x="6300192" y="5351444"/>
            <a:ext cx="5040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p:nvSpPr>
        <p:spPr>
          <a:xfrm>
            <a:off x="7548636" y="5534809"/>
            <a:ext cx="623764" cy="170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29226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Experiment Results – Joint Model</a:t>
            </a:r>
            <a:endParaRPr lang="ko-KR" altLang="en-US" dirty="0"/>
          </a:p>
        </p:txBody>
      </p:sp>
      <p:sp>
        <p:nvSpPr>
          <p:cNvPr id="3" name="내용 개체 틀 2"/>
          <p:cNvSpPr>
            <a:spLocks noGrp="1"/>
          </p:cNvSpPr>
          <p:nvPr>
            <p:ph idx="1"/>
          </p:nvPr>
        </p:nvSpPr>
        <p:spPr>
          <a:xfrm>
            <a:off x="323528" y="1268760"/>
            <a:ext cx="8496944" cy="2376264"/>
          </a:xfrm>
        </p:spPr>
        <p:txBody>
          <a:bodyPr>
            <a:normAutofit fontScale="92500"/>
          </a:bodyPr>
          <a:lstStyle/>
          <a:p>
            <a:r>
              <a:rPr lang="en-US" altLang="ko-KR" dirty="0"/>
              <a:t>When text model and graph model is trained jointly, even classification performance for single metric is enhanced</a:t>
            </a:r>
          </a:p>
          <a:p>
            <a:pPr lvl="1"/>
            <a:r>
              <a:rPr lang="en-US" altLang="ko-KR" dirty="0"/>
              <a:t>However, most of the accuracy is based on the inference of the graph</a:t>
            </a:r>
          </a:p>
          <a:p>
            <a:pPr lvl="1"/>
            <a:endParaRPr lang="en-US" altLang="ko-KR" dirty="0"/>
          </a:p>
          <a:p>
            <a:r>
              <a:rPr lang="en-US" altLang="ko-KR" dirty="0"/>
              <a:t>For the distant supervision, it nearly achieved the performance of text only models</a:t>
            </a:r>
          </a:p>
        </p:txBody>
      </p:sp>
      <p:pic>
        <p:nvPicPr>
          <p:cNvPr id="4" name="그림 3"/>
          <p:cNvPicPr>
            <a:picLocks noChangeAspect="1"/>
          </p:cNvPicPr>
          <p:nvPr/>
        </p:nvPicPr>
        <p:blipFill>
          <a:blip r:embed="rId3"/>
          <a:stretch>
            <a:fillRect/>
          </a:stretch>
        </p:blipFill>
        <p:spPr>
          <a:xfrm>
            <a:off x="1142938" y="4005064"/>
            <a:ext cx="6858124" cy="1983555"/>
          </a:xfrm>
          <a:prstGeom prst="rect">
            <a:avLst/>
          </a:prstGeom>
        </p:spPr>
      </p:pic>
    </p:spTree>
    <p:extLst>
      <p:ext uri="{BB962C8B-B14F-4D97-AF65-F5344CB8AC3E}">
        <p14:creationId xmlns:p14="http://schemas.microsoft.com/office/powerpoint/2010/main" val="293742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Conclusion</a:t>
            </a:r>
            <a:endParaRPr lang="ko-KR" altLang="en-US" dirty="0"/>
          </a:p>
        </p:txBody>
      </p:sp>
      <p:sp>
        <p:nvSpPr>
          <p:cNvPr id="3" name="내용 개체 틀 2"/>
          <p:cNvSpPr>
            <a:spLocks noGrp="1"/>
          </p:cNvSpPr>
          <p:nvPr>
            <p:ph idx="1"/>
          </p:nvPr>
        </p:nvSpPr>
        <p:spPr/>
        <p:txBody>
          <a:bodyPr/>
          <a:lstStyle/>
          <a:p>
            <a:r>
              <a:rPr lang="en-US" altLang="ko-KR" dirty="0"/>
              <a:t>To infer the bias of the news article, not only text itself but its social context has been used</a:t>
            </a:r>
          </a:p>
          <a:p>
            <a:endParaRPr lang="en-US" altLang="ko-KR" dirty="0"/>
          </a:p>
          <a:p>
            <a:r>
              <a:rPr lang="en-US" altLang="ko-KR" dirty="0"/>
              <a:t>For this task, devised graph-based model combined with text model that jointly trains the vector representation</a:t>
            </a:r>
          </a:p>
          <a:p>
            <a:pPr lvl="1"/>
            <a:endParaRPr lang="en-US" altLang="ko-KR" dirty="0"/>
          </a:p>
          <a:p>
            <a:r>
              <a:rPr lang="en-US" altLang="ko-KR" dirty="0"/>
              <a:t>Graph-based model combined with text model has quite successfully classified the given document’s bias label</a:t>
            </a:r>
          </a:p>
          <a:p>
            <a:pPr lvl="1"/>
            <a:r>
              <a:rPr lang="en-US" altLang="ko-KR" dirty="0"/>
              <a:t>Even in distant supervision cases, it has matched nearly the performance that of text-only models</a:t>
            </a:r>
          </a:p>
          <a:p>
            <a:pPr lvl="1"/>
            <a:endParaRPr lang="en-US" altLang="ko-KR" dirty="0"/>
          </a:p>
        </p:txBody>
      </p:sp>
    </p:spTree>
    <p:extLst>
      <p:ext uri="{BB962C8B-B14F-4D97-AF65-F5344CB8AC3E}">
        <p14:creationId xmlns:p14="http://schemas.microsoft.com/office/powerpoint/2010/main" val="133541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Inferring the Political Bias from Text</a:t>
            </a:r>
            <a:endParaRPr lang="ko-KR" altLang="en-US" dirty="0"/>
          </a:p>
        </p:txBody>
      </p:sp>
      <p:sp>
        <p:nvSpPr>
          <p:cNvPr id="3" name="내용 개체 틀 2"/>
          <p:cNvSpPr>
            <a:spLocks noGrp="1"/>
          </p:cNvSpPr>
          <p:nvPr>
            <p:ph idx="1"/>
          </p:nvPr>
        </p:nvSpPr>
        <p:spPr/>
        <p:txBody>
          <a:bodyPr>
            <a:normAutofit/>
          </a:bodyPr>
          <a:lstStyle/>
          <a:p>
            <a:r>
              <a:rPr lang="en-US" altLang="ko-KR" dirty="0"/>
              <a:t>Such biased news articles can be propagated through echo-chambers where only single perspective is presented </a:t>
            </a:r>
          </a:p>
          <a:p>
            <a:pPr lvl="1"/>
            <a:r>
              <a:rPr lang="en-US" altLang="ko-KR" dirty="0"/>
              <a:t>Even worse, those biased contents might contain false content</a:t>
            </a:r>
          </a:p>
          <a:p>
            <a:endParaRPr lang="en-US" altLang="ko-KR" dirty="0"/>
          </a:p>
          <a:p>
            <a:r>
              <a:rPr lang="en-US" altLang="ko-KR" dirty="0"/>
              <a:t>To tackle the issue, identifying the political perspective of given text have been studied by many researchers</a:t>
            </a:r>
          </a:p>
          <a:p>
            <a:pPr lvl="1"/>
            <a:r>
              <a:rPr lang="en-US" altLang="ko-KR" dirty="0"/>
              <a:t>However, while previous studies often focused on ideologically-charged texts (ex. debate), news articles have different nature</a:t>
            </a:r>
          </a:p>
          <a:p>
            <a:pPr lvl="1"/>
            <a:r>
              <a:rPr lang="en-US" altLang="ko-KR" dirty="0"/>
              <a:t>News articles differ from purely political texts that it attempts to maintain </a:t>
            </a:r>
            <a:r>
              <a:rPr lang="en-US" altLang="ko-KR" b="1" dirty="0"/>
              <a:t>credibility</a:t>
            </a:r>
            <a:r>
              <a:rPr lang="en-US" altLang="ko-KR" dirty="0"/>
              <a:t> and exhibit their bias in more </a:t>
            </a:r>
            <a:r>
              <a:rPr lang="en-US" altLang="ko-KR" b="1" dirty="0"/>
              <a:t>subtle</a:t>
            </a:r>
            <a:r>
              <a:rPr lang="en-US" altLang="ko-KR" dirty="0"/>
              <a:t> ways</a:t>
            </a:r>
          </a:p>
        </p:txBody>
      </p:sp>
    </p:spTree>
    <p:extLst>
      <p:ext uri="{BB962C8B-B14F-4D97-AF65-F5344CB8AC3E}">
        <p14:creationId xmlns:p14="http://schemas.microsoft.com/office/powerpoint/2010/main" val="317952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Not Only Text, But Social Interaction!</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a:t>Thus, it requires different viewpoint to accurately classify the political bias of the news material </a:t>
            </a:r>
          </a:p>
          <a:p>
            <a:pPr lvl="1"/>
            <a:r>
              <a:rPr lang="en-US" altLang="ko-KR" dirty="0"/>
              <a:t>Considering only </a:t>
            </a:r>
            <a:r>
              <a:rPr lang="en-US" altLang="ko-KR" b="1" i="1" dirty="0"/>
              <a:t>text</a:t>
            </a:r>
            <a:r>
              <a:rPr lang="en-US" altLang="ko-KR" dirty="0"/>
              <a:t> is not enough to detect the political bias of the news narrative</a:t>
            </a:r>
          </a:p>
          <a:p>
            <a:pPr lvl="1"/>
            <a:endParaRPr lang="en-US" altLang="ko-KR" dirty="0"/>
          </a:p>
          <a:p>
            <a:r>
              <a:rPr lang="en-US" altLang="ko-KR" dirty="0"/>
              <a:t>One feasible approach is to consider the </a:t>
            </a:r>
            <a:r>
              <a:rPr lang="en-US" altLang="ko-KR" b="1" i="1" dirty="0"/>
              <a:t>social context</a:t>
            </a:r>
            <a:r>
              <a:rPr lang="en-US" altLang="ko-KR" dirty="0"/>
              <a:t> where the news articles are propagated</a:t>
            </a:r>
          </a:p>
          <a:p>
            <a:pPr lvl="1"/>
            <a:r>
              <a:rPr lang="en-US" altLang="ko-KR" dirty="0"/>
              <a:t>This approach is based on the belief that people with similar political orientation will tend to spread similar news articles</a:t>
            </a:r>
          </a:p>
          <a:p>
            <a:pPr marL="0" indent="0">
              <a:buNone/>
            </a:pPr>
            <a:endParaRPr lang="en-US" altLang="ko-KR" dirty="0"/>
          </a:p>
          <a:p>
            <a:r>
              <a:rPr lang="en-US" altLang="ko-KR" dirty="0"/>
              <a:t>In this work, authors tried to </a:t>
            </a:r>
            <a:r>
              <a:rPr lang="en-US" altLang="ko-KR" b="1" dirty="0"/>
              <a:t>classify</a:t>
            </a:r>
            <a:r>
              <a:rPr lang="en-US" altLang="ko-KR" dirty="0"/>
              <a:t> news articles according to their </a:t>
            </a:r>
            <a:r>
              <a:rPr lang="en-US" altLang="ko-KR" b="1" dirty="0"/>
              <a:t>bias</a:t>
            </a:r>
            <a:r>
              <a:rPr lang="en-US" altLang="ko-KR" dirty="0"/>
              <a:t> not only from </a:t>
            </a:r>
            <a:br>
              <a:rPr lang="en-US" altLang="ko-KR" dirty="0"/>
            </a:br>
            <a:r>
              <a:rPr lang="en-US" altLang="ko-KR" dirty="0"/>
              <a:t>its </a:t>
            </a:r>
            <a:r>
              <a:rPr lang="en-US" altLang="ko-KR" b="1" i="1" dirty="0"/>
              <a:t>text</a:t>
            </a:r>
            <a:r>
              <a:rPr lang="en-US" altLang="ko-KR" i="1" dirty="0"/>
              <a:t> </a:t>
            </a:r>
            <a:r>
              <a:rPr lang="en-US" altLang="ko-KR" dirty="0"/>
              <a:t>but in consideration of its </a:t>
            </a:r>
            <a:r>
              <a:rPr lang="en-US" altLang="ko-KR" b="1" i="1" dirty="0"/>
              <a:t>dissemination</a:t>
            </a:r>
            <a:endParaRPr lang="ko-KR" altLang="en-US" i="1" dirty="0"/>
          </a:p>
          <a:p>
            <a:endParaRPr lang="ko-KR" altLang="en-US" dirty="0"/>
          </a:p>
        </p:txBody>
      </p:sp>
    </p:spTree>
    <p:extLst>
      <p:ext uri="{BB962C8B-B14F-4D97-AF65-F5344CB8AC3E}">
        <p14:creationId xmlns:p14="http://schemas.microsoft.com/office/powerpoint/2010/main" val="223965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86AABDB-80BC-40BC-8766-05C0AEA17CEC}"/>
              </a:ext>
            </a:extLst>
          </p:cNvPr>
          <p:cNvSpPr>
            <a:spLocks noGrp="1"/>
          </p:cNvSpPr>
          <p:nvPr>
            <p:ph type="title"/>
          </p:nvPr>
        </p:nvSpPr>
        <p:spPr/>
        <p:txBody>
          <a:bodyPr/>
          <a:lstStyle/>
          <a:p>
            <a:r>
              <a:rPr lang="en-US" altLang="ko-KR" dirty="0"/>
              <a:t>Dataset – Text Document</a:t>
            </a:r>
            <a:endParaRPr lang="ko-KR" altLang="en-US" dirty="0"/>
          </a:p>
        </p:txBody>
      </p:sp>
      <p:sp>
        <p:nvSpPr>
          <p:cNvPr id="3" name="내용 개체 틀 2">
            <a:extLst>
              <a:ext uri="{FF2B5EF4-FFF2-40B4-BE49-F238E27FC236}">
                <a16:creationId xmlns:a16="http://schemas.microsoft.com/office/drawing/2014/main" id="{EAB4251A-314B-4B23-A60A-19706D268C1D}"/>
              </a:ext>
            </a:extLst>
          </p:cNvPr>
          <p:cNvSpPr>
            <a:spLocks noGrp="1"/>
          </p:cNvSpPr>
          <p:nvPr>
            <p:ph idx="1"/>
          </p:nvPr>
        </p:nvSpPr>
        <p:spPr>
          <a:xfrm>
            <a:off x="323528" y="1268760"/>
            <a:ext cx="8496944" cy="1296144"/>
          </a:xfrm>
        </p:spPr>
        <p:txBody>
          <a:bodyPr/>
          <a:lstStyle/>
          <a:p>
            <a:r>
              <a:rPr lang="en-US" altLang="ko-KR" dirty="0"/>
              <a:t>To gather the news material with </a:t>
            </a:r>
            <a:r>
              <a:rPr lang="en-US" altLang="ko-KR" b="1" dirty="0"/>
              <a:t>bias</a:t>
            </a:r>
            <a:r>
              <a:rPr lang="en-US" altLang="ko-KR" dirty="0"/>
              <a:t> labels,</a:t>
            </a:r>
            <a:br>
              <a:rPr lang="en-US" altLang="ko-KR" dirty="0"/>
            </a:br>
            <a:r>
              <a:rPr lang="en-US" altLang="ko-KR" dirty="0"/>
              <a:t>authors collected the dataset from two websites</a:t>
            </a:r>
          </a:p>
          <a:p>
            <a:pPr lvl="1"/>
            <a:r>
              <a:rPr lang="en-US" altLang="ko-KR" dirty="0"/>
              <a:t>Memeorandum.com &amp; Allsides.com </a:t>
            </a:r>
            <a:endParaRPr lang="ko-KR" altLang="en-US" dirty="0"/>
          </a:p>
        </p:txBody>
      </p:sp>
      <p:pic>
        <p:nvPicPr>
          <p:cNvPr id="4" name="그림 3"/>
          <p:cNvPicPr>
            <a:picLocks noChangeAspect="1"/>
          </p:cNvPicPr>
          <p:nvPr/>
        </p:nvPicPr>
        <p:blipFill>
          <a:blip r:embed="rId3"/>
          <a:stretch>
            <a:fillRect/>
          </a:stretch>
        </p:blipFill>
        <p:spPr>
          <a:xfrm>
            <a:off x="1493658" y="2715571"/>
            <a:ext cx="6156684" cy="1435174"/>
          </a:xfrm>
          <a:prstGeom prst="rect">
            <a:avLst/>
          </a:prstGeom>
        </p:spPr>
      </p:pic>
      <p:sp>
        <p:nvSpPr>
          <p:cNvPr id="5" name="내용 개체 틀 2">
            <a:extLst>
              <a:ext uri="{FF2B5EF4-FFF2-40B4-BE49-F238E27FC236}">
                <a16:creationId xmlns:a16="http://schemas.microsoft.com/office/drawing/2014/main" id="{EAB4251A-314B-4B23-A60A-19706D268C1D}"/>
              </a:ext>
            </a:extLst>
          </p:cNvPr>
          <p:cNvSpPr txBox="1">
            <a:spLocks/>
          </p:cNvSpPr>
          <p:nvPr/>
        </p:nvSpPr>
        <p:spPr>
          <a:xfrm>
            <a:off x="323528" y="4365104"/>
            <a:ext cx="8496944" cy="1440160"/>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Wingdings" panose="05000000000000000000" pitchFamily="2" charset="2"/>
              <a:buChar char="§"/>
              <a:defRPr sz="26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1" hangingPunct="1">
              <a:spcBef>
                <a:spcPct val="20000"/>
              </a:spcBef>
              <a:buFont typeface="Arial" panose="020B0604020202020204" pitchFamily="34" charset="0"/>
              <a:buChar char="•"/>
              <a:defRPr sz="22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1" hangingPunct="1">
              <a:spcBef>
                <a:spcPct val="20000"/>
              </a:spcBef>
              <a:buFont typeface="Wingdings" panose="05000000000000000000" pitchFamily="2" charset="2"/>
              <a:buChar char="§"/>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1" hangingPunct="1">
              <a:spcBef>
                <a:spcPct val="20000"/>
              </a:spcBef>
              <a:buFont typeface="Arial" pitchFamily="34" charset="0"/>
              <a:buChar char="–"/>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1" hangingPunct="1">
              <a:spcBef>
                <a:spcPct val="20000"/>
              </a:spcBef>
              <a:buFont typeface="Arial" pitchFamily="34" charset="0"/>
              <a:buChar char="»"/>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Using these websites, collected total </a:t>
            </a:r>
            <a:r>
              <a:rPr lang="en-US" altLang="ko-KR" u="sng" dirty="0"/>
              <a:t>10,385 news articles</a:t>
            </a:r>
            <a:r>
              <a:rPr lang="en-US" altLang="ko-KR" dirty="0"/>
              <a:t> discussing 94 event types (elections, terrorism, etc.)</a:t>
            </a:r>
          </a:p>
          <a:p>
            <a:pPr lvl="1"/>
            <a:r>
              <a:rPr lang="en-US" altLang="ko-KR" dirty="0"/>
              <a:t>8-years span</a:t>
            </a:r>
          </a:p>
        </p:txBody>
      </p:sp>
    </p:spTree>
    <p:extLst>
      <p:ext uri="{BB962C8B-B14F-4D97-AF65-F5344CB8AC3E}">
        <p14:creationId xmlns:p14="http://schemas.microsoft.com/office/powerpoint/2010/main" val="88688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Dataset – Social Information</a:t>
            </a:r>
            <a:endParaRPr lang="ko-KR" altLang="en-US" dirty="0"/>
          </a:p>
        </p:txBody>
      </p:sp>
      <p:sp>
        <p:nvSpPr>
          <p:cNvPr id="3" name="내용 개체 틀 2"/>
          <p:cNvSpPr>
            <a:spLocks noGrp="1"/>
          </p:cNvSpPr>
          <p:nvPr>
            <p:ph idx="1"/>
          </p:nvPr>
        </p:nvSpPr>
        <p:spPr/>
        <p:txBody>
          <a:bodyPr/>
          <a:lstStyle/>
          <a:p>
            <a:r>
              <a:rPr lang="en-US" altLang="ko-KR" dirty="0"/>
              <a:t>As for the social information, authors collected users </a:t>
            </a:r>
            <a:br>
              <a:rPr lang="en-US" altLang="ko-KR" dirty="0"/>
            </a:br>
            <a:r>
              <a:rPr lang="en-US" altLang="ko-KR" dirty="0"/>
              <a:t>from </a:t>
            </a:r>
            <a:r>
              <a:rPr lang="en-US" altLang="ko-KR" i="1" dirty="0"/>
              <a:t>Twitter</a:t>
            </a:r>
          </a:p>
          <a:p>
            <a:pPr lvl="1"/>
            <a:r>
              <a:rPr lang="en-US" altLang="ko-KR" dirty="0"/>
              <a:t>Crawled users who shared the news articles frequently </a:t>
            </a:r>
            <a:br>
              <a:rPr lang="en-US" altLang="ko-KR" dirty="0"/>
            </a:br>
            <a:r>
              <a:rPr lang="en-US" altLang="ko-KR" dirty="0"/>
              <a:t>(at least </a:t>
            </a:r>
            <a:r>
              <a:rPr lang="en-US" altLang="ko-KR" i="1" u="sng" dirty="0"/>
              <a:t>100 times</a:t>
            </a:r>
            <a:r>
              <a:rPr lang="en-US" altLang="ko-KR" dirty="0"/>
              <a:t>), thus collecting </a:t>
            </a:r>
            <a:r>
              <a:rPr lang="en-US" altLang="ko-KR" b="1" dirty="0"/>
              <a:t>1,604 users</a:t>
            </a:r>
          </a:p>
          <a:p>
            <a:pPr lvl="1"/>
            <a:r>
              <a:rPr lang="en-US" altLang="ko-KR" dirty="0"/>
              <a:t>Furthermore, to infer the bias of these users, collected </a:t>
            </a:r>
            <a:br>
              <a:rPr lang="en-US" altLang="ko-KR" dirty="0"/>
            </a:br>
            <a:r>
              <a:rPr lang="en-US" altLang="ko-KR" dirty="0"/>
              <a:t>active politically affiliated users</a:t>
            </a:r>
            <a:endParaRPr lang="ko-KR" altLang="en-US" dirty="0"/>
          </a:p>
        </p:txBody>
      </p:sp>
      <p:pic>
        <p:nvPicPr>
          <p:cNvPr id="4" name="그림 3"/>
          <p:cNvPicPr>
            <a:picLocks noChangeAspect="1"/>
          </p:cNvPicPr>
          <p:nvPr/>
        </p:nvPicPr>
        <p:blipFill>
          <a:blip r:embed="rId3"/>
          <a:stretch>
            <a:fillRect/>
          </a:stretch>
        </p:blipFill>
        <p:spPr>
          <a:xfrm>
            <a:off x="1619672" y="4248525"/>
            <a:ext cx="5662377" cy="1910063"/>
          </a:xfrm>
          <a:prstGeom prst="rect">
            <a:avLst/>
          </a:prstGeom>
        </p:spPr>
      </p:pic>
      <p:sp>
        <p:nvSpPr>
          <p:cNvPr id="5" name="TextBox 4"/>
          <p:cNvSpPr txBox="1"/>
          <p:nvPr/>
        </p:nvSpPr>
        <p:spPr>
          <a:xfrm>
            <a:off x="1868354" y="3836041"/>
            <a:ext cx="2016224" cy="400110"/>
          </a:xfrm>
          <a:prstGeom prst="rect">
            <a:avLst/>
          </a:prstGeom>
          <a:noFill/>
        </p:spPr>
        <p:txBody>
          <a:bodyPr wrap="square" rtlCol="0">
            <a:spAutoFit/>
          </a:bodyPr>
          <a:lstStyle/>
          <a:p>
            <a:r>
              <a:rPr lang="en-US" altLang="ko-KR" sz="2000" dirty="0">
                <a:latin typeface="Calibri" panose="020F0502020204030204" pitchFamily="34" charset="0"/>
                <a:cs typeface="Calibri" panose="020F0502020204030204" pitchFamily="34" charset="0"/>
              </a:rPr>
              <a:t>News articles</a:t>
            </a:r>
            <a:endParaRPr lang="ko-KR" altLang="en-US" sz="2000" dirty="0">
              <a:latin typeface="Calibri" panose="020F0502020204030204" pitchFamily="34" charset="0"/>
              <a:cs typeface="Calibri" panose="020F0502020204030204" pitchFamily="34" charset="0"/>
            </a:endParaRPr>
          </a:p>
        </p:txBody>
      </p:sp>
      <p:sp>
        <p:nvSpPr>
          <p:cNvPr id="6" name="TextBox 5"/>
          <p:cNvSpPr txBox="1"/>
          <p:nvPr/>
        </p:nvSpPr>
        <p:spPr>
          <a:xfrm>
            <a:off x="4788024" y="3832446"/>
            <a:ext cx="2016224" cy="400110"/>
          </a:xfrm>
          <a:prstGeom prst="rect">
            <a:avLst/>
          </a:prstGeom>
          <a:noFill/>
        </p:spPr>
        <p:txBody>
          <a:bodyPr wrap="square" rtlCol="0">
            <a:spAutoFit/>
          </a:bodyPr>
          <a:lstStyle/>
          <a:p>
            <a:r>
              <a:rPr lang="en-US" altLang="ko-KR" sz="2000" dirty="0">
                <a:latin typeface="Calibri" panose="020F0502020204030204" pitchFamily="34" charset="0"/>
                <a:cs typeface="Calibri" panose="020F0502020204030204" pitchFamily="34" charset="0"/>
              </a:rPr>
              <a:t>Twitter users</a:t>
            </a:r>
            <a:endParaRPr lang="ko-KR"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530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Dataset – Social Information Graph</a:t>
            </a:r>
            <a:endParaRPr lang="ko-KR" altLang="en-US" dirty="0"/>
          </a:p>
        </p:txBody>
      </p:sp>
      <p:sp>
        <p:nvSpPr>
          <p:cNvPr id="7" name="TextBox 6"/>
          <p:cNvSpPr txBox="1"/>
          <p:nvPr/>
        </p:nvSpPr>
        <p:spPr>
          <a:xfrm>
            <a:off x="1906892" y="1798656"/>
            <a:ext cx="2016224" cy="400110"/>
          </a:xfrm>
          <a:prstGeom prst="rect">
            <a:avLst/>
          </a:prstGeom>
          <a:noFill/>
        </p:spPr>
        <p:txBody>
          <a:bodyPr wrap="square" rtlCol="0">
            <a:spAutoFit/>
          </a:bodyPr>
          <a:lstStyle/>
          <a:p>
            <a:r>
              <a:rPr lang="en-US" altLang="ko-KR" sz="2000" dirty="0">
                <a:latin typeface="Calibri" panose="020F0502020204030204" pitchFamily="34" charset="0"/>
                <a:cs typeface="Calibri" panose="020F0502020204030204" pitchFamily="34" charset="0"/>
              </a:rPr>
              <a:t>Political users</a:t>
            </a:r>
            <a:endParaRPr lang="ko-KR" altLang="en-US" sz="2000" dirty="0">
              <a:latin typeface="Calibri" panose="020F0502020204030204" pitchFamily="34" charset="0"/>
              <a:cs typeface="Calibri" panose="020F0502020204030204" pitchFamily="34" charset="0"/>
            </a:endParaRPr>
          </a:p>
        </p:txBody>
      </p:sp>
      <p:sp>
        <p:nvSpPr>
          <p:cNvPr id="8" name="TextBox 7"/>
          <p:cNvSpPr txBox="1"/>
          <p:nvPr/>
        </p:nvSpPr>
        <p:spPr>
          <a:xfrm>
            <a:off x="3635084" y="1380269"/>
            <a:ext cx="4104456" cy="400110"/>
          </a:xfrm>
          <a:prstGeom prst="rect">
            <a:avLst/>
          </a:prstGeom>
          <a:noFill/>
        </p:spPr>
        <p:txBody>
          <a:bodyPr wrap="square" rtlCol="0">
            <a:spAutoFit/>
          </a:bodyPr>
          <a:lstStyle/>
          <a:p>
            <a:r>
              <a:rPr lang="en-US" altLang="ko-KR" sz="2000" dirty="0">
                <a:latin typeface="Calibri" panose="020F0502020204030204" pitchFamily="34" charset="0"/>
                <a:cs typeface="Calibri" panose="020F0502020204030204" pitchFamily="34" charset="0"/>
              </a:rPr>
              <a:t>Politicians (Sarah Palin, Nancy Pelosi)</a:t>
            </a:r>
            <a:endParaRPr lang="ko-KR" altLang="en-US" sz="2000" dirty="0">
              <a:latin typeface="Calibri" panose="020F0502020204030204" pitchFamily="34" charset="0"/>
              <a:cs typeface="Calibri" panose="020F0502020204030204" pitchFamily="34" charset="0"/>
            </a:endParaRPr>
          </a:p>
        </p:txBody>
      </p:sp>
      <p:sp>
        <p:nvSpPr>
          <p:cNvPr id="9" name="TextBox 8"/>
          <p:cNvSpPr txBox="1"/>
          <p:nvPr/>
        </p:nvSpPr>
        <p:spPr>
          <a:xfrm>
            <a:off x="3635084" y="1759743"/>
            <a:ext cx="4104456" cy="400110"/>
          </a:xfrm>
          <a:prstGeom prst="rect">
            <a:avLst/>
          </a:prstGeom>
          <a:noFill/>
        </p:spPr>
        <p:txBody>
          <a:bodyPr wrap="square" rtlCol="0">
            <a:spAutoFit/>
          </a:bodyPr>
          <a:lstStyle/>
          <a:p>
            <a:r>
              <a:rPr lang="en-US" altLang="ko-KR" sz="2000" dirty="0">
                <a:latin typeface="Calibri" panose="020F0502020204030204" pitchFamily="34" charset="0"/>
                <a:cs typeface="Calibri" panose="020F0502020204030204" pitchFamily="34" charset="0"/>
              </a:rPr>
              <a:t>Journalists (Anderson Cooper)</a:t>
            </a:r>
            <a:endParaRPr lang="ko-KR" altLang="en-US" sz="2000" dirty="0">
              <a:latin typeface="Calibri" panose="020F0502020204030204" pitchFamily="34" charset="0"/>
              <a:cs typeface="Calibri" panose="020F0502020204030204" pitchFamily="34" charset="0"/>
            </a:endParaRPr>
          </a:p>
        </p:txBody>
      </p:sp>
      <p:sp>
        <p:nvSpPr>
          <p:cNvPr id="10" name="TextBox 9"/>
          <p:cNvSpPr txBox="1"/>
          <p:nvPr/>
        </p:nvSpPr>
        <p:spPr>
          <a:xfrm>
            <a:off x="3635084" y="2139217"/>
            <a:ext cx="5184576" cy="400110"/>
          </a:xfrm>
          <a:prstGeom prst="rect">
            <a:avLst/>
          </a:prstGeom>
          <a:noFill/>
        </p:spPr>
        <p:txBody>
          <a:bodyPr wrap="square" rtlCol="0">
            <a:spAutoFit/>
          </a:bodyPr>
          <a:lstStyle/>
          <a:p>
            <a:r>
              <a:rPr lang="en-US" altLang="ko-KR" sz="2000" dirty="0">
                <a:latin typeface="Calibri" panose="020F0502020204030204" pitchFamily="34" charset="0"/>
                <a:cs typeface="Calibri" panose="020F0502020204030204" pitchFamily="34" charset="0"/>
              </a:rPr>
              <a:t>Political organization (GOP, House Democrats)</a:t>
            </a:r>
            <a:endParaRPr lang="ko-KR" altLang="en-US" sz="2000" dirty="0">
              <a:latin typeface="Calibri" panose="020F0502020204030204" pitchFamily="34" charset="0"/>
              <a:cs typeface="Calibri" panose="020F0502020204030204" pitchFamily="34" charset="0"/>
            </a:endParaRPr>
          </a:p>
        </p:txBody>
      </p:sp>
      <p:sp>
        <p:nvSpPr>
          <p:cNvPr id="11" name="TextBox 10"/>
          <p:cNvSpPr txBox="1"/>
          <p:nvPr/>
        </p:nvSpPr>
        <p:spPr>
          <a:xfrm>
            <a:off x="323528" y="1191804"/>
            <a:ext cx="2016224" cy="400110"/>
          </a:xfrm>
          <a:prstGeom prst="rect">
            <a:avLst/>
          </a:prstGeom>
          <a:noFill/>
        </p:spPr>
        <p:txBody>
          <a:bodyPr wrap="square" rtlCol="0">
            <a:spAutoFit/>
          </a:bodyPr>
          <a:lstStyle/>
          <a:p>
            <a:r>
              <a:rPr lang="en-US" altLang="ko-KR" sz="2000" dirty="0">
                <a:latin typeface="Calibri" panose="020F0502020204030204" pitchFamily="34" charset="0"/>
                <a:cs typeface="Calibri" panose="020F0502020204030204" pitchFamily="34" charset="0"/>
              </a:rPr>
              <a:t>&lt;Nodes&gt;</a:t>
            </a:r>
            <a:endParaRPr lang="ko-KR" altLang="en-US" sz="2000" dirty="0">
              <a:latin typeface="Calibri" panose="020F0502020204030204" pitchFamily="34" charset="0"/>
              <a:cs typeface="Calibri" panose="020F0502020204030204" pitchFamily="34" charset="0"/>
            </a:endParaRPr>
          </a:p>
        </p:txBody>
      </p:sp>
      <p:sp>
        <p:nvSpPr>
          <p:cNvPr id="12" name="TextBox 11"/>
          <p:cNvSpPr txBox="1"/>
          <p:nvPr/>
        </p:nvSpPr>
        <p:spPr>
          <a:xfrm>
            <a:off x="1906892" y="2657998"/>
            <a:ext cx="2016224" cy="400110"/>
          </a:xfrm>
          <a:prstGeom prst="rect">
            <a:avLst/>
          </a:prstGeom>
          <a:noFill/>
        </p:spPr>
        <p:txBody>
          <a:bodyPr wrap="square" rtlCol="0">
            <a:spAutoFit/>
          </a:bodyPr>
          <a:lstStyle/>
          <a:p>
            <a:r>
              <a:rPr lang="en-US" altLang="ko-KR" sz="2000" dirty="0">
                <a:latin typeface="Calibri" panose="020F0502020204030204" pitchFamily="34" charset="0"/>
                <a:cs typeface="Calibri" panose="020F0502020204030204" pitchFamily="34" charset="0"/>
              </a:rPr>
              <a:t>Twitter users</a:t>
            </a:r>
            <a:endParaRPr lang="ko-KR" altLang="en-US" sz="2000" dirty="0">
              <a:latin typeface="Calibri" panose="020F0502020204030204" pitchFamily="34" charset="0"/>
              <a:cs typeface="Calibri" panose="020F0502020204030204" pitchFamily="34" charset="0"/>
            </a:endParaRPr>
          </a:p>
        </p:txBody>
      </p:sp>
      <p:sp>
        <p:nvSpPr>
          <p:cNvPr id="13" name="TextBox 12"/>
          <p:cNvSpPr txBox="1"/>
          <p:nvPr/>
        </p:nvSpPr>
        <p:spPr>
          <a:xfrm>
            <a:off x="3635017" y="2657998"/>
            <a:ext cx="3889244" cy="400110"/>
          </a:xfrm>
          <a:prstGeom prst="rect">
            <a:avLst/>
          </a:prstGeom>
          <a:noFill/>
        </p:spPr>
        <p:txBody>
          <a:bodyPr wrap="square" rtlCol="0">
            <a:spAutoFit/>
          </a:bodyPr>
          <a:lstStyle/>
          <a:p>
            <a:r>
              <a:rPr lang="en-US" altLang="ko-KR" sz="2000" dirty="0">
                <a:latin typeface="Calibri" panose="020F0502020204030204" pitchFamily="34" charset="0"/>
                <a:cs typeface="Calibri" panose="020F0502020204030204" pitchFamily="34" charset="0"/>
              </a:rPr>
              <a:t>Who shared articles frequently</a:t>
            </a:r>
            <a:endParaRPr lang="ko-KR" altLang="en-US" sz="2000" dirty="0">
              <a:latin typeface="Calibri" panose="020F0502020204030204" pitchFamily="34" charset="0"/>
              <a:cs typeface="Calibri" panose="020F0502020204030204" pitchFamily="34" charset="0"/>
            </a:endParaRPr>
          </a:p>
        </p:txBody>
      </p:sp>
      <p:sp>
        <p:nvSpPr>
          <p:cNvPr id="15" name="TextBox 14"/>
          <p:cNvSpPr txBox="1"/>
          <p:nvPr/>
        </p:nvSpPr>
        <p:spPr>
          <a:xfrm>
            <a:off x="1917913" y="3459281"/>
            <a:ext cx="2016224" cy="400110"/>
          </a:xfrm>
          <a:prstGeom prst="rect">
            <a:avLst/>
          </a:prstGeom>
          <a:noFill/>
        </p:spPr>
        <p:txBody>
          <a:bodyPr wrap="square" rtlCol="0">
            <a:spAutoFit/>
          </a:bodyPr>
          <a:lstStyle/>
          <a:p>
            <a:r>
              <a:rPr lang="en-US" altLang="ko-KR" sz="2000" dirty="0">
                <a:latin typeface="Calibri" panose="020F0502020204030204" pitchFamily="34" charset="0"/>
                <a:cs typeface="Calibri" panose="020F0502020204030204" pitchFamily="34" charset="0"/>
              </a:rPr>
              <a:t>News articles</a:t>
            </a:r>
            <a:endParaRPr lang="ko-KR" altLang="en-US" sz="2000" dirty="0">
              <a:latin typeface="Calibri" panose="020F0502020204030204" pitchFamily="34" charset="0"/>
              <a:cs typeface="Calibri" panose="020F0502020204030204" pitchFamily="34" charset="0"/>
            </a:endParaRPr>
          </a:p>
        </p:txBody>
      </p:sp>
      <p:sp>
        <p:nvSpPr>
          <p:cNvPr id="17" name="TextBox 16"/>
          <p:cNvSpPr txBox="1"/>
          <p:nvPr/>
        </p:nvSpPr>
        <p:spPr>
          <a:xfrm>
            <a:off x="323528" y="4148594"/>
            <a:ext cx="2016224" cy="400110"/>
          </a:xfrm>
          <a:prstGeom prst="rect">
            <a:avLst/>
          </a:prstGeom>
          <a:noFill/>
        </p:spPr>
        <p:txBody>
          <a:bodyPr wrap="square" rtlCol="0">
            <a:spAutoFit/>
          </a:bodyPr>
          <a:lstStyle/>
          <a:p>
            <a:r>
              <a:rPr lang="en-US" altLang="ko-KR" sz="2000" dirty="0">
                <a:latin typeface="Calibri" panose="020F0502020204030204" pitchFamily="34" charset="0"/>
                <a:cs typeface="Calibri" panose="020F0502020204030204" pitchFamily="34" charset="0"/>
              </a:rPr>
              <a:t>&lt;Edges&gt;</a:t>
            </a:r>
            <a:endParaRPr lang="ko-KR" altLang="en-US" sz="2000" dirty="0">
              <a:latin typeface="Calibri" panose="020F0502020204030204" pitchFamily="34" charset="0"/>
              <a:cs typeface="Calibri" panose="020F0502020204030204" pitchFamily="34" charset="0"/>
            </a:endParaRPr>
          </a:p>
        </p:txBody>
      </p:sp>
      <p:cxnSp>
        <p:nvCxnSpPr>
          <p:cNvPr id="24" name="직선 연결선 23"/>
          <p:cNvCxnSpPr/>
          <p:nvPr/>
        </p:nvCxnSpPr>
        <p:spPr>
          <a:xfrm>
            <a:off x="2073520" y="5066762"/>
            <a:ext cx="678295" cy="8988"/>
          </a:xfrm>
          <a:prstGeom prst="line">
            <a:avLst/>
          </a:prstGeom>
        </p:spPr>
        <p:style>
          <a:lnRef idx="2">
            <a:schemeClr val="dk1"/>
          </a:lnRef>
          <a:fillRef idx="0">
            <a:schemeClr val="dk1"/>
          </a:fillRef>
          <a:effectRef idx="1">
            <a:schemeClr val="dk1"/>
          </a:effectRef>
          <a:fontRef idx="minor">
            <a:schemeClr val="tx1"/>
          </a:fontRef>
        </p:style>
      </p:cxnSp>
      <p:cxnSp>
        <p:nvCxnSpPr>
          <p:cNvPr id="25" name="직선 연결선 24"/>
          <p:cNvCxnSpPr/>
          <p:nvPr/>
        </p:nvCxnSpPr>
        <p:spPr>
          <a:xfrm flipV="1">
            <a:off x="6172434" y="5069864"/>
            <a:ext cx="678295" cy="5886"/>
          </a:xfrm>
          <a:prstGeom prst="line">
            <a:avLst/>
          </a:prstGeom>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5366073" y="5553178"/>
            <a:ext cx="2291015" cy="400110"/>
          </a:xfrm>
          <a:prstGeom prst="rect">
            <a:avLst/>
          </a:prstGeom>
          <a:noFill/>
        </p:spPr>
        <p:txBody>
          <a:bodyPr wrap="square" rtlCol="0">
            <a:spAutoFit/>
          </a:bodyPr>
          <a:lstStyle/>
          <a:p>
            <a:pPr algn="ctr"/>
            <a:r>
              <a:rPr lang="en-US" altLang="ko-KR" sz="2000" dirty="0">
                <a:latin typeface="Calibri" panose="020F0502020204030204" pitchFamily="34" charset="0"/>
                <a:cs typeface="Calibri" panose="020F0502020204030204" pitchFamily="34" charset="0"/>
              </a:rPr>
              <a:t>Follow relationship</a:t>
            </a:r>
            <a:endParaRPr lang="ko-KR" altLang="en-US" sz="2000" dirty="0">
              <a:latin typeface="Calibri" panose="020F0502020204030204" pitchFamily="34" charset="0"/>
              <a:cs typeface="Calibri" panose="020F0502020204030204" pitchFamily="34" charset="0"/>
            </a:endParaRPr>
          </a:p>
        </p:txBody>
      </p:sp>
      <p:sp>
        <p:nvSpPr>
          <p:cNvPr id="29" name="TextBox 28"/>
          <p:cNvSpPr txBox="1"/>
          <p:nvPr/>
        </p:nvSpPr>
        <p:spPr>
          <a:xfrm>
            <a:off x="1216359" y="5553178"/>
            <a:ext cx="2291015" cy="400110"/>
          </a:xfrm>
          <a:prstGeom prst="rect">
            <a:avLst/>
          </a:prstGeom>
          <a:noFill/>
        </p:spPr>
        <p:txBody>
          <a:bodyPr wrap="square" rtlCol="0">
            <a:spAutoFit/>
          </a:bodyPr>
          <a:lstStyle/>
          <a:p>
            <a:pPr algn="ctr"/>
            <a:r>
              <a:rPr lang="en-US" altLang="ko-KR" sz="2000" dirty="0">
                <a:latin typeface="Calibri" panose="020F0502020204030204" pitchFamily="34" charset="0"/>
                <a:cs typeface="Calibri" panose="020F0502020204030204" pitchFamily="34" charset="0"/>
              </a:rPr>
              <a:t>Article sharing</a:t>
            </a:r>
            <a:endParaRPr lang="ko-KR" altLang="en-US" sz="2000" dirty="0">
              <a:latin typeface="Calibri" panose="020F0502020204030204" pitchFamily="34" charset="0"/>
              <a:cs typeface="Calibri" panose="020F0502020204030204" pitchFamily="34" charset="0"/>
            </a:endParaRPr>
          </a:p>
        </p:txBody>
      </p:sp>
      <p:pic>
        <p:nvPicPr>
          <p:cNvPr id="1028" name="Picture 4" descr="뉴스, 신문, 미디어, 종이, 보도, 사 아이콘"/>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572" y="3259668"/>
            <a:ext cx="766947" cy="7669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뉴스, 신문, 미디어, 종이, 보도, 사 아이콘"/>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273" y="4693384"/>
            <a:ext cx="766947" cy="7669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witter user icon 이미지 검색결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048" y="2476390"/>
            <a:ext cx="527993" cy="7476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olitician icon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535" y="1628569"/>
            <a:ext cx="645018" cy="69446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politician icon 이미지 검색결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2742" y="4539089"/>
            <a:ext cx="775958" cy="83544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twitter user icon 이미지 검색결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7720" y="4703017"/>
            <a:ext cx="527993" cy="74767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twitter user icon 이미지 검색결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398" y="4726759"/>
            <a:ext cx="527993" cy="747679"/>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3635017" y="3460693"/>
            <a:ext cx="3889244" cy="400110"/>
          </a:xfrm>
          <a:prstGeom prst="rect">
            <a:avLst/>
          </a:prstGeom>
          <a:noFill/>
        </p:spPr>
        <p:txBody>
          <a:bodyPr wrap="square" rtlCol="0">
            <a:spAutoFit/>
          </a:bodyPr>
          <a:lstStyle/>
          <a:p>
            <a:r>
              <a:rPr lang="en-US" altLang="ko-KR" sz="2000" dirty="0">
                <a:latin typeface="Calibri" panose="020F0502020204030204" pitchFamily="34" charset="0"/>
                <a:cs typeface="Calibri" panose="020F0502020204030204" pitchFamily="34" charset="0"/>
              </a:rPr>
              <a:t>Three-class (</a:t>
            </a:r>
            <a:r>
              <a:rPr lang="en-US" altLang="ko-KR" sz="2000" b="1" dirty="0">
                <a:latin typeface="Calibri" panose="020F0502020204030204" pitchFamily="34" charset="0"/>
                <a:cs typeface="Calibri" panose="020F0502020204030204" pitchFamily="34" charset="0"/>
              </a:rPr>
              <a:t>left, center, right</a:t>
            </a:r>
            <a:r>
              <a:rPr lang="en-US" altLang="ko-KR" sz="2000" dirty="0">
                <a:latin typeface="Calibri" panose="020F0502020204030204" pitchFamily="34" charset="0"/>
                <a:cs typeface="Calibri" panose="020F0502020204030204" pitchFamily="34" charset="0"/>
              </a:rPr>
              <a:t>)</a:t>
            </a:r>
            <a:endParaRPr lang="ko-KR"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469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5" grpId="0"/>
      <p:bldP spid="17" grpId="0"/>
      <p:bldP spid="28" grpId="0"/>
      <p:bldP spid="29"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Dataset – Social Information Graph</a:t>
            </a:r>
            <a:endParaRPr lang="ko-KR" altLang="en-US" dirty="0"/>
          </a:p>
        </p:txBody>
      </p:sp>
      <p:pic>
        <p:nvPicPr>
          <p:cNvPr id="86" name="그림 85"/>
          <p:cNvPicPr>
            <a:picLocks noChangeAspect="1"/>
          </p:cNvPicPr>
          <p:nvPr/>
        </p:nvPicPr>
        <p:blipFill>
          <a:blip r:embed="rId3"/>
          <a:stretch>
            <a:fillRect/>
          </a:stretch>
        </p:blipFill>
        <p:spPr>
          <a:xfrm>
            <a:off x="1423173" y="1556792"/>
            <a:ext cx="6297654" cy="4536504"/>
          </a:xfrm>
          <a:prstGeom prst="rect">
            <a:avLst/>
          </a:prstGeom>
        </p:spPr>
      </p:pic>
    </p:spTree>
    <p:extLst>
      <p:ext uri="{BB962C8B-B14F-4D97-AF65-F5344CB8AC3E}">
        <p14:creationId xmlns:p14="http://schemas.microsoft.com/office/powerpoint/2010/main" val="608605318"/>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lgn="ctr">
          <a:defRPr sz="2000" dirty="0" smtClean="0">
            <a:latin typeface="Calibri" panose="020F0502020204030204" pitchFamily="34" charset="0"/>
            <a:cs typeface="Calibri" panose="020F0502020204030204" pitchFamily="34" charset="0"/>
          </a:defRPr>
        </a:defPPr>
      </a:lstStyle>
    </a:tx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C23490C-3150-476E-B8F3-AAE7DFF4A741}">
  <we:reference id="wa104381411" version="1.0.0.0" store="ko-KR"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65411</TotalTime>
  <Words>4986</Words>
  <Application>Microsoft Office PowerPoint</Application>
  <PresentationFormat>화면 슬라이드 쇼(4:3)</PresentationFormat>
  <Paragraphs>404</Paragraphs>
  <Slides>31</Slides>
  <Notes>31</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31</vt:i4>
      </vt:variant>
    </vt:vector>
  </HeadingPairs>
  <TitlesOfParts>
    <vt:vector size="37" baseType="lpstr">
      <vt:lpstr>맑은 고딕</vt:lpstr>
      <vt:lpstr>Arial</vt:lpstr>
      <vt:lpstr>Calibri</vt:lpstr>
      <vt:lpstr>Cambria Math</vt:lpstr>
      <vt:lpstr>Wingdings</vt:lpstr>
      <vt:lpstr>Office 테마</vt:lpstr>
      <vt:lpstr>Encoding Social Information with  Graph Convolutional Networks for Political Perspective Detection in News Media</vt:lpstr>
      <vt:lpstr>Contents</vt:lpstr>
      <vt:lpstr>Political Bias of the News Articles</vt:lpstr>
      <vt:lpstr>Inferring the Political Bias from Text</vt:lpstr>
      <vt:lpstr>Not Only Text, But Social Interaction!</vt:lpstr>
      <vt:lpstr>Dataset – Text Document</vt:lpstr>
      <vt:lpstr>Dataset – Social Information</vt:lpstr>
      <vt:lpstr>Dataset – Social Information Graph</vt:lpstr>
      <vt:lpstr>Dataset – Social Information Graph</vt:lpstr>
      <vt:lpstr>Classifying the Document – Overview</vt:lpstr>
      <vt:lpstr>Classifying the Document – Text Model</vt:lpstr>
      <vt:lpstr>Concept of Text Models – Text Features</vt:lpstr>
      <vt:lpstr>Concept of Text Models – Text Embedding</vt:lpstr>
      <vt:lpstr>Concept of Text Models – Document Embedding</vt:lpstr>
      <vt:lpstr>Concept of Text Models – Document Embedding</vt:lpstr>
      <vt:lpstr>Concept of Text Models – Document Embedding</vt:lpstr>
      <vt:lpstr>Classifying the Document – Graph Model</vt:lpstr>
      <vt:lpstr>Directly Observed Relationships (DOR)</vt:lpstr>
      <vt:lpstr>Directly Observed Relationships (DOR)</vt:lpstr>
      <vt:lpstr>GCN (Graph Convolutional Network)</vt:lpstr>
      <vt:lpstr>GCN (Graph Convolutional Network)</vt:lpstr>
      <vt:lpstr>GCN (Graph Convolutional Network)</vt:lpstr>
      <vt:lpstr>Joint Model</vt:lpstr>
      <vt:lpstr>Document Bias Inference</vt:lpstr>
      <vt:lpstr>Dataset – Data Split</vt:lpstr>
      <vt:lpstr>Experiments Results – Text Model</vt:lpstr>
      <vt:lpstr>Experiment Results – Graph Model</vt:lpstr>
      <vt:lpstr>Dataset – Distant Supervision</vt:lpstr>
      <vt:lpstr>Experiment Results – Graph Model</vt:lpstr>
      <vt:lpstr>Experiment Results – Joint Model</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dc:creator>
  <cp:lastModifiedBy>세린 천</cp:lastModifiedBy>
  <cp:revision>3944</cp:revision>
  <dcterms:created xsi:type="dcterms:W3CDTF">2014-12-26T06:56:01Z</dcterms:created>
  <dcterms:modified xsi:type="dcterms:W3CDTF">2020-03-17T15:03:36Z</dcterms:modified>
</cp:coreProperties>
</file>