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8" r:id="rId2"/>
    <p:sldId id="270" r:id="rId3"/>
    <p:sldId id="271" r:id="rId4"/>
    <p:sldId id="308" r:id="rId5"/>
    <p:sldId id="307" r:id="rId6"/>
    <p:sldId id="273" r:id="rId7"/>
    <p:sldId id="278" r:id="rId8"/>
    <p:sldId id="274" r:id="rId9"/>
    <p:sldId id="280" r:id="rId10"/>
    <p:sldId id="282" r:id="rId11"/>
    <p:sldId id="281" r:id="rId12"/>
    <p:sldId id="286" r:id="rId13"/>
    <p:sldId id="272" r:id="rId14"/>
    <p:sldId id="284" r:id="rId15"/>
    <p:sldId id="304" r:id="rId16"/>
    <p:sldId id="283" r:id="rId17"/>
    <p:sldId id="288" r:id="rId18"/>
    <p:sldId id="305" r:id="rId19"/>
    <p:sldId id="285" r:id="rId20"/>
    <p:sldId id="287" r:id="rId21"/>
    <p:sldId id="293" r:id="rId22"/>
    <p:sldId id="294" r:id="rId23"/>
    <p:sldId id="295" r:id="rId24"/>
    <p:sldId id="290" r:id="rId25"/>
    <p:sldId id="275" r:id="rId26"/>
    <p:sldId id="276" r:id="rId27"/>
    <p:sldId id="291" r:id="rId28"/>
    <p:sldId id="296" r:id="rId29"/>
    <p:sldId id="297" r:id="rId30"/>
    <p:sldId id="298" r:id="rId31"/>
    <p:sldId id="299" r:id="rId32"/>
    <p:sldId id="300" r:id="rId33"/>
    <p:sldId id="302" r:id="rId34"/>
    <p:sldId id="301" r:id="rId35"/>
    <p:sldId id="310" r:id="rId36"/>
    <p:sldId id="311" r:id="rId37"/>
    <p:sldId id="312" r:id="rId38"/>
    <p:sldId id="313" r:id="rId39"/>
    <p:sldId id="306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AD3B634-0F23-4394-8BD5-29CEB567B435}">
          <p14:sldIdLst>
            <p14:sldId id="258"/>
            <p14:sldId id="270"/>
            <p14:sldId id="271"/>
            <p14:sldId id="308"/>
            <p14:sldId id="307"/>
            <p14:sldId id="273"/>
            <p14:sldId id="278"/>
            <p14:sldId id="274"/>
            <p14:sldId id="280"/>
            <p14:sldId id="282"/>
            <p14:sldId id="281"/>
            <p14:sldId id="286"/>
            <p14:sldId id="272"/>
            <p14:sldId id="284"/>
            <p14:sldId id="304"/>
            <p14:sldId id="283"/>
            <p14:sldId id="288"/>
            <p14:sldId id="305"/>
            <p14:sldId id="285"/>
            <p14:sldId id="287"/>
            <p14:sldId id="293"/>
            <p14:sldId id="294"/>
            <p14:sldId id="295"/>
            <p14:sldId id="290"/>
            <p14:sldId id="275"/>
            <p14:sldId id="276"/>
            <p14:sldId id="291"/>
            <p14:sldId id="296"/>
            <p14:sldId id="297"/>
            <p14:sldId id="298"/>
            <p14:sldId id="299"/>
            <p14:sldId id="300"/>
            <p14:sldId id="302"/>
            <p14:sldId id="301"/>
            <p14:sldId id="310"/>
            <p14:sldId id="311"/>
            <p14:sldId id="312"/>
            <p14:sldId id="313"/>
            <p14:sldId id="306"/>
          </p14:sldIdLst>
        </p14:section>
        <p14:section name="Appendix" id="{FB28F858-82BB-4EC7-9D25-AB8EDFBF27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BCBCB"/>
    <a:srgbClr val="D0D8E8"/>
    <a:srgbClr val="FFFFFF"/>
    <a:srgbClr val="E8D0D0"/>
    <a:srgbClr val="0066FF"/>
    <a:srgbClr val="6495ED"/>
    <a:srgbClr val="84ACF1"/>
    <a:srgbClr val="C0D3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41B22-6E7A-43E9-B446-A856AB6C694A}" v="57" dt="2020-09-27T15:49:32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791" autoAdjust="0"/>
  </p:normalViewPr>
  <p:slideViewPr>
    <p:cSldViewPr>
      <p:cViewPr varScale="1">
        <p:scale>
          <a:sx n="58" d="100"/>
          <a:sy n="58" d="100"/>
        </p:scale>
        <p:origin x="66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세린 천" userId="a02d521a7e2d3d1d" providerId="LiveId" clId="{C4641B22-6E7A-43E9-B446-A856AB6C694A}"/>
    <pc:docChg chg="undo custSel addSld delSld modSld modMainMaster modSection">
      <pc:chgData name="세린 천" userId="a02d521a7e2d3d1d" providerId="LiveId" clId="{C4641B22-6E7A-43E9-B446-A856AB6C694A}" dt="2020-09-27T15:49:27.449" v="876" actId="20577"/>
      <pc:docMkLst>
        <pc:docMk/>
      </pc:docMkLst>
      <pc:sldChg chg="modSp mod">
        <pc:chgData name="세린 천" userId="a02d521a7e2d3d1d" providerId="LiveId" clId="{C4641B22-6E7A-43E9-B446-A856AB6C694A}" dt="2020-09-20T13:28:17.906" v="52" actId="20577"/>
        <pc:sldMkLst>
          <pc:docMk/>
          <pc:sldMk cId="1914826220" sldId="258"/>
        </pc:sldMkLst>
        <pc:spChg chg="mod">
          <ac:chgData name="세린 천" userId="a02d521a7e2d3d1d" providerId="LiveId" clId="{C4641B22-6E7A-43E9-B446-A856AB6C694A}" dt="2020-09-20T13:28:17.906" v="52" actId="20577"/>
          <ac:spMkLst>
            <pc:docMk/>
            <pc:sldMk cId="1914826220" sldId="258"/>
            <ac:spMk id="2050" creationId="{00000000-0000-0000-0000-000000000000}"/>
          </ac:spMkLst>
        </pc:spChg>
      </pc:sldChg>
      <pc:sldChg chg="modSp new mod">
        <pc:chgData name="세린 천" userId="a02d521a7e2d3d1d" providerId="LiveId" clId="{C4641B22-6E7A-43E9-B446-A856AB6C694A}" dt="2020-09-20T13:46:06.588" v="242" actId="15"/>
        <pc:sldMkLst>
          <pc:docMk/>
          <pc:sldMk cId="3870482619" sldId="272"/>
        </pc:sldMkLst>
        <pc:spChg chg="mod">
          <ac:chgData name="세린 천" userId="a02d521a7e2d3d1d" providerId="LiveId" clId="{C4641B22-6E7A-43E9-B446-A856AB6C694A}" dt="2020-09-20T13:28:44.161" v="62" actId="20577"/>
          <ac:spMkLst>
            <pc:docMk/>
            <pc:sldMk cId="3870482619" sldId="272"/>
            <ac:spMk id="2" creationId="{67E2286D-2E99-4955-BCE3-18D00024D0A3}"/>
          </ac:spMkLst>
        </pc:spChg>
        <pc:spChg chg="mod">
          <ac:chgData name="세린 천" userId="a02d521a7e2d3d1d" providerId="LiveId" clId="{C4641B22-6E7A-43E9-B446-A856AB6C694A}" dt="2020-09-20T13:46:06.588" v="242" actId="15"/>
          <ac:spMkLst>
            <pc:docMk/>
            <pc:sldMk cId="3870482619" sldId="272"/>
            <ac:spMk id="3" creationId="{0B5D44FA-0F43-489F-BA0D-B45DF12065AB}"/>
          </ac:spMkLst>
        </pc:spChg>
      </pc:sldChg>
      <pc:sldChg chg="modSp new mod">
        <pc:chgData name="세린 천" userId="a02d521a7e2d3d1d" providerId="LiveId" clId="{C4641B22-6E7A-43E9-B446-A856AB6C694A}" dt="2020-09-20T13:29:07.760" v="106" actId="20577"/>
        <pc:sldMkLst>
          <pc:docMk/>
          <pc:sldMk cId="951415307" sldId="273"/>
        </pc:sldMkLst>
        <pc:spChg chg="mod">
          <ac:chgData name="세린 천" userId="a02d521a7e2d3d1d" providerId="LiveId" clId="{C4641B22-6E7A-43E9-B446-A856AB6C694A}" dt="2020-09-20T13:29:07.760" v="106" actId="20577"/>
          <ac:spMkLst>
            <pc:docMk/>
            <pc:sldMk cId="951415307" sldId="273"/>
            <ac:spMk id="2" creationId="{E5AC7879-8C76-4B0C-B4A5-F05C90908677}"/>
          </ac:spMkLst>
        </pc:spChg>
      </pc:sldChg>
      <pc:sldChg chg="modSp new mod">
        <pc:chgData name="세린 천" userId="a02d521a7e2d3d1d" providerId="LiveId" clId="{C4641B22-6E7A-43E9-B446-A856AB6C694A}" dt="2020-09-20T13:29:25.292" v="132" actId="20577"/>
        <pc:sldMkLst>
          <pc:docMk/>
          <pc:sldMk cId="4291174181" sldId="274"/>
        </pc:sldMkLst>
        <pc:spChg chg="mod">
          <ac:chgData name="세린 천" userId="a02d521a7e2d3d1d" providerId="LiveId" clId="{C4641B22-6E7A-43E9-B446-A856AB6C694A}" dt="2020-09-20T13:29:25.292" v="132" actId="20577"/>
          <ac:spMkLst>
            <pc:docMk/>
            <pc:sldMk cId="4291174181" sldId="274"/>
            <ac:spMk id="2" creationId="{ADEA1FD6-FC6E-4021-A598-78957BD4FDFA}"/>
          </ac:spMkLst>
        </pc:spChg>
      </pc:sldChg>
      <pc:sldChg chg="modSp mod modAnim">
        <pc:chgData name="세린 천" userId="a02d521a7e2d3d1d" providerId="LiveId" clId="{C4641B22-6E7A-43E9-B446-A856AB6C694A}" dt="2020-09-27T14:58:21.571" v="866"/>
        <pc:sldMkLst>
          <pc:docMk/>
          <pc:sldMk cId="531049781" sldId="275"/>
        </pc:sldMkLst>
        <pc:picChg chg="mod">
          <ac:chgData name="세린 천" userId="a02d521a7e2d3d1d" providerId="LiveId" clId="{C4641B22-6E7A-43E9-B446-A856AB6C694A}" dt="2020-09-21T16:11:09.765" v="243" actId="1076"/>
          <ac:picMkLst>
            <pc:docMk/>
            <pc:sldMk cId="531049781" sldId="275"/>
            <ac:picMk id="4" creationId="{00000000-0000-0000-0000-000000000000}"/>
          </ac:picMkLst>
        </pc:picChg>
      </pc:sldChg>
      <pc:sldChg chg="delSp modSp mod modAnim">
        <pc:chgData name="세린 천" userId="a02d521a7e2d3d1d" providerId="LiveId" clId="{C4641B22-6E7A-43E9-B446-A856AB6C694A}" dt="2020-09-27T14:59:23.555" v="873" actId="478"/>
        <pc:sldMkLst>
          <pc:docMk/>
          <pc:sldMk cId="1138969727" sldId="277"/>
        </pc:sldMkLst>
        <pc:spChg chg="del">
          <ac:chgData name="세린 천" userId="a02d521a7e2d3d1d" providerId="LiveId" clId="{C4641B22-6E7A-43E9-B446-A856AB6C694A}" dt="2020-09-27T14:59:23.555" v="873" actId="478"/>
          <ac:spMkLst>
            <pc:docMk/>
            <pc:sldMk cId="1138969727" sldId="277"/>
            <ac:spMk id="6" creationId="{00000000-0000-0000-0000-000000000000}"/>
          </ac:spMkLst>
        </pc:spChg>
        <pc:picChg chg="mod">
          <ac:chgData name="세린 천" userId="a02d521a7e2d3d1d" providerId="LiveId" clId="{C4641B22-6E7A-43E9-B446-A856AB6C694A}" dt="2020-09-27T14:59:20.607" v="872" actId="1076"/>
          <ac:picMkLst>
            <pc:docMk/>
            <pc:sldMk cId="1138969727" sldId="277"/>
            <ac:picMk id="7" creationId="{00000000-0000-0000-0000-000000000000}"/>
          </ac:picMkLst>
        </pc:picChg>
      </pc:sldChg>
      <pc:sldChg chg="modSp mod">
        <pc:chgData name="세린 천" userId="a02d521a7e2d3d1d" providerId="LiveId" clId="{C4641B22-6E7A-43E9-B446-A856AB6C694A}" dt="2020-09-21T16:39:15.710" v="280" actId="179"/>
        <pc:sldMkLst>
          <pc:docMk/>
          <pc:sldMk cId="2326212963" sldId="278"/>
        </pc:sldMkLst>
        <pc:spChg chg="mod">
          <ac:chgData name="세린 천" userId="a02d521a7e2d3d1d" providerId="LiveId" clId="{C4641B22-6E7A-43E9-B446-A856AB6C694A}" dt="2020-09-21T16:39:15.710" v="280" actId="179"/>
          <ac:spMkLst>
            <pc:docMk/>
            <pc:sldMk cId="2326212963" sldId="278"/>
            <ac:spMk id="3" creationId="{00000000-0000-0000-0000-000000000000}"/>
          </ac:spMkLst>
        </pc:spChg>
      </pc:sldChg>
      <pc:sldChg chg="del">
        <pc:chgData name="세린 천" userId="a02d521a7e2d3d1d" providerId="LiveId" clId="{C4641B22-6E7A-43E9-B446-A856AB6C694A}" dt="2020-09-27T15:49:21.745" v="874" actId="47"/>
        <pc:sldMkLst>
          <pc:docMk/>
          <pc:sldMk cId="318754468" sldId="280"/>
        </pc:sldMkLst>
      </pc:sldChg>
      <pc:sldChg chg="del">
        <pc:chgData name="세린 천" userId="a02d521a7e2d3d1d" providerId="LiveId" clId="{C4641B22-6E7A-43E9-B446-A856AB6C694A}" dt="2020-09-27T15:49:21.745" v="874" actId="47"/>
        <pc:sldMkLst>
          <pc:docMk/>
          <pc:sldMk cId="1091114674" sldId="281"/>
        </pc:sldMkLst>
      </pc:sldChg>
      <pc:sldChg chg="del">
        <pc:chgData name="세린 천" userId="a02d521a7e2d3d1d" providerId="LiveId" clId="{C4641B22-6E7A-43E9-B446-A856AB6C694A}" dt="2020-09-27T15:49:21.745" v="874" actId="47"/>
        <pc:sldMkLst>
          <pc:docMk/>
          <pc:sldMk cId="4209147654" sldId="282"/>
        </pc:sldMkLst>
      </pc:sldChg>
      <pc:sldChg chg="del">
        <pc:chgData name="세린 천" userId="a02d521a7e2d3d1d" providerId="LiveId" clId="{C4641B22-6E7A-43E9-B446-A856AB6C694A}" dt="2020-09-27T15:49:21.745" v="874" actId="47"/>
        <pc:sldMkLst>
          <pc:docMk/>
          <pc:sldMk cId="2080216147" sldId="283"/>
        </pc:sldMkLst>
      </pc:sldChg>
      <pc:sldChg chg="modSp mod">
        <pc:chgData name="세린 천" userId="a02d521a7e2d3d1d" providerId="LiveId" clId="{C4641B22-6E7A-43E9-B446-A856AB6C694A}" dt="2020-09-21T16:48:23.753" v="282" actId="1076"/>
        <pc:sldMkLst>
          <pc:docMk/>
          <pc:sldMk cId="1319264114" sldId="284"/>
        </pc:sldMkLst>
        <pc:spChg chg="mod">
          <ac:chgData name="세린 천" userId="a02d521a7e2d3d1d" providerId="LiveId" clId="{C4641B22-6E7A-43E9-B446-A856AB6C694A}" dt="2020-09-21T16:48:23.753" v="282" actId="1076"/>
          <ac:spMkLst>
            <pc:docMk/>
            <pc:sldMk cId="1319264114" sldId="284"/>
            <ac:spMk id="6" creationId="{00000000-0000-0000-0000-000000000000}"/>
          </ac:spMkLst>
        </pc:spChg>
        <pc:spChg chg="mod">
          <ac:chgData name="세린 천" userId="a02d521a7e2d3d1d" providerId="LiveId" clId="{C4641B22-6E7A-43E9-B446-A856AB6C694A}" dt="2020-09-21T16:48:15.430" v="281" actId="1076"/>
          <ac:spMkLst>
            <pc:docMk/>
            <pc:sldMk cId="1319264114" sldId="284"/>
            <ac:spMk id="10" creationId="{00000000-0000-0000-0000-000000000000}"/>
          </ac:spMkLst>
        </pc:spChg>
        <pc:spChg chg="mod">
          <ac:chgData name="세린 천" userId="a02d521a7e2d3d1d" providerId="LiveId" clId="{C4641B22-6E7A-43E9-B446-A856AB6C694A}" dt="2020-09-21T16:48:15.430" v="281" actId="1076"/>
          <ac:spMkLst>
            <pc:docMk/>
            <pc:sldMk cId="1319264114" sldId="284"/>
            <ac:spMk id="11" creationId="{00000000-0000-0000-0000-000000000000}"/>
          </ac:spMkLst>
        </pc:spChg>
        <pc:picChg chg="mod">
          <ac:chgData name="세린 천" userId="a02d521a7e2d3d1d" providerId="LiveId" clId="{C4641B22-6E7A-43E9-B446-A856AB6C694A}" dt="2020-09-21T16:48:15.430" v="281" actId="1076"/>
          <ac:picMkLst>
            <pc:docMk/>
            <pc:sldMk cId="1319264114" sldId="284"/>
            <ac:picMk id="4" creationId="{00000000-0000-0000-0000-000000000000}"/>
          </ac:picMkLst>
        </pc:picChg>
        <pc:picChg chg="mod">
          <ac:chgData name="세린 천" userId="a02d521a7e2d3d1d" providerId="LiveId" clId="{C4641B22-6E7A-43E9-B446-A856AB6C694A}" dt="2020-09-21T16:48:23.753" v="282" actId="1076"/>
          <ac:picMkLst>
            <pc:docMk/>
            <pc:sldMk cId="1319264114" sldId="284"/>
            <ac:picMk id="5" creationId="{00000000-0000-0000-0000-000000000000}"/>
          </ac:picMkLst>
        </pc:picChg>
        <pc:cxnChg chg="mod">
          <ac:chgData name="세린 천" userId="a02d521a7e2d3d1d" providerId="LiveId" clId="{C4641B22-6E7A-43E9-B446-A856AB6C694A}" dt="2020-09-21T16:48:15.430" v="281" actId="1076"/>
          <ac:cxnSpMkLst>
            <pc:docMk/>
            <pc:sldMk cId="1319264114" sldId="284"/>
            <ac:cxnSpMk id="8" creationId="{00000000-0000-0000-0000-000000000000}"/>
          </ac:cxnSpMkLst>
        </pc:cxnChg>
        <pc:cxnChg chg="mod">
          <ac:chgData name="세린 천" userId="a02d521a7e2d3d1d" providerId="LiveId" clId="{C4641B22-6E7A-43E9-B446-A856AB6C694A}" dt="2020-09-21T16:48:15.430" v="281" actId="1076"/>
          <ac:cxnSpMkLst>
            <pc:docMk/>
            <pc:sldMk cId="1319264114" sldId="284"/>
            <ac:cxnSpMk id="12" creationId="{00000000-0000-0000-0000-000000000000}"/>
          </ac:cxnSpMkLst>
        </pc:cxnChg>
        <pc:cxnChg chg="mod">
          <ac:chgData name="세린 천" userId="a02d521a7e2d3d1d" providerId="LiveId" clId="{C4641B22-6E7A-43E9-B446-A856AB6C694A}" dt="2020-09-21T16:48:15.430" v="281" actId="1076"/>
          <ac:cxnSpMkLst>
            <pc:docMk/>
            <pc:sldMk cId="1319264114" sldId="284"/>
            <ac:cxnSpMk id="15" creationId="{00000000-0000-0000-0000-000000000000}"/>
          </ac:cxnSpMkLst>
        </pc:cxnChg>
      </pc:sldChg>
      <pc:sldChg chg="modSp mod">
        <pc:chgData name="세린 천" userId="a02d521a7e2d3d1d" providerId="LiveId" clId="{C4641B22-6E7A-43E9-B446-A856AB6C694A}" dt="2020-09-27T11:14:32.541" v="285" actId="115"/>
        <pc:sldMkLst>
          <pc:docMk/>
          <pc:sldMk cId="1309348990" sldId="285"/>
        </pc:sldMkLst>
        <pc:spChg chg="mod">
          <ac:chgData name="세린 천" userId="a02d521a7e2d3d1d" providerId="LiveId" clId="{C4641B22-6E7A-43E9-B446-A856AB6C694A}" dt="2020-09-27T11:14:32.541" v="285" actId="115"/>
          <ac:spMkLst>
            <pc:docMk/>
            <pc:sldMk cId="1309348990" sldId="285"/>
            <ac:spMk id="3" creationId="{00000000-0000-0000-0000-000000000000}"/>
          </ac:spMkLst>
        </pc:spChg>
      </pc:sldChg>
      <pc:sldChg chg="del">
        <pc:chgData name="세린 천" userId="a02d521a7e2d3d1d" providerId="LiveId" clId="{C4641B22-6E7A-43E9-B446-A856AB6C694A}" dt="2020-09-27T12:47:50.160" v="286" actId="47"/>
        <pc:sldMkLst>
          <pc:docMk/>
          <pc:sldMk cId="2543701416" sldId="289"/>
        </pc:sldMkLst>
      </pc:sldChg>
      <pc:sldChg chg="modSp mod">
        <pc:chgData name="세린 천" userId="a02d521a7e2d3d1d" providerId="LiveId" clId="{C4641B22-6E7A-43E9-B446-A856AB6C694A}" dt="2020-09-27T13:00:23.849" v="300" actId="20577"/>
        <pc:sldMkLst>
          <pc:docMk/>
          <pc:sldMk cId="810468633" sldId="291"/>
        </pc:sldMkLst>
        <pc:spChg chg="mod">
          <ac:chgData name="세린 천" userId="a02d521a7e2d3d1d" providerId="LiveId" clId="{C4641B22-6E7A-43E9-B446-A856AB6C694A}" dt="2020-09-27T13:00:23.849" v="300" actId="20577"/>
          <ac:spMkLst>
            <pc:docMk/>
            <pc:sldMk cId="810468633" sldId="291"/>
            <ac:spMk id="3" creationId="{00000000-0000-0000-0000-000000000000}"/>
          </ac:spMkLst>
        </pc:spChg>
      </pc:sldChg>
      <pc:sldChg chg="modSp mod">
        <pc:chgData name="세린 천" userId="a02d521a7e2d3d1d" providerId="LiveId" clId="{C4641B22-6E7A-43E9-B446-A856AB6C694A}" dt="2020-09-27T13:40:03.163" v="322" actId="207"/>
        <pc:sldMkLst>
          <pc:docMk/>
          <pc:sldMk cId="70743857" sldId="295"/>
        </pc:sldMkLst>
        <pc:spChg chg="mod">
          <ac:chgData name="세린 천" userId="a02d521a7e2d3d1d" providerId="LiveId" clId="{C4641B22-6E7A-43E9-B446-A856AB6C694A}" dt="2020-09-27T13:40:03.163" v="322" actId="207"/>
          <ac:spMkLst>
            <pc:docMk/>
            <pc:sldMk cId="70743857" sldId="295"/>
            <ac:spMk id="31" creationId="{00000000-0000-0000-0000-000000000000}"/>
          </ac:spMkLst>
        </pc:spChg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1335410065" sldId="295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309919890" sldId="296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3803000277" sldId="297"/>
        </pc:sldMkLst>
      </pc:sldChg>
      <pc:sldChg chg="modSp mod">
        <pc:chgData name="세린 천" userId="a02d521a7e2d3d1d" providerId="LiveId" clId="{C4641B22-6E7A-43E9-B446-A856AB6C694A}" dt="2020-09-27T14:30:35.242" v="351" actId="20577"/>
        <pc:sldMkLst>
          <pc:docMk/>
          <pc:sldMk cId="3959478230" sldId="298"/>
        </pc:sldMkLst>
        <pc:spChg chg="mod">
          <ac:chgData name="세린 천" userId="a02d521a7e2d3d1d" providerId="LiveId" clId="{C4641B22-6E7A-43E9-B446-A856AB6C694A}" dt="2020-09-27T14:30:35.242" v="351" actId="20577"/>
          <ac:spMkLst>
            <pc:docMk/>
            <pc:sldMk cId="3959478230" sldId="298"/>
            <ac:spMk id="3" creationId="{00000000-0000-0000-0000-000000000000}"/>
          </ac:spMkLst>
        </pc:spChg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4010382108" sldId="298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412106590" sldId="299"/>
        </pc:sldMkLst>
      </pc:sldChg>
      <pc:sldChg chg="modAnim">
        <pc:chgData name="세린 천" userId="a02d521a7e2d3d1d" providerId="LiveId" clId="{C4641B22-6E7A-43E9-B446-A856AB6C694A}" dt="2020-09-27T14:35:27.351" v="357"/>
        <pc:sldMkLst>
          <pc:docMk/>
          <pc:sldMk cId="3701278659" sldId="299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510261572" sldId="300"/>
        </pc:sldMkLst>
      </pc:sldChg>
      <pc:sldChg chg="modSp mod">
        <pc:chgData name="세린 천" userId="a02d521a7e2d3d1d" providerId="LiveId" clId="{C4641B22-6E7A-43E9-B446-A856AB6C694A}" dt="2020-09-27T14:42:07.862" v="360" actId="1076"/>
        <pc:sldMkLst>
          <pc:docMk/>
          <pc:sldMk cId="3973999620" sldId="301"/>
        </pc:sldMkLst>
        <pc:spChg chg="mod">
          <ac:chgData name="세린 천" userId="a02d521a7e2d3d1d" providerId="LiveId" clId="{C4641B22-6E7A-43E9-B446-A856AB6C694A}" dt="2020-09-27T14:41:38.571" v="358" actId="33524"/>
          <ac:spMkLst>
            <pc:docMk/>
            <pc:sldMk cId="3973999620" sldId="301"/>
            <ac:spMk id="3" creationId="{00000000-0000-0000-0000-000000000000}"/>
          </ac:spMkLst>
        </pc:spChg>
        <pc:picChg chg="mod">
          <ac:chgData name="세린 천" userId="a02d521a7e2d3d1d" providerId="LiveId" clId="{C4641B22-6E7A-43E9-B446-A856AB6C694A}" dt="2020-09-27T14:42:07.862" v="360" actId="1076"/>
          <ac:picMkLst>
            <pc:docMk/>
            <pc:sldMk cId="3973999620" sldId="301"/>
            <ac:picMk id="4" creationId="{00000000-0000-0000-0000-000000000000}"/>
          </ac:picMkLst>
        </pc:picChg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2203140199" sldId="302"/>
        </pc:sldMkLst>
      </pc:sldChg>
      <pc:sldChg chg="addSp delSp modAnim">
        <pc:chgData name="세린 천" userId="a02d521a7e2d3d1d" providerId="LiveId" clId="{C4641B22-6E7A-43E9-B446-A856AB6C694A}" dt="2020-09-27T14:54:31.248" v="466" actId="478"/>
        <pc:sldMkLst>
          <pc:docMk/>
          <pc:sldMk cId="1559542751" sldId="303"/>
        </pc:sldMkLst>
        <pc:picChg chg="add del">
          <ac:chgData name="세린 천" userId="a02d521a7e2d3d1d" providerId="LiveId" clId="{C4641B22-6E7A-43E9-B446-A856AB6C694A}" dt="2020-09-27T14:54:31.248" v="466" actId="478"/>
          <ac:picMkLst>
            <pc:docMk/>
            <pc:sldMk cId="1559542751" sldId="303"/>
            <ac:picMk id="8196" creationId="{00000000-0000-0000-0000-000000000000}"/>
          </ac:picMkLst>
        </pc:picChg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4031856492" sldId="303"/>
        </pc:sldMkLst>
      </pc:sldChg>
      <pc:sldChg chg="modSp mod">
        <pc:chgData name="세린 천" userId="a02d521a7e2d3d1d" providerId="LiveId" clId="{C4641B22-6E7A-43E9-B446-A856AB6C694A}" dt="2020-09-27T14:57:42.812" v="865" actId="404"/>
        <pc:sldMkLst>
          <pc:docMk/>
          <pc:sldMk cId="2885376871" sldId="304"/>
        </pc:sldMkLst>
        <pc:spChg chg="mod">
          <ac:chgData name="세린 천" userId="a02d521a7e2d3d1d" providerId="LiveId" clId="{C4641B22-6E7A-43E9-B446-A856AB6C694A}" dt="2020-09-27T14:57:42.812" v="865" actId="404"/>
          <ac:spMkLst>
            <pc:docMk/>
            <pc:sldMk cId="2885376871" sldId="304"/>
            <ac:spMk id="3" creationId="{00000000-0000-0000-0000-000000000000}"/>
          </ac:spMkLst>
        </pc:spChg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3777932990" sldId="304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1822374755" sldId="305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4258889137" sldId="306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4233818673" sldId="307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1284199159" sldId="308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1439955792" sldId="309"/>
        </pc:sldMkLst>
      </pc:sldChg>
      <pc:sldChg chg="del">
        <pc:chgData name="세린 천" userId="a02d521a7e2d3d1d" providerId="LiveId" clId="{C4641B22-6E7A-43E9-B446-A856AB6C694A}" dt="2020-09-20T13:28:36.357" v="54" actId="47"/>
        <pc:sldMkLst>
          <pc:docMk/>
          <pc:sldMk cId="3049038064" sldId="311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170395986" sldId="312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3477689497" sldId="313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3036676743" sldId="314"/>
        </pc:sldMkLst>
      </pc:sldChg>
      <pc:sldChg chg="del">
        <pc:chgData name="세린 천" userId="a02d521a7e2d3d1d" providerId="LiveId" clId="{C4641B22-6E7A-43E9-B446-A856AB6C694A}" dt="2020-09-20T13:28:33.042" v="53" actId="47"/>
        <pc:sldMkLst>
          <pc:docMk/>
          <pc:sldMk cId="357623893" sldId="315"/>
        </pc:sldMkLst>
      </pc:sldChg>
      <pc:sldMasterChg chg="modSldLayout">
        <pc:chgData name="세린 천" userId="a02d521a7e2d3d1d" providerId="LiveId" clId="{C4641B22-6E7A-43E9-B446-A856AB6C694A}" dt="2020-09-27T15:49:27.449" v="876" actId="20577"/>
        <pc:sldMasterMkLst>
          <pc:docMk/>
          <pc:sldMasterMk cId="1776831676" sldId="2147483648"/>
        </pc:sldMasterMkLst>
        <pc:sldLayoutChg chg="modSp mod">
          <pc:chgData name="세린 천" userId="a02d521a7e2d3d1d" providerId="LiveId" clId="{C4641B22-6E7A-43E9-B446-A856AB6C694A}" dt="2020-09-27T15:49:27.449" v="876" actId="20577"/>
          <pc:sldLayoutMkLst>
            <pc:docMk/>
            <pc:sldMasterMk cId="1776831676" sldId="2147483648"/>
            <pc:sldLayoutMk cId="3081919140" sldId="2147483650"/>
          </pc:sldLayoutMkLst>
          <pc:spChg chg="mod">
            <ac:chgData name="세린 천" userId="a02d521a7e2d3d1d" providerId="LiveId" clId="{C4641B22-6E7A-43E9-B446-A856AB6C694A}" dt="2020-09-27T15:49:27.449" v="876" actId="20577"/>
            <ac:spMkLst>
              <pc:docMk/>
              <pc:sldMasterMk cId="1776831676" sldId="2147483648"/>
              <pc:sldLayoutMk cId="3081919140" sldId="2147483650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F5-2339-4661-BFDE-4C6AFD62E655}" type="datetimeFigureOut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7E58-5AFD-4390-AB7E-469069D35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0A2E1-1B38-4BF8-B99D-829810B97EF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6042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718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2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917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43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16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While</a:t>
            </a:r>
            <a:r>
              <a:rPr lang="en-US" altLang="ko-KR" baseline="0" dirty="0" smtClean="0"/>
              <a:t> the legislative process is not identical across all states, it still shares common process that is originated from UK parliament.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So, first there is a sponsor who files a bill to the representatives or senates.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In this work, authors considered the legislation</a:t>
            </a:r>
            <a:r>
              <a:rPr lang="en-US" altLang="ko-KR" baseline="0" dirty="0" smtClean="0"/>
              <a:t> as a process that involves not only the bill and legislators but other contributors who make donations to legislators.</a:t>
            </a:r>
          </a:p>
          <a:p>
            <a:r>
              <a:rPr lang="en-US" altLang="ko-KR" baseline="0" dirty="0" smtClean="0"/>
              <a:t>and to reflect such nature of legislative process, they modeled it as a global graph.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However,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94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160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193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85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78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8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2BA-EDE9-4F1D-86D8-6E3AD6816794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6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7085-452B-48A9-BA35-7A962AB39F0A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9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0C53-3395-41D8-91CD-F7D8C6102006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0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29356"/>
            <a:ext cx="8496944" cy="778098"/>
          </a:xfrm>
          <a:ln>
            <a:noFill/>
          </a:ln>
        </p:spPr>
        <p:txBody>
          <a:bodyPr anchor="b" anchorCtr="0">
            <a:normAutofit/>
          </a:bodyPr>
          <a:lstStyle>
            <a:lvl1pPr algn="l">
              <a:defRPr sz="3600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36931"/>
            <a:ext cx="8496944" cy="50675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3528" y="6356350"/>
            <a:ext cx="2133600" cy="365125"/>
          </a:xfrm>
        </p:spPr>
        <p:txBody>
          <a:bodyPr/>
          <a:lstStyle/>
          <a:p>
            <a:fld id="{77D841CA-27E1-43E3-9675-BDA14C150129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48"/>
            <a:ext cx="2895600" cy="365125"/>
          </a:xfrm>
        </p:spPr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686872" y="6356349"/>
            <a:ext cx="21336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31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23528" y="988008"/>
            <a:ext cx="849694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5078-0456-4FE9-BD19-9E97CD1D75A9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6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B9A1-D6F5-48B0-8E76-A7EF335FA32E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8D06-1AB5-4B71-B972-FB81722CB706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6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A3B-92D1-44D4-9909-93935B561950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3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DB7E-CC26-4DB2-A346-6C7A5DE0B5DC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34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50C-A819-44AB-82A2-9AA9BEDE461A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3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029-A813-4602-B2D1-9B0299F18FD7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00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E9D3-8EB5-47D3-8422-F7C76E6BDD4F}" type="datetime1">
              <a:rPr lang="ko-KR" altLang="en-US" smtClean="0"/>
              <a:t>2020-12-21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73484"/>
            <a:ext cx="7918648" cy="1656184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atin typeface="Calibri" panose="020F0502020204030204" pitchFamily="34" charset="0"/>
                <a:ea typeface="굴림" charset="-127"/>
              </a:rPr>
              <a:t>Understanding the Language of Political Agreement and Disagreement </a:t>
            </a:r>
            <a:br>
              <a:rPr lang="en-US" altLang="ko-KR" sz="3200" b="1" dirty="0" smtClean="0">
                <a:latin typeface="Calibri" panose="020F0502020204030204" pitchFamily="34" charset="0"/>
                <a:ea typeface="굴림" charset="-127"/>
              </a:rPr>
            </a:br>
            <a:r>
              <a:rPr lang="en-US" altLang="ko-KR" sz="3200" b="1" dirty="0" smtClean="0">
                <a:latin typeface="Calibri" panose="020F0502020204030204" pitchFamily="34" charset="0"/>
                <a:ea typeface="굴림" charset="-127"/>
              </a:rPr>
              <a:t>in Legislative Texts</a:t>
            </a:r>
            <a:endParaRPr lang="ko-KR" altLang="en-US" sz="3200" b="1" dirty="0">
              <a:latin typeface="Calibri" panose="020F0502020204030204" pitchFamily="34" charset="0"/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284984"/>
            <a:ext cx="7520880" cy="2499532"/>
          </a:xfrm>
        </p:spPr>
        <p:txBody>
          <a:bodyPr>
            <a:normAutofit/>
          </a:bodyPr>
          <a:lstStyle/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2020-12-22</a:t>
            </a:r>
            <a:endParaRPr lang="en-US" altLang="ko-KR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Selin Chun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slchun@mmlab.snu.ac.kr</a:t>
            </a:r>
          </a:p>
          <a:p>
            <a:pPr algn="r"/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6A556-63A6-4571-9852-BD78DEDF6443}"/>
              </a:ext>
            </a:extLst>
          </p:cNvPr>
          <p:cNvSpPr txBox="1">
            <a:spLocks noChangeArrowheads="1"/>
          </p:cNvSpPr>
          <p:nvPr/>
        </p:nvSpPr>
        <p:spPr>
          <a:xfrm>
            <a:off x="811560" y="2685601"/>
            <a:ext cx="7520880" cy="127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Maryam </a:t>
            </a:r>
            <a:r>
              <a:rPr lang="en-US" altLang="ko-KR" sz="18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Davoodi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, Eric </a:t>
            </a:r>
            <a:r>
              <a:rPr lang="en-US" altLang="ko-KR" sz="18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Waltenburg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, Dan </a:t>
            </a:r>
            <a:r>
              <a:rPr lang="en-US" altLang="ko-KR" sz="18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Goldwasser</a:t>
            </a:r>
            <a:endParaRPr lang="en-US" altLang="ko-KR" sz="1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Perdue University</a:t>
            </a:r>
            <a:endParaRPr lang="en-US" altLang="ko-KR" sz="1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ACL 20</a:t>
            </a:r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State Legislative Process as a Graph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Edges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844824"/>
            <a:ext cx="901859" cy="9018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29" y="1844824"/>
            <a:ext cx="1050771" cy="1050771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2953579" y="3557877"/>
            <a:ext cx="1152128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9938" y="3311933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Sponsorship </a:t>
            </a:r>
            <a:endParaRPr lang="ko-KR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2953579" y="4365583"/>
            <a:ext cx="1152128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2953579" y="5173289"/>
            <a:ext cx="1152128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9938" y="4134750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‘Yea’ vote</a:t>
            </a:r>
            <a:endParaRPr lang="ko-KR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9938" y="4964000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‘Nay’ vote</a:t>
            </a:r>
            <a:endParaRPr lang="ko-KR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State Legislative Process as a Graph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13510"/>
            <a:ext cx="8496944" cy="5067563"/>
          </a:xfrm>
        </p:spPr>
        <p:txBody>
          <a:bodyPr/>
          <a:lstStyle/>
          <a:p>
            <a:r>
              <a:rPr lang="en-US" altLang="ko-KR" dirty="0" smtClean="0"/>
              <a:t>Edges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99" y="1908717"/>
            <a:ext cx="901859" cy="901859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2555776" y="3551419"/>
            <a:ext cx="1152128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2134" y="3305475"/>
            <a:ext cx="27745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Positive donation </a:t>
            </a:r>
            <a:endParaRPr lang="ko-KR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2555776" y="4200892"/>
            <a:ext cx="1152128" cy="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2134" y="3991603"/>
            <a:ext cx="42147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(Inferred) Negative donation</a:t>
            </a:r>
            <a:endParaRPr lang="ko-KR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325" y="1877517"/>
            <a:ext cx="1046145" cy="10312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2926" y="4706869"/>
            <a:ext cx="736394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contributors lack donation to specific type of  legislators (e.g. Democrats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such cases, authors created sampled negative edges (at 30% level of positive ones)</a:t>
            </a:r>
            <a:endParaRPr lang="ko-KR" alt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State Legislative Process as a Graph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5" y="1692997"/>
            <a:ext cx="7484889" cy="39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Dataset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36931"/>
            <a:ext cx="8496944" cy="22200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ko-KR" dirty="0" smtClean="0"/>
              <a:t>Bill data: Collected from </a:t>
            </a:r>
            <a:r>
              <a:rPr lang="en-US" altLang="ko-KR" i="1" dirty="0" err="1" smtClean="0"/>
              <a:t>LegiScan</a:t>
            </a:r>
            <a:r>
              <a:rPr lang="en-US" altLang="ko-KR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altLang="ko-KR" b="1" dirty="0" smtClean="0"/>
              <a:t>Bill</a:t>
            </a:r>
            <a:r>
              <a:rPr lang="en-US" altLang="ko-KR" dirty="0" smtClean="0"/>
              <a:t> metadata &amp; </a:t>
            </a:r>
            <a:r>
              <a:rPr lang="en-US" altLang="ko-KR" b="1" dirty="0" smtClean="0"/>
              <a:t>vote</a:t>
            </a:r>
            <a:r>
              <a:rPr lang="en-US" altLang="ko-KR" dirty="0" smtClean="0"/>
              <a:t> metadata</a:t>
            </a:r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Collected </a:t>
            </a:r>
            <a:r>
              <a:rPr lang="en-US" altLang="ko-KR" u="sng" dirty="0" smtClean="0"/>
              <a:t>34,443 bills</a:t>
            </a:r>
            <a:r>
              <a:rPr lang="en-US" altLang="ko-KR" dirty="0" smtClean="0"/>
              <a:t> from 3 states (OR, IN, WI)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Though, only 32% of them were retained </a:t>
            </a:r>
            <a:br>
              <a:rPr lang="en-US" altLang="ko-KR" dirty="0" smtClean="0"/>
            </a:br>
            <a:r>
              <a:rPr lang="en-US" altLang="ko-KR" dirty="0" smtClean="0"/>
              <a:t>(Bills that reached at least </a:t>
            </a:r>
            <a:r>
              <a:rPr lang="en-US" altLang="ko-KR" b="1" dirty="0" smtClean="0"/>
              <a:t>2</a:t>
            </a:r>
            <a:r>
              <a:rPr lang="en-US" altLang="ko-KR" b="1" baseline="30000" dirty="0" smtClean="0"/>
              <a:t>nd</a:t>
            </a:r>
            <a:r>
              <a:rPr lang="en-US" altLang="ko-KR" b="1" dirty="0" smtClean="0"/>
              <a:t>/3</a:t>
            </a:r>
            <a:r>
              <a:rPr lang="en-US" altLang="ko-KR" b="1" baseline="30000" dirty="0" smtClean="0"/>
              <a:t>rd</a:t>
            </a:r>
            <a:r>
              <a:rPr lang="en-US" altLang="ko-KR" b="1" dirty="0" smtClean="0"/>
              <a:t> reading </a:t>
            </a:r>
            <a:r>
              <a:rPr lang="en-US" altLang="ko-KR" dirty="0" smtClean="0"/>
              <a:t>and with </a:t>
            </a:r>
            <a:r>
              <a:rPr lang="en-US" altLang="ko-KR" b="1" dirty="0" smtClean="0"/>
              <a:t>vote data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91349"/>
            <a:ext cx="5039859" cy="27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Legislator data: Collected from </a:t>
            </a:r>
            <a:r>
              <a:rPr lang="en-US" altLang="ko-KR" i="1" dirty="0" err="1" smtClean="0"/>
              <a:t>Ballotpedia</a:t>
            </a:r>
            <a:endParaRPr lang="en-US" altLang="ko-KR" i="1" dirty="0" smtClean="0"/>
          </a:p>
          <a:p>
            <a:pPr lvl="1"/>
            <a:r>
              <a:rPr lang="en-US" altLang="ko-KR" dirty="0" smtClean="0"/>
              <a:t>Collected each legislators </a:t>
            </a:r>
            <a:r>
              <a:rPr lang="en-US" altLang="ko-KR" b="1" dirty="0" smtClean="0"/>
              <a:t>party</a:t>
            </a:r>
            <a:r>
              <a:rPr lang="en-US" altLang="ko-KR" dirty="0" smtClean="0"/>
              <a:t>, </a:t>
            </a:r>
            <a:r>
              <a:rPr lang="en-US" altLang="ko-KR" b="1" dirty="0" smtClean="0"/>
              <a:t>gender</a:t>
            </a:r>
            <a:r>
              <a:rPr lang="en-US" altLang="ko-KR" dirty="0" smtClean="0"/>
              <a:t>, </a:t>
            </a:r>
            <a:r>
              <a:rPr lang="en-US" altLang="ko-KR" b="1" dirty="0" smtClean="0"/>
              <a:t>ideology</a:t>
            </a:r>
            <a:r>
              <a:rPr lang="en-US" altLang="ko-KR" dirty="0" smtClean="0"/>
              <a:t> and </a:t>
            </a:r>
            <a:r>
              <a:rPr lang="en-US" altLang="ko-KR" b="1" dirty="0" smtClean="0"/>
              <a:t>district</a:t>
            </a:r>
            <a:r>
              <a:rPr lang="en-US" altLang="ko-KR" dirty="0" smtClean="0"/>
              <a:t> (augmented with census data to determine rural/urban)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04" y="3140968"/>
            <a:ext cx="6017191" cy="28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Legislator data: Collected from </a:t>
            </a:r>
            <a:r>
              <a:rPr lang="en-US" altLang="ko-KR" i="1" dirty="0" err="1" smtClean="0"/>
              <a:t>Ballotpedia</a:t>
            </a:r>
            <a:endParaRPr lang="en-US" altLang="ko-KR" i="1" dirty="0" smtClean="0"/>
          </a:p>
          <a:p>
            <a:pPr lvl="1"/>
            <a:r>
              <a:rPr lang="en-US" altLang="ko-KR" dirty="0" smtClean="0"/>
              <a:t>Collected each legislators </a:t>
            </a:r>
            <a:r>
              <a:rPr lang="en-US" altLang="ko-KR" b="1" dirty="0" smtClean="0"/>
              <a:t>party</a:t>
            </a:r>
            <a:r>
              <a:rPr lang="en-US" altLang="ko-KR" dirty="0" smtClean="0"/>
              <a:t>, </a:t>
            </a:r>
            <a:r>
              <a:rPr lang="en-US" altLang="ko-KR" b="1" dirty="0" smtClean="0"/>
              <a:t>gender</a:t>
            </a:r>
            <a:r>
              <a:rPr lang="en-US" altLang="ko-KR" dirty="0" smtClean="0"/>
              <a:t>, </a:t>
            </a:r>
            <a:r>
              <a:rPr lang="en-US" altLang="ko-KR" b="1" dirty="0" smtClean="0"/>
              <a:t>ideology</a:t>
            </a:r>
            <a:r>
              <a:rPr lang="en-US" altLang="ko-KR" dirty="0" smtClean="0"/>
              <a:t> and </a:t>
            </a:r>
            <a:r>
              <a:rPr lang="en-US" altLang="ko-KR" b="1" dirty="0" smtClean="0"/>
              <a:t>district</a:t>
            </a:r>
            <a:r>
              <a:rPr lang="en-US" altLang="ko-KR" dirty="0" smtClean="0"/>
              <a:t> (augmented with census data to determine rural/urban)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9" y="3284984"/>
            <a:ext cx="7536161" cy="20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36931"/>
            <a:ext cx="8496944" cy="2533781"/>
          </a:xfrm>
        </p:spPr>
        <p:txBody>
          <a:bodyPr/>
          <a:lstStyle/>
          <a:p>
            <a:r>
              <a:rPr lang="en-US" altLang="ko-KR" dirty="0" smtClean="0"/>
              <a:t>Donors data: Collected from </a:t>
            </a:r>
            <a:r>
              <a:rPr lang="en-US" altLang="ko-KR" i="1" dirty="0" err="1" smtClean="0"/>
              <a:t>FollowTheMoney</a:t>
            </a:r>
            <a:endParaRPr lang="en-US" altLang="ko-KR" i="1" dirty="0" smtClean="0"/>
          </a:p>
          <a:p>
            <a:pPr lvl="1"/>
            <a:r>
              <a:rPr lang="en-US" altLang="ko-KR" dirty="0" smtClean="0"/>
              <a:t>Includes who donated to whom (+ donor’s type, general party, business info.)</a:t>
            </a:r>
          </a:p>
          <a:p>
            <a:pPr lvl="1"/>
            <a:r>
              <a:rPr lang="en-US" altLang="ko-KR" dirty="0" smtClean="0"/>
              <a:t>To focus on major contributors, authors have set thresholds at $10k and those who contributed more than a single legislator</a:t>
            </a:r>
          </a:p>
          <a:p>
            <a:pPr lvl="1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674" y="3501008"/>
            <a:ext cx="49226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Goal: Legislation Prediction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951820" y="4077072"/>
            <a:ext cx="2124236" cy="15121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DL model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307770"/>
            <a:ext cx="1050771" cy="1050771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2022371" y="4833155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22557"/>
              </p:ext>
            </p:extLst>
          </p:nvPr>
        </p:nvGraphicFramePr>
        <p:xfrm>
          <a:off x="6280720" y="3164375"/>
          <a:ext cx="432048" cy="3337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1184876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1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1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8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4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31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1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740610"/>
                  </a:ext>
                </a:extLst>
              </a:tr>
            </a:tbl>
          </a:graphicData>
        </a:graphic>
      </p:graphicFrame>
      <p:cxnSp>
        <p:nvCxnSpPr>
          <p:cNvPr id="9" name="직선 화살표 연결선 8"/>
          <p:cNvCxnSpPr/>
          <p:nvPr/>
        </p:nvCxnSpPr>
        <p:spPr>
          <a:xfrm>
            <a:off x="5292080" y="4833155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323528" y="1136932"/>
            <a:ext cx="8496944" cy="167098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The goal is to predict whether the given bill</a:t>
            </a:r>
          </a:p>
          <a:p>
            <a:pPr lvl="1"/>
            <a:r>
              <a:rPr lang="en-US" altLang="ko-KR" dirty="0" smtClean="0"/>
              <a:t>will pass or fail</a:t>
            </a:r>
          </a:p>
          <a:p>
            <a:pPr lvl="1"/>
            <a:r>
              <a:rPr lang="en-US" altLang="ko-KR" dirty="0" smtClean="0"/>
              <a:t>be competitive in 4 different splits</a:t>
            </a:r>
          </a:p>
          <a:p>
            <a:pPr lvl="1"/>
            <a:r>
              <a:rPr lang="en-US" altLang="ko-KR" dirty="0"/>
              <a:t>be </a:t>
            </a:r>
            <a:r>
              <a:rPr lang="en-US" altLang="ko-KR" dirty="0" smtClean="0"/>
              <a:t>inverse-competitive </a:t>
            </a:r>
            <a:r>
              <a:rPr lang="en-US" altLang="ko-KR" dirty="0"/>
              <a:t>in 4 different splits</a:t>
            </a:r>
          </a:p>
          <a:p>
            <a:pPr lvl="1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1904" y="3177281"/>
            <a:ext cx="12436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Pass/fail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3892" y="4221088"/>
            <a:ext cx="14596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3892" y="5464950"/>
            <a:ext cx="14596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Inverse</a:t>
            </a:r>
          </a:p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Prediction - Preliminaries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36931"/>
            <a:ext cx="8496944" cy="2796125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i="1" dirty="0" smtClean="0"/>
              <a:t>Competitive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If the majority of legislators from one group votes differently from the majority of the other group</a:t>
            </a:r>
          </a:p>
          <a:p>
            <a:pPr lvl="1"/>
            <a:endParaRPr lang="en-US" altLang="ko-KR" i="1" dirty="0"/>
          </a:p>
          <a:p>
            <a:r>
              <a:rPr lang="en-US" altLang="ko-KR" i="1" dirty="0" smtClean="0"/>
              <a:t>Inverse-Competitive </a:t>
            </a:r>
          </a:p>
          <a:p>
            <a:pPr lvl="1"/>
            <a:r>
              <a:rPr lang="en-US" altLang="ko-KR" dirty="0" smtClean="0"/>
              <a:t>Votes from legislators of the same group splits evenly</a:t>
            </a:r>
          </a:p>
          <a:p>
            <a:endParaRPr lang="en-US" altLang="ko-KR" dirty="0"/>
          </a:p>
          <a:p>
            <a:r>
              <a:rPr lang="en-US" altLang="ko-KR" dirty="0" smtClean="0"/>
              <a:t>Both concept is defined over four different attributes</a:t>
            </a:r>
          </a:p>
          <a:p>
            <a:pPr lvl="1"/>
            <a:r>
              <a:rPr lang="en-US" altLang="ko-KR" dirty="0" smtClean="0"/>
              <a:t>Gender, Ideology, Political party, Urban/Rural</a:t>
            </a:r>
          </a:p>
          <a:p>
            <a:pPr lvl="1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96" y="4149080"/>
            <a:ext cx="3221807" cy="21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DL 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36931"/>
            <a:ext cx="4608512" cy="5067563"/>
          </a:xfrm>
        </p:spPr>
        <p:txBody>
          <a:bodyPr/>
          <a:lstStyle/>
          <a:p>
            <a:r>
              <a:rPr lang="en-US" altLang="ko-KR" dirty="0" smtClean="0"/>
              <a:t>The key idea is to combine </a:t>
            </a:r>
            <a:r>
              <a:rPr lang="en-US" altLang="ko-KR" b="1" dirty="0" smtClean="0"/>
              <a:t>latent factors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from the </a:t>
            </a:r>
            <a:r>
              <a:rPr lang="en-US" altLang="ko-KR" i="1" dirty="0" smtClean="0"/>
              <a:t>text </a:t>
            </a:r>
          </a:p>
          <a:p>
            <a:pPr lvl="1"/>
            <a:r>
              <a:rPr lang="en-US" altLang="ko-KR" dirty="0" smtClean="0"/>
              <a:t>from the </a:t>
            </a:r>
            <a:r>
              <a:rPr lang="en-US" altLang="ko-KR" i="1" dirty="0" smtClean="0"/>
              <a:t>context</a:t>
            </a:r>
            <a:endParaRPr lang="ko-KR" altLang="en-US" i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51062"/>
            <a:ext cx="3581813" cy="52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36707-76E4-40C3-A518-3281E1A0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C3B3E8-76E0-4068-9670-718279163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 smtClean="0"/>
              <a:t>Overview of legislative process &amp; Modeling graph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DL Architecture</a:t>
            </a:r>
          </a:p>
          <a:p>
            <a:endParaRPr lang="en-US" altLang="ko-KR" dirty="0"/>
          </a:p>
          <a:p>
            <a:r>
              <a:rPr lang="en-US" altLang="ko-KR" dirty="0" smtClean="0"/>
              <a:t>Experiment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Conclusion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310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layer – Node Representation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323528" y="3572270"/>
            <a:ext cx="8496944" cy="2632224"/>
          </a:xfrm>
        </p:spPr>
        <p:txBody>
          <a:bodyPr/>
          <a:lstStyle/>
          <a:p>
            <a:r>
              <a:rPr lang="en-US" altLang="ko-KR" dirty="0" smtClean="0"/>
              <a:t>In the bottom, the model need to convert the nodes 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i="1" dirty="0" smtClean="0"/>
              <a:t>bill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legislator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contributor</a:t>
            </a:r>
            <a:r>
              <a:rPr lang="en-US" altLang="ko-KR" dirty="0" smtClean="0"/>
              <a:t>) into a single vector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Using pre-trained BERT, authors have transformed the node’s metadata text into the vector</a:t>
            </a:r>
            <a:endParaRPr lang="ko-KR" altLang="en-US" dirty="0"/>
          </a:p>
        </p:txBody>
      </p:sp>
      <p:grpSp>
        <p:nvGrpSpPr>
          <p:cNvPr id="12" name="그룹 11"/>
          <p:cNvGrpSpPr>
            <a:grpSpLocks noChangeAspect="1"/>
          </p:cNvGrpSpPr>
          <p:nvPr/>
        </p:nvGrpSpPr>
        <p:grpSpPr>
          <a:xfrm>
            <a:off x="1203512" y="1268760"/>
            <a:ext cx="639038" cy="1896379"/>
            <a:chOff x="1286821" y="1172761"/>
            <a:chExt cx="657057" cy="194985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7664" y="1825207"/>
              <a:ext cx="559984" cy="559983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432" y="1172761"/>
              <a:ext cx="652446" cy="652445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6821" y="2482265"/>
              <a:ext cx="649574" cy="640349"/>
            </a:xfrm>
            <a:prstGeom prst="rect">
              <a:avLst/>
            </a:prstGeom>
          </p:spPr>
        </p:pic>
      </p:grpSp>
      <p:sp>
        <p:nvSpPr>
          <p:cNvPr id="11" name="모서리가 둥근 직사각형 10"/>
          <p:cNvSpPr/>
          <p:nvPr/>
        </p:nvSpPr>
        <p:spPr>
          <a:xfrm>
            <a:off x="3435760" y="1421063"/>
            <a:ext cx="1044116" cy="15121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layer</a:t>
            </a:r>
            <a:endParaRPr lang="ko-KR" altLang="en-US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139616" y="2175626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803912" y="2175626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8048" y="1975571"/>
            <a:ext cx="2592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[0.2, 0.4, -0.1, …, -0.5]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385981"/>
            <a:ext cx="20709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 text vector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layer – Node Representation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Bill embedding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268760"/>
            <a:ext cx="2924894" cy="93697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48" y="3140968"/>
            <a:ext cx="5688000" cy="28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348" y="4077072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[0.2,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0.4,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…, -0.5]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7962" y="4077072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0.1, 0.3,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…,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0.8]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0195" y="4077072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[-0.3, 0.8,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…, -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7962" y="2569286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0, 0.5,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…,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0.13]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layer – Node Representation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Legislator embedding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268760"/>
            <a:ext cx="2924894" cy="9369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975" y="2924944"/>
            <a:ext cx="5492050" cy="28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layer – Node Representation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Contributor embedding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96952"/>
            <a:ext cx="6307617" cy="28774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268760"/>
            <a:ext cx="2924894" cy="9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layer – Graph Convolutional Layer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89885" y="2443693"/>
            <a:ext cx="3168352" cy="2250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086" y="2519671"/>
            <a:ext cx="14498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 text vector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26" y="3457034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[0.2,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0.4,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…, -0.5]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3208" y="1276975"/>
            <a:ext cx="14498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 embedding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6048" y="2214338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0.1, 0.3,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…, -0.5]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3208" y="3677297"/>
            <a:ext cx="14498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 embedding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6048" y="4614660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0, 0.4,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…, -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0.2]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2594843" y="3112883"/>
            <a:ext cx="836172" cy="5815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736" y="5699819"/>
            <a:ext cx="31266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 convolution is done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615544" y="5295394"/>
            <a:ext cx="0" cy="383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3923928" y="2873614"/>
            <a:ext cx="1368152" cy="235646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5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39552" y="2996952"/>
            <a:ext cx="6718040" cy="3172360"/>
            <a:chOff x="734280" y="2276872"/>
            <a:chExt cx="7675439" cy="3820432"/>
          </a:xfrm>
        </p:grpSpPr>
        <p:pic>
          <p:nvPicPr>
            <p:cNvPr id="1026" name="Picture 2" descr="http://www.secmem.org/assets/images/gnn/gnn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80" y="2276872"/>
              <a:ext cx="7675439" cy="3820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1619672" y="2708920"/>
              <a:ext cx="1512168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Weight</a:t>
              </a: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Matrix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GCN (Graph Convolutional Network)</a:t>
            </a:r>
            <a:endParaRPr lang="ko-KR" altLang="en-US" dirty="0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323528" y="1145928"/>
            <a:ext cx="8496944" cy="1545484"/>
          </a:xfrm>
        </p:spPr>
        <p:txBody>
          <a:bodyPr>
            <a:normAutofit/>
          </a:bodyPr>
          <a:lstStyle/>
          <a:p>
            <a:r>
              <a:rPr lang="en-US" altLang="ko-KR" dirty="0"/>
              <a:t>GCN is </a:t>
            </a:r>
            <a:r>
              <a:rPr lang="en-US" altLang="ko-KR" dirty="0" smtClean="0"/>
              <a:t>used to capture the relations between nodes</a:t>
            </a:r>
          </a:p>
          <a:p>
            <a:pPr lvl="1"/>
            <a:r>
              <a:rPr lang="en-US" altLang="ko-KR" b="1" dirty="0" smtClean="0"/>
              <a:t>Assumption: </a:t>
            </a:r>
            <a:r>
              <a:rPr lang="en-US" altLang="ko-KR" dirty="0" smtClean="0"/>
              <a:t>Adjacent </a:t>
            </a:r>
            <a:r>
              <a:rPr lang="en-US" altLang="ko-KR" dirty="0"/>
              <a:t>neighbors </a:t>
            </a:r>
            <a:r>
              <a:rPr lang="en-US" altLang="ko-KR" dirty="0" smtClean="0"/>
              <a:t>are affecting each other</a:t>
            </a:r>
            <a:endParaRPr lang="en-US" altLang="ko-KR" dirty="0"/>
          </a:p>
          <a:p>
            <a:pPr lvl="1"/>
            <a:r>
              <a:rPr lang="en-US" altLang="ko-KR" dirty="0" smtClean="0"/>
              <a:t>Also, </a:t>
            </a:r>
            <a:r>
              <a:rPr lang="en-US" altLang="ko-KR" dirty="0"/>
              <a:t>by stacking layers, it can consider </a:t>
            </a:r>
            <a:r>
              <a:rPr lang="en-US" altLang="ko-KR" i="1" dirty="0" smtClean="0"/>
              <a:t>k-</a:t>
            </a:r>
            <a:r>
              <a:rPr lang="en-US" altLang="ko-KR" i="1" dirty="0" err="1" smtClean="0"/>
              <a:t>th</a:t>
            </a:r>
            <a:r>
              <a:rPr lang="en-US" altLang="ko-KR" dirty="0" smtClean="0"/>
              <a:t> order </a:t>
            </a:r>
            <a:r>
              <a:rPr lang="en-US" altLang="ko-KR" dirty="0"/>
              <a:t>neighbors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4208" y="3212976"/>
                <a:ext cx="2166682" cy="6363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ko-KR" alt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212976"/>
                <a:ext cx="2166682" cy="636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GCN (Graph Convolutional Network)</a:t>
            </a:r>
            <a:endParaRPr lang="ko-KR" altLang="en-US" dirty="0"/>
          </a:p>
        </p:txBody>
      </p:sp>
      <p:grpSp>
        <p:nvGrpSpPr>
          <p:cNvPr id="3" name="그룹 2"/>
          <p:cNvGrpSpPr>
            <a:grpSpLocks noChangeAspect="1"/>
          </p:cNvGrpSpPr>
          <p:nvPr/>
        </p:nvGrpSpPr>
        <p:grpSpPr>
          <a:xfrm>
            <a:off x="1835696" y="1844824"/>
            <a:ext cx="5010967" cy="3648828"/>
            <a:chOff x="1043608" y="1427384"/>
            <a:chExt cx="6480000" cy="4777110"/>
          </a:xfrm>
        </p:grpSpPr>
        <p:pic>
          <p:nvPicPr>
            <p:cNvPr id="2050" name="Picture 2" descr="http://www.secmem.org/assets/images/gnn/gnn_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427384"/>
              <a:ext cx="6480000" cy="477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2195736" y="1988840"/>
              <a:ext cx="1944216" cy="4104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Weight</a:t>
              </a: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Matrix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796136" y="1916832"/>
              <a:ext cx="860917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7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Relational GCN (RGCN)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36931"/>
            <a:ext cx="8496944" cy="315616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While GCN sees graph as a single type of relationship, RGCN is introduced to reflect </a:t>
            </a:r>
            <a:r>
              <a:rPr lang="en-US" altLang="ko-KR" b="1" dirty="0" smtClean="0"/>
              <a:t>different types of edges</a:t>
            </a:r>
          </a:p>
          <a:p>
            <a:pPr lvl="1"/>
            <a:r>
              <a:rPr lang="en-US" altLang="ko-KR" dirty="0" smtClean="0"/>
              <a:t>Thus, trains </a:t>
            </a:r>
            <a:r>
              <a:rPr lang="en-US" altLang="ko-KR" b="1" dirty="0" smtClean="0"/>
              <a:t>different weight matrix</a:t>
            </a:r>
            <a:r>
              <a:rPr lang="en-US" altLang="ko-KR" dirty="0" smtClean="0"/>
              <a:t> per </a:t>
            </a:r>
            <a:r>
              <a:rPr lang="en-US" altLang="ko-KR" b="1" dirty="0" smtClean="0"/>
              <a:t>each edge type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r>
              <a:rPr lang="en-US" altLang="ko-KR" dirty="0"/>
              <a:t>RGCN </a:t>
            </a:r>
            <a:r>
              <a:rPr lang="en-US" altLang="ko-KR" dirty="0" smtClean="0"/>
              <a:t>can reflect the nature of legislation graph </a:t>
            </a:r>
            <a:br>
              <a:rPr lang="en-US" altLang="ko-KR" dirty="0" smtClean="0"/>
            </a:br>
            <a:r>
              <a:rPr lang="en-US" altLang="ko-KR" dirty="0" smtClean="0"/>
              <a:t>comprised of multiple types of nodes and </a:t>
            </a:r>
            <a:r>
              <a:rPr lang="en-US" altLang="ko-KR" dirty="0" smtClean="0"/>
              <a:t>edges</a:t>
            </a:r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4653136"/>
                <a:ext cx="2707151" cy="7954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53136"/>
                <a:ext cx="2707151" cy="7954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67370" y="4653136"/>
                <a:ext cx="3245184" cy="7954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20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70" y="4653136"/>
                <a:ext cx="3245184" cy="7954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화살표 연결선 6"/>
          <p:cNvCxnSpPr/>
          <p:nvPr/>
        </p:nvCxnSpPr>
        <p:spPr>
          <a:xfrm>
            <a:off x="3935303" y="5050873"/>
            <a:ext cx="8008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03638" y="4522573"/>
            <a:ext cx="3319802" cy="1066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66934" y="4522573"/>
            <a:ext cx="2880320" cy="1066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2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layer - Prediction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63" y="1192558"/>
            <a:ext cx="835133" cy="83513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76" y="1268760"/>
            <a:ext cx="696928" cy="69692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78429" y="1153705"/>
            <a:ext cx="1817307" cy="979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4211960" y="1153705"/>
            <a:ext cx="4176464" cy="1512168"/>
            <a:chOff x="971600" y="2636912"/>
            <a:chExt cx="4176464" cy="1512168"/>
          </a:xfrm>
        </p:grpSpPr>
        <p:sp>
          <p:nvSpPr>
            <p:cNvPr id="4" name="TextBox 3"/>
            <p:cNvSpPr txBox="1"/>
            <p:nvPr/>
          </p:nvSpPr>
          <p:spPr>
            <a:xfrm>
              <a:off x="1334756" y="2747723"/>
              <a:ext cx="14498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Text embedding</a:t>
              </a:r>
              <a:endParaRPr lang="ko-KR" altLang="en-US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7596" y="3501008"/>
              <a:ext cx="1944216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0.1, 0.3, </a:t>
              </a:r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…, -0.5]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971600" y="2636912"/>
              <a:ext cx="4176464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8302" y="2791427"/>
              <a:ext cx="14498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Graph embedding</a:t>
              </a:r>
              <a:endParaRPr lang="ko-KR" altLang="en-US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1142" y="3501008"/>
              <a:ext cx="1944216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0, 0.4, </a:t>
              </a:r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…, -</a:t>
              </a:r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0.2]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9" name="직선 화살표 연결선 18"/>
          <p:cNvCxnSpPr/>
          <p:nvPr/>
        </p:nvCxnSpPr>
        <p:spPr>
          <a:xfrm>
            <a:off x="2483768" y="1662163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429" y="3472048"/>
            <a:ext cx="25488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Relation prediction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821" y="4198085"/>
            <a:ext cx="835133" cy="83513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33" y="4251232"/>
            <a:ext cx="696928" cy="696928"/>
          </a:xfrm>
          <a:prstGeom prst="rect">
            <a:avLst/>
          </a:prstGeom>
        </p:spPr>
      </p:pic>
      <p:cxnSp>
        <p:nvCxnSpPr>
          <p:cNvPr id="23" name="직선 화살표 연결선 22"/>
          <p:cNvCxnSpPr/>
          <p:nvPr/>
        </p:nvCxnSpPr>
        <p:spPr>
          <a:xfrm>
            <a:off x="1607208" y="4615652"/>
            <a:ext cx="576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606874" y="4764074"/>
            <a:ext cx="5763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9820" y="5306198"/>
            <a:ext cx="31784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 algn="ctr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Dot product of two nodes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179512" y="3068960"/>
            <a:ext cx="86409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0628" y="2527000"/>
            <a:ext cx="1902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3819032" y="3645024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39544" y="3472048"/>
            <a:ext cx="25488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Vote aggregation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3481" y="4475757"/>
            <a:ext cx="584393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728" y="4415610"/>
            <a:ext cx="696928" cy="6969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821787" y="4475757"/>
            <a:ext cx="584393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728" y="5332596"/>
            <a:ext cx="747424" cy="74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21787" y="5505320"/>
            <a:ext cx="584393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0.8]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layer - Prediction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3" y="1192558"/>
            <a:ext cx="835133" cy="83513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76" y="1268760"/>
            <a:ext cx="696928" cy="69692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78429" y="1153705"/>
            <a:ext cx="1817307" cy="979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4211960" y="1153705"/>
            <a:ext cx="4176464" cy="1512168"/>
            <a:chOff x="971600" y="2636912"/>
            <a:chExt cx="4176464" cy="1512168"/>
          </a:xfrm>
        </p:grpSpPr>
        <p:sp>
          <p:nvSpPr>
            <p:cNvPr id="4" name="TextBox 3"/>
            <p:cNvSpPr txBox="1"/>
            <p:nvPr/>
          </p:nvSpPr>
          <p:spPr>
            <a:xfrm>
              <a:off x="1334756" y="2747723"/>
              <a:ext cx="14498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Text embedding</a:t>
              </a:r>
              <a:endParaRPr lang="ko-KR" altLang="en-US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7596" y="3501008"/>
              <a:ext cx="1944216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0.1, 0.3, </a:t>
              </a:r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…, -0.5]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971600" y="2636912"/>
              <a:ext cx="4176464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8302" y="2791427"/>
              <a:ext cx="14498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Graph embedding</a:t>
              </a:r>
              <a:endParaRPr lang="ko-KR" altLang="en-US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1142" y="3501008"/>
              <a:ext cx="1944216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0, 0.4, </a:t>
              </a:r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…, -</a:t>
              </a:r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0.2]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9" name="직선 화살표 연결선 18"/>
          <p:cNvCxnSpPr/>
          <p:nvPr/>
        </p:nvCxnSpPr>
        <p:spPr>
          <a:xfrm>
            <a:off x="2483768" y="1662163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79512" y="3068960"/>
            <a:ext cx="86409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3664" y="3472792"/>
            <a:ext cx="25488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Vote aggregation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8" y="4416354"/>
            <a:ext cx="696928" cy="6969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35907" y="4476501"/>
            <a:ext cx="584393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48" y="5333340"/>
            <a:ext cx="747424" cy="74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35907" y="5506064"/>
            <a:ext cx="584393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0.8]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683" y="4316181"/>
            <a:ext cx="1809524" cy="1828571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2663788" y="4876611"/>
            <a:ext cx="1152128" cy="634776"/>
          </a:xfrm>
          <a:prstGeom prst="rightArrow">
            <a:avLst>
              <a:gd name="adj1" fmla="val 41188"/>
              <a:gd name="adj2" fmla="val 514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229874" y="3472792"/>
            <a:ext cx="25488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Label prediction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0458" y="4230983"/>
            <a:ext cx="1800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Pass/fail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0458" y="4894213"/>
            <a:ext cx="1800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0458" y="5573383"/>
            <a:ext cx="1800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Inverse</a:t>
            </a:r>
          </a:p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628" y="2527000"/>
            <a:ext cx="1902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91ED79-3899-4550-99BA-93BC18FA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B41AE333-0616-4CA8-8B62-0F590EBB68DB}"/>
              </a:ext>
            </a:extLst>
          </p:cNvPr>
          <p:cNvSpPr txBox="1">
            <a:spLocks/>
          </p:cNvSpPr>
          <p:nvPr/>
        </p:nvSpPr>
        <p:spPr>
          <a:xfrm>
            <a:off x="323528" y="1136931"/>
            <a:ext cx="8496944" cy="506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Politics has been one of the area of interest in </a:t>
            </a:r>
            <a:br>
              <a:rPr lang="en-US" altLang="ko-KR" dirty="0" smtClean="0"/>
            </a:br>
            <a:r>
              <a:rPr lang="en-US" altLang="ko-KR" dirty="0" smtClean="0"/>
              <a:t>NLP community</a:t>
            </a:r>
            <a:endParaRPr lang="en-US" altLang="ko-KR" dirty="0"/>
          </a:p>
          <a:p>
            <a:pPr lvl="1"/>
            <a:r>
              <a:rPr lang="en-US" altLang="ko-KR" dirty="0" smtClean="0"/>
              <a:t>There are many variants of the politics-related researches</a:t>
            </a:r>
          </a:p>
          <a:p>
            <a:pPr lvl="1"/>
            <a:r>
              <a:rPr lang="en-US" altLang="ko-KR" dirty="0" smtClean="0"/>
              <a:t>e.g.</a:t>
            </a:r>
          </a:p>
          <a:p>
            <a:pPr lvl="2"/>
            <a:r>
              <a:rPr lang="en-US" altLang="ko-KR" dirty="0" smtClean="0"/>
              <a:t>Predicting the stance of the news article</a:t>
            </a:r>
          </a:p>
          <a:p>
            <a:pPr lvl="2"/>
            <a:r>
              <a:rPr lang="en-US" altLang="ko-KR" dirty="0" smtClean="0"/>
              <a:t>Detecting ideological stances from political speech</a:t>
            </a:r>
          </a:p>
          <a:p>
            <a:pPr lvl="2"/>
            <a:r>
              <a:rPr lang="en-US" altLang="ko-KR" dirty="0" smtClean="0"/>
              <a:t>etc.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This work is one of the work aims at understanding the legislative process</a:t>
            </a:r>
          </a:p>
          <a:p>
            <a:pPr lvl="1"/>
            <a:r>
              <a:rPr lang="en-US" altLang="ko-KR" dirty="0" smtClean="0"/>
              <a:t>By studying the legislation in the state-level, authors provide insights in understanding the political decisions</a:t>
            </a:r>
          </a:p>
        </p:txBody>
      </p:sp>
    </p:spTree>
    <p:extLst>
      <p:ext uri="{BB962C8B-B14F-4D97-AF65-F5344CB8AC3E}">
        <p14:creationId xmlns:p14="http://schemas.microsoft.com/office/powerpoint/2010/main" val="2292262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– Baselines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verify whether their model surpasses previous models, they have tested against various models</a:t>
            </a:r>
          </a:p>
          <a:p>
            <a:endParaRPr lang="en-US" altLang="ko-KR" dirty="0"/>
          </a:p>
          <a:p>
            <a:r>
              <a:rPr lang="en-US" altLang="ko-KR" dirty="0" smtClean="0"/>
              <a:t>Category 1: Text-only models</a:t>
            </a:r>
          </a:p>
          <a:p>
            <a:pPr lvl="1"/>
            <a:r>
              <a:rPr lang="en-US" altLang="ko-KR" dirty="0" smtClean="0"/>
              <a:t>Several pre-trained text models </a:t>
            </a:r>
            <a:br>
              <a:rPr lang="en-US" altLang="ko-KR" dirty="0" smtClean="0"/>
            </a:br>
            <a:r>
              <a:rPr lang="en-US" altLang="ko-KR" dirty="0" smtClean="0"/>
              <a:t>were used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593662"/>
            <a:ext cx="2448272" cy="361083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588224" y="3670712"/>
            <a:ext cx="1656184" cy="177451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7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– Baselines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verify whether their model surpasses previous models, they have tested against various models</a:t>
            </a:r>
          </a:p>
          <a:p>
            <a:endParaRPr lang="en-US" altLang="ko-KR" dirty="0"/>
          </a:p>
          <a:p>
            <a:r>
              <a:rPr lang="en-US" altLang="ko-KR" dirty="0" smtClean="0"/>
              <a:t>Category 2: Featureless graph </a:t>
            </a:r>
            <a:br>
              <a:rPr lang="en-US" altLang="ko-KR" dirty="0" smtClean="0"/>
            </a:br>
            <a:r>
              <a:rPr lang="en-US" altLang="ko-KR" dirty="0" smtClean="0"/>
              <a:t>	 	 embedding</a:t>
            </a:r>
          </a:p>
          <a:p>
            <a:pPr lvl="1"/>
            <a:r>
              <a:rPr lang="en-US" altLang="ko-KR" dirty="0" err="1" smtClean="0"/>
              <a:t>DeepWalk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GCN</a:t>
            </a:r>
          </a:p>
          <a:p>
            <a:pPr lvl="1"/>
            <a:r>
              <a:rPr lang="en-US" altLang="ko-KR" dirty="0" smtClean="0"/>
              <a:t>RGCN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593662"/>
            <a:ext cx="2448272" cy="361083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012160" y="3692788"/>
            <a:ext cx="540060" cy="177451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012160" y="5467300"/>
            <a:ext cx="2232248" cy="73719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– Baselines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verify whether their model surpasses previous models, they have tested against various models</a:t>
            </a:r>
          </a:p>
          <a:p>
            <a:endParaRPr lang="en-US" altLang="ko-KR" dirty="0"/>
          </a:p>
          <a:p>
            <a:r>
              <a:rPr lang="en-US" altLang="ko-KR" dirty="0" smtClean="0"/>
              <a:t>Category 3: Text-attributed Graph</a:t>
            </a: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593662"/>
            <a:ext cx="2448272" cy="361083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012160" y="3692788"/>
            <a:ext cx="540060" cy="177451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8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– Baselines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verify whether their model surpasses previous models, they have tested against various models</a:t>
            </a:r>
          </a:p>
          <a:p>
            <a:endParaRPr lang="en-US" altLang="ko-KR" dirty="0"/>
          </a:p>
          <a:p>
            <a:r>
              <a:rPr lang="en-US" altLang="ko-KR" dirty="0" smtClean="0"/>
              <a:t>Category 4: Naïve-baselines</a:t>
            </a:r>
          </a:p>
          <a:p>
            <a:pPr lvl="1"/>
            <a:r>
              <a:rPr lang="en-US" altLang="ko-KR" dirty="0" err="1" smtClean="0"/>
              <a:t>i</a:t>
            </a:r>
            <a:r>
              <a:rPr lang="en-US" altLang="ko-KR" dirty="0" smtClean="0"/>
              <a:t>) majority: Most frequent class</a:t>
            </a:r>
          </a:p>
          <a:p>
            <a:pPr lvl="1"/>
            <a:r>
              <a:rPr lang="en-US" altLang="ko-KR" dirty="0" smtClean="0"/>
              <a:t>ii) Sponsor: logistic regression based on one-hot encoded sponsor’s info (who submitted the bill)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04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365104"/>
            <a:ext cx="8496944" cy="1839390"/>
          </a:xfrm>
        </p:spPr>
        <p:txBody>
          <a:bodyPr/>
          <a:lstStyle/>
          <a:p>
            <a:r>
              <a:rPr lang="en-US" altLang="ko-KR" b="1" dirty="0" smtClean="0"/>
              <a:t>More recent</a:t>
            </a:r>
            <a:r>
              <a:rPr lang="en-US" altLang="ko-KR" dirty="0" smtClean="0"/>
              <a:t> text model clearly surpasses other model in almost all aspects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7" y="1196752"/>
            <a:ext cx="8178006" cy="2714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2997" y="1916832"/>
            <a:ext cx="8178006" cy="63730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28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365104"/>
            <a:ext cx="8496944" cy="1839390"/>
          </a:xfrm>
        </p:spPr>
        <p:txBody>
          <a:bodyPr/>
          <a:lstStyle/>
          <a:p>
            <a:r>
              <a:rPr lang="en-US" altLang="ko-KR" dirty="0" smtClean="0"/>
              <a:t>While </a:t>
            </a:r>
            <a:r>
              <a:rPr lang="en-US" altLang="ko-KR" dirty="0" err="1" smtClean="0"/>
              <a:t>DeepWalk</a:t>
            </a:r>
            <a:r>
              <a:rPr lang="en-US" altLang="ko-KR" dirty="0" smtClean="0"/>
              <a:t> and GCN shows similar performance, RGCN which embeds different relationships shows better performance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7" y="1196752"/>
            <a:ext cx="8178006" cy="2714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2997" y="2492896"/>
            <a:ext cx="8178006" cy="63730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8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365104"/>
            <a:ext cx="8496944" cy="1839390"/>
          </a:xfrm>
        </p:spPr>
        <p:txBody>
          <a:bodyPr/>
          <a:lstStyle/>
          <a:p>
            <a:r>
              <a:rPr lang="en-US" altLang="ko-KR" dirty="0" smtClean="0"/>
              <a:t>When the graph model is initialized with text representations, it definitely shows much better performance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7" y="1196752"/>
            <a:ext cx="8178006" cy="2714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2997" y="2492896"/>
            <a:ext cx="8178006" cy="1224136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365104"/>
            <a:ext cx="8496944" cy="1839390"/>
          </a:xfrm>
        </p:spPr>
        <p:txBody>
          <a:bodyPr/>
          <a:lstStyle/>
          <a:p>
            <a:r>
              <a:rPr lang="en-US" altLang="ko-KR" dirty="0" smtClean="0"/>
              <a:t>However, even then, concatenating the text model to the graph works most well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7" y="1196752"/>
            <a:ext cx="8178006" cy="2714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2997" y="3680425"/>
            <a:ext cx="8178006" cy="21602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9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365104"/>
            <a:ext cx="8496944" cy="1839390"/>
          </a:xfrm>
        </p:spPr>
        <p:txBody>
          <a:bodyPr>
            <a:normAutofit/>
          </a:bodyPr>
          <a:lstStyle/>
          <a:p>
            <a:r>
              <a:rPr lang="en-US" altLang="ko-KR" i="1" dirty="0" smtClean="0"/>
              <a:t>Competitive</a:t>
            </a:r>
            <a:r>
              <a:rPr lang="en-US" altLang="ko-KR" dirty="0" smtClean="0"/>
              <a:t> is more predictive than </a:t>
            </a:r>
            <a:r>
              <a:rPr lang="en-US" altLang="ko-KR" i="1" dirty="0" smtClean="0"/>
              <a:t>Inverse-Competitive</a:t>
            </a:r>
          </a:p>
          <a:p>
            <a:pPr lvl="1"/>
            <a:r>
              <a:rPr lang="en-US" altLang="ko-KR" dirty="0" smtClean="0"/>
              <a:t>Authors claim that in inverse-competitive scenarios, it is harder to predict the voting since it involves less-polarizing topics </a:t>
            </a:r>
          </a:p>
          <a:p>
            <a:pPr lvl="1"/>
            <a:r>
              <a:rPr lang="en-US" altLang="ko-KR" dirty="0" smtClean="0"/>
              <a:t>e.g. Gender-Financial, Geography-Unemployment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7" y="1196752"/>
            <a:ext cx="8178006" cy="27147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932000" y="1146516"/>
            <a:ext cx="2866341" cy="277170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796502" y="1146516"/>
            <a:ext cx="2866341" cy="277170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2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State-level legislation was studied to understand the nature of bill’s pass/fail along with the relationship to the demographic attributes</a:t>
            </a:r>
          </a:p>
          <a:p>
            <a:endParaRPr lang="en-US" altLang="ko-KR" dirty="0"/>
          </a:p>
          <a:p>
            <a:r>
              <a:rPr lang="en-US" altLang="ko-KR" dirty="0" smtClean="0"/>
              <a:t>Using a deep learning model that combines text-embedding and graph-embedding, predictive performance have been improved</a:t>
            </a:r>
          </a:p>
          <a:p>
            <a:endParaRPr lang="en-US" altLang="ko-KR" dirty="0"/>
          </a:p>
          <a:p>
            <a:r>
              <a:rPr lang="en-US" altLang="ko-KR" dirty="0" smtClean="0"/>
              <a:t>However, still, there is a lot more way to go…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51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Legislation Cleavages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main intuition is that impact of the bills on different demographics is reflected on the voting patterns of their representatives</a:t>
            </a:r>
          </a:p>
          <a:p>
            <a:endParaRPr lang="en-US" altLang="ko-KR" dirty="0"/>
          </a:p>
          <a:p>
            <a:r>
              <a:rPr lang="en-US" altLang="ko-KR" dirty="0" smtClean="0"/>
              <a:t>Example</a:t>
            </a: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70712"/>
            <a:ext cx="4599506" cy="23505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942718"/>
            <a:ext cx="1431357" cy="18365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491" y="3975376"/>
            <a:ext cx="1667742" cy="17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5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Implications &amp; Contributions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Goal</a:t>
            </a:r>
          </a:p>
          <a:p>
            <a:pPr lvl="1"/>
            <a:r>
              <a:rPr lang="en-US" altLang="ko-KR" dirty="0" smtClean="0"/>
              <a:t>Predicting </a:t>
            </a:r>
            <a:r>
              <a:rPr lang="en-US" altLang="ko-KR" dirty="0"/>
              <a:t>not only pass/fail of the </a:t>
            </a:r>
            <a:r>
              <a:rPr lang="en-US" altLang="ko-KR" dirty="0" smtClean="0"/>
              <a:t>bill</a:t>
            </a:r>
          </a:p>
          <a:p>
            <a:pPr lvl="1"/>
            <a:r>
              <a:rPr lang="en-US" altLang="ko-KR" dirty="0" smtClean="0"/>
              <a:t>Also, the breakdown </a:t>
            </a:r>
            <a:r>
              <a:rPr lang="en-US" altLang="ko-KR" dirty="0"/>
              <a:t>of the </a:t>
            </a:r>
            <a:r>
              <a:rPr lang="en-US" altLang="ko-KR" dirty="0" smtClean="0"/>
              <a:t>votes on bill based on four demographic indicators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i="1" dirty="0" smtClean="0"/>
              <a:t>Gender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Economic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Ideology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Party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Contributions</a:t>
            </a:r>
            <a:endParaRPr lang="en-US" altLang="ko-KR" dirty="0"/>
          </a:p>
          <a:p>
            <a:pPr lvl="1"/>
            <a:r>
              <a:rPr lang="en-US" altLang="ko-KR" dirty="0"/>
              <a:t>1. Building a large dataset that combines multiple sources</a:t>
            </a:r>
          </a:p>
          <a:p>
            <a:pPr lvl="1"/>
            <a:r>
              <a:rPr lang="en-US" altLang="ko-KR" dirty="0" smtClean="0"/>
              <a:t>2. Suggesting the prediction task and proposing </a:t>
            </a:r>
            <a:r>
              <a:rPr lang="en-US" altLang="ko-KR" dirty="0"/>
              <a:t>a model that </a:t>
            </a:r>
            <a:r>
              <a:rPr lang="en-US" altLang="ko-KR" dirty="0" smtClean="0"/>
              <a:t>solves the goal by embedding the </a:t>
            </a:r>
            <a:r>
              <a:rPr lang="en-US" altLang="ko-KR" dirty="0"/>
              <a:t>multi-relational graph</a:t>
            </a:r>
            <a:endParaRPr lang="ko-KR" altLang="en-US" dirty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56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State Legislative Process</a:t>
            </a:r>
            <a:endParaRPr lang="ko-KR" altLang="en-US" dirty="0"/>
          </a:p>
        </p:txBody>
      </p:sp>
      <p:pic>
        <p:nvPicPr>
          <p:cNvPr id="1026" name="Picture 2" descr="Introduction/sponsorship of the bill - lawmaking pro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0" y="1628799"/>
            <a:ext cx="1296144" cy="11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의회 아이콘 - 무료 다운로드, PNG 및 벡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9896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2154792" y="221904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560" y="2308548"/>
            <a:ext cx="1421504" cy="140516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940152" y="1083800"/>
            <a:ext cx="2880320" cy="8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Reading</a:t>
            </a:r>
          </a:p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(Reading by title)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꺾인 연결선 12"/>
          <p:cNvCxnSpPr/>
          <p:nvPr/>
        </p:nvCxnSpPr>
        <p:spPr>
          <a:xfrm flipV="1">
            <a:off x="4572000" y="1498964"/>
            <a:ext cx="1224136" cy="72007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7380312" y="2038201"/>
            <a:ext cx="0" cy="332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5263277" y="4666784"/>
            <a:ext cx="2880320" cy="8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Second Reading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27584" y="4666784"/>
            <a:ext cx="2880320" cy="8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Third Reading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7380312" y="3581920"/>
            <a:ext cx="0" cy="92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3900594" y="5098784"/>
            <a:ext cx="11366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467544" y="4365104"/>
            <a:ext cx="8064896" cy="144016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5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State Legislative Process as a Graph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10" y="2340164"/>
            <a:ext cx="901859" cy="9018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476068"/>
            <a:ext cx="1050771" cy="1050771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V="1">
            <a:off x="3707904" y="2001453"/>
            <a:ext cx="1656184" cy="842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623" y="4068356"/>
            <a:ext cx="1054432" cy="105443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208618"/>
            <a:ext cx="1050771" cy="105077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941168"/>
            <a:ext cx="1050771" cy="1050771"/>
          </a:xfrm>
          <a:prstGeom prst="rect">
            <a:avLst/>
          </a:prstGeom>
        </p:spPr>
      </p:pic>
      <p:cxnSp>
        <p:nvCxnSpPr>
          <p:cNvPr id="15" name="직선 화살표 연결선 14"/>
          <p:cNvCxnSpPr>
            <a:stCxn id="10" idx="3"/>
            <a:endCxn id="14" idx="1"/>
          </p:cNvCxnSpPr>
          <p:nvPr/>
        </p:nvCxnSpPr>
        <p:spPr>
          <a:xfrm>
            <a:off x="3659055" y="4595572"/>
            <a:ext cx="1921057" cy="870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endCxn id="12" idx="1"/>
          </p:cNvCxnSpPr>
          <p:nvPr/>
        </p:nvCxnSpPr>
        <p:spPr>
          <a:xfrm>
            <a:off x="3707904" y="2844220"/>
            <a:ext cx="1872208" cy="889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3707904" y="2844220"/>
            <a:ext cx="1836204" cy="262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3659055" y="3734003"/>
            <a:ext cx="1885053" cy="861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State Legislative Process as a Graph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864" y="2276872"/>
            <a:ext cx="901859" cy="9018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066" y="1412776"/>
            <a:ext cx="1050771" cy="1050771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V="1">
            <a:off x="5376858" y="1938161"/>
            <a:ext cx="1656184" cy="842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77" y="4005064"/>
            <a:ext cx="1054432" cy="105443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066" y="3145326"/>
            <a:ext cx="1050771" cy="105077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066" y="4877876"/>
            <a:ext cx="1050771" cy="1050771"/>
          </a:xfrm>
          <a:prstGeom prst="rect">
            <a:avLst/>
          </a:prstGeom>
        </p:spPr>
      </p:pic>
      <p:cxnSp>
        <p:nvCxnSpPr>
          <p:cNvPr id="15" name="직선 화살표 연결선 14"/>
          <p:cNvCxnSpPr>
            <a:stCxn id="10" idx="3"/>
            <a:endCxn id="14" idx="1"/>
          </p:cNvCxnSpPr>
          <p:nvPr/>
        </p:nvCxnSpPr>
        <p:spPr>
          <a:xfrm>
            <a:off x="5328009" y="4532280"/>
            <a:ext cx="1921057" cy="870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endCxn id="12" idx="1"/>
          </p:cNvCxnSpPr>
          <p:nvPr/>
        </p:nvCxnSpPr>
        <p:spPr>
          <a:xfrm>
            <a:off x="5376858" y="2780928"/>
            <a:ext cx="1872208" cy="889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5376858" y="2780928"/>
            <a:ext cx="1836204" cy="262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5328009" y="3670711"/>
            <a:ext cx="1885053" cy="861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28" y="4356866"/>
            <a:ext cx="1239407" cy="122180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80" y="1854806"/>
            <a:ext cx="1211393" cy="1217481"/>
          </a:xfrm>
          <a:prstGeom prst="rect">
            <a:avLst/>
          </a:prstGeom>
        </p:spPr>
      </p:pic>
      <p:cxnSp>
        <p:nvCxnSpPr>
          <p:cNvPr id="30" name="직선 화살표 연결선 29"/>
          <p:cNvCxnSpPr/>
          <p:nvPr/>
        </p:nvCxnSpPr>
        <p:spPr>
          <a:xfrm flipV="1">
            <a:off x="2327503" y="4727612"/>
            <a:ext cx="1649811" cy="429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2327503" y="2491524"/>
            <a:ext cx="1736256" cy="315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528" y="1340768"/>
            <a:ext cx="2304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Lobbyist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6448" y="3832599"/>
            <a:ext cx="2304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Company</a:t>
            </a:r>
            <a:endParaRPr lang="ko-KR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State Legislative Process as a Graph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Nodes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89" y="3356992"/>
            <a:ext cx="901859" cy="9018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334" y="1792359"/>
            <a:ext cx="1050771" cy="1050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514" y="2062744"/>
            <a:ext cx="13227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Bill </a:t>
            </a:r>
            <a:endParaRPr lang="ko-KR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4684" y="2088652"/>
            <a:ext cx="468615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Bill title, description, full text  </a:t>
            </a:r>
            <a:endParaRPr lang="ko-KR" alt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600" y="3602643"/>
            <a:ext cx="19306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Legislator</a:t>
            </a:r>
            <a:endParaRPr lang="ko-KR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72" y="5142542"/>
            <a:ext cx="22572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Contributor</a:t>
            </a:r>
            <a:endParaRPr lang="ko-KR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4683" y="3442349"/>
            <a:ext cx="46861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Biography, political interests, committee, demographic, ideology, etc.</a:t>
            </a:r>
            <a:endParaRPr lang="ko-KR" alt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960" y="4869160"/>
            <a:ext cx="1046145" cy="10312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683" y="4986436"/>
            <a:ext cx="46861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 interests, party, </a:t>
            </a:r>
            <a:b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(individual or not)</a:t>
            </a:r>
            <a:endParaRPr lang="ko-KR" alt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23490C-3150-476E-B8F3-AAE7DFF4A741}">
  <we:reference id="wa104381411" version="1.0.0.0" store="ko-KR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67846</TotalTime>
  <Words>1153</Words>
  <Application>Microsoft Office PowerPoint</Application>
  <PresentationFormat>화면 슬라이드 쇼(4:3)</PresentationFormat>
  <Paragraphs>240</Paragraphs>
  <Slides>39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6" baseType="lpstr">
      <vt:lpstr>굴림</vt:lpstr>
      <vt:lpstr>맑은 고딕</vt:lpstr>
      <vt:lpstr>Arial</vt:lpstr>
      <vt:lpstr>Calibri</vt:lpstr>
      <vt:lpstr>Cambria Math</vt:lpstr>
      <vt:lpstr>Wingdings</vt:lpstr>
      <vt:lpstr>Office 테마</vt:lpstr>
      <vt:lpstr>Understanding the Language of Political Agreement and Disagreement  in Legislative Texts</vt:lpstr>
      <vt:lpstr>Contents</vt:lpstr>
      <vt:lpstr>Introduction</vt:lpstr>
      <vt:lpstr>Legislation Cleavages</vt:lpstr>
      <vt:lpstr>Implications &amp; Contributions</vt:lpstr>
      <vt:lpstr>State Legislative Process</vt:lpstr>
      <vt:lpstr>State Legislative Process as a Graph</vt:lpstr>
      <vt:lpstr>State Legislative Process as a Graph</vt:lpstr>
      <vt:lpstr>State Legislative Process as a Graph</vt:lpstr>
      <vt:lpstr>State Legislative Process as a Graph</vt:lpstr>
      <vt:lpstr>State Legislative Process as a Graph</vt:lpstr>
      <vt:lpstr>State Legislative Process as a Graph</vt:lpstr>
      <vt:lpstr>Dataset</vt:lpstr>
      <vt:lpstr>Dataset</vt:lpstr>
      <vt:lpstr>Dataset</vt:lpstr>
      <vt:lpstr>Dataset</vt:lpstr>
      <vt:lpstr>Goal: Legislation Prediction</vt:lpstr>
      <vt:lpstr>Prediction - Preliminaries</vt:lpstr>
      <vt:lpstr>DL Architecture</vt:lpstr>
      <vt:lpstr>1st layer – Node Representation</vt:lpstr>
      <vt:lpstr>1st layer – Node Representation</vt:lpstr>
      <vt:lpstr>1st layer – Node Representation</vt:lpstr>
      <vt:lpstr>1st layer – Node Representation</vt:lpstr>
      <vt:lpstr>2nd layer – Graph Convolutional Layer</vt:lpstr>
      <vt:lpstr>GCN (Graph Convolutional Network)</vt:lpstr>
      <vt:lpstr>GCN (Graph Convolutional Network)</vt:lpstr>
      <vt:lpstr>Relational GCN (RGCN)</vt:lpstr>
      <vt:lpstr>3rd layer - Prediction</vt:lpstr>
      <vt:lpstr>3rd layer - Prediction</vt:lpstr>
      <vt:lpstr>Experiment – Baselines </vt:lpstr>
      <vt:lpstr>Experiment – Baselines </vt:lpstr>
      <vt:lpstr>Experiment – Baselines </vt:lpstr>
      <vt:lpstr>Experiment – Baselines </vt:lpstr>
      <vt:lpstr>Results</vt:lpstr>
      <vt:lpstr>Results</vt:lpstr>
      <vt:lpstr>Results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천 세린</cp:lastModifiedBy>
  <cp:revision>4228</cp:revision>
  <dcterms:created xsi:type="dcterms:W3CDTF">2014-12-26T06:56:01Z</dcterms:created>
  <dcterms:modified xsi:type="dcterms:W3CDTF">2020-12-21T11:47:36Z</dcterms:modified>
</cp:coreProperties>
</file>