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sldIdLst>
    <p:sldId id="258" r:id="rId2"/>
    <p:sldId id="378" r:id="rId3"/>
    <p:sldId id="375" r:id="rId4"/>
    <p:sldId id="372" r:id="rId5"/>
    <p:sldId id="389" r:id="rId6"/>
    <p:sldId id="390" r:id="rId7"/>
    <p:sldId id="391" r:id="rId8"/>
    <p:sldId id="393" r:id="rId9"/>
    <p:sldId id="392" r:id="rId10"/>
    <p:sldId id="394" r:id="rId11"/>
    <p:sldId id="395" r:id="rId12"/>
    <p:sldId id="396" r:id="rId13"/>
    <p:sldId id="397" r:id="rId14"/>
    <p:sldId id="398" r:id="rId15"/>
    <p:sldId id="399" r:id="rId16"/>
    <p:sldId id="400" r:id="rId17"/>
    <p:sldId id="401" r:id="rId18"/>
    <p:sldId id="402" r:id="rId19"/>
    <p:sldId id="406" r:id="rId20"/>
    <p:sldId id="404" r:id="rId21"/>
    <p:sldId id="405" r:id="rId2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EAD3B634-0F23-4394-8BD5-29CEB567B435}">
          <p14:sldIdLst>
            <p14:sldId id="258"/>
            <p14:sldId id="378"/>
            <p14:sldId id="375"/>
            <p14:sldId id="372"/>
            <p14:sldId id="389"/>
            <p14:sldId id="390"/>
            <p14:sldId id="391"/>
            <p14:sldId id="393"/>
            <p14:sldId id="392"/>
            <p14:sldId id="394"/>
            <p14:sldId id="395"/>
            <p14:sldId id="396"/>
            <p14:sldId id="397"/>
            <p14:sldId id="398"/>
            <p14:sldId id="399"/>
            <p14:sldId id="400"/>
            <p14:sldId id="401"/>
            <p14:sldId id="402"/>
            <p14:sldId id="406"/>
            <p14:sldId id="404"/>
            <p14:sldId id="405"/>
          </p14:sldIdLst>
        </p14:section>
        <p14:section name="Appendix." id="{03FF77BF-8642-4224-962F-31B69C6E460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4F81BD"/>
    <a:srgbClr val="FF0000"/>
    <a:srgbClr val="C82600"/>
    <a:srgbClr val="D0E0FF"/>
    <a:srgbClr val="179930"/>
    <a:srgbClr val="22DC45"/>
    <a:srgbClr val="C0504D"/>
    <a:srgbClr val="F85565"/>
    <a:srgbClr val="CBCB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784504-128F-4A7B-8E5A-98C15F87F259}" v="228" dt="2023-01-09T14:42:49.2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테마 스타일 1 - 강조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7AC3CCA-C797-4891-BE02-D94E43425B78}" styleName="보통 스타일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06799F8-075E-4A3A-A7F6-7FBC6576F1A4}" styleName="테마 스타일 2 - 강조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A107856-5554-42FB-B03E-39F5DBC370BA}" styleName="보통 스타일 4 - 강조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밝은 스타일 2 - 강조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6" autoAdjust="0"/>
    <p:restoredTop sz="90876" autoAdjust="0"/>
  </p:normalViewPr>
  <p:slideViewPr>
    <p:cSldViewPr>
      <p:cViewPr varScale="1">
        <p:scale>
          <a:sx n="98" d="100"/>
          <a:sy n="98" d="100"/>
        </p:scale>
        <p:origin x="990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184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270"/>
    </p:cViewPr>
  </p:sorterViewPr>
  <p:notesViewPr>
    <p:cSldViewPr>
      <p:cViewPr varScale="1">
        <p:scale>
          <a:sx n="92" d="100"/>
          <a:sy n="92" d="100"/>
        </p:scale>
        <p:origin x="373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6EADF5-2339-4661-BFDE-4C6AFD62E655}" type="datetimeFigureOut">
              <a:rPr lang="ko-KR" altLang="en-US" smtClean="0"/>
              <a:t>2023-04-26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AC7E58-5AFD-4390-AB7E-469069D359E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50214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30A2E1-1B38-4BF8-B99D-829810B97EF3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35604244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AC7E58-5AFD-4390-AB7E-469069D359E0}" type="slidenum">
              <a:rPr lang="ko-KR" altLang="en-US" smtClean="0"/>
              <a:t>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2837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AC7E58-5AFD-4390-AB7E-469069D359E0}" type="slidenum">
              <a:rPr lang="ko-KR" altLang="en-US" smtClean="0"/>
              <a:t>12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27207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AC7E58-5AFD-4390-AB7E-469069D359E0}" type="slidenum">
              <a:rPr lang="ko-KR" altLang="en-US" smtClean="0"/>
              <a:t>13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7885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5369-4D58-4C2B-89C0-E28F7D7154BB}" type="datetime1">
              <a:rPr lang="ko-KR" altLang="en-US" smtClean="0"/>
              <a:t>2023-04-26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1. https://en.wikipedia.org/wiki/Fake_news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E5376-B7C0-46E9-8616-EA99E5E9F90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22650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F33E8-20AB-4125-9533-3651901C911D}" type="datetime1">
              <a:rPr lang="ko-KR" altLang="en-US" smtClean="0"/>
              <a:t>2023-04-26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1. https://en.wikipedia.org/wiki/Fake_news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E5376-B7C0-46E9-8616-EA99E5E9F90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78913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4EFF0-FBF0-4206-AA57-9FC690FBFCD8}" type="datetime1">
              <a:rPr lang="ko-KR" altLang="en-US" smtClean="0"/>
              <a:t>2023-04-26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1. https://en.wikipedia.org/wiki/Fake_news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E5376-B7C0-46E9-8616-EA99E5E9F90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02008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31372" y="129356"/>
            <a:ext cx="11329259" cy="778098"/>
          </a:xfrm>
          <a:ln>
            <a:noFill/>
          </a:ln>
        </p:spPr>
        <p:txBody>
          <a:bodyPr anchor="b" anchorCtr="0">
            <a:normAutofit/>
          </a:bodyPr>
          <a:lstStyle>
            <a:lvl1pPr algn="l">
              <a:defRPr sz="3600">
                <a:latin typeface="Calibri" panose="020F0502020204030204" pitchFamily="34" charset="0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31372" y="1136934"/>
            <a:ext cx="11329259" cy="5067563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600">
                <a:latin typeface="Calibri" panose="020F0502020204030204" pitchFamily="34" charset="0"/>
                <a:ea typeface="+mn-ea"/>
              </a:defRPr>
            </a:lvl1pPr>
            <a:lvl2pPr marL="742950" indent="-285750">
              <a:buFont typeface="Arial" panose="020B0604020202020204" pitchFamily="34" charset="0"/>
              <a:buChar char="•"/>
              <a:defRPr sz="2200">
                <a:latin typeface="Calibri" panose="020F0502020204030204" pitchFamily="34" charset="0"/>
                <a:ea typeface="+mn-ea"/>
              </a:defRPr>
            </a:lvl2pPr>
            <a:lvl3pPr marL="1143000" indent="-228600">
              <a:buFont typeface="Wingdings" panose="05000000000000000000" pitchFamily="2" charset="2"/>
              <a:buChar char="§"/>
              <a:defRPr sz="1800">
                <a:latin typeface="Calibri" panose="020F0502020204030204" pitchFamily="34" charset="0"/>
                <a:ea typeface="+mn-ea"/>
              </a:defRPr>
            </a:lvl3pPr>
            <a:lvl4pPr>
              <a:defRPr sz="1800">
                <a:latin typeface="Calibri" panose="020F0502020204030204" pitchFamily="34" charset="0"/>
                <a:ea typeface="+mn-ea"/>
              </a:defRPr>
            </a:lvl4pPr>
            <a:lvl5pPr>
              <a:defRPr sz="1800">
                <a:latin typeface="Calibri" panose="020F0502020204030204" pitchFamily="34" charset="0"/>
                <a:ea typeface="+mn-ea"/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31371" y="6356353"/>
            <a:ext cx="2844800" cy="365125"/>
          </a:xfrm>
        </p:spPr>
        <p:txBody>
          <a:bodyPr/>
          <a:lstStyle/>
          <a:p>
            <a:fld id="{2D1B3F55-BF5A-432C-84A8-339A428790A9}" type="datetime1">
              <a:rPr lang="ko-KR" altLang="en-US" smtClean="0"/>
              <a:t>2023-04-26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</p:spPr>
        <p:txBody>
          <a:bodyPr/>
          <a:lstStyle/>
          <a:p>
            <a:r>
              <a:rPr lang="en-US" altLang="ko-KR" dirty="0"/>
              <a:t>1. https://en.wikipedia.org/wiki/Fake_news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915829" y="6356352"/>
            <a:ext cx="2844800" cy="365125"/>
          </a:xfrm>
        </p:spPr>
        <p:txBody>
          <a:bodyPr/>
          <a:lstStyle/>
          <a:p>
            <a:fld id="{FD9E5376-B7C0-46E9-8616-EA99E5E9F90A}" type="slidenum">
              <a:rPr lang="ko-KR" altLang="en-US" smtClean="0"/>
              <a:pPr/>
              <a:t>‹#›</a:t>
            </a:fld>
            <a:r>
              <a:rPr lang="ko-KR" altLang="en-US" dirty="0"/>
              <a:t> </a:t>
            </a:r>
            <a:r>
              <a:rPr lang="en-US" altLang="ko-KR" dirty="0"/>
              <a:t>/ 18</a:t>
            </a:r>
            <a:endParaRPr lang="ko-KR" altLang="en-US" dirty="0"/>
          </a:p>
        </p:txBody>
      </p:sp>
      <p:cxnSp>
        <p:nvCxnSpPr>
          <p:cNvPr id="8" name="직선 연결선 7"/>
          <p:cNvCxnSpPr/>
          <p:nvPr userDrawn="1"/>
        </p:nvCxnSpPr>
        <p:spPr>
          <a:xfrm>
            <a:off x="431372" y="988008"/>
            <a:ext cx="11329259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1919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Calibri" panose="020F0502020204030204" pitchFamily="34" charset="0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C8BE-095A-46E8-ADBD-5392BBB3B4E4}" type="datetime1">
              <a:rPr lang="ko-KR" altLang="en-US" smtClean="0"/>
              <a:t>2023-04-26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1. https://en.wikipedia.org/wiki/Fake_news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FD9E5376-B7C0-46E9-8616-EA99E5E9F90A}" type="slidenum">
              <a:rPr lang="ko-KR" altLang="en-US" smtClean="0"/>
              <a:pPr/>
              <a:t>‹#›</a:t>
            </a:fld>
            <a:r>
              <a:rPr lang="ko-KR" altLang="en-US" dirty="0"/>
              <a:t> </a:t>
            </a:r>
            <a:r>
              <a:rPr lang="en-US" altLang="ko-KR" dirty="0"/>
              <a:t>/ 31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61699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6ECE0-7CAA-43C5-BD58-29A8D5041473}" type="datetime1">
              <a:rPr lang="ko-KR" altLang="en-US" smtClean="0"/>
              <a:t>2023-04-26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1. https://en.wikipedia.org/wiki/Fake_news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E5376-B7C0-46E9-8616-EA99E5E9F90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8930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25F2-0A9F-4431-A2F9-044BE02E748F}" type="datetime1">
              <a:rPr lang="ko-KR" altLang="en-US" smtClean="0"/>
              <a:t>2023-04-26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1. https://en.wikipedia.org/wiki/Fake_news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E5376-B7C0-46E9-8616-EA99E5E9F90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21633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EDCD6-CCE3-4D54-8D57-A2B57EB81F7D}" type="datetime1">
              <a:rPr lang="ko-KR" altLang="en-US" smtClean="0"/>
              <a:t>2023-04-26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1. https://en.wikipedia.org/wiki/Fake_news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E5376-B7C0-46E9-8616-EA99E5E9F90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39382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F26DF-E6E1-434B-8D2F-725AA71384D2}" type="datetime1">
              <a:rPr lang="ko-KR" altLang="en-US" smtClean="0"/>
              <a:t>2023-04-26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1. https://en.wikipedia.org/wiki/Fake_news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E5376-B7C0-46E9-8616-EA99E5E9F90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88344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4D2B-7742-49D6-BBE5-02C521AFADB9}" type="datetime1">
              <a:rPr lang="ko-KR" altLang="en-US" smtClean="0"/>
              <a:t>2023-04-26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1. https://en.wikipedia.org/wiki/Fake_news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E5376-B7C0-46E9-8616-EA99E5E9F90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68837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B6C01-7613-4F2A-A0FE-862A90A0F02D}" type="datetime1">
              <a:rPr lang="ko-KR" altLang="en-US" smtClean="0"/>
              <a:t>2023-04-26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1. https://en.wikipedia.org/wiki/Fake_news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E5376-B7C0-46E9-8616-EA99E5E9F90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24005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8E389-2D74-4E69-A44B-5FC5014B462E}" type="datetime1">
              <a:rPr lang="ko-KR" altLang="en-US" smtClean="0"/>
              <a:t>2023-04-26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/>
              <a:t>1. https://en.wikipedia.org/wiki/Fake_news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E5376-B7C0-46E9-8616-EA99E5E9F90A}" type="slidenum">
              <a:rPr lang="ko-KR" altLang="en-US" smtClean="0"/>
              <a:pPr/>
              <a:t>‹#›</a:t>
            </a:fld>
            <a:r>
              <a:rPr lang="ko-KR" altLang="en-US" dirty="0"/>
              <a:t> </a:t>
            </a:r>
            <a:r>
              <a:rPr lang="en-US" altLang="ko-KR" dirty="0"/>
              <a:t>/ 21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7683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ea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ea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ea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ea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ea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1073484"/>
            <a:ext cx="7918648" cy="1656184"/>
          </a:xfrm>
        </p:spPr>
        <p:txBody>
          <a:bodyPr>
            <a:noAutofit/>
          </a:bodyPr>
          <a:lstStyle/>
          <a:p>
            <a:r>
              <a:rPr lang="en-US" altLang="ko-KR" sz="3200" b="1" dirty="0">
                <a:latin typeface="Calibri" panose="020F0502020204030204" pitchFamily="34" charset="0"/>
                <a:ea typeface="굴림" charset="-127"/>
              </a:rPr>
              <a:t>Are</a:t>
            </a:r>
            <a:r>
              <a:rPr lang="ko-KR" altLang="en-US" sz="3200" b="1" dirty="0">
                <a:latin typeface="Calibri" panose="020F0502020204030204" pitchFamily="34" charset="0"/>
                <a:ea typeface="굴림" charset="-127"/>
              </a:rPr>
              <a:t> </a:t>
            </a:r>
            <a:r>
              <a:rPr lang="en-US" altLang="ko-KR" sz="3200" b="1" dirty="0">
                <a:latin typeface="Calibri" panose="020F0502020204030204" pitchFamily="34" charset="0"/>
                <a:ea typeface="굴림" charset="-127"/>
              </a:rPr>
              <a:t>All Spurious Features in Natural Language Alike? An Analysis through a Causal Lens</a:t>
            </a:r>
            <a:endParaRPr lang="ko-KR" altLang="en-US" sz="3200" b="1" dirty="0">
              <a:latin typeface="Calibri" panose="020F0502020204030204" pitchFamily="34" charset="0"/>
              <a:ea typeface="굴림" charset="-127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95600" y="3284984"/>
            <a:ext cx="8568952" cy="2499532"/>
          </a:xfrm>
        </p:spPr>
        <p:txBody>
          <a:bodyPr>
            <a:normAutofit/>
          </a:bodyPr>
          <a:lstStyle/>
          <a:p>
            <a:pPr algn="r"/>
            <a:endParaRPr lang="en-US" altLang="ko-KR" sz="28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r"/>
            <a:endParaRPr lang="en-US" altLang="ko-KR" sz="28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r"/>
            <a:r>
              <a:rPr lang="en-US" altLang="ko-KR" sz="2200" dirty="0">
                <a:solidFill>
                  <a:schemeClr val="tx1"/>
                </a:solidFill>
                <a:latin typeface="Calibri" panose="020F0502020204030204" pitchFamily="34" charset="0"/>
              </a:rPr>
              <a:t>2023-04-27</a:t>
            </a:r>
          </a:p>
          <a:p>
            <a:pPr algn="r"/>
            <a:r>
              <a:rPr lang="en-US" altLang="ko-KR" sz="2200" dirty="0">
                <a:solidFill>
                  <a:schemeClr val="tx1"/>
                </a:solidFill>
                <a:latin typeface="Calibri" panose="020F0502020204030204" pitchFamily="34" charset="0"/>
              </a:rPr>
              <a:t>Selin Chun</a:t>
            </a:r>
          </a:p>
          <a:p>
            <a:pPr algn="r"/>
            <a:r>
              <a:rPr lang="en-US" altLang="ko-KR" sz="2200" dirty="0">
                <a:solidFill>
                  <a:schemeClr val="tx1"/>
                </a:solidFill>
                <a:latin typeface="Calibri" panose="020F0502020204030204" pitchFamily="34" charset="0"/>
              </a:rPr>
              <a:t>slchun@mmlab.snu.ac.kr</a:t>
            </a:r>
          </a:p>
          <a:p>
            <a:pPr algn="r"/>
            <a:endParaRPr lang="ko-KR" altLang="en-US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C96A556-63A6-4571-9852-BD78DEDF6443}"/>
              </a:ext>
            </a:extLst>
          </p:cNvPr>
          <p:cNvSpPr txBox="1">
            <a:spLocks noChangeArrowheads="1"/>
          </p:cNvSpPr>
          <p:nvPr/>
        </p:nvSpPr>
        <p:spPr>
          <a:xfrm>
            <a:off x="2335560" y="2685601"/>
            <a:ext cx="7520880" cy="12753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800" dirty="0" err="1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rPr>
              <a:t>Nitishi</a:t>
            </a:r>
            <a:r>
              <a:rPr lang="en-US" altLang="ko-KR" sz="18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rPr>
              <a:t> Joshi, Xiang Pan, He </a:t>
            </a:r>
            <a:r>
              <a:rPr lang="en-US" altLang="ko-KR" sz="1800" dirty="0" err="1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rPr>
              <a:t>He</a:t>
            </a:r>
            <a:br>
              <a:rPr lang="en-US" altLang="ko-KR" sz="18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rPr>
            </a:br>
            <a:r>
              <a:rPr lang="en-US" altLang="ko-KR" sz="18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rPr>
              <a:t>New York Univ. (Department of CS, Center for Data Science)</a:t>
            </a:r>
          </a:p>
          <a:p>
            <a:r>
              <a:rPr lang="en-US" altLang="ko-KR" sz="18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rPr>
              <a:t>EMNLP 22</a:t>
            </a:r>
            <a:endParaRPr lang="en-US" altLang="ko-KR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826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59DF304-D1FD-5178-5168-15958D1C9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Spurious features using Causal Model</a:t>
            </a:r>
            <a:endParaRPr lang="ko-KR" altLang="en-US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0F527951-60F2-133B-6993-8DBA572E31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7804" y="1875862"/>
            <a:ext cx="3515216" cy="3543795"/>
          </a:xfrm>
          <a:prstGeom prst="rect">
            <a:avLst/>
          </a:prstGeom>
        </p:spPr>
      </p:pic>
      <p:sp>
        <p:nvSpPr>
          <p:cNvPr id="9" name="화살표: 오른쪽 8">
            <a:extLst>
              <a:ext uri="{FF2B5EF4-FFF2-40B4-BE49-F238E27FC236}">
                <a16:creationId xmlns:a16="http://schemas.microsoft.com/office/drawing/2014/main" id="{DE927098-AD0F-DDB9-6339-3ECEFB3C91E1}"/>
              </a:ext>
            </a:extLst>
          </p:cNvPr>
          <p:cNvSpPr/>
          <p:nvPr/>
        </p:nvSpPr>
        <p:spPr>
          <a:xfrm>
            <a:off x="5303912" y="3346678"/>
            <a:ext cx="1080120" cy="648072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1CEDA584-3FB9-50B8-2C17-4870FAF082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4924" y="2044996"/>
            <a:ext cx="3667637" cy="3277057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5A7DE909-DB8B-E627-5BE0-98F5144EB5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80176" y="1680572"/>
            <a:ext cx="2219635" cy="390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2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59DF304-D1FD-5178-5168-15958D1C9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Spurious features using Causal Model</a:t>
            </a:r>
            <a:endParaRPr lang="ko-KR" altLang="en-US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1CEDA584-3FB9-50B8-2C17-4870FAF082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4924" y="2044996"/>
            <a:ext cx="3667637" cy="3277057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5A7DE909-DB8B-E627-5BE0-98F5144EB5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0176" y="1680572"/>
            <a:ext cx="2219635" cy="390580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34329C2F-E258-F72A-820B-419BF77FEA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6908" y="1680572"/>
            <a:ext cx="3534268" cy="3743847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6BE192DA-6A71-4016-4AB7-EC9031F680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09461" y="1412179"/>
            <a:ext cx="2229161" cy="409632"/>
          </a:xfrm>
          <a:prstGeom prst="rect">
            <a:avLst/>
          </a:prstGeom>
        </p:spPr>
      </p:pic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996A7894-3F8A-E28D-15D0-453682F2B0F9}"/>
              </a:ext>
            </a:extLst>
          </p:cNvPr>
          <p:cNvCxnSpPr/>
          <p:nvPr/>
        </p:nvCxnSpPr>
        <p:spPr>
          <a:xfrm>
            <a:off x="3572565" y="2564435"/>
            <a:ext cx="648072" cy="781774"/>
          </a:xfrm>
          <a:prstGeom prst="straightConnector1">
            <a:avLst/>
          </a:prstGeom>
          <a:ln>
            <a:prstDash val="lg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DB08AB5C-1B86-79A9-D805-18CAC7D40D1C}"/>
              </a:ext>
            </a:extLst>
          </p:cNvPr>
          <p:cNvSpPr/>
          <p:nvPr/>
        </p:nvSpPr>
        <p:spPr>
          <a:xfrm>
            <a:off x="1127448" y="1268760"/>
            <a:ext cx="4248472" cy="4608512"/>
          </a:xfrm>
          <a:prstGeom prst="roundRect">
            <a:avLst/>
          </a:prstGeom>
          <a:noFill/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917584C-E944-F503-E092-B435C56B1A86}"/>
              </a:ext>
            </a:extLst>
          </p:cNvPr>
          <p:cNvSpPr txBox="1"/>
          <p:nvPr/>
        </p:nvSpPr>
        <p:spPr>
          <a:xfrm>
            <a:off x="2395954" y="5605398"/>
            <a:ext cx="1656173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dirty="0">
                <a:latin typeface="Calibri" panose="020F0502020204030204" pitchFamily="34" charset="0"/>
                <a:cs typeface="Calibri" panose="020F0502020204030204" pitchFamily="34" charset="0"/>
              </a:rPr>
              <a:t>Spurious</a:t>
            </a:r>
            <a:endParaRPr lang="ko-KR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id="{2A52482A-5619-E12F-BA30-BA78012D176A}"/>
              </a:ext>
            </a:extLst>
          </p:cNvPr>
          <p:cNvSpPr/>
          <p:nvPr/>
        </p:nvSpPr>
        <p:spPr>
          <a:xfrm>
            <a:off x="6654392" y="1268760"/>
            <a:ext cx="4248472" cy="4608512"/>
          </a:xfrm>
          <a:prstGeom prst="round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8AE2F68-FDEF-9BA8-8FCE-68F4C86C605D}"/>
              </a:ext>
            </a:extLst>
          </p:cNvPr>
          <p:cNvSpPr txBox="1"/>
          <p:nvPr/>
        </p:nvSpPr>
        <p:spPr>
          <a:xfrm>
            <a:off x="7922898" y="5605398"/>
            <a:ext cx="1656173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dirty="0">
                <a:latin typeface="Calibri" panose="020F0502020204030204" pitchFamily="34" charset="0"/>
                <a:cs typeface="Calibri" panose="020F0502020204030204" pitchFamily="34" charset="0"/>
              </a:rPr>
              <a:t>Spurious?</a:t>
            </a:r>
            <a:endParaRPr lang="ko-KR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024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F275BF-FFAA-0FD9-D0A8-BDF2A1D1A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Sufficiency &amp; Necessity of a feature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5036A31-6E8A-D9BE-FCF8-7DDB0659F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372" y="3717032"/>
            <a:ext cx="11329259" cy="2487465"/>
          </a:xfrm>
        </p:spPr>
        <p:txBody>
          <a:bodyPr/>
          <a:lstStyle/>
          <a:p>
            <a:r>
              <a:rPr lang="en-US" altLang="ko-KR" dirty="0"/>
              <a:t>What is the probability of </a:t>
            </a:r>
            <a:r>
              <a:rPr lang="en-US" altLang="ko-KR" b="1" dirty="0"/>
              <a:t>label flip</a:t>
            </a:r>
            <a:r>
              <a:rPr lang="en-US" altLang="ko-KR" dirty="0"/>
              <a:t> when the </a:t>
            </a:r>
            <a:r>
              <a:rPr lang="en-US" altLang="ko-KR" b="1" dirty="0"/>
              <a:t>word is substituted?</a:t>
            </a:r>
            <a:r>
              <a:rPr lang="en-US" altLang="ko-KR" dirty="0"/>
              <a:t> (or deleted)</a:t>
            </a:r>
            <a:endParaRPr lang="ko-KR" altLang="en-US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C8556B67-159B-6008-2D66-01DD8BAE65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3672" y="1237615"/>
            <a:ext cx="5439534" cy="1962424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A596FB22-4CFF-5290-2BB5-27C7D6B530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0035" y="4563346"/>
            <a:ext cx="5088287" cy="60800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D9AB7A1-070B-71FB-F185-46863750C1D7}"/>
              </a:ext>
            </a:extLst>
          </p:cNvPr>
          <p:cNvSpPr txBox="1"/>
          <p:nvPr/>
        </p:nvSpPr>
        <p:spPr>
          <a:xfrm>
            <a:off x="7680176" y="4867347"/>
            <a:ext cx="1080120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ko-KR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781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F275BF-FFAA-0FD9-D0A8-BDF2A1D1A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Sufficiency &amp; Necessity of a feature</a:t>
            </a:r>
            <a:endParaRPr lang="ko-KR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내용 개체 틀 2">
                <a:extLst>
                  <a:ext uri="{FF2B5EF4-FFF2-40B4-BE49-F238E27FC236}">
                    <a16:creationId xmlns:a16="http://schemas.microsoft.com/office/drawing/2014/main" id="{F5036A31-6E8A-D9BE-FCF8-7DDB0659F90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31372" y="3758226"/>
                <a:ext cx="11329259" cy="2446271"/>
              </a:xfrm>
            </p:spPr>
            <p:txBody>
              <a:bodyPr/>
              <a:lstStyle/>
              <a:p>
                <a:r>
                  <a:rPr lang="en-US" altLang="ko-KR" dirty="0"/>
                  <a:t>What is the probability of producing </a:t>
                </a:r>
                <a:r>
                  <a:rPr lang="en-US" altLang="ko-KR" b="1" dirty="0"/>
                  <a:t>label </a:t>
                </a:r>
                <a14:m>
                  <m:oMath xmlns:m="http://schemas.openxmlformats.org/officeDocument/2006/math">
                    <m:r>
                      <a:rPr lang="en-US" altLang="ko-KR" b="1" i="1" dirty="0" smtClean="0"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US" altLang="ko-KR" dirty="0"/>
                  <a:t>, when we </a:t>
                </a:r>
                <a:r>
                  <a:rPr lang="en-US" altLang="ko-KR" b="1" dirty="0"/>
                  <a:t>added the word?</a:t>
                </a:r>
                <a:endParaRPr lang="ko-KR" altLang="en-US" dirty="0"/>
              </a:p>
            </p:txBody>
          </p:sp>
        </mc:Choice>
        <mc:Fallback>
          <p:sp>
            <p:nvSpPr>
              <p:cNvPr id="3" name="내용 개체 틀 2">
                <a:extLst>
                  <a:ext uri="{FF2B5EF4-FFF2-40B4-BE49-F238E27FC236}">
                    <a16:creationId xmlns:a16="http://schemas.microsoft.com/office/drawing/2014/main" id="{F5036A31-6E8A-D9BE-FCF8-7DDB0659F90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1372" y="3758226"/>
                <a:ext cx="11329259" cy="2446271"/>
              </a:xfrm>
              <a:blipFill>
                <a:blip r:embed="rId3"/>
                <a:stretch>
                  <a:fillRect l="-861" t="-2244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그림 6">
            <a:extLst>
              <a:ext uri="{FF2B5EF4-FFF2-40B4-BE49-F238E27FC236}">
                <a16:creationId xmlns:a16="http://schemas.microsoft.com/office/drawing/2014/main" id="{ADB4B39F-C9AA-8F14-F584-EC6DA82A76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3672" y="1236680"/>
            <a:ext cx="5234724" cy="2192320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1378EB2C-9CB8-2B75-9AAC-4D325ABB7E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8863" y="5157192"/>
            <a:ext cx="7154273" cy="381053"/>
          </a:xfrm>
          <a:prstGeom prst="rect">
            <a:avLst/>
          </a:prstGeom>
        </p:spPr>
      </p:pic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93001136-3AC9-E79B-2C8B-098BBED50EA0}"/>
              </a:ext>
            </a:extLst>
          </p:cNvPr>
          <p:cNvCxnSpPr>
            <a:cxnSpLocks/>
          </p:cNvCxnSpPr>
          <p:nvPr/>
        </p:nvCxnSpPr>
        <p:spPr>
          <a:xfrm>
            <a:off x="5665559" y="5013176"/>
            <a:ext cx="190950" cy="144016"/>
          </a:xfrm>
          <a:prstGeom prst="line">
            <a:avLst/>
          </a:prstGeom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BC5FBECD-3892-CABE-DCC7-A7D80967F00E}"/>
              </a:ext>
            </a:extLst>
          </p:cNvPr>
          <p:cNvCxnSpPr>
            <a:cxnSpLocks/>
          </p:cNvCxnSpPr>
          <p:nvPr/>
        </p:nvCxnSpPr>
        <p:spPr>
          <a:xfrm flipV="1">
            <a:off x="5850521" y="4946813"/>
            <a:ext cx="190950" cy="210379"/>
          </a:xfrm>
          <a:prstGeom prst="line">
            <a:avLst/>
          </a:prstGeom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6457791-0CD5-DE36-F9E6-0C019D80595F}"/>
              </a:ext>
            </a:extLst>
          </p:cNvPr>
          <p:cNvSpPr txBox="1"/>
          <p:nvPr/>
        </p:nvSpPr>
        <p:spPr>
          <a:xfrm>
            <a:off x="5058433" y="4460241"/>
            <a:ext cx="158417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endParaRPr lang="ko-KR" altLang="en-US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975EE45-D27F-366C-39A3-30B51B49376F}"/>
              </a:ext>
            </a:extLst>
          </p:cNvPr>
          <p:cNvSpPr txBox="1"/>
          <p:nvPr/>
        </p:nvSpPr>
        <p:spPr>
          <a:xfrm>
            <a:off x="8202258" y="5086108"/>
            <a:ext cx="1673866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Negative?</a:t>
            </a:r>
            <a:endParaRPr lang="ko-KR" altLang="en-US" sz="28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812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B3A3832-FFF0-FC5E-41C8-EAE2396ED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Spuriousness of a feature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3DBD9AC-9C43-1330-6D87-0AA45EB4F1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372" y="3212976"/>
            <a:ext cx="11329259" cy="2991521"/>
          </a:xfrm>
        </p:spPr>
        <p:txBody>
          <a:bodyPr/>
          <a:lstStyle/>
          <a:p>
            <a:r>
              <a:rPr lang="en-US" altLang="ko-KR" dirty="0"/>
              <a:t>If a </a:t>
            </a:r>
            <a:r>
              <a:rPr lang="en-US" altLang="ko-KR" b="1" dirty="0"/>
              <a:t>feature</a:t>
            </a:r>
            <a:r>
              <a:rPr lang="en-US" altLang="ko-KR" dirty="0"/>
              <a:t> is </a:t>
            </a:r>
            <a:r>
              <a:rPr lang="en-US" altLang="ko-KR" b="1" dirty="0"/>
              <a:t>sufficient</a:t>
            </a:r>
            <a:r>
              <a:rPr lang="en-US" altLang="ko-KR" dirty="0"/>
              <a:t> to produce a certain label, that feature is not deemed as a spurious feature</a:t>
            </a:r>
          </a:p>
          <a:p>
            <a:pPr lvl="1"/>
            <a:r>
              <a:rPr lang="en-US" altLang="ko-KR" dirty="0"/>
              <a:t>Vice versa, if a feature is </a:t>
            </a:r>
            <a:r>
              <a:rPr lang="en-US" altLang="ko-KR" b="1" dirty="0"/>
              <a:t>not sufficient, </a:t>
            </a:r>
            <a:r>
              <a:rPr lang="en-US" altLang="ko-KR" dirty="0"/>
              <a:t>such feature is spurious feature</a:t>
            </a:r>
            <a:endParaRPr lang="ko-KR" altLang="en-US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65004DD9-031D-EB08-344A-A4C0EB3781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1032" y="1412776"/>
            <a:ext cx="5534797" cy="1390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5213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6964E17-623E-EDC7-F022-A7933AA83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Feature Categorization</a:t>
            </a:r>
            <a:endParaRPr lang="ko-KR" altLang="en-US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B6257DDA-6880-72C5-780D-9ECC8F42B3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9138" y="1556792"/>
            <a:ext cx="5473724" cy="4274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4492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75EEC84-BF29-0BC6-BF2A-688B00F2F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Experiment: Dataset</a:t>
            </a:r>
            <a:endParaRPr lang="ko-KR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1844B2-E7DE-B51A-2B59-33FB0D549A5E}"/>
              </a:ext>
            </a:extLst>
          </p:cNvPr>
          <p:cNvSpPr txBox="1"/>
          <p:nvPr/>
        </p:nvSpPr>
        <p:spPr>
          <a:xfrm>
            <a:off x="2219599" y="1418642"/>
            <a:ext cx="237626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latin typeface="Calibri" panose="020F0502020204030204" pitchFamily="34" charset="0"/>
                <a:cs typeface="Calibri" panose="020F0502020204030204" pitchFamily="34" charset="0"/>
              </a:rPr>
              <a:t>MNLI</a:t>
            </a:r>
            <a:endParaRPr lang="ko-KR" alt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432541B9-0B58-5806-103F-4F459D6D19DF}"/>
              </a:ext>
            </a:extLst>
          </p:cNvPr>
          <p:cNvSpPr txBox="1">
            <a:spLocks/>
          </p:cNvSpPr>
          <p:nvPr/>
        </p:nvSpPr>
        <p:spPr>
          <a:xfrm>
            <a:off x="6356827" y="1268760"/>
            <a:ext cx="5403802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2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/>
              <a:t>Multi-class language inference</a:t>
            </a:r>
          </a:p>
          <a:p>
            <a:pPr lvl="1"/>
            <a:r>
              <a:rPr lang="en-US" altLang="ko-KR" dirty="0">
                <a:sym typeface="Wingdings" panose="05000000000000000000" pitchFamily="2" charset="2"/>
              </a:rPr>
              <a:t>Predict either one of </a:t>
            </a:r>
            <a:br>
              <a:rPr lang="en-US" altLang="ko-KR" dirty="0">
                <a:sym typeface="Wingdings" panose="05000000000000000000" pitchFamily="2" charset="2"/>
              </a:rPr>
            </a:br>
            <a:r>
              <a:rPr lang="en-US" altLang="ko-KR" i="1" dirty="0">
                <a:sym typeface="Wingdings" panose="05000000000000000000" pitchFamily="2" charset="2"/>
              </a:rPr>
              <a:t>Entailment, Contradiction </a:t>
            </a:r>
            <a:r>
              <a:rPr lang="en-US" altLang="ko-KR" dirty="0">
                <a:sym typeface="Wingdings" panose="05000000000000000000" pitchFamily="2" charset="2"/>
              </a:rPr>
              <a:t>or </a:t>
            </a:r>
            <a:r>
              <a:rPr lang="en-US" altLang="ko-KR" i="1" dirty="0">
                <a:sym typeface="Wingdings" panose="05000000000000000000" pitchFamily="2" charset="2"/>
              </a:rPr>
              <a:t>Neutral</a:t>
            </a:r>
            <a:endParaRPr lang="en-US" altLang="ko-KR" i="1" dirty="0"/>
          </a:p>
          <a:p>
            <a:endParaRPr lang="en-US" altLang="ko-KR" dirty="0"/>
          </a:p>
          <a:p>
            <a:r>
              <a:rPr lang="en-US" altLang="ko-KR" dirty="0"/>
              <a:t>Low PN (</a:t>
            </a:r>
            <a:r>
              <a:rPr lang="en-US" altLang="ko-KR" b="1" dirty="0"/>
              <a:t>Irrelevant</a:t>
            </a:r>
            <a:r>
              <a:rPr lang="en-US" altLang="ko-KR" dirty="0"/>
              <a:t>) features</a:t>
            </a:r>
          </a:p>
          <a:p>
            <a:pPr lvl="1"/>
            <a:r>
              <a:rPr lang="en-US" altLang="ko-KR" dirty="0"/>
              <a:t>Inject </a:t>
            </a:r>
            <a:r>
              <a:rPr lang="en-US" altLang="ko-KR" b="1" dirty="0"/>
              <a:t>synthetic bias</a:t>
            </a:r>
            <a:r>
              <a:rPr lang="en-US" altLang="ko-KR" dirty="0"/>
              <a:t> by associating ‘!!’ with the neutral label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High PN (</a:t>
            </a:r>
            <a:r>
              <a:rPr lang="en-US" altLang="ko-KR" b="1" dirty="0"/>
              <a:t>Incomplete</a:t>
            </a:r>
            <a:r>
              <a:rPr lang="en-US" altLang="ko-KR" dirty="0"/>
              <a:t>) features</a:t>
            </a:r>
          </a:p>
          <a:p>
            <a:pPr lvl="1"/>
            <a:r>
              <a:rPr lang="en-US" altLang="ko-KR" b="1" dirty="0"/>
              <a:t>Negation bias</a:t>
            </a:r>
            <a:r>
              <a:rPr lang="en-US" altLang="ko-KR" dirty="0"/>
              <a:t> and </a:t>
            </a:r>
            <a:r>
              <a:rPr lang="en-US" altLang="ko-KR" b="1" dirty="0"/>
              <a:t>lexical overlap</a:t>
            </a:r>
            <a:r>
              <a:rPr lang="en-US" altLang="ko-KR" dirty="0"/>
              <a:t> test using HANS challenge set</a:t>
            </a:r>
          </a:p>
        </p:txBody>
      </p:sp>
      <p:pic>
        <p:nvPicPr>
          <p:cNvPr id="7" name="Picture 2" descr="NLP Research Paper Summary - UnNatural Language Inference | by Yili Hsu |  Medium">
            <a:extLst>
              <a:ext uri="{FF2B5EF4-FFF2-40B4-BE49-F238E27FC236}">
                <a16:creationId xmlns:a16="http://schemas.microsoft.com/office/drawing/2014/main" id="{681F655E-88F6-37D2-B7D7-A190A8E278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416" y="2084550"/>
            <a:ext cx="5136630" cy="3390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33039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ECB77D0-3EE9-C617-EC3E-1EECDEB14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Experiment: Two Methods for Removing Spurious Features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476130A-A7FB-3C8B-3E44-981205958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1. Data resampling: To disentangle feature-label correlation by sampling</a:t>
            </a:r>
          </a:p>
          <a:p>
            <a:pPr lvl="1"/>
            <a:r>
              <a:rPr lang="en-US" altLang="ko-KR" dirty="0"/>
              <a:t>e.g.,  subsampling (equal number of labels for spurious features – Titanic is good/bad)</a:t>
            </a:r>
            <a:br>
              <a:rPr lang="en-US" altLang="ko-KR" dirty="0"/>
            </a:br>
            <a:r>
              <a:rPr lang="en-US" altLang="ko-KR" dirty="0"/>
              <a:t>          re-weighting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Experiment</a:t>
            </a:r>
          </a:p>
          <a:p>
            <a:pPr lvl="1"/>
            <a:r>
              <a:rPr lang="en-US" altLang="ko-KR" dirty="0"/>
              <a:t>Split original dataset into two groups by its attribute (former is used for both training and testing while the latter is used as test set only)</a:t>
            </a:r>
          </a:p>
          <a:p>
            <a:pPr lvl="1"/>
            <a:r>
              <a:rPr lang="en-US" altLang="ko-KR" dirty="0"/>
              <a:t>Then, sub-sample each dataset so that the number of labels are uniform within each group</a:t>
            </a:r>
            <a:br>
              <a:rPr lang="en-US" altLang="ko-KR" dirty="0"/>
            </a:br>
            <a:endParaRPr lang="en-US" altLang="ko-KR" dirty="0"/>
          </a:p>
          <a:p>
            <a:pPr lvl="1"/>
            <a:r>
              <a:rPr lang="en-US" altLang="ko-KR" dirty="0"/>
              <a:t>Goal is to</a:t>
            </a:r>
            <a:r>
              <a:rPr lang="ko-KR" altLang="en-US" dirty="0"/>
              <a:t> </a:t>
            </a:r>
            <a:r>
              <a:rPr lang="en-US" altLang="ko-KR" dirty="0"/>
              <a:t>check whether the model trained with in-distribution + balanced train set</a:t>
            </a:r>
            <a:br>
              <a:rPr lang="en-US" altLang="ko-KR" dirty="0"/>
            </a:br>
            <a:r>
              <a:rPr lang="en-US" altLang="ko-KR" b="1" dirty="0"/>
              <a:t>performs well</a:t>
            </a:r>
            <a:r>
              <a:rPr lang="en-US" altLang="ko-KR" dirty="0"/>
              <a:t> on the </a:t>
            </a:r>
            <a:r>
              <a:rPr lang="en-US" altLang="ko-KR" b="1" dirty="0"/>
              <a:t>out-of-distribution</a:t>
            </a:r>
            <a:endParaRPr lang="en-US" altLang="ko-KR" dirty="0"/>
          </a:p>
          <a:p>
            <a:pPr lvl="1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650049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ECB77D0-3EE9-C617-EC3E-1EECDEB14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Experiment: Two Methods for Removing Spurious Features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476130A-A7FB-3C8B-3E44-981205958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1. Data resampling: To disentangle feature-label correlation by sampling</a:t>
            </a:r>
          </a:p>
          <a:p>
            <a:pPr lvl="1"/>
            <a:r>
              <a:rPr lang="en-US" altLang="ko-KR" dirty="0"/>
              <a:t>e.g.,  subsampling (equal number of labels for spurious features – Titanic is good/bad)</a:t>
            </a:r>
            <a:br>
              <a:rPr lang="en-US" altLang="ko-KR" dirty="0"/>
            </a:br>
            <a:r>
              <a:rPr lang="en-US" altLang="ko-KR" dirty="0"/>
              <a:t>          re-weighting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Experiment (1): Punctuation</a:t>
            </a:r>
          </a:p>
          <a:p>
            <a:pPr lvl="1"/>
            <a:r>
              <a:rPr lang="en-US" altLang="ko-KR" dirty="0">
                <a:sym typeface="Wingdings" panose="05000000000000000000" pitchFamily="2" charset="2"/>
              </a:rPr>
              <a:t>Split dataset into instances with injected ‘!!’ or not, then sub-sample the first group so that number of labels are same</a:t>
            </a:r>
          </a:p>
          <a:p>
            <a:endParaRPr lang="en-US" altLang="ko-KR" dirty="0">
              <a:sym typeface="Wingdings" panose="05000000000000000000" pitchFamily="2" charset="2"/>
            </a:endParaRPr>
          </a:p>
          <a:p>
            <a:r>
              <a:rPr lang="en-US" altLang="ko-KR" dirty="0">
                <a:sym typeface="Wingdings" panose="05000000000000000000" pitchFamily="2" charset="2"/>
              </a:rPr>
              <a:t>Experiment (2): Lexical overlap</a:t>
            </a:r>
            <a:endParaRPr lang="en-US" altLang="ko-KR" dirty="0"/>
          </a:p>
          <a:p>
            <a:pPr lvl="1"/>
            <a:r>
              <a:rPr lang="en-US" altLang="ko-KR" dirty="0"/>
              <a:t>Split examples by the lexical overlap ratio (x&gt;0.8 – high – in-dist. and x&lt;0.2 – low) and sub-sample so that labels are uniform distributed in each group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83197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ECB77D0-3EE9-C617-EC3E-1EECDEB14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Experiment: Two Methods for Removing Spurious Features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476130A-A7FB-3C8B-3E44-981205958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1. Data resampling: To disentangle feature-label correlation by sampling</a:t>
            </a:r>
          </a:p>
          <a:p>
            <a:pPr lvl="1"/>
            <a:r>
              <a:rPr lang="en-US" altLang="ko-KR" dirty="0"/>
              <a:t>e.g.,  subsampling (equal number of labels for spurious features – Titanic is good/bad)</a:t>
            </a:r>
            <a:br>
              <a:rPr lang="en-US" altLang="ko-KR" dirty="0"/>
            </a:br>
            <a:r>
              <a:rPr lang="en-US" altLang="ko-KR" dirty="0"/>
              <a:t>          re-weighting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Experiment result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4D5EA1CF-3EA8-755F-878E-8B2A2CB366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3872" y="2860755"/>
            <a:ext cx="5487166" cy="3343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038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ABA363-EDEB-220D-2C7C-58DB5059C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2400" dirty="0">
                <a:latin typeface="Calibri" panose="020F0502020204030204" pitchFamily="34" charset="0"/>
                <a:ea typeface="굴림" charset="-127"/>
              </a:rPr>
              <a:t>Towards Interpreting and Mitigating Shortcut Learning Behavior of NLU Models</a:t>
            </a:r>
            <a:endParaRPr lang="ko-KR" altLang="en-US" sz="2400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E5A87142-D3FE-10E6-97C9-113E89D84E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5627" y="1559755"/>
            <a:ext cx="6420746" cy="4182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1422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ECB77D0-3EE9-C617-EC3E-1EECDEB14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Experiment: Two Methods for Removing Spurious Features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476130A-A7FB-3C8B-3E44-9812059588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372" y="1136935"/>
            <a:ext cx="11329259" cy="2292066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/>
              <a:t>2. Removing from the representation: Remove spurious feature from embedding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Experiment</a:t>
            </a:r>
          </a:p>
          <a:p>
            <a:pPr lvl="1"/>
            <a:r>
              <a:rPr lang="en-US" altLang="ko-KR" dirty="0"/>
              <a:t>Remove both types of features from learned embedding iteratively</a:t>
            </a:r>
            <a:endParaRPr lang="ko-KR" altLang="en-US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22529C62-7D2B-8B54-7287-C110019046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440" y="3195770"/>
            <a:ext cx="4752528" cy="3249001"/>
          </a:xfrm>
          <a:prstGeom prst="rect">
            <a:avLst/>
          </a:prstGeom>
        </p:spPr>
      </p:pic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799E766C-286E-7DF7-996F-176E05F24618}"/>
              </a:ext>
            </a:extLst>
          </p:cNvPr>
          <p:cNvSpPr txBox="1">
            <a:spLocks/>
          </p:cNvSpPr>
          <p:nvPr/>
        </p:nvSpPr>
        <p:spPr>
          <a:xfrm>
            <a:off x="6240017" y="3717032"/>
            <a:ext cx="5328592" cy="24874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2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400" dirty="0"/>
              <a:t>Small PN (irrelevant) features removed without the harm to task accuracy</a:t>
            </a:r>
          </a:p>
          <a:p>
            <a:endParaRPr lang="en-US" altLang="ko-KR" sz="2400" dirty="0"/>
          </a:p>
          <a:p>
            <a:r>
              <a:rPr lang="en-US" altLang="ko-KR" sz="2400" dirty="0"/>
              <a:t>On the other hand, removal of high PN features tend to harm the task 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3409186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AB9136-9F10-1B43-7042-FDEA3BF9B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141D36B-E563-7A4C-9D20-57B9282106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While spurious features hinder the learning process of the model so that it fails to predict the out-of-distribution data, not all spurious features are alike</a:t>
            </a:r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Using causal</a:t>
            </a:r>
            <a:r>
              <a:rPr lang="ko-KR" altLang="en-US" dirty="0"/>
              <a:t> </a:t>
            </a:r>
            <a:r>
              <a:rPr lang="en-US" altLang="ko-KR" dirty="0"/>
              <a:t>model with the probability of necessity and sufficiency, authors try to explain and separate different types of spurious features</a:t>
            </a:r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By applying two types of spurious feature removal technique, authors explain that prior works may fail on high PN (incomplete-necessary) features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15587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D72F6B7-188C-53F5-840A-B70B6FF91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2400" dirty="0">
                <a:latin typeface="Calibri" panose="020F0502020204030204" pitchFamily="34" charset="0"/>
                <a:ea typeface="굴림" charset="-127"/>
              </a:rPr>
              <a:t>Towards Interpreting and Mitigating Shortcut Learning Behavior of NLU Models</a:t>
            </a:r>
            <a:endParaRPr lang="ko-KR" altLang="en-US" sz="24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547AC29-EF5C-EF24-8253-682E5D867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LTGR (a mitigation framework)</a:t>
            </a:r>
            <a:endParaRPr lang="ko-KR" altLang="en-US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FEF6CA12-47F1-1E0A-DE39-AE24A4BA92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4556" y="1988840"/>
            <a:ext cx="9302888" cy="3908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450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Motivation for Search more Related Works…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However, applying the work simply to ours have not gone well…</a:t>
            </a:r>
          </a:p>
          <a:p>
            <a:pPr lvl="1"/>
            <a:r>
              <a:rPr lang="en-US" altLang="ko-KR" dirty="0"/>
              <a:t>Thus, feel the need for understanding why our model fails in a more theoretic way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Hence, searched for more papers regarding to the failure for out-of-distribution test data</a:t>
            </a:r>
          </a:p>
          <a:p>
            <a:pPr lvl="1"/>
            <a:r>
              <a:rPr lang="en-US" altLang="ko-KR" dirty="0"/>
              <a:t>Actually, there are a lot of works in this field, especially in recent days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r>
              <a:rPr lang="en-US" altLang="ko-KR" dirty="0"/>
              <a:t>This paper is one of such works that deals with spurious features in NLP which expands the understanding of shortcuts</a:t>
            </a:r>
          </a:p>
          <a:p>
            <a:pPr lvl="1"/>
            <a:endParaRPr lang="en-US" altLang="ko-KR" dirty="0"/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8251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67A6B84-9BCE-E510-EC47-25FE77BBA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What is Spurious Correlation (or shortcut)?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8E1DE70-109C-125E-1295-0316F21D9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Term ‘spurious correlation’ has been used in deep learning field to denote any undesirable feature-label correlations</a:t>
            </a:r>
            <a:endParaRPr lang="ko-KR" altLang="en-US" dirty="0"/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E4F8B804-BB43-EEA5-7FF1-1295604BB9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8809" y="2952682"/>
            <a:ext cx="7554379" cy="952633"/>
          </a:xfrm>
          <a:prstGeom prst="rect">
            <a:avLst/>
          </a:prstGeom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EB596C41-6C86-308B-5059-52B8A28339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8809" y="4491792"/>
            <a:ext cx="7154273" cy="381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807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A183A00-F2C5-8AEA-1FD1-299E5E1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What is Spurious Correlation (or shortcut)?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6CD0A76-E29F-41D6-D109-6D917A27F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372" y="1136935"/>
            <a:ext cx="11329259" cy="1499978"/>
          </a:xfrm>
        </p:spPr>
        <p:txBody>
          <a:bodyPr/>
          <a:lstStyle/>
          <a:p>
            <a:r>
              <a:rPr lang="en-US" altLang="ko-KR" dirty="0"/>
              <a:t>In a paper, “Competency Problems: …” by Gardner et al., authors deemed all simple feature correlations as spurious ones</a:t>
            </a:r>
          </a:p>
          <a:p>
            <a:pPr lvl="1"/>
            <a:r>
              <a:rPr lang="en-US" altLang="ko-KR" dirty="0"/>
              <a:t>e.g., unigram </a:t>
            </a:r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80D68138-3EA9-6E65-04C4-07B9FDE39F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424" y="2866394"/>
            <a:ext cx="4209917" cy="3240360"/>
          </a:xfrm>
          <a:prstGeom prst="rect">
            <a:avLst/>
          </a:prstGeom>
        </p:spPr>
      </p:pic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1525BAE3-653D-2320-050B-50601E9D0E4F}"/>
              </a:ext>
            </a:extLst>
          </p:cNvPr>
          <p:cNvSpPr txBox="1">
            <a:spLocks/>
          </p:cNvSpPr>
          <p:nvPr/>
        </p:nvSpPr>
        <p:spPr>
          <a:xfrm>
            <a:off x="5543939" y="3789040"/>
            <a:ext cx="6096678" cy="2232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2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/>
              <a:t>Claimed that models should not rely on any single feature</a:t>
            </a:r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05396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D4B6096-2BBE-116F-B5C2-B14A110E2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What is Spurious Correlation (or shortcut)?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F346239-3366-E120-9024-63583DC35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However, in this work, authors expand the concept of spurious correlations by splitting </a:t>
            </a:r>
            <a:r>
              <a:rPr lang="en-US" altLang="ko-KR" i="1" dirty="0"/>
              <a:t>irrelevant</a:t>
            </a:r>
            <a:r>
              <a:rPr lang="en-US" altLang="ko-KR" dirty="0"/>
              <a:t> and </a:t>
            </a:r>
            <a:r>
              <a:rPr lang="en-US" altLang="ko-KR" i="1" dirty="0"/>
              <a:t>necessary</a:t>
            </a:r>
            <a:r>
              <a:rPr lang="en-US" altLang="ko-KR" dirty="0"/>
              <a:t> features</a:t>
            </a:r>
            <a:endParaRPr lang="ko-KR" altLang="en-US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1A2F4E41-D927-3624-556E-4293D08209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611" y="3572765"/>
            <a:ext cx="4951927" cy="926490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F434C744-6156-2731-5B45-6C145D13D7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8239" y="3429000"/>
            <a:ext cx="5516339" cy="1214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126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59DF304-D1FD-5178-5168-15958D1C9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Spurious features using Causal Model</a:t>
            </a:r>
            <a:endParaRPr lang="ko-KR" altLang="en-US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0F527951-60F2-133B-6993-8DBA572E31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8392" y="1772816"/>
            <a:ext cx="3515216" cy="354379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68AAAF-3845-6879-BC0F-811D3600CD13}"/>
              </a:ext>
            </a:extLst>
          </p:cNvPr>
          <p:cNvSpPr txBox="1"/>
          <p:nvPr/>
        </p:nvSpPr>
        <p:spPr>
          <a:xfrm>
            <a:off x="4655840" y="1268760"/>
            <a:ext cx="259228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>
                <a:latin typeface="Calibri" panose="020F0502020204030204" pitchFamily="34" charset="0"/>
                <a:cs typeface="Calibri" panose="020F0502020204030204" pitchFamily="34" charset="0"/>
              </a:rPr>
              <a:t>Features (e.g., tokens)</a:t>
            </a:r>
            <a:endParaRPr lang="ko-KR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030A9A-6B99-1934-78AC-FB4465070742}"/>
              </a:ext>
            </a:extLst>
          </p:cNvPr>
          <p:cNvSpPr txBox="1"/>
          <p:nvPr/>
        </p:nvSpPr>
        <p:spPr>
          <a:xfrm>
            <a:off x="7385556" y="2708920"/>
            <a:ext cx="93610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>
                <a:latin typeface="Calibri" panose="020F0502020204030204" pitchFamily="34" charset="0"/>
                <a:cs typeface="Calibri" panose="020F0502020204030204" pitchFamily="34" charset="0"/>
              </a:rPr>
              <a:t>Label</a:t>
            </a:r>
            <a:endParaRPr lang="ko-KR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540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59DF304-D1FD-5178-5168-15958D1C9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Spurious features using Causal Model</a:t>
            </a:r>
            <a:endParaRPr lang="ko-KR" altLang="en-US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0F527951-60F2-133B-6993-8DBA572E31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7804" y="1875862"/>
            <a:ext cx="3515216" cy="3543795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B1ED4816-0F57-D88C-3BCA-F4B2965EF5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8695" y="1681041"/>
            <a:ext cx="3534268" cy="3743847"/>
          </a:xfrm>
          <a:prstGeom prst="rect">
            <a:avLst/>
          </a:prstGeom>
        </p:spPr>
      </p:pic>
      <p:sp>
        <p:nvSpPr>
          <p:cNvPr id="9" name="화살표: 오른쪽 8">
            <a:extLst>
              <a:ext uri="{FF2B5EF4-FFF2-40B4-BE49-F238E27FC236}">
                <a16:creationId xmlns:a16="http://schemas.microsoft.com/office/drawing/2014/main" id="{DE927098-AD0F-DDB9-6339-3ECEFB3C91E1}"/>
              </a:ext>
            </a:extLst>
          </p:cNvPr>
          <p:cNvSpPr/>
          <p:nvPr/>
        </p:nvSpPr>
        <p:spPr>
          <a:xfrm>
            <a:off x="5303912" y="3346678"/>
            <a:ext cx="1080120" cy="648072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E43FAAF0-91F6-70B7-C2A9-B4A6C98CDD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01248" y="1412648"/>
            <a:ext cx="2229161" cy="409632"/>
          </a:xfrm>
          <a:prstGeom prst="rect">
            <a:avLst/>
          </a:prstGeom>
        </p:spPr>
      </p:pic>
      <p:cxnSp>
        <p:nvCxnSpPr>
          <p:cNvPr id="13" name="직선 화살표 연결선 12">
            <a:extLst>
              <a:ext uri="{FF2B5EF4-FFF2-40B4-BE49-F238E27FC236}">
                <a16:creationId xmlns:a16="http://schemas.microsoft.com/office/drawing/2014/main" id="{B03AEA68-EEAA-C8E4-21E9-FDD7C9082020}"/>
              </a:ext>
            </a:extLst>
          </p:cNvPr>
          <p:cNvCxnSpPr/>
          <p:nvPr/>
        </p:nvCxnSpPr>
        <p:spPr>
          <a:xfrm>
            <a:off x="9264352" y="2564904"/>
            <a:ext cx="648072" cy="781774"/>
          </a:xfrm>
          <a:prstGeom prst="straightConnector1">
            <a:avLst/>
          </a:prstGeom>
          <a:ln>
            <a:prstDash val="lg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5065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ln>
          <a:noFill/>
        </a:ln>
      </a:spPr>
      <a:bodyPr wrap="square" rtlCol="0">
        <a:spAutoFit/>
      </a:bodyPr>
      <a:lstStyle>
        <a:defPPr algn="ctr">
          <a:defRPr sz="2000" dirty="0" smtClean="0">
            <a:latin typeface="Calibri" panose="020F0502020204030204" pitchFamily="34" charset="0"/>
            <a:cs typeface="Calibri" panose="020F050202020403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6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0C23490C-3150-476E-B8F3-AAE7DFF4A741}">
  <we:reference id="wa104381411" version="1.0.0.0" store="ko-KR" storeType="OMEX"/>
  <we:alternateReferences>
    <we:reference id="WA104381411" version="1.0.0.0" store="WA104381411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77285</TotalTime>
  <Words>829</Words>
  <Application>Microsoft Office PowerPoint</Application>
  <PresentationFormat>와이드스크린</PresentationFormat>
  <Paragraphs>105</Paragraphs>
  <Slides>21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27" baseType="lpstr">
      <vt:lpstr>맑은 고딕</vt:lpstr>
      <vt:lpstr>Arial</vt:lpstr>
      <vt:lpstr>Calibri</vt:lpstr>
      <vt:lpstr>Cambria Math</vt:lpstr>
      <vt:lpstr>Wingdings</vt:lpstr>
      <vt:lpstr>Office 테마</vt:lpstr>
      <vt:lpstr>Are All Spurious Features in Natural Language Alike? An Analysis through a Causal Lens</vt:lpstr>
      <vt:lpstr>Towards Interpreting and Mitigating Shortcut Learning Behavior of NLU Models</vt:lpstr>
      <vt:lpstr>Towards Interpreting and Mitigating Shortcut Learning Behavior of NLU Models</vt:lpstr>
      <vt:lpstr>Motivation for Search more Related Works…</vt:lpstr>
      <vt:lpstr>What is Spurious Correlation (or shortcut)?</vt:lpstr>
      <vt:lpstr>What is Spurious Correlation (or shortcut)?</vt:lpstr>
      <vt:lpstr>What is Spurious Correlation (or shortcut)?</vt:lpstr>
      <vt:lpstr>Spurious features using Causal Model</vt:lpstr>
      <vt:lpstr>Spurious features using Causal Model</vt:lpstr>
      <vt:lpstr>Spurious features using Causal Model</vt:lpstr>
      <vt:lpstr>Spurious features using Causal Model</vt:lpstr>
      <vt:lpstr>Sufficiency &amp; Necessity of a feature</vt:lpstr>
      <vt:lpstr>Sufficiency &amp; Necessity of a feature</vt:lpstr>
      <vt:lpstr>Spuriousness of a feature</vt:lpstr>
      <vt:lpstr>Feature Categorization</vt:lpstr>
      <vt:lpstr>Experiment: Dataset</vt:lpstr>
      <vt:lpstr>Experiment: Two Methods for Removing Spurious Features</vt:lpstr>
      <vt:lpstr>Experiment: Two Methods for Removing Spurious Features</vt:lpstr>
      <vt:lpstr>Experiment: Two Methods for Removing Spurious Features</vt:lpstr>
      <vt:lpstr>Experiment: Two Methods for Removing Spurious Features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T</cp:lastModifiedBy>
  <cp:revision>4470</cp:revision>
  <dcterms:created xsi:type="dcterms:W3CDTF">2014-12-26T06:56:01Z</dcterms:created>
  <dcterms:modified xsi:type="dcterms:W3CDTF">2023-04-26T15:01:05Z</dcterms:modified>
</cp:coreProperties>
</file>