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57" r:id="rId4"/>
    <p:sldId id="263" r:id="rId5"/>
    <p:sldId id="267" r:id="rId6"/>
    <p:sldId id="261" r:id="rId7"/>
    <p:sldId id="269" r:id="rId8"/>
    <p:sldId id="266" r:id="rId9"/>
    <p:sldId id="264" r:id="rId10"/>
    <p:sldId id="259" r:id="rId11"/>
    <p:sldId id="276" r:id="rId12"/>
    <p:sldId id="277" r:id="rId13"/>
    <p:sldId id="278" r:id="rId14"/>
    <p:sldId id="279" r:id="rId15"/>
    <p:sldId id="280" r:id="rId16"/>
    <p:sldId id="260" r:id="rId17"/>
    <p:sldId id="270" r:id="rId18"/>
    <p:sldId id="282" r:id="rId19"/>
    <p:sldId id="283" r:id="rId20"/>
    <p:sldId id="284" r:id="rId21"/>
    <p:sldId id="285" r:id="rId22"/>
    <p:sldId id="286" r:id="rId23"/>
    <p:sldId id="296" r:id="rId24"/>
    <p:sldId id="271" r:id="rId25"/>
    <p:sldId id="287" r:id="rId26"/>
    <p:sldId id="272" r:id="rId27"/>
    <p:sldId id="288" r:id="rId28"/>
    <p:sldId id="273" r:id="rId29"/>
    <p:sldId id="295" r:id="rId30"/>
    <p:sldId id="275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9" autoAdjust="0"/>
    <p:restoredTop sz="78571" autoAdjust="0"/>
  </p:normalViewPr>
  <p:slideViewPr>
    <p:cSldViewPr snapToGrid="0">
      <p:cViewPr varScale="1">
        <p:scale>
          <a:sx n="81" d="100"/>
          <a:sy n="81" d="100"/>
        </p:scale>
        <p:origin x="88" y="181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4C38-7038-4D0A-83E4-DC0E8B5EB7EE}" type="datetimeFigureOut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A1232-7E80-4A84-BE08-9DC3299442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12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381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01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4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3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457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46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540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1 - Email domains refer to domains configured with email services, including domains configured with MX records and domains that provide email services on port 25 at their A records.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864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31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65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150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72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34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32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70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35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64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40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12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1232-7E80-4A84-BE08-9DC32994420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7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F278-4134-09BE-467E-59C999B13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716AB-FE7B-EA23-EB53-3BFFE2E9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BFAC8-5C0B-1BB7-5546-C7E5A483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90FA-AF79-4744-96C1-723A3E7DF048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86A7-51AE-28DA-5161-4B1644F5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6BDF-9337-6324-B279-446D873B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08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ED85-B866-B35C-4F48-298809F6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6AE29-E506-A0BA-2A7A-9A849C99C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B91A8-D2D6-F9F6-0148-8913884C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BB2-7D30-4612-A8A6-32E11E817D86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0D9E3-9090-FCED-4132-BB3D2252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B8A4-888B-0D09-6191-948BAA24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38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90FB8-0DC5-1A81-4ACD-4D8812261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D4E0B-CB70-DACB-C762-CD6371ACC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4277A-8BBD-A8A8-69B2-901CFC4A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D2F-41C2-4BC7-8919-4CDBD762EC5E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DA51-77C8-691E-DF84-50B5ADF8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24201-9B1F-938A-0626-38AD2FCC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5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5F38-C204-92C0-C022-C2C3DA92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D406-D74B-E42C-8AC7-36A0D3DF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92081-CFB1-D947-BD0C-AF18C1C7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F3E6-7097-49AA-A342-ACA2039CAE7C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FECF-FF9D-7E5F-7A0E-CAB549F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0387-0CFF-6CB7-896F-99DE1E2C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2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1969-E83E-1534-4D8D-52C545F2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58A7F-612F-8312-E051-42ED7426A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9743-90BC-D5BF-500A-B9DB7812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70B-8E1D-46EA-9679-8446B07B65DE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65C7-3FD4-AA13-2257-633B1147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DC1DB-4D69-6AC8-F393-F2EFA267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599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1DF2-9501-9055-FE10-24A1B904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6AD0-DEB9-7109-25BD-BBA8C7523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2666"/>
            <a:ext cx="5181600" cy="470429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9985E-0092-B1F5-D8FE-AB84F0EDE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666"/>
            <a:ext cx="5181600" cy="4704298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75812-8F77-DF00-296E-87C1952D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7C4-94BE-4A7D-99C4-DDF3411F0C6E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1B80D-269F-E531-5068-B2F49671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62192-B87E-9A6A-D1F3-03A126DF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70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399F-96B9-9F9F-89DC-1DA0E0FB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3C694-CBA0-62FA-7283-F6338B518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BEE5B-7FAC-7B7B-D467-29BC4136E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7E828-A26C-D20A-E8C1-54F479101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E2B55-362C-BEFA-6E5B-C2E40D865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27DF9-EC6C-9DA6-E138-BC30044A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9C24-E3EC-46EE-8AE7-8C2236AB285C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524D7-2238-EB91-6128-08025C4B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6A733-7F8C-DF44-0A61-1EAF1014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60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EFBE-9893-C17E-C030-2BBC0DD8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A64D3-992E-E1AF-7059-4ED6AB29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9C-C20F-480E-83D5-07EEC46462AA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3E70D-4BC8-E644-0BF6-0F3956C9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FD984-23D6-3EB4-4F45-2D95A50A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45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5E8BA-F3CC-AEA4-DA7A-41B99DF5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E823-6354-48A4-827F-4BBAB07CC77A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E30EB-9BB3-8BA9-ACBD-8C7A3BC0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00D12-0AA9-FC64-2733-6C595634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4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185D-9989-3DD9-6FAA-0FD2DBD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7269-6522-D421-9336-26D3B031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73683-F0B7-1746-BB6F-ABEAF021B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7C596-F7E8-8160-D89E-E136F5A4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7DB3-EAA3-4615-9765-4D00E7B98A35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AFDB5-EFE5-C252-83D5-8C621B5B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17D9-F909-C18B-5851-78D72C8A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15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A361-C8DC-3818-0EBD-95EB5134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D9555-B2A6-2DD8-6D37-3A667EA37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1A752-DD78-8C6D-E212-7B82AD5D5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58AB0-9AFE-8CED-3268-590624F5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DFDB-2557-4A82-B2A8-04F9AD9C7DEA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DCE6F-8DA4-C35C-73F5-D2017615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E18B2-F21A-8799-075C-06489445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42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70AA9-2A89-2CB4-BD74-6CD8DAFC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075"/>
            <a:ext cx="105156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0FA4-7C65-3BDA-95D1-B90D88A7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7794"/>
            <a:ext cx="10515600" cy="457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417E-1C87-2714-D7A4-6150FFDC9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5467C-BAD3-4200-9D87-0755458EA7D3}" type="datetime1">
              <a:rPr lang="ko-KR" altLang="en-US" smtClean="0"/>
              <a:t>2024-04-01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2AA0C-66C8-7795-A562-D8EADB693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A084A-BD87-158F-429A-2C097DB73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39DB7-E20D-4A51-972D-885D5AB835E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</a:p>
        </p:txBody>
      </p:sp>
    </p:spTree>
    <p:extLst>
      <p:ext uri="{BB962C8B-B14F-4D97-AF65-F5344CB8AC3E}">
        <p14:creationId xmlns:p14="http://schemas.microsoft.com/office/powerpoint/2010/main" val="22345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bsong@mmlab.snu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reakspf.clou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ofpoint.com/us/corporate-blog/post/how-does-email-spoofing-work-and-why-it-so-eas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5EE0-5745-DF0D-3AC3-7D748AF1F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BreakSPF:</a:t>
            </a:r>
            <a:r>
              <a:rPr lang="ko-KR" altLang="en-US" sz="3600" dirty="0"/>
              <a:t> </a:t>
            </a:r>
            <a:r>
              <a:rPr lang="en-US" altLang="ko-KR" sz="3600" dirty="0"/>
              <a:t>How</a:t>
            </a:r>
            <a:r>
              <a:rPr lang="ko-KR" altLang="en-US" sz="3600" dirty="0"/>
              <a:t> </a:t>
            </a:r>
            <a:r>
              <a:rPr lang="en-US" altLang="ko-KR" sz="3600" dirty="0"/>
              <a:t>Shared</a:t>
            </a:r>
            <a:r>
              <a:rPr lang="ko-KR" altLang="en-US" sz="3600" dirty="0"/>
              <a:t> </a:t>
            </a:r>
            <a:r>
              <a:rPr lang="en-US" altLang="ko-KR" sz="3600" dirty="0"/>
              <a:t>Infrastructures</a:t>
            </a:r>
            <a:r>
              <a:rPr lang="ko-KR" altLang="en-US" sz="3600" dirty="0"/>
              <a:t> </a:t>
            </a:r>
            <a:r>
              <a:rPr lang="en-US" altLang="ko-KR" sz="3600" dirty="0"/>
              <a:t>Magnify</a:t>
            </a:r>
            <a:r>
              <a:rPr lang="ko-KR" altLang="en-US" sz="3600" dirty="0"/>
              <a:t> </a:t>
            </a:r>
            <a:r>
              <a:rPr lang="en-US" altLang="ko-KR" sz="3600" dirty="0"/>
              <a:t>SPF</a:t>
            </a:r>
            <a:r>
              <a:rPr lang="ko-KR" altLang="en-US" sz="3600" dirty="0"/>
              <a:t> </a:t>
            </a:r>
            <a:r>
              <a:rPr lang="en-US" altLang="ko-KR" sz="3600" dirty="0"/>
              <a:t>Vulnerabilities Across the Internet</a:t>
            </a:r>
            <a:endParaRPr lang="ko-KR" alt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31205-9D4B-5AD0-BAE8-7A50F4342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by Wang </a:t>
            </a:r>
            <a:r>
              <a:rPr lang="en-US" altLang="ko-KR" i="1" dirty="0"/>
              <a:t>et al.</a:t>
            </a:r>
            <a:r>
              <a:rPr lang="en-US" altLang="ko-KR" dirty="0"/>
              <a:t>, NDSS '24</a:t>
            </a:r>
          </a:p>
          <a:p>
            <a:br>
              <a:rPr lang="en-US" altLang="ko-KR" dirty="0"/>
            </a:br>
            <a:r>
              <a:rPr lang="en-US" altLang="ko-KR" dirty="0"/>
              <a:t>2024. 4. 4. | MMLAB seminar</a:t>
            </a:r>
          </a:p>
          <a:p>
            <a:r>
              <a:rPr lang="en-US" altLang="ko-KR" dirty="0"/>
              <a:t>Summarized by Subin Song (</a:t>
            </a:r>
            <a:r>
              <a:rPr lang="en-US" altLang="ko-KR" dirty="0">
                <a:hlinkClick r:id="rId2"/>
              </a:rPr>
              <a:t>sbsong@mmlab.snu.ac.kr</a:t>
            </a:r>
            <a:r>
              <a:rPr lang="en-US" altLang="ko-KR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A0811-D3A4-F1C4-3F3A-B80A6D3B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045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Model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B1EFB-FC6E-40FC-3C2F-D2C5AD5A5792}"/>
              </a:ext>
            </a:extLst>
          </p:cNvPr>
          <p:cNvSpPr/>
          <p:nvPr/>
        </p:nvSpPr>
        <p:spPr>
          <a:xfrm>
            <a:off x="8700812" y="2235026"/>
            <a:ext cx="3491188" cy="10775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C3C57671-4E4C-BCB5-AA17-D25C2F573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09"/>
          <a:stretch/>
        </p:blipFill>
        <p:spPr>
          <a:xfrm>
            <a:off x="838200" y="2395772"/>
            <a:ext cx="10515600" cy="32110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F8A44-DCA9-B2A1-84F7-1609A834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10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73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Model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EDD3D-D8E3-711A-B941-6D2BAF4A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09"/>
          <a:stretch/>
        </p:blipFill>
        <p:spPr>
          <a:xfrm>
            <a:off x="838200" y="2395772"/>
            <a:ext cx="10515600" cy="3211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67CAA2-C61A-3F2C-87D7-597B6E63D360}"/>
              </a:ext>
            </a:extLst>
          </p:cNvPr>
          <p:cNvSpPr/>
          <p:nvPr/>
        </p:nvSpPr>
        <p:spPr>
          <a:xfrm>
            <a:off x="1732280" y="1772920"/>
            <a:ext cx="4884420" cy="23012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5F139-A3B6-F27D-B27C-5AB13CE7FA3C}"/>
              </a:ext>
            </a:extLst>
          </p:cNvPr>
          <p:cNvSpPr/>
          <p:nvPr/>
        </p:nvSpPr>
        <p:spPr>
          <a:xfrm>
            <a:off x="6616700" y="2078567"/>
            <a:ext cx="351367" cy="18008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2BEC31-2425-473B-56E3-D5FD902FF697}"/>
              </a:ext>
            </a:extLst>
          </p:cNvPr>
          <p:cNvSpPr/>
          <p:nvPr/>
        </p:nvSpPr>
        <p:spPr>
          <a:xfrm>
            <a:off x="1426633" y="1960881"/>
            <a:ext cx="305647" cy="162051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FCF78-9582-B3F1-DDB4-6A199FB5AA8B}"/>
              </a:ext>
            </a:extLst>
          </p:cNvPr>
          <p:cNvSpPr/>
          <p:nvPr/>
        </p:nvSpPr>
        <p:spPr>
          <a:xfrm>
            <a:off x="1132417" y="2582333"/>
            <a:ext cx="305647" cy="585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C2ECE4-BE59-1DCF-E65B-ACC3448A005E}"/>
              </a:ext>
            </a:extLst>
          </p:cNvPr>
          <p:cNvSpPr/>
          <p:nvPr/>
        </p:nvSpPr>
        <p:spPr>
          <a:xfrm>
            <a:off x="7226300" y="4074160"/>
            <a:ext cx="3661089" cy="12217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B1EFB-FC6E-40FC-3C2F-D2C5AD5A5792}"/>
              </a:ext>
            </a:extLst>
          </p:cNvPr>
          <p:cNvSpPr/>
          <p:nvPr/>
        </p:nvSpPr>
        <p:spPr>
          <a:xfrm>
            <a:off x="8700812" y="2235026"/>
            <a:ext cx="3491188" cy="10775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1DC89-05E9-F3E6-007D-B9E16E41A9D4}"/>
              </a:ext>
            </a:extLst>
          </p:cNvPr>
          <p:cNvSpPr/>
          <p:nvPr/>
        </p:nvSpPr>
        <p:spPr>
          <a:xfrm>
            <a:off x="7677554" y="3282784"/>
            <a:ext cx="1868380" cy="46467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EE79EE-A64F-0DE4-2297-DCC4782542F8}"/>
              </a:ext>
            </a:extLst>
          </p:cNvPr>
          <p:cNvSpPr/>
          <p:nvPr/>
        </p:nvSpPr>
        <p:spPr>
          <a:xfrm>
            <a:off x="8207605" y="3785315"/>
            <a:ext cx="815815" cy="28884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7167F-D3E2-7B67-0BD7-EBA6BB364F79}"/>
              </a:ext>
            </a:extLst>
          </p:cNvPr>
          <p:cNvSpPr/>
          <p:nvPr/>
        </p:nvSpPr>
        <p:spPr>
          <a:xfrm>
            <a:off x="4546517" y="4906433"/>
            <a:ext cx="2679784" cy="34545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CB5244F-6EB0-8031-048C-D9B84F9EE369}"/>
              </a:ext>
            </a:extLst>
          </p:cNvPr>
          <p:cNvSpPr/>
          <p:nvPr/>
        </p:nvSpPr>
        <p:spPr>
          <a:xfrm>
            <a:off x="803827" y="5255544"/>
            <a:ext cx="365760" cy="2844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49C37-FCD2-6466-1C42-2AE90903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11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128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Model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EDD3D-D8E3-711A-B941-6D2BAF4A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09"/>
          <a:stretch/>
        </p:blipFill>
        <p:spPr>
          <a:xfrm>
            <a:off x="838200" y="2395772"/>
            <a:ext cx="10515600" cy="3211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67CAA2-C61A-3F2C-87D7-597B6E63D360}"/>
              </a:ext>
            </a:extLst>
          </p:cNvPr>
          <p:cNvSpPr/>
          <p:nvPr/>
        </p:nvSpPr>
        <p:spPr>
          <a:xfrm>
            <a:off x="4292600" y="1772920"/>
            <a:ext cx="2324100" cy="23012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5F139-A3B6-F27D-B27C-5AB13CE7FA3C}"/>
              </a:ext>
            </a:extLst>
          </p:cNvPr>
          <p:cNvSpPr/>
          <p:nvPr/>
        </p:nvSpPr>
        <p:spPr>
          <a:xfrm>
            <a:off x="6616700" y="2078567"/>
            <a:ext cx="351367" cy="18008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C2ECE4-BE59-1DCF-E65B-ACC3448A005E}"/>
              </a:ext>
            </a:extLst>
          </p:cNvPr>
          <p:cNvSpPr/>
          <p:nvPr/>
        </p:nvSpPr>
        <p:spPr>
          <a:xfrm>
            <a:off x="7251700" y="4074160"/>
            <a:ext cx="3635689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B1EFB-FC6E-40FC-3C2F-D2C5AD5A5792}"/>
              </a:ext>
            </a:extLst>
          </p:cNvPr>
          <p:cNvSpPr/>
          <p:nvPr/>
        </p:nvSpPr>
        <p:spPr>
          <a:xfrm>
            <a:off x="8700812" y="2235026"/>
            <a:ext cx="3491188" cy="10775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1DC89-05E9-F3E6-007D-B9E16E41A9D4}"/>
              </a:ext>
            </a:extLst>
          </p:cNvPr>
          <p:cNvSpPr/>
          <p:nvPr/>
        </p:nvSpPr>
        <p:spPr>
          <a:xfrm>
            <a:off x="7677554" y="3282784"/>
            <a:ext cx="1868380" cy="46467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EE79EE-A64F-0DE4-2297-DCC4782542F8}"/>
              </a:ext>
            </a:extLst>
          </p:cNvPr>
          <p:cNvSpPr/>
          <p:nvPr/>
        </p:nvSpPr>
        <p:spPr>
          <a:xfrm>
            <a:off x="8207605" y="3785315"/>
            <a:ext cx="815815" cy="28884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099B3-75A7-90A0-A16A-70662F31B679}"/>
              </a:ext>
            </a:extLst>
          </p:cNvPr>
          <p:cNvSpPr/>
          <p:nvPr/>
        </p:nvSpPr>
        <p:spPr>
          <a:xfrm>
            <a:off x="4041774" y="3282784"/>
            <a:ext cx="250895" cy="5627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9AB53-0B3D-5A4B-5EB8-1F4DBB22B248}"/>
              </a:ext>
            </a:extLst>
          </p:cNvPr>
          <p:cNvSpPr/>
          <p:nvPr/>
        </p:nvSpPr>
        <p:spPr>
          <a:xfrm>
            <a:off x="990599" y="5327650"/>
            <a:ext cx="6455834" cy="7136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A5CEB-7B18-8666-8168-10F9D5F865FC}"/>
              </a:ext>
            </a:extLst>
          </p:cNvPr>
          <p:cNvSpPr/>
          <p:nvPr/>
        </p:nvSpPr>
        <p:spPr>
          <a:xfrm>
            <a:off x="813857" y="4074160"/>
            <a:ext cx="561976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600B9BB-27E5-95BD-B9C9-2D7701609406}"/>
              </a:ext>
            </a:extLst>
          </p:cNvPr>
          <p:cNvSpPr/>
          <p:nvPr/>
        </p:nvSpPr>
        <p:spPr>
          <a:xfrm>
            <a:off x="838200" y="2923540"/>
            <a:ext cx="365760" cy="2844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380F68-2900-B521-3AF7-F7A831ACBFAD}"/>
              </a:ext>
            </a:extLst>
          </p:cNvPr>
          <p:cNvSpPr/>
          <p:nvPr/>
        </p:nvSpPr>
        <p:spPr>
          <a:xfrm>
            <a:off x="990599" y="4835752"/>
            <a:ext cx="3051175" cy="45803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253D39-FA0F-2543-2166-67AB9048CDC4}"/>
              </a:ext>
            </a:extLst>
          </p:cNvPr>
          <p:cNvSpPr/>
          <p:nvPr/>
        </p:nvSpPr>
        <p:spPr>
          <a:xfrm>
            <a:off x="4547657" y="4862725"/>
            <a:ext cx="3051175" cy="45803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B2B4C-36B6-C596-F60E-FC13C6E1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12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29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Model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EDD3D-D8E3-711A-B941-6D2BAF4A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09"/>
          <a:stretch/>
        </p:blipFill>
        <p:spPr>
          <a:xfrm>
            <a:off x="838200" y="2395772"/>
            <a:ext cx="10515600" cy="32110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C2ECE4-BE59-1DCF-E65B-ACC3448A005E}"/>
              </a:ext>
            </a:extLst>
          </p:cNvPr>
          <p:cNvSpPr/>
          <p:nvPr/>
        </p:nvSpPr>
        <p:spPr>
          <a:xfrm>
            <a:off x="7251700" y="4074160"/>
            <a:ext cx="3635689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B1EFB-FC6E-40FC-3C2F-D2C5AD5A5792}"/>
              </a:ext>
            </a:extLst>
          </p:cNvPr>
          <p:cNvSpPr/>
          <p:nvPr/>
        </p:nvSpPr>
        <p:spPr>
          <a:xfrm>
            <a:off x="8700812" y="2235026"/>
            <a:ext cx="3491188" cy="10775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1DC89-05E9-F3E6-007D-B9E16E41A9D4}"/>
              </a:ext>
            </a:extLst>
          </p:cNvPr>
          <p:cNvSpPr/>
          <p:nvPr/>
        </p:nvSpPr>
        <p:spPr>
          <a:xfrm>
            <a:off x="7677554" y="3282784"/>
            <a:ext cx="1868380" cy="46467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EE79EE-A64F-0DE4-2297-DCC4782542F8}"/>
              </a:ext>
            </a:extLst>
          </p:cNvPr>
          <p:cNvSpPr/>
          <p:nvPr/>
        </p:nvSpPr>
        <p:spPr>
          <a:xfrm>
            <a:off x="8207605" y="3785315"/>
            <a:ext cx="815815" cy="28884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A5CEB-7B18-8666-8168-10F9D5F865FC}"/>
              </a:ext>
            </a:extLst>
          </p:cNvPr>
          <p:cNvSpPr/>
          <p:nvPr/>
        </p:nvSpPr>
        <p:spPr>
          <a:xfrm>
            <a:off x="813857" y="4074160"/>
            <a:ext cx="561976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0CBAD-A058-6915-CAA8-B98A444E21E3}"/>
              </a:ext>
            </a:extLst>
          </p:cNvPr>
          <p:cNvSpPr/>
          <p:nvPr/>
        </p:nvSpPr>
        <p:spPr>
          <a:xfrm>
            <a:off x="1426633" y="1960881"/>
            <a:ext cx="1905654" cy="146811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9CFE1-2186-DB11-97E5-CEC38C5663B5}"/>
              </a:ext>
            </a:extLst>
          </p:cNvPr>
          <p:cNvSpPr/>
          <p:nvPr/>
        </p:nvSpPr>
        <p:spPr>
          <a:xfrm>
            <a:off x="1132417" y="2582333"/>
            <a:ext cx="305647" cy="585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83079C-0A4E-F2F4-F417-07FCD8B0AFE0}"/>
              </a:ext>
            </a:extLst>
          </p:cNvPr>
          <p:cNvSpPr/>
          <p:nvPr/>
        </p:nvSpPr>
        <p:spPr>
          <a:xfrm>
            <a:off x="3324053" y="2921000"/>
            <a:ext cx="968616" cy="31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042977-9391-28BB-160C-7E89B0C08FF5}"/>
              </a:ext>
            </a:extLst>
          </p:cNvPr>
          <p:cNvSpPr/>
          <p:nvPr/>
        </p:nvSpPr>
        <p:spPr>
          <a:xfrm>
            <a:off x="3332519" y="3210071"/>
            <a:ext cx="302450" cy="1547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AAC25A-888D-34FE-6215-853EED718ED0}"/>
              </a:ext>
            </a:extLst>
          </p:cNvPr>
          <p:cNvSpPr/>
          <p:nvPr/>
        </p:nvSpPr>
        <p:spPr>
          <a:xfrm>
            <a:off x="3709237" y="3582829"/>
            <a:ext cx="365760" cy="2844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DB81C-13D3-F57E-1F19-0122BB7F42C5}"/>
              </a:ext>
            </a:extLst>
          </p:cNvPr>
          <p:cNvSpPr/>
          <p:nvPr/>
        </p:nvSpPr>
        <p:spPr>
          <a:xfrm>
            <a:off x="990599" y="5327650"/>
            <a:ext cx="6455834" cy="7136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AF9FC8-15A5-ED0B-A8B9-36EFAC575E02}"/>
              </a:ext>
            </a:extLst>
          </p:cNvPr>
          <p:cNvSpPr/>
          <p:nvPr/>
        </p:nvSpPr>
        <p:spPr>
          <a:xfrm>
            <a:off x="990599" y="4835752"/>
            <a:ext cx="3051175" cy="45803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515EA-20DB-26D1-FCED-E55B02CB31CA}"/>
              </a:ext>
            </a:extLst>
          </p:cNvPr>
          <p:cNvSpPr/>
          <p:nvPr/>
        </p:nvSpPr>
        <p:spPr>
          <a:xfrm>
            <a:off x="4547657" y="4862725"/>
            <a:ext cx="3051175" cy="45803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D4140-B6A5-C9A5-B42A-085049E1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13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73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Model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EDD3D-D8E3-711A-B941-6D2BAF4A26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/>
          <a:srcRect t="7609"/>
          <a:stretch/>
        </p:blipFill>
        <p:spPr>
          <a:xfrm>
            <a:off x="838200" y="2395772"/>
            <a:ext cx="10515600" cy="3211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1B1EFB-FC6E-40FC-3C2F-D2C5AD5A5792}"/>
              </a:ext>
            </a:extLst>
          </p:cNvPr>
          <p:cNvSpPr/>
          <p:nvPr/>
        </p:nvSpPr>
        <p:spPr>
          <a:xfrm>
            <a:off x="8700812" y="2235026"/>
            <a:ext cx="3491188" cy="10775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9AB53-0B3D-5A4B-5EB8-1F4DBB22B248}"/>
              </a:ext>
            </a:extLst>
          </p:cNvPr>
          <p:cNvSpPr/>
          <p:nvPr/>
        </p:nvSpPr>
        <p:spPr>
          <a:xfrm>
            <a:off x="990599" y="4841557"/>
            <a:ext cx="3052233" cy="119972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A5CEB-7B18-8666-8168-10F9D5F865FC}"/>
              </a:ext>
            </a:extLst>
          </p:cNvPr>
          <p:cNvSpPr/>
          <p:nvPr/>
        </p:nvSpPr>
        <p:spPr>
          <a:xfrm>
            <a:off x="813857" y="4074160"/>
            <a:ext cx="561976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0CBAD-A058-6915-CAA8-B98A444E21E3}"/>
              </a:ext>
            </a:extLst>
          </p:cNvPr>
          <p:cNvSpPr/>
          <p:nvPr/>
        </p:nvSpPr>
        <p:spPr>
          <a:xfrm>
            <a:off x="1426633" y="1960881"/>
            <a:ext cx="1905654" cy="146811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9CFE1-2186-DB11-97E5-CEC38C5663B5}"/>
              </a:ext>
            </a:extLst>
          </p:cNvPr>
          <p:cNvSpPr/>
          <p:nvPr/>
        </p:nvSpPr>
        <p:spPr>
          <a:xfrm>
            <a:off x="1132417" y="2582333"/>
            <a:ext cx="305647" cy="585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83079C-0A4E-F2F4-F417-07FCD8B0AFE0}"/>
              </a:ext>
            </a:extLst>
          </p:cNvPr>
          <p:cNvSpPr/>
          <p:nvPr/>
        </p:nvSpPr>
        <p:spPr>
          <a:xfrm>
            <a:off x="3324053" y="2921000"/>
            <a:ext cx="968616" cy="31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042977-9391-28BB-160C-7E89B0C08FF5}"/>
              </a:ext>
            </a:extLst>
          </p:cNvPr>
          <p:cNvSpPr/>
          <p:nvPr/>
        </p:nvSpPr>
        <p:spPr>
          <a:xfrm>
            <a:off x="3332519" y="3210071"/>
            <a:ext cx="302450" cy="1547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EAAF2-5A39-A32F-3500-7D8831020E6D}"/>
              </a:ext>
            </a:extLst>
          </p:cNvPr>
          <p:cNvSpPr/>
          <p:nvPr/>
        </p:nvSpPr>
        <p:spPr>
          <a:xfrm>
            <a:off x="4042832" y="3619502"/>
            <a:ext cx="2650067" cy="2201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AA4B5-C9A2-1790-DED7-A6E2F9069202}"/>
              </a:ext>
            </a:extLst>
          </p:cNvPr>
          <p:cNvSpPr/>
          <p:nvPr/>
        </p:nvSpPr>
        <p:spPr>
          <a:xfrm>
            <a:off x="4220334" y="3833518"/>
            <a:ext cx="1656892" cy="2201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3AE70-4096-F758-8817-2C9F019DFC27}"/>
              </a:ext>
            </a:extLst>
          </p:cNvPr>
          <p:cNvSpPr/>
          <p:nvPr/>
        </p:nvSpPr>
        <p:spPr>
          <a:xfrm>
            <a:off x="4042832" y="5316327"/>
            <a:ext cx="3052233" cy="119972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B3749-AA48-3916-A985-F64BA571DF63}"/>
              </a:ext>
            </a:extLst>
          </p:cNvPr>
          <p:cNvSpPr/>
          <p:nvPr/>
        </p:nvSpPr>
        <p:spPr>
          <a:xfrm>
            <a:off x="7677554" y="3282784"/>
            <a:ext cx="1868380" cy="46467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DBB7A-650F-9896-E387-35D2A0524BE0}"/>
              </a:ext>
            </a:extLst>
          </p:cNvPr>
          <p:cNvSpPr/>
          <p:nvPr/>
        </p:nvSpPr>
        <p:spPr>
          <a:xfrm>
            <a:off x="8207605" y="3785315"/>
            <a:ext cx="815815" cy="28884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F4C9196-4783-7198-3998-E3B583FCC337}"/>
              </a:ext>
            </a:extLst>
          </p:cNvPr>
          <p:cNvSpPr/>
          <p:nvPr/>
        </p:nvSpPr>
        <p:spPr>
          <a:xfrm>
            <a:off x="7006507" y="4326763"/>
            <a:ext cx="365760" cy="2844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35EC61-3236-C5A5-F45B-AC58A37D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14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09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Model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EDD3D-D8E3-711A-B941-6D2BAF4A26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/>
          <a:srcRect t="7609"/>
          <a:stretch/>
        </p:blipFill>
        <p:spPr>
          <a:xfrm>
            <a:off x="838200" y="2395772"/>
            <a:ext cx="10515600" cy="32110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9A5CEB-7B18-8666-8168-10F9D5F865FC}"/>
              </a:ext>
            </a:extLst>
          </p:cNvPr>
          <p:cNvSpPr/>
          <p:nvPr/>
        </p:nvSpPr>
        <p:spPr>
          <a:xfrm>
            <a:off x="813857" y="4074160"/>
            <a:ext cx="561976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0CBAD-A058-6915-CAA8-B98A444E21E3}"/>
              </a:ext>
            </a:extLst>
          </p:cNvPr>
          <p:cNvSpPr/>
          <p:nvPr/>
        </p:nvSpPr>
        <p:spPr>
          <a:xfrm>
            <a:off x="1426633" y="1960881"/>
            <a:ext cx="1905654" cy="146811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9CFE1-2186-DB11-97E5-CEC38C5663B5}"/>
              </a:ext>
            </a:extLst>
          </p:cNvPr>
          <p:cNvSpPr/>
          <p:nvPr/>
        </p:nvSpPr>
        <p:spPr>
          <a:xfrm>
            <a:off x="1132417" y="2582333"/>
            <a:ext cx="305647" cy="585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83079C-0A4E-F2F4-F417-07FCD8B0AFE0}"/>
              </a:ext>
            </a:extLst>
          </p:cNvPr>
          <p:cNvSpPr/>
          <p:nvPr/>
        </p:nvSpPr>
        <p:spPr>
          <a:xfrm>
            <a:off x="3324053" y="2921000"/>
            <a:ext cx="968616" cy="31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042977-9391-28BB-160C-7E89B0C08FF5}"/>
              </a:ext>
            </a:extLst>
          </p:cNvPr>
          <p:cNvSpPr/>
          <p:nvPr/>
        </p:nvSpPr>
        <p:spPr>
          <a:xfrm>
            <a:off x="3332519" y="3210071"/>
            <a:ext cx="302450" cy="1547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EAAF2-5A39-A32F-3500-7D8831020E6D}"/>
              </a:ext>
            </a:extLst>
          </p:cNvPr>
          <p:cNvSpPr/>
          <p:nvPr/>
        </p:nvSpPr>
        <p:spPr>
          <a:xfrm>
            <a:off x="4042832" y="3619502"/>
            <a:ext cx="2650067" cy="2201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AA4B5-C9A2-1790-DED7-A6E2F9069202}"/>
              </a:ext>
            </a:extLst>
          </p:cNvPr>
          <p:cNvSpPr/>
          <p:nvPr/>
        </p:nvSpPr>
        <p:spPr>
          <a:xfrm>
            <a:off x="4220334" y="3833518"/>
            <a:ext cx="1656892" cy="2201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C17BA-E2A8-E534-BFFE-A15A7AF70C98}"/>
              </a:ext>
            </a:extLst>
          </p:cNvPr>
          <p:cNvSpPr/>
          <p:nvPr/>
        </p:nvSpPr>
        <p:spPr>
          <a:xfrm>
            <a:off x="7251700" y="4074160"/>
            <a:ext cx="3635689" cy="7673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6D05F61-18A2-926B-E588-854CE471E60A}"/>
              </a:ext>
            </a:extLst>
          </p:cNvPr>
          <p:cNvSpPr/>
          <p:nvPr/>
        </p:nvSpPr>
        <p:spPr>
          <a:xfrm>
            <a:off x="8527823" y="2423159"/>
            <a:ext cx="365760" cy="2844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3A67B-84BA-D8AF-8BC4-ED44B5B79CA4}"/>
              </a:ext>
            </a:extLst>
          </p:cNvPr>
          <p:cNvSpPr/>
          <p:nvPr/>
        </p:nvSpPr>
        <p:spPr>
          <a:xfrm>
            <a:off x="990599" y="5327650"/>
            <a:ext cx="6455834" cy="7136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0FEC43-DD41-834E-1724-D08B253AF3D1}"/>
              </a:ext>
            </a:extLst>
          </p:cNvPr>
          <p:cNvSpPr/>
          <p:nvPr/>
        </p:nvSpPr>
        <p:spPr>
          <a:xfrm>
            <a:off x="990599" y="4835752"/>
            <a:ext cx="3051175" cy="45803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C4763B-1BF4-7E38-54DD-7FE351907209}"/>
              </a:ext>
            </a:extLst>
          </p:cNvPr>
          <p:cNvSpPr/>
          <p:nvPr/>
        </p:nvSpPr>
        <p:spPr>
          <a:xfrm>
            <a:off x="4547657" y="4862725"/>
            <a:ext cx="3051175" cy="45803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1EEAC-FFC5-5904-0D01-9AAE9A09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15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82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7F3F-BD5D-31DC-F503-FDA03236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Cross-Protocol Email Spoofing Attack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62E0E-14C2-ABC1-5499-BD4A7FAE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Leverages the </a:t>
            </a:r>
            <a:r>
              <a:rPr lang="en-US" altLang="ko-KR" u="sng" dirty="0"/>
              <a:t>similarities of </a:t>
            </a:r>
            <a:br>
              <a:rPr lang="en-US" altLang="ko-KR" u="sng" dirty="0"/>
            </a:br>
            <a:r>
              <a:rPr lang="en-US" altLang="ko-KR" u="sng" dirty="0"/>
              <a:t>HTTP and SMTP</a:t>
            </a:r>
          </a:p>
          <a:p>
            <a:pPr lvl="1"/>
            <a:r>
              <a:rPr lang="en-US" altLang="ko-KR" dirty="0"/>
              <a:t>Header-body structure</a:t>
            </a:r>
          </a:p>
          <a:p>
            <a:pPr lvl="1"/>
            <a:r>
              <a:rPr lang="en-US" altLang="ko-KR" dirty="0"/>
              <a:t>Usage of MIME* headers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Use </a:t>
            </a:r>
            <a:r>
              <a:rPr lang="en-US" altLang="ko-KR" u="sng" dirty="0"/>
              <a:t>HTTP forwarding services (e.g., HTTP proxy, CDN)</a:t>
            </a:r>
            <a:r>
              <a:rPr lang="en-US" altLang="ko-KR" dirty="0"/>
              <a:t> to send email packets</a:t>
            </a:r>
          </a:p>
          <a:p>
            <a:pPr lvl="1"/>
            <a:r>
              <a:rPr lang="en-US" altLang="ko-KR" dirty="0"/>
              <a:t>Email servers are fault-tolerant to some extent, so they can treat HTTP header fields as unidentified SMTP commands and ignore them</a:t>
            </a:r>
          </a:p>
          <a:p>
            <a:pPr lvl="1"/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A21-5401-0876-CBB2-F75E3C3D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16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2B586-7E37-1F6F-BC28-FCB0C0B7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82" y="1282940"/>
            <a:ext cx="5654580" cy="2399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55565-EDB2-2C4E-F65C-30E3835E86D2}"/>
              </a:ext>
            </a:extLst>
          </p:cNvPr>
          <p:cNvSpPr txBox="1"/>
          <p:nvPr/>
        </p:nvSpPr>
        <p:spPr>
          <a:xfrm>
            <a:off x="1569720" y="31770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Multipurpose Internet Mail Extensions</a:t>
            </a:r>
          </a:p>
        </p:txBody>
      </p:sp>
    </p:spTree>
    <p:extLst>
      <p:ext uri="{BB962C8B-B14F-4D97-AF65-F5344CB8AC3E}">
        <p14:creationId xmlns:p14="http://schemas.microsoft.com/office/powerpoint/2010/main" val="191641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0CDC-7C75-3A21-A4D9-FB41F8D1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Exploitation Workflow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733-A8EC-7875-A5C2-0AF40427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Step 1. Domain collection</a:t>
            </a:r>
          </a:p>
          <a:p>
            <a:pPr lvl="1"/>
            <a:r>
              <a:rPr lang="en-US" altLang="ko-KR" dirty="0"/>
              <a:t>Collect total of 7,183,870 domains (</a:t>
            </a:r>
            <a:r>
              <a:rPr lang="en-US" altLang="ko-KR" dirty="0" err="1"/>
              <a:t>Tranco</a:t>
            </a:r>
            <a:r>
              <a:rPr lang="en-US" altLang="ko-KR" dirty="0"/>
              <a:t> Top 1M domain names and their subdomains)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8243E-6602-7115-A97E-CB326314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17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371DE-6940-17D8-F0C8-62BA7452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07" y="3447903"/>
            <a:ext cx="10433586" cy="2863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9DB044-AD69-4F9F-451A-B9B948A55FB5}"/>
              </a:ext>
            </a:extLst>
          </p:cNvPr>
          <p:cNvSpPr/>
          <p:nvPr/>
        </p:nvSpPr>
        <p:spPr>
          <a:xfrm>
            <a:off x="2459421" y="3507828"/>
            <a:ext cx="8970579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90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0CDC-7C75-3A21-A4D9-FB41F8D1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Exploitation Workflow (Cont’d)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733-A8EC-7875-A5C2-0AF40427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Step 2. SPF scanning</a:t>
            </a:r>
          </a:p>
          <a:p>
            <a:pPr lvl="1"/>
            <a:r>
              <a:rPr lang="en-US" altLang="ko-KR" dirty="0"/>
              <a:t>Query the TXT records of the domains &amp; filter out SPF records</a:t>
            </a:r>
          </a:p>
          <a:p>
            <a:pPr lvl="1"/>
            <a:r>
              <a:rPr lang="en-US" altLang="ko-KR" dirty="0"/>
              <a:t>Then, build a </a:t>
            </a:r>
            <a:r>
              <a:rPr lang="en-US" altLang="ko-KR" u="sng" dirty="0"/>
              <a:t>SPF dependency tree</a:t>
            </a:r>
            <a:r>
              <a:rPr lang="en-US" altLang="ko-KR" dirty="0"/>
              <a:t>, based on the </a:t>
            </a:r>
            <a:r>
              <a:rPr lang="en-US" altLang="ko-KR" sz="2000" u="sng" dirty="0">
                <a:latin typeface="Consolas" panose="020B0609020204030204" pitchFamily="49" charset="0"/>
              </a:rPr>
              <a:t>redirect</a:t>
            </a:r>
            <a:r>
              <a:rPr lang="en-US" altLang="ko-KR" u="sng" dirty="0"/>
              <a:t> and </a:t>
            </a:r>
            <a:r>
              <a:rPr lang="en-US" altLang="ko-KR" sz="2000" u="sng" dirty="0">
                <a:latin typeface="Consolas" panose="020B0609020204030204" pitchFamily="49" charset="0"/>
              </a:rPr>
              <a:t>include</a:t>
            </a:r>
            <a:r>
              <a:rPr lang="en-US" altLang="ko-KR" u="sng" dirty="0"/>
              <a:t> </a:t>
            </a:r>
            <a:r>
              <a:rPr lang="en-US" altLang="ko-KR" dirty="0"/>
              <a:t>relationships in the SPF records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55BA-C7A4-D922-B4A4-6A395AA6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18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371DE-6940-17D8-F0C8-62BA7452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07" y="3447903"/>
            <a:ext cx="10433586" cy="2863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BA075-9618-C4B7-69F9-133CA004C493}"/>
              </a:ext>
            </a:extLst>
          </p:cNvPr>
          <p:cNvSpPr/>
          <p:nvPr/>
        </p:nvSpPr>
        <p:spPr>
          <a:xfrm>
            <a:off x="4121150" y="3507828"/>
            <a:ext cx="7308850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EA3F-4D8A-3DC4-1E06-A0D9475A052B}"/>
              </a:ext>
            </a:extLst>
          </p:cNvPr>
          <p:cNvSpPr/>
          <p:nvPr/>
        </p:nvSpPr>
        <p:spPr>
          <a:xfrm>
            <a:off x="879207" y="3507827"/>
            <a:ext cx="1894473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0CDC-7C75-3A21-A4D9-FB41F8D1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Exploitation Workflow (Cont’d)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733-A8EC-7875-A5C2-0AF40427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Step 3. Data processing</a:t>
            </a:r>
          </a:p>
          <a:p>
            <a:pPr lvl="1"/>
            <a:r>
              <a:rPr lang="en-US" altLang="ko-KR" dirty="0"/>
              <a:t>Analyze the results of SPF scanning</a:t>
            </a:r>
          </a:p>
          <a:p>
            <a:pPr lvl="2"/>
            <a:r>
              <a:rPr lang="en-US" altLang="ko-KR" dirty="0"/>
              <a:t>e.g., Adoption rate of SPF, grammatical analysis, </a:t>
            </a:r>
            <a:r>
              <a:rPr lang="en-US" altLang="ko-KR" sz="1600" dirty="0">
                <a:latin typeface="Consolas" panose="020B0609020204030204" pitchFamily="49" charset="0"/>
              </a:rPr>
              <a:t>include</a:t>
            </a:r>
            <a:r>
              <a:rPr lang="en-US" altLang="ko-KR" dirty="0"/>
              <a:t> mechanism analysis, IP coverage of SPF records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371DE-6940-17D8-F0C8-62BA7452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07" y="3447903"/>
            <a:ext cx="10433586" cy="2863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BA075-9618-C4B7-69F9-133CA004C493}"/>
              </a:ext>
            </a:extLst>
          </p:cNvPr>
          <p:cNvSpPr/>
          <p:nvPr/>
        </p:nvSpPr>
        <p:spPr>
          <a:xfrm>
            <a:off x="5817476" y="3507828"/>
            <a:ext cx="5612524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EA3F-4D8A-3DC4-1E06-A0D9475A052B}"/>
              </a:ext>
            </a:extLst>
          </p:cNvPr>
          <p:cNvSpPr/>
          <p:nvPr/>
        </p:nvSpPr>
        <p:spPr>
          <a:xfrm>
            <a:off x="879207" y="3507827"/>
            <a:ext cx="3566669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AD99-D56F-9A83-C281-431722A4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19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36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DA51-B793-BFDD-F6E9-AAB8AE98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EF3E-EBB1-C602-F590-65FAA2E6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Introduction</a:t>
            </a:r>
          </a:p>
          <a:p>
            <a:r>
              <a:rPr lang="en-US" altLang="ko-KR" dirty="0"/>
              <a:t>Background</a:t>
            </a:r>
          </a:p>
          <a:p>
            <a:r>
              <a:rPr lang="en-US" altLang="ko-KR" dirty="0"/>
              <a:t>BreakSPF Attack Explained</a:t>
            </a:r>
          </a:p>
          <a:p>
            <a:pPr lvl="1"/>
            <a:r>
              <a:rPr lang="en-US" altLang="ko-KR" dirty="0"/>
              <a:t>Attack Model</a:t>
            </a:r>
          </a:p>
          <a:p>
            <a:pPr lvl="1"/>
            <a:r>
              <a:rPr lang="en-US" altLang="ko-KR" dirty="0"/>
              <a:t>Cross-Protocol Email Spoofing Attack</a:t>
            </a:r>
          </a:p>
          <a:p>
            <a:pPr lvl="1"/>
            <a:r>
              <a:rPr lang="en-US" altLang="ko-KR" dirty="0"/>
              <a:t>Exploitation Workflow</a:t>
            </a:r>
          </a:p>
          <a:p>
            <a:r>
              <a:rPr lang="en-US" altLang="ko-KR" dirty="0"/>
              <a:t>Results</a:t>
            </a:r>
          </a:p>
          <a:p>
            <a:pPr lvl="1"/>
            <a:r>
              <a:rPr lang="en-US" altLang="ko-KR" dirty="0"/>
              <a:t>SPF Deployment Analysis Results</a:t>
            </a:r>
          </a:p>
          <a:p>
            <a:pPr lvl="1"/>
            <a:r>
              <a:rPr lang="en-US" altLang="ko-KR" dirty="0"/>
              <a:t>Shared IPs Collection Results</a:t>
            </a:r>
          </a:p>
          <a:p>
            <a:pPr lvl="1"/>
            <a:r>
              <a:rPr lang="en-US" altLang="ko-KR" dirty="0"/>
              <a:t>BreakSPF Attack Results</a:t>
            </a:r>
          </a:p>
          <a:p>
            <a:r>
              <a:rPr lang="en-US" altLang="ko-KR" dirty="0"/>
              <a:t>Mitigations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A926-C4AD-94E7-B9A8-5C1EE9B4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754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0CDC-7C75-3A21-A4D9-FB41F8D1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Exploitation Workflow (Cont’d)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733-A8EC-7875-A5C2-0AF40427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Step 4. Database building</a:t>
            </a:r>
          </a:p>
          <a:p>
            <a:pPr lvl="1"/>
            <a:r>
              <a:rPr lang="en-US" altLang="ko-KR" dirty="0"/>
              <a:t>Construct a SPF </a:t>
            </a:r>
            <a:r>
              <a:rPr lang="en-US" altLang="ko-KR" u="sng" dirty="0"/>
              <a:t>reverse lookup database</a:t>
            </a:r>
            <a:r>
              <a:rPr lang="en-US" altLang="ko-KR" dirty="0"/>
              <a:t> (i.e., given an IP address, we can find out which domains include the IP address in their SPF records &amp; which other domains depend on those domains)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371DE-6940-17D8-F0C8-62BA7452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07" y="3447903"/>
            <a:ext cx="10433586" cy="2863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BA075-9618-C4B7-69F9-133CA004C493}"/>
              </a:ext>
            </a:extLst>
          </p:cNvPr>
          <p:cNvSpPr/>
          <p:nvPr/>
        </p:nvSpPr>
        <p:spPr>
          <a:xfrm>
            <a:off x="7526866" y="3507828"/>
            <a:ext cx="3903133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EA3F-4D8A-3DC4-1E06-A0D9475A052B}"/>
              </a:ext>
            </a:extLst>
          </p:cNvPr>
          <p:cNvSpPr/>
          <p:nvPr/>
        </p:nvSpPr>
        <p:spPr>
          <a:xfrm>
            <a:off x="879207" y="3507827"/>
            <a:ext cx="5301460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A459-9D60-1AAD-423B-BCD26330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20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762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371DE-6940-17D8-F0C8-62BA7452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07" y="3447903"/>
            <a:ext cx="10433586" cy="2863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BA075-9618-C4B7-69F9-133CA004C493}"/>
              </a:ext>
            </a:extLst>
          </p:cNvPr>
          <p:cNvSpPr/>
          <p:nvPr/>
        </p:nvSpPr>
        <p:spPr>
          <a:xfrm>
            <a:off x="7501467" y="5206306"/>
            <a:ext cx="3928532" cy="12496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EA3F-4D8A-3DC4-1E06-A0D9475A052B}"/>
              </a:ext>
            </a:extLst>
          </p:cNvPr>
          <p:cNvSpPr/>
          <p:nvPr/>
        </p:nvSpPr>
        <p:spPr>
          <a:xfrm>
            <a:off x="879207" y="3507827"/>
            <a:ext cx="5267593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A0CDC-7C75-3A21-A4D9-FB41F8D1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Exploitation Workflow (Cont’d)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733-A8EC-7875-A5C2-0AF40427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Step 5. IP address collection</a:t>
            </a:r>
          </a:p>
          <a:p>
            <a:pPr lvl="1"/>
            <a:r>
              <a:rPr lang="en-US" altLang="ko-KR" dirty="0"/>
              <a:t>Try to obtain as many IP addresses as possible</a:t>
            </a:r>
          </a:p>
          <a:p>
            <a:pPr lvl="2"/>
            <a:r>
              <a:rPr lang="en-US" altLang="ko-KR" dirty="0"/>
              <a:t>Cloud servers, proxy services, serverless functions, CI/CD tools, CDN services</a:t>
            </a:r>
          </a:p>
          <a:p>
            <a:pPr lvl="1"/>
            <a:r>
              <a:rPr lang="en-US" altLang="ko-KR" dirty="0"/>
              <a:t>Then, use the previously constructed SPF reverse lookup database to identify </a:t>
            </a:r>
            <a:r>
              <a:rPr lang="en-US" altLang="ko-KR" u="sng" dirty="0"/>
              <a:t>domain names vulnerable to spoofing using these IP addresses</a:t>
            </a:r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39EA5E-E101-7D70-67FF-6FDB0366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21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81392-C29F-6A47-2478-5B2FDF1B381C}"/>
              </a:ext>
            </a:extLst>
          </p:cNvPr>
          <p:cNvSpPr/>
          <p:nvPr/>
        </p:nvSpPr>
        <p:spPr>
          <a:xfrm>
            <a:off x="9512299" y="4728633"/>
            <a:ext cx="2197101" cy="4776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EEC34-8E3E-6D60-4F65-0E813FD0E7F7}"/>
              </a:ext>
            </a:extLst>
          </p:cNvPr>
          <p:cNvSpPr/>
          <p:nvPr/>
        </p:nvSpPr>
        <p:spPr>
          <a:xfrm>
            <a:off x="6146800" y="5099049"/>
            <a:ext cx="1354667" cy="12496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22B2D-4325-6996-F5B1-1941105DE82F}"/>
              </a:ext>
            </a:extLst>
          </p:cNvPr>
          <p:cNvSpPr/>
          <p:nvPr/>
        </p:nvSpPr>
        <p:spPr>
          <a:xfrm>
            <a:off x="6146800" y="3471003"/>
            <a:ext cx="1354667" cy="102737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93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371DE-6940-17D8-F0C8-62BA7452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07" y="3447903"/>
            <a:ext cx="10433586" cy="2863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B9EA3F-4D8A-3DC4-1E06-A0D9475A052B}"/>
              </a:ext>
            </a:extLst>
          </p:cNvPr>
          <p:cNvSpPr/>
          <p:nvPr/>
        </p:nvSpPr>
        <p:spPr>
          <a:xfrm>
            <a:off x="879207" y="3507827"/>
            <a:ext cx="5267593" cy="29481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A0CDC-7C75-3A21-A4D9-FB41F8D1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Exploitation Workflow (Cont’d)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733-A8EC-7875-A5C2-0AF40427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Step 6. Email spoofing attack!</a:t>
            </a:r>
          </a:p>
          <a:p>
            <a:pPr lvl="1"/>
            <a:r>
              <a:rPr lang="en-US" altLang="ko-KR" dirty="0"/>
              <a:t>Conduct cross-protocol email spoofing attacks using IP addresses collected in the previous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9DE9D-85F0-7047-CE5B-0A518090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22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EEC34-8E3E-6D60-4F65-0E813FD0E7F7}"/>
              </a:ext>
            </a:extLst>
          </p:cNvPr>
          <p:cNvSpPr/>
          <p:nvPr/>
        </p:nvSpPr>
        <p:spPr>
          <a:xfrm>
            <a:off x="6146800" y="5114122"/>
            <a:ext cx="1354667" cy="12496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22B2D-4325-6996-F5B1-1941105DE82F}"/>
              </a:ext>
            </a:extLst>
          </p:cNvPr>
          <p:cNvSpPr/>
          <p:nvPr/>
        </p:nvSpPr>
        <p:spPr>
          <a:xfrm>
            <a:off x="6146800" y="3471003"/>
            <a:ext cx="1354667" cy="102737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10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EA1B96-AF6D-88C8-0583-5A3D92B8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1565E-ABB5-E9A6-CEEC-5F3AFAE93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E048-E0AE-FBB8-C9C1-63D95517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23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92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9130-5F6F-A1F8-03C3-C5D4EA89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SPF Deployment Analysis Results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E47E-9814-F61D-6091-D5386ACA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4"/>
            <a:ext cx="7013836" cy="4579169"/>
          </a:xfrm>
        </p:spPr>
        <p:txBody>
          <a:bodyPr>
            <a:normAutofit/>
          </a:bodyPr>
          <a:lstStyle/>
          <a:p>
            <a:r>
              <a:rPr lang="en-US" altLang="ko-KR" dirty="0"/>
              <a:t>Adoption rate of SPF</a:t>
            </a:r>
          </a:p>
          <a:p>
            <a:pPr lvl="1"/>
            <a:r>
              <a:rPr lang="en-US" altLang="ko-KR" b="1" dirty="0"/>
              <a:t>79.4% </a:t>
            </a:r>
            <a:r>
              <a:rPr lang="en-US" altLang="ko-KR" dirty="0"/>
              <a:t>of email domains* </a:t>
            </a:r>
            <a:r>
              <a:rPr lang="en-US" altLang="ko-KR" u="sng" dirty="0"/>
              <a:t>have SPF records</a:t>
            </a:r>
          </a:p>
          <a:p>
            <a:pPr lvl="1"/>
            <a:r>
              <a:rPr lang="en-US" altLang="ko-KR" b="1" dirty="0"/>
              <a:t>72.7%</a:t>
            </a:r>
            <a:r>
              <a:rPr lang="en-US" altLang="ko-KR" dirty="0"/>
              <a:t> of email domains* </a:t>
            </a:r>
            <a:r>
              <a:rPr lang="en-US" altLang="ko-KR" u="sng" dirty="0"/>
              <a:t>have </a:t>
            </a:r>
            <a:r>
              <a:rPr lang="en-US" altLang="ko-KR" i="1" u="sng" dirty="0"/>
              <a:t>valid</a:t>
            </a:r>
            <a:r>
              <a:rPr lang="en-US" altLang="ko-KR" u="sng" dirty="0"/>
              <a:t> SPF records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Grammatical analysis of SPF records</a:t>
            </a:r>
          </a:p>
          <a:p>
            <a:pPr lvl="1"/>
            <a:r>
              <a:rPr lang="en-US" altLang="ko-KR" b="1" dirty="0"/>
              <a:t>8.4% </a:t>
            </a:r>
            <a:r>
              <a:rPr lang="en-US" altLang="ko-KR" dirty="0"/>
              <a:t>of SPF records have </a:t>
            </a:r>
            <a:r>
              <a:rPr lang="en-US" altLang="ko-KR" u="sng" dirty="0"/>
              <a:t>grammar errors</a:t>
            </a:r>
          </a:p>
          <a:p>
            <a:pPr lvl="2"/>
            <a:r>
              <a:rPr lang="en-US" altLang="ko-KR" b="1" dirty="0"/>
              <a:t>63.2% </a:t>
            </a:r>
            <a:r>
              <a:rPr lang="en-US" altLang="ko-KR" dirty="0"/>
              <a:t>of them are “</a:t>
            </a:r>
            <a:r>
              <a:rPr lang="en-US" altLang="ko-KR" u="sng" dirty="0"/>
              <a:t>too many DNS lookups</a:t>
            </a:r>
            <a:r>
              <a:rPr lang="en-US" altLang="ko-KR" dirty="0"/>
              <a:t>”</a:t>
            </a:r>
          </a:p>
          <a:p>
            <a:pPr lvl="3"/>
            <a:r>
              <a:rPr lang="en-US" altLang="ko-KR" dirty="0"/>
              <a:t>More than 10 DNS queries per resolution </a:t>
            </a:r>
            <a:r>
              <a:rPr lang="en-US" altLang="ko-KR" dirty="0">
                <a:sym typeface="Wingdings" panose="05000000000000000000" pitchFamily="2" charset="2"/>
              </a:rPr>
              <a:t> error!</a:t>
            </a:r>
          </a:p>
          <a:p>
            <a:pPr lvl="2"/>
            <a:r>
              <a:rPr lang="en-US" altLang="ko-KR" b="1" dirty="0">
                <a:sym typeface="Wingdings" panose="05000000000000000000" pitchFamily="2" charset="2"/>
              </a:rPr>
              <a:t>30.7% </a:t>
            </a:r>
            <a:r>
              <a:rPr lang="en-US" altLang="ko-KR" dirty="0">
                <a:sym typeface="Wingdings" panose="05000000000000000000" pitchFamily="2" charset="2"/>
              </a:rPr>
              <a:t>of them are “</a:t>
            </a:r>
            <a:r>
              <a:rPr lang="en-US" altLang="ko-KR" u="sng" dirty="0">
                <a:sym typeface="Wingdings" panose="05000000000000000000" pitchFamily="2" charset="2"/>
              </a:rPr>
              <a:t>multiple SPF records per domain</a:t>
            </a:r>
            <a:r>
              <a:rPr lang="en-US" altLang="ko-KR" dirty="0">
                <a:sym typeface="Wingdings" panose="05000000000000000000" pitchFamily="2" charset="2"/>
              </a:rPr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78C9-5CB4-B28E-D6FD-226F7A63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24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485E3-BB8F-9FEB-2ED5-21EB26287E8E}"/>
              </a:ext>
            </a:extLst>
          </p:cNvPr>
          <p:cNvGrpSpPr/>
          <p:nvPr/>
        </p:nvGrpSpPr>
        <p:grpSpPr>
          <a:xfrm>
            <a:off x="43616" y="0"/>
            <a:ext cx="794584" cy="1664144"/>
            <a:chOff x="10863715" y="-146683"/>
            <a:chExt cx="1224976" cy="24861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52D073-5672-0266-3BB6-705B16686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4" r="2153"/>
            <a:stretch/>
          </p:blipFill>
          <p:spPr>
            <a:xfrm>
              <a:off x="10863716" y="-63613"/>
              <a:ext cx="1224975" cy="232004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0DAB8D-C506-4F89-466E-9A12DC0A29AE}"/>
                </a:ext>
              </a:extLst>
            </p:cNvPr>
            <p:cNvSpPr/>
            <p:nvPr/>
          </p:nvSpPr>
          <p:spPr>
            <a:xfrm>
              <a:off x="10863716" y="1244313"/>
              <a:ext cx="1224975" cy="109518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DCC96A-C2E1-87A5-DF53-9A495E14BD5E}"/>
                </a:ext>
              </a:extLst>
            </p:cNvPr>
            <p:cNvSpPr/>
            <p:nvPr/>
          </p:nvSpPr>
          <p:spPr>
            <a:xfrm>
              <a:off x="10863715" y="-146683"/>
              <a:ext cx="1224975" cy="80795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A04BA3-7248-5513-AD47-2AE044359798}"/>
              </a:ext>
            </a:extLst>
          </p:cNvPr>
          <p:cNvGrpSpPr/>
          <p:nvPr/>
        </p:nvGrpSpPr>
        <p:grpSpPr>
          <a:xfrm>
            <a:off x="7636560" y="1301279"/>
            <a:ext cx="4326646" cy="2204748"/>
            <a:chOff x="1080364" y="3646253"/>
            <a:chExt cx="4813454" cy="24528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36855C-9159-7A0D-7F25-B1BBF1022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364" y="3646253"/>
              <a:ext cx="4813454" cy="245281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2611D4-069F-CBA8-2462-81B861326C65}"/>
                </a:ext>
              </a:extLst>
            </p:cNvPr>
            <p:cNvSpPr/>
            <p:nvPr/>
          </p:nvSpPr>
          <p:spPr>
            <a:xfrm>
              <a:off x="4303989" y="4343400"/>
              <a:ext cx="1497722" cy="4414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D8B5037-98FF-2568-1D5A-EB34EDE11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346" y="3887378"/>
            <a:ext cx="3771574" cy="1513066"/>
          </a:xfrm>
          <a:prstGeom prst="rect">
            <a:avLst/>
          </a:prstGeom>
        </p:spPr>
      </p:pic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41E3E40-6B16-A9CB-718C-DFD9B849B0B5}"/>
              </a:ext>
            </a:extLst>
          </p:cNvPr>
          <p:cNvCxnSpPr>
            <a:cxnSpLocks/>
          </p:cNvCxnSpPr>
          <p:nvPr/>
        </p:nvCxnSpPr>
        <p:spPr>
          <a:xfrm flipV="1">
            <a:off x="6616700" y="4326001"/>
            <a:ext cx="1623295" cy="424558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8FA7FFC-A8FE-2939-34BB-D78DB9CE4039}"/>
              </a:ext>
            </a:extLst>
          </p:cNvPr>
          <p:cNvCxnSpPr>
            <a:cxnSpLocks/>
          </p:cNvCxnSpPr>
          <p:nvPr/>
        </p:nvCxnSpPr>
        <p:spPr>
          <a:xfrm flipV="1">
            <a:off x="7359650" y="4489168"/>
            <a:ext cx="869753" cy="838482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E71C3C-EDEE-39C6-2830-3BA4E1DD3DEC}"/>
              </a:ext>
            </a:extLst>
          </p:cNvPr>
          <p:cNvSpPr txBox="1"/>
          <p:nvPr/>
        </p:nvSpPr>
        <p:spPr>
          <a:xfrm>
            <a:off x="1177085" y="2884176"/>
            <a:ext cx="743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Domains with MX records, or that provide email services on port 25 in their A records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0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9130-5F6F-A1F8-03C3-C5D4EA89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SPF Deployment Analysis Results (Cont’d)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2E47E-9814-F61D-6091-D5386ACAB0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400" dirty="0">
                    <a:latin typeface="Consolas" panose="020B0609020204030204" pitchFamily="49" charset="0"/>
                  </a:rPr>
                  <a:t>include</a:t>
                </a:r>
                <a:r>
                  <a:rPr lang="en-US" altLang="ko-KR" dirty="0"/>
                  <a:t> mechanism analysis</a:t>
                </a:r>
              </a:p>
              <a:p>
                <a:pPr lvl="1"/>
                <a:r>
                  <a:rPr lang="en-US" altLang="ko-KR" b="1" dirty="0"/>
                  <a:t>73.5% </a:t>
                </a:r>
                <a:r>
                  <a:rPr lang="en-US" altLang="ko-KR" dirty="0"/>
                  <a:t>of domains with SPF records contain </a:t>
                </a:r>
                <a:r>
                  <a:rPr lang="en-US" altLang="ko-KR" sz="2000" u="sng" dirty="0">
                    <a:latin typeface="Consolas" panose="020B0609020204030204" pitchFamily="49" charset="0"/>
                  </a:rPr>
                  <a:t>include</a:t>
                </a:r>
                <a:endParaRPr lang="en-US" altLang="ko-KR" u="sng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ko-KR" b="1" dirty="0"/>
                  <a:t>20% </a:t>
                </a:r>
                <a:r>
                  <a:rPr lang="en-US" altLang="ko-KR" dirty="0"/>
                  <a:t>of all SPF records recursively include </a:t>
                </a:r>
                <a:r>
                  <a:rPr lang="en-US" altLang="ko-KR" sz="2000" u="sng" dirty="0">
                    <a:latin typeface="Consolas" panose="020B0609020204030204" pitchFamily="49" charset="0"/>
                  </a:rPr>
                  <a:t>outlook.com</a:t>
                </a:r>
                <a:r>
                  <a:rPr lang="en-US" altLang="ko-KR" dirty="0"/>
                  <a:t>, and </a:t>
                </a:r>
                <a:r>
                  <a:rPr lang="en-US" altLang="ko-KR" b="1" dirty="0"/>
                  <a:t>15.7% </a:t>
                </a:r>
                <a:r>
                  <a:rPr lang="en-US" altLang="ko-KR" dirty="0"/>
                  <a:t>include </a:t>
                </a:r>
                <a:r>
                  <a:rPr lang="en-US" altLang="ko-KR" sz="2000" u="sng" dirty="0">
                    <a:latin typeface="Consolas" panose="020B0609020204030204" pitchFamily="49" charset="0"/>
                  </a:rPr>
                  <a:t>google.com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IP coverage of SPF records</a:t>
                </a:r>
              </a:p>
              <a:p>
                <a:pPr lvl="1"/>
                <a:r>
                  <a:rPr lang="en-US" altLang="ko-KR" b="1" dirty="0"/>
                  <a:t>51.7% </a:t>
                </a:r>
                <a:r>
                  <a:rPr lang="en-US" altLang="ko-KR" dirty="0"/>
                  <a:t>of SPF records have </a:t>
                </a:r>
                <a:r>
                  <a:rPr lang="en-US" altLang="ko-KR" u="sng" dirty="0"/>
                  <a:t>more than 655,536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altLang="ko-KR" u="sng" dirty="0"/>
                  <a:t>) IP addresses included</a:t>
                </a:r>
                <a:endParaRPr lang="ko-KR" altLang="en-US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2E47E-9814-F61D-6091-D5386ACAB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6B7A5-F552-A20A-28D3-89508BEF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8707" y="6356350"/>
            <a:ext cx="2743200" cy="365125"/>
          </a:xfrm>
        </p:spPr>
        <p:txBody>
          <a:bodyPr/>
          <a:lstStyle/>
          <a:p>
            <a:fld id="{EAB39DB7-E20D-4A51-972D-885D5AB835E9}" type="slidenum">
              <a:rPr lang="ko-KR" altLang="en-US" smtClean="0"/>
              <a:pPr/>
              <a:t>25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29E27A-D2C3-4801-6B51-E74E1C69B434}"/>
              </a:ext>
            </a:extLst>
          </p:cNvPr>
          <p:cNvGrpSpPr/>
          <p:nvPr/>
        </p:nvGrpSpPr>
        <p:grpSpPr>
          <a:xfrm>
            <a:off x="6741819" y="1350859"/>
            <a:ext cx="4203867" cy="2506781"/>
            <a:chOff x="7988133" y="1274659"/>
            <a:chExt cx="4203867" cy="25067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CE946E-47D0-9657-EA13-10453845A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8133" y="1274659"/>
              <a:ext cx="4203867" cy="250678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B97F48-0638-41C2-2F67-116A9D258476}"/>
                </a:ext>
              </a:extLst>
            </p:cNvPr>
            <p:cNvSpPr/>
            <p:nvPr/>
          </p:nvSpPr>
          <p:spPr>
            <a:xfrm>
              <a:off x="8135007" y="1690688"/>
              <a:ext cx="3931385" cy="406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B9E4FD-7E3B-039F-6026-E21BBF78C5A2}"/>
              </a:ext>
            </a:extLst>
          </p:cNvPr>
          <p:cNvGrpSpPr/>
          <p:nvPr/>
        </p:nvGrpSpPr>
        <p:grpSpPr>
          <a:xfrm>
            <a:off x="6096000" y="3701219"/>
            <a:ext cx="5527257" cy="2811552"/>
            <a:chOff x="6696493" y="3916377"/>
            <a:chExt cx="5527257" cy="28115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D4DA9F-F3AB-0E07-BC28-F7E20E16D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6493" y="3916377"/>
              <a:ext cx="5495507" cy="281155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33445B-1B66-611D-7012-12F51D30878D}"/>
                </a:ext>
              </a:extLst>
            </p:cNvPr>
            <p:cNvSpPr txBox="1"/>
            <p:nvPr/>
          </p:nvSpPr>
          <p:spPr>
            <a:xfrm>
              <a:off x="10968246" y="6429479"/>
              <a:ext cx="1255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</a:rPr>
                <a:t>(in log scale)</a:t>
              </a:r>
              <a:endParaRPr lang="ko-KR" alt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597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922A-2185-239D-5E54-26D46E44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Shared IPs Collection Results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17CA-EFA0-9F05-E310-96B20867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Obtained total of </a:t>
            </a:r>
            <a:r>
              <a:rPr lang="en-US" altLang="ko-KR" b="1" dirty="0"/>
              <a:t>87,430 </a:t>
            </a:r>
            <a:r>
              <a:rPr lang="en-US" altLang="ko-KR" dirty="0"/>
              <a:t>IP addresses</a:t>
            </a:r>
          </a:p>
          <a:p>
            <a:pPr lvl="1"/>
            <a:r>
              <a:rPr lang="en-US" altLang="ko-KR" dirty="0"/>
              <a:t>Cloud servers, proxy services, serverless functions, CI/CD platforms, CDN services</a:t>
            </a:r>
          </a:p>
          <a:p>
            <a:r>
              <a:rPr lang="en-US" altLang="ko-KR" dirty="0"/>
              <a:t>Low cost</a:t>
            </a:r>
          </a:p>
          <a:p>
            <a:pPr lvl="1"/>
            <a:r>
              <a:rPr lang="en-US" altLang="ko-KR" dirty="0"/>
              <a:t>On average, </a:t>
            </a:r>
            <a:r>
              <a:rPr lang="en-US" altLang="ko-KR" u="sng" dirty="0"/>
              <a:t>less than $0.01 per IP address</a:t>
            </a:r>
          </a:p>
          <a:p>
            <a:pPr lvl="1"/>
            <a:r>
              <a:rPr lang="en-US" altLang="ko-KR" dirty="0"/>
              <a:t>This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because</a:t>
            </a:r>
            <a:r>
              <a:rPr lang="ko-KR" altLang="en-US" dirty="0"/>
              <a:t> </a:t>
            </a:r>
            <a:r>
              <a:rPr lang="en-US" altLang="ko-KR" dirty="0"/>
              <a:t>most service providers offer free tiers &amp; credits</a:t>
            </a:r>
          </a:p>
          <a:p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7377D-82FF-9702-555F-45D97172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26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577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922A-2185-239D-5E54-26D46E44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Shared IPs Collection Results (Cont’d)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434F1-15A1-A153-B8A4-B8EF9374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9" y="1539194"/>
            <a:ext cx="7191987" cy="4994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72CD26-526D-BB31-549B-FAC9DDBD002C}"/>
              </a:ext>
            </a:extLst>
          </p:cNvPr>
          <p:cNvGrpSpPr/>
          <p:nvPr/>
        </p:nvGrpSpPr>
        <p:grpSpPr>
          <a:xfrm>
            <a:off x="7871216" y="1788921"/>
            <a:ext cx="4197260" cy="4494857"/>
            <a:chOff x="7842340" y="1690688"/>
            <a:chExt cx="4197260" cy="44948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7FA2E4-0123-EBAD-57F6-F36AA8F1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2340" y="1690688"/>
              <a:ext cx="4197260" cy="409280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0D7B4F-058E-4490-7954-49197FC25D2D}"/>
                </a:ext>
              </a:extLst>
            </p:cNvPr>
            <p:cNvSpPr txBox="1"/>
            <p:nvPr/>
          </p:nvSpPr>
          <p:spPr>
            <a:xfrm>
              <a:off x="8004220" y="5846991"/>
              <a:ext cx="387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70C0"/>
                  </a:solidFill>
                </a:rPr>
                <a:t>Global distribution of collected IP addresses</a:t>
              </a:r>
              <a:endParaRPr lang="ko-KR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E4E5C-B613-1788-4940-D16456C9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27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18393-DB0F-B956-1350-5C44A6493D2D}"/>
              </a:ext>
            </a:extLst>
          </p:cNvPr>
          <p:cNvSpPr txBox="1"/>
          <p:nvPr/>
        </p:nvSpPr>
        <p:spPr>
          <a:xfrm>
            <a:off x="4244593" y="1330944"/>
            <a:ext cx="4971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# of IP addresses that are included in </a:t>
            </a:r>
            <a:r>
              <a:rPr lang="en-US" altLang="ko-KR" sz="1400" i="1" dirty="0">
                <a:solidFill>
                  <a:srgbClr val="0070C0"/>
                </a:solidFill>
              </a:rPr>
              <a:t>some</a:t>
            </a:r>
            <a:r>
              <a:rPr lang="en-US" altLang="ko-KR" sz="1400" dirty="0">
                <a:solidFill>
                  <a:srgbClr val="0070C0"/>
                </a:solidFill>
              </a:rPr>
              <a:t> domain’s SPF record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EB6D4E4-7762-808A-3E13-C99403363E06}"/>
              </a:ext>
            </a:extLst>
          </p:cNvPr>
          <p:cNvCxnSpPr>
            <a:cxnSpLocks/>
          </p:cNvCxnSpPr>
          <p:nvPr/>
        </p:nvCxnSpPr>
        <p:spPr>
          <a:xfrm flipV="1">
            <a:off x="4624969" y="1569137"/>
            <a:ext cx="61331" cy="16962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62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E6CE-A62B-B7A0-7B89-C7250EB1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Results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D90A-8413-5E23-1E3F-34766E3C8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2666"/>
            <a:ext cx="4737825" cy="4704298"/>
          </a:xfrm>
        </p:spPr>
        <p:txBody>
          <a:bodyPr/>
          <a:lstStyle/>
          <a:p>
            <a:r>
              <a:rPr lang="en-US" altLang="ko-KR" dirty="0"/>
              <a:t>Well-known domains like </a:t>
            </a:r>
            <a:r>
              <a:rPr lang="en-US" altLang="ko-KR" sz="2400" u="sng" dirty="0">
                <a:latin typeface="Consolas" panose="020B0609020204030204" pitchFamily="49" charset="0"/>
              </a:rPr>
              <a:t>microsoft.com</a:t>
            </a:r>
            <a:r>
              <a:rPr lang="en-US" altLang="ko-KR" u="sng" dirty="0"/>
              <a:t>, </a:t>
            </a:r>
            <a:r>
              <a:rPr lang="en-US" altLang="ko-KR" sz="2400" u="sng" dirty="0">
                <a:latin typeface="Consolas" panose="020B0609020204030204" pitchFamily="49" charset="0"/>
              </a:rPr>
              <a:t>qq.com</a:t>
            </a:r>
            <a:r>
              <a:rPr lang="en-US" altLang="ko-KR" u="sng" dirty="0"/>
              <a:t>, </a:t>
            </a:r>
            <a:r>
              <a:rPr lang="en-US" altLang="ko-KR" sz="2400" u="sng" dirty="0">
                <a:latin typeface="Consolas" panose="020B0609020204030204" pitchFamily="49" charset="0"/>
              </a:rPr>
              <a:t>godaddy.com</a:t>
            </a:r>
            <a:r>
              <a:rPr lang="en-US" altLang="ko-KR" u="sng" dirty="0"/>
              <a:t>, and </a:t>
            </a:r>
            <a:r>
              <a:rPr lang="en-US" altLang="ko-KR" sz="2400" u="sng" dirty="0">
                <a:latin typeface="Consolas" panose="020B0609020204030204" pitchFamily="49" charset="0"/>
              </a:rPr>
              <a:t>ieee.org</a:t>
            </a:r>
            <a:r>
              <a:rPr lang="en-US" altLang="ko-KR" u="sng" dirty="0"/>
              <a:t> </a:t>
            </a:r>
            <a:r>
              <a:rPr lang="en-US" altLang="ko-KR" dirty="0"/>
              <a:t>were vulnerable to BreakSPF attacks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u="sng" dirty="0"/>
              <a:t>A single IP address</a:t>
            </a:r>
            <a:r>
              <a:rPr lang="en-US" altLang="ko-KR" dirty="0"/>
              <a:t> could be </a:t>
            </a:r>
            <a:br>
              <a:rPr lang="en-US" altLang="ko-KR" dirty="0"/>
            </a:br>
            <a:r>
              <a:rPr lang="en-US" altLang="ko-KR" dirty="0"/>
              <a:t>used to perform BreakSPF attack for </a:t>
            </a:r>
            <a:r>
              <a:rPr lang="en-US" altLang="ko-KR" u="sng" dirty="0"/>
              <a:t>up to 10,000 domains</a:t>
            </a:r>
          </a:p>
          <a:p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38789-E294-313D-241B-F9A8C522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28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1DB522-82B5-3055-1018-4D3E2FAA5F8D}"/>
              </a:ext>
            </a:extLst>
          </p:cNvPr>
          <p:cNvGrpSpPr/>
          <p:nvPr/>
        </p:nvGrpSpPr>
        <p:grpSpPr>
          <a:xfrm>
            <a:off x="6057901" y="1373055"/>
            <a:ext cx="5105398" cy="2205743"/>
            <a:chOff x="6264441" y="3554282"/>
            <a:chExt cx="7802390" cy="34497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02CD10-0A9B-CF2D-C63C-E3AE8C63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391" y="3554282"/>
              <a:ext cx="5664491" cy="31434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3CF298-76F6-5BC6-F2B7-CA12B1754301}"/>
                </a:ext>
              </a:extLst>
            </p:cNvPr>
            <p:cNvSpPr txBox="1"/>
            <p:nvPr/>
          </p:nvSpPr>
          <p:spPr>
            <a:xfrm>
              <a:off x="6264441" y="6522683"/>
              <a:ext cx="7802390" cy="48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70C0"/>
                  </a:solidFill>
                </a:rPr>
                <a:t>10 well-known domains vulnerable to BreakSPF attack</a:t>
              </a:r>
              <a:endParaRPr lang="ko-KR" altLang="en-US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7C3D05-37CB-F142-9451-9B4B4D7710B9}"/>
              </a:ext>
            </a:extLst>
          </p:cNvPr>
          <p:cNvGrpSpPr/>
          <p:nvPr/>
        </p:nvGrpSpPr>
        <p:grpSpPr>
          <a:xfrm>
            <a:off x="6172202" y="3901535"/>
            <a:ext cx="5464359" cy="2132077"/>
            <a:chOff x="6471733" y="4263810"/>
            <a:chExt cx="5464359" cy="21320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01CBCA-E4FC-154D-49D1-A6473B13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1733" y="4263810"/>
              <a:ext cx="5464359" cy="18682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FC68C4-B585-85DA-EAC1-C54A30684824}"/>
                </a:ext>
              </a:extLst>
            </p:cNvPr>
            <p:cNvSpPr txBox="1"/>
            <p:nvPr/>
          </p:nvSpPr>
          <p:spPr>
            <a:xfrm>
              <a:off x="6907658" y="6088110"/>
              <a:ext cx="4592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70C0"/>
                  </a:solidFill>
                </a:rPr>
                <a:t>Top 10 IP addresses that can attack multiple domains</a:t>
              </a:r>
              <a:endParaRPr lang="ko-KR" altLang="en-US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62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A421-0877-3780-A4C9-CA17B8D9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Results: Example</a:t>
            </a:r>
            <a:endParaRPr lang="ko-KR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A98A9C-4858-5B55-8254-EA0CB39FE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38844"/>
            <a:ext cx="5181600" cy="240951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8708EB-1EB5-CFC3-632D-783E5B692E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88501"/>
            <a:ext cx="5181600" cy="2510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C4B48C-36ED-47DF-3C42-434CF31132DC}"/>
              </a:ext>
            </a:extLst>
          </p:cNvPr>
          <p:cNvSpPr txBox="1"/>
          <p:nvPr/>
        </p:nvSpPr>
        <p:spPr>
          <a:xfrm>
            <a:off x="930124" y="4943276"/>
            <a:ext cx="499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</a:rPr>
              <a:t>A spoofed email sent with BreakSPF attack</a:t>
            </a:r>
            <a:br>
              <a:rPr lang="en-US" altLang="ko-KR" sz="2000" dirty="0">
                <a:solidFill>
                  <a:srgbClr val="0070C0"/>
                </a:solidFill>
              </a:rPr>
            </a:br>
            <a:r>
              <a:rPr lang="en-US" altLang="ko-KR" sz="2000" dirty="0">
                <a:solidFill>
                  <a:srgbClr val="0070C0"/>
                </a:solidFill>
              </a:rPr>
              <a:t>(From: admin@meeting.tencent.com)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CA43E-31E4-6959-BFDE-AED90ED0ABD7}"/>
              </a:ext>
            </a:extLst>
          </p:cNvPr>
          <p:cNvSpPr txBox="1"/>
          <p:nvPr/>
        </p:nvSpPr>
        <p:spPr>
          <a:xfrm>
            <a:off x="6264126" y="4962238"/>
            <a:ext cx="499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</a:rPr>
              <a:t>Validation result of the spoofed email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6AF8B3-E999-5F29-D67C-158CE4A47A46}"/>
              </a:ext>
            </a:extLst>
          </p:cNvPr>
          <p:cNvSpPr/>
          <p:nvPr/>
        </p:nvSpPr>
        <p:spPr>
          <a:xfrm>
            <a:off x="6428852" y="4281719"/>
            <a:ext cx="4531248" cy="561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26E267-7F71-40FF-F0A1-5EC684D1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29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522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100E-D263-20EE-B3DA-4169E081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94F38-9922-BC69-FD25-40AA7B7EF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SPF (Sender Policy Framework) </a:t>
            </a:r>
            <a:r>
              <a:rPr lang="en-US" altLang="ko-KR" dirty="0"/>
              <a:t>is a protocol to prevent email spoofing attacks, by specifying IP addresses allowed to send emails from the domain</a:t>
            </a:r>
          </a:p>
          <a:p>
            <a:r>
              <a:rPr lang="en-US" altLang="ko-KR" dirty="0"/>
              <a:t>Idea of </a:t>
            </a:r>
            <a:r>
              <a:rPr lang="en-US" altLang="ko-KR" i="1" dirty="0"/>
              <a:t>BreakSPF</a:t>
            </a:r>
            <a:r>
              <a:rPr lang="en-US" altLang="ko-KR" dirty="0"/>
              <a:t> attack</a:t>
            </a:r>
          </a:p>
          <a:p>
            <a:pPr lvl="1"/>
            <a:r>
              <a:rPr lang="en-US" altLang="ko-KR" dirty="0"/>
              <a:t>Step 1. Obtain IP addresses from cloud service providers, proxy services, etc.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Step 2. Find domains with SPF records that allow the IP addresses obtained in Step 1</a:t>
            </a:r>
          </a:p>
          <a:p>
            <a:pPr lvl="1"/>
            <a:r>
              <a:rPr lang="en-US" altLang="ko-KR" dirty="0"/>
              <a:t>Step 3. Send spoofing emails from IP addresses &amp; domains found in previous steps</a:t>
            </a:r>
          </a:p>
          <a:p>
            <a:r>
              <a:rPr lang="en-US" altLang="ko-KR" dirty="0"/>
              <a:t>Such vulnerabilities are magnified due to </a:t>
            </a:r>
            <a:r>
              <a:rPr lang="en-US" altLang="ko-KR" u="sng" dirty="0"/>
              <a:t>shared infrastructures</a:t>
            </a:r>
            <a:r>
              <a:rPr lang="en-US" altLang="ko-KR" dirty="0"/>
              <a:t> of SPF records (i.e., </a:t>
            </a:r>
            <a:r>
              <a:rPr lang="en-US" altLang="ko-KR" sz="2400" dirty="0">
                <a:latin typeface="Consolas" panose="020B0609020204030204" pitchFamily="49" charset="0"/>
              </a:rPr>
              <a:t>include</a:t>
            </a:r>
            <a:r>
              <a:rPr lang="en-US" altLang="ko-KR" dirty="0"/>
              <a:t>, </a:t>
            </a:r>
            <a:r>
              <a:rPr lang="en-US" altLang="ko-KR" sz="2400" dirty="0">
                <a:latin typeface="Consolas" panose="020B0609020204030204" pitchFamily="49" charset="0"/>
              </a:rPr>
              <a:t>redirect</a:t>
            </a:r>
            <a:r>
              <a:rPr lang="en-US" altLang="ko-KR" dirty="0"/>
              <a:t> mechanisms)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ECDE-4B2D-D6C3-14E1-49EC49DC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3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06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B420-9BB3-69A7-B4AE-0F56E3EF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Mitigations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021A-E62F-7ABC-17F8-98A7D5CCB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4"/>
            <a:ext cx="6413500" cy="4579169"/>
          </a:xfrm>
        </p:spPr>
        <p:txBody>
          <a:bodyPr>
            <a:normAutofit/>
          </a:bodyPr>
          <a:lstStyle/>
          <a:p>
            <a:r>
              <a:rPr lang="en-US" altLang="ko-KR" b="1" dirty="0"/>
              <a:t>Port management. </a:t>
            </a:r>
            <a:r>
              <a:rPr lang="en-US" altLang="ko-KR" dirty="0"/>
              <a:t>Cloud services, proxy services, etc. should </a:t>
            </a:r>
            <a:r>
              <a:rPr lang="en-US" altLang="ko-KR" u="sng" dirty="0"/>
              <a:t>restrict egress communication to port 25, 465, etc. </a:t>
            </a:r>
          </a:p>
          <a:p>
            <a:r>
              <a:rPr lang="en-US" altLang="ko-KR" b="1" dirty="0"/>
              <a:t>Online detection services. </a:t>
            </a:r>
            <a:r>
              <a:rPr lang="en-US" altLang="ko-KR" dirty="0">
                <a:hlinkClick r:id="rId2"/>
              </a:rPr>
              <a:t>https://breakspf.cloud/</a:t>
            </a:r>
            <a:endParaRPr lang="en-US" altLang="ko-KR" dirty="0"/>
          </a:p>
          <a:p>
            <a:r>
              <a:rPr lang="en-US" altLang="ko-KR" b="1" dirty="0"/>
              <a:t>DMARC* reports. </a:t>
            </a:r>
            <a:r>
              <a:rPr lang="en-US" altLang="ko-KR" dirty="0"/>
              <a:t>Recipients who receive emails can aggregate &amp; send validation results to the domain owner.</a:t>
            </a:r>
          </a:p>
          <a:p>
            <a:pPr lvl="1"/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76316-C322-F3FB-7A73-134591E1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30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A2E99-4184-51E7-ADFB-D27AE442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0" y="1582388"/>
            <a:ext cx="3892550" cy="3693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49519-890E-AAA7-6068-41745D31616C}"/>
              </a:ext>
            </a:extLst>
          </p:cNvPr>
          <p:cNvSpPr txBox="1"/>
          <p:nvPr/>
        </p:nvSpPr>
        <p:spPr>
          <a:xfrm>
            <a:off x="609600" y="5433020"/>
            <a:ext cx="10877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altLang="ko-KR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DMARC</a:t>
            </a:r>
            <a:r>
              <a:rPr lang="en-US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(Domain-based Message Authentication, Reporting and Conformance)  </a:t>
            </a:r>
            <a:br>
              <a:rPr lang="en-US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 protocol that aligns the domain name in “From” header and the authenticated “MAIL FROM” address </a:t>
            </a:r>
            <a:b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from </a:t>
            </a:r>
            <a:r>
              <a:rPr lang="en-US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SPF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en-US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DKIM (DomainKeys Identified Mail)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77C0F9D-541D-1CE6-6684-78094F9CE61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649096" y="3429000"/>
            <a:ext cx="3040754" cy="8640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7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B97143-3D68-53CF-CA92-E18DBDA6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28DAD-3255-8018-4164-4AA4A9121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F3638-8356-026B-8516-D6537207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4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91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C6E269-8773-A6A6-52D6-9E7F2A22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Email Spoofing Attack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EF8AA8-6E1D-2AE0-C4FA-745B6421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4"/>
            <a:ext cx="6024613" cy="4579169"/>
          </a:xfrm>
        </p:spPr>
        <p:txBody>
          <a:bodyPr>
            <a:normAutofit/>
          </a:bodyPr>
          <a:lstStyle/>
          <a:p>
            <a:r>
              <a:rPr lang="en-US" altLang="ko-KR" b="1" dirty="0"/>
              <a:t>SMTP</a:t>
            </a:r>
            <a:r>
              <a:rPr lang="en-US" altLang="ko-KR" dirty="0"/>
              <a:t> (Simple Mail Transfer Protocol) </a:t>
            </a:r>
            <a:r>
              <a:rPr lang="en-US" altLang="ko-KR" i="1" dirty="0"/>
              <a:t>doesn’t</a:t>
            </a:r>
            <a:r>
              <a:rPr lang="en-US" altLang="ko-KR" dirty="0"/>
              <a:t> have a built-in method for “from” address authentication</a:t>
            </a:r>
          </a:p>
          <a:p>
            <a:r>
              <a:rPr lang="en-US" altLang="ko-KR" dirty="0"/>
              <a:t>Therefore, </a:t>
            </a:r>
            <a:r>
              <a:rPr lang="en-US" altLang="ko-KR" u="sng" dirty="0"/>
              <a:t>attackers can forge “from” addresses</a:t>
            </a:r>
            <a:r>
              <a:rPr lang="en-US" altLang="ko-KR" dirty="0"/>
              <a:t> when sending emails</a:t>
            </a:r>
          </a:p>
          <a:p>
            <a:pPr lvl="1"/>
            <a:r>
              <a:rPr lang="en-US" altLang="ko-KR" dirty="0"/>
              <a:t>“</a:t>
            </a:r>
            <a:r>
              <a:rPr lang="en-US" altLang="ko-KR" sz="2200" dirty="0">
                <a:latin typeface="Consolas" panose="020B0609020204030204" pitchFamily="49" charset="0"/>
              </a:rPr>
              <a:t>MAIL FROM</a:t>
            </a:r>
            <a:r>
              <a:rPr lang="en-US" altLang="ko-KR" dirty="0"/>
              <a:t>” in SMTP envelope</a:t>
            </a:r>
          </a:p>
          <a:p>
            <a:pPr lvl="1"/>
            <a:r>
              <a:rPr lang="en-US" altLang="ko-KR" dirty="0"/>
              <a:t>“</a:t>
            </a:r>
            <a:r>
              <a:rPr lang="en-US" altLang="ko-KR" sz="2200" dirty="0">
                <a:latin typeface="Consolas" panose="020B0609020204030204" pitchFamily="49" charset="0"/>
              </a:rPr>
              <a:t>From</a:t>
            </a:r>
            <a:r>
              <a:rPr lang="en-US" altLang="ko-KR" dirty="0"/>
              <a:t>” in SMTP header</a:t>
            </a:r>
          </a:p>
          <a:p>
            <a:r>
              <a:rPr lang="en-US" altLang="ko-KR" dirty="0"/>
              <a:t>Defense: Authentication chain</a:t>
            </a:r>
          </a:p>
          <a:p>
            <a:pPr lvl="1"/>
            <a:r>
              <a:rPr lang="en-US" altLang="ko-KR" b="1" dirty="0"/>
              <a:t>SPF</a:t>
            </a:r>
            <a:r>
              <a:rPr lang="en-US" altLang="ko-KR" dirty="0"/>
              <a:t>, DKIM, DMARC, ARC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E662F2-33B1-06D6-B171-16147194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5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68A9E5-EBBA-D72E-4D17-6D679DCAA8BE}"/>
              </a:ext>
            </a:extLst>
          </p:cNvPr>
          <p:cNvGrpSpPr/>
          <p:nvPr/>
        </p:nvGrpSpPr>
        <p:grpSpPr>
          <a:xfrm>
            <a:off x="7078579" y="2516104"/>
            <a:ext cx="4793382" cy="2631582"/>
            <a:chOff x="7078579" y="2516104"/>
            <a:chExt cx="4793382" cy="2631582"/>
          </a:xfrm>
        </p:grpSpPr>
        <p:pic>
          <p:nvPicPr>
            <p:cNvPr id="1026" name="Picture 2" descr="Image showing a non-spoofing email">
              <a:extLst>
                <a:ext uri="{FF2B5EF4-FFF2-40B4-BE49-F238E27FC236}">
                  <a16:creationId xmlns:a16="http://schemas.microsoft.com/office/drawing/2014/main" id="{2F85420A-4C02-1996-4EA2-5E9D301DB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579" y="2516104"/>
              <a:ext cx="441960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B8780-93E2-1CE7-02C1-38E00AC5DFCE}"/>
                </a:ext>
              </a:extLst>
            </p:cNvPr>
            <p:cNvSpPr txBox="1"/>
            <p:nvPr/>
          </p:nvSpPr>
          <p:spPr>
            <a:xfrm>
              <a:off x="7078579" y="4624466"/>
              <a:ext cx="4793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Image source: </a:t>
              </a:r>
              <a:r>
                <a:rPr lang="en-US" altLang="ko-KR" sz="1400" dirty="0">
                  <a:hlinkClick r:id="rId4"/>
                </a:rPr>
                <a:t>https://www.proofpoint.com/us/corporate-blog/post/how-does-email-spoofing-work-and-why-it-so-easy</a:t>
              </a:r>
              <a:endParaRPr lang="ko-KR" altLang="en-US" sz="14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A0B0F5-63F6-6ABA-266B-0F9572796795}"/>
              </a:ext>
            </a:extLst>
          </p:cNvPr>
          <p:cNvSpPr txBox="1"/>
          <p:nvPr/>
        </p:nvSpPr>
        <p:spPr>
          <a:xfrm>
            <a:off x="1548341" y="5355620"/>
            <a:ext cx="1083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i.e., Sender Policy Framework / DomainKeys Identified Mail </a:t>
            </a:r>
            <a:br>
              <a:rPr lang="en-US" altLang="ko-KR" dirty="0">
                <a:solidFill>
                  <a:srgbClr val="0070C0"/>
                </a:solidFill>
              </a:rPr>
            </a:br>
            <a:r>
              <a:rPr lang="en-US" altLang="ko-KR" dirty="0">
                <a:solidFill>
                  <a:srgbClr val="0070C0"/>
                </a:solidFill>
              </a:rPr>
              <a:t>       / Domain-based Message Authentication, Reporting and Conformance / Authenticated Received Chain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5FE2F7A-7303-EEAC-55F0-A1F37255B058}"/>
              </a:ext>
            </a:extLst>
          </p:cNvPr>
          <p:cNvCxnSpPr>
            <a:cxnSpLocks/>
          </p:cNvCxnSpPr>
          <p:nvPr/>
        </p:nvCxnSpPr>
        <p:spPr>
          <a:xfrm flipV="1">
            <a:off x="5699760" y="2702560"/>
            <a:ext cx="1493520" cy="1214120"/>
          </a:xfrm>
          <a:prstGeom prst="bentConnector3">
            <a:avLst>
              <a:gd name="adj1" fmla="val 64966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26E8447-E091-BC17-A90A-959C58D04930}"/>
              </a:ext>
            </a:extLst>
          </p:cNvPr>
          <p:cNvCxnSpPr>
            <a:cxnSpLocks/>
          </p:cNvCxnSpPr>
          <p:nvPr/>
        </p:nvCxnSpPr>
        <p:spPr>
          <a:xfrm flipV="1">
            <a:off x="4582160" y="3241040"/>
            <a:ext cx="2611120" cy="1087120"/>
          </a:xfrm>
          <a:prstGeom prst="bentConnector3">
            <a:avLst>
              <a:gd name="adj1" fmla="val 87743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4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A4ED-8C19-4041-C77B-D4D88765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SPF (Sender Policy Framework)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BBF2-CA3C-9845-E7D9-515FCA1D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An IP-based email authentication standard to prevent spam, spoofing, and phishing</a:t>
            </a:r>
          </a:p>
          <a:p>
            <a:r>
              <a:rPr lang="en-US" altLang="ko-KR" dirty="0"/>
              <a:t>An </a:t>
            </a:r>
            <a:r>
              <a:rPr lang="en-US" altLang="ko-KR" i="1" dirty="0"/>
              <a:t>SPF record </a:t>
            </a:r>
            <a:r>
              <a:rPr lang="en-US" altLang="ko-KR" dirty="0"/>
              <a:t>lists IP addresses that are approved to send emails from the current domain</a:t>
            </a:r>
          </a:p>
          <a:p>
            <a:pPr lvl="1"/>
            <a:r>
              <a:rPr lang="en-US" altLang="ko-KR" dirty="0"/>
              <a:t>Provided as a DNS </a:t>
            </a:r>
            <a:r>
              <a:rPr lang="en-US" altLang="ko-KR" dirty="0">
                <a:latin typeface="Consolas" panose="020B0609020204030204" pitchFamily="49" charset="0"/>
              </a:rPr>
              <a:t>TXT</a:t>
            </a:r>
            <a:r>
              <a:rPr lang="en-US" altLang="ko-KR" dirty="0"/>
              <a:t> record</a:t>
            </a:r>
          </a:p>
          <a:p>
            <a:r>
              <a:rPr lang="en-US" altLang="ko-KR" dirty="0"/>
              <a:t>The receiving mail server checks the sender’s IP address against the SPF record of the received email’s “</a:t>
            </a:r>
            <a:r>
              <a:rPr lang="en-US" altLang="ko-KR" sz="2600" dirty="0">
                <a:latin typeface="Consolas" panose="020B0609020204030204" pitchFamily="49" charset="0"/>
              </a:rPr>
              <a:t>MAIL FROM</a:t>
            </a:r>
            <a:r>
              <a:rPr lang="en-US" altLang="ko-KR" dirty="0"/>
              <a:t>”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81D56-55B3-C7C9-F603-74C4924B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6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71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A4ED-8C19-4041-C77B-D4D88765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SPF Record Examples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964B6-7CE1-0242-9EC4-F38F3D00F8A2}"/>
              </a:ext>
            </a:extLst>
          </p:cNvPr>
          <p:cNvGrpSpPr/>
          <p:nvPr/>
        </p:nvGrpSpPr>
        <p:grpSpPr>
          <a:xfrm>
            <a:off x="193722" y="1759005"/>
            <a:ext cx="11804555" cy="2189830"/>
            <a:chOff x="618843" y="2688645"/>
            <a:chExt cx="10954313" cy="20321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7F7DD9-CBB4-DED4-A9FA-DE8466D0F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843" y="2688645"/>
              <a:ext cx="10954313" cy="20321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7BC19E-B2AC-CB8C-72E9-9B40196802AC}"/>
                </a:ext>
              </a:extLst>
            </p:cNvPr>
            <p:cNvSpPr/>
            <p:nvPr/>
          </p:nvSpPr>
          <p:spPr>
            <a:xfrm>
              <a:off x="618843" y="3780416"/>
              <a:ext cx="9293560" cy="230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C39B88-1386-EDC6-D3C6-6076C3408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22" y="4074681"/>
            <a:ext cx="11475038" cy="2006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53AAA6-E23E-AF39-6238-F16A13F8853F}"/>
              </a:ext>
            </a:extLst>
          </p:cNvPr>
          <p:cNvSpPr/>
          <p:nvPr/>
        </p:nvSpPr>
        <p:spPr>
          <a:xfrm>
            <a:off x="193722" y="5651500"/>
            <a:ext cx="11475038" cy="429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6DD33-0ED6-00B0-ABFF-7D5BCA93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7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00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8285-CC60-851F-019A-A6C8B4A5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SPF Record Format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EC1C-6B5D-9FE0-266A-D03172AD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Starts</a:t>
            </a:r>
            <a:r>
              <a:rPr lang="ko-KR" altLang="en-US" dirty="0"/>
              <a:t> </a:t>
            </a:r>
            <a:r>
              <a:rPr lang="en-US" altLang="ko-KR" dirty="0"/>
              <a:t>with</a:t>
            </a:r>
            <a:r>
              <a:rPr lang="ko-KR" altLang="en-US" dirty="0"/>
              <a:t> </a:t>
            </a:r>
            <a:r>
              <a:rPr lang="en-US" altLang="ko-KR" dirty="0"/>
              <a:t>“v=spf1”, consists of multiple elements in </a:t>
            </a:r>
            <a:r>
              <a:rPr lang="en-US" altLang="ko-KR" sz="2600" dirty="0">
                <a:latin typeface="Consolas" panose="020B0609020204030204" pitchFamily="49" charset="0"/>
              </a:rPr>
              <a:t>[qualifier]</a:t>
            </a:r>
            <a:r>
              <a:rPr lang="en-US" altLang="ko-KR" sz="2600" dirty="0" err="1">
                <a:latin typeface="Consolas" panose="020B0609020204030204" pitchFamily="49" charset="0"/>
              </a:rPr>
              <a:t>mechanism:value</a:t>
            </a:r>
            <a:r>
              <a:rPr lang="en-US" altLang="ko-KR" dirty="0"/>
              <a:t> format</a:t>
            </a:r>
          </a:p>
          <a:p>
            <a:pPr lvl="1"/>
            <a:r>
              <a:rPr lang="en-US" altLang="ko-KR" dirty="0"/>
              <a:t>Qualifier : </a:t>
            </a:r>
            <a:r>
              <a:rPr lang="en-US" altLang="ko-KR" sz="2000" dirty="0">
                <a:latin typeface="Consolas" panose="020B0609020204030204" pitchFamily="49" charset="0"/>
              </a:rPr>
              <a:t>+ </a:t>
            </a:r>
            <a:r>
              <a:rPr lang="en-US" altLang="ko-KR" dirty="0"/>
              <a:t>(pass)</a:t>
            </a:r>
            <a:r>
              <a:rPr lang="en-US" altLang="ko-KR" sz="2000" dirty="0">
                <a:latin typeface="Consolas" panose="020B0609020204030204" pitchFamily="49" charset="0"/>
              </a:rPr>
              <a:t> | - </a:t>
            </a:r>
            <a:r>
              <a:rPr lang="en-US" altLang="ko-KR" dirty="0"/>
              <a:t>(hard fail)</a:t>
            </a:r>
            <a:r>
              <a:rPr lang="en-US" altLang="ko-KR" sz="2000" dirty="0">
                <a:latin typeface="Consolas" panose="020B0609020204030204" pitchFamily="49" charset="0"/>
              </a:rPr>
              <a:t> | ? </a:t>
            </a:r>
            <a:r>
              <a:rPr lang="en-US" altLang="ko-KR" dirty="0"/>
              <a:t>(neutral)</a:t>
            </a:r>
            <a:r>
              <a:rPr lang="en-US" altLang="ko-KR" sz="2000" dirty="0">
                <a:latin typeface="Consolas" panose="020B0609020204030204" pitchFamily="49" charset="0"/>
              </a:rPr>
              <a:t> | ~ </a:t>
            </a:r>
            <a:r>
              <a:rPr lang="en-US" altLang="ko-KR" dirty="0"/>
              <a:t>(soft fail)</a:t>
            </a:r>
            <a:endParaRPr lang="en-US" altLang="ko-KR" dirty="0">
              <a:latin typeface="+mj-lt"/>
            </a:endParaRPr>
          </a:p>
          <a:p>
            <a:pPr lvl="1"/>
            <a:r>
              <a:rPr lang="en-US" altLang="ko-KR" dirty="0"/>
              <a:t>Mechanism : </a:t>
            </a:r>
            <a:r>
              <a:rPr lang="en-US" altLang="ko-KR" sz="2000" dirty="0">
                <a:latin typeface="Consolas" panose="020B0609020204030204" pitchFamily="49" charset="0"/>
              </a:rPr>
              <a:t>all | include | redirect | ip4 | ip6 | mx | …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23D4F-507C-C333-2B27-D3C345A1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8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DA0FA-9923-2B45-3AAC-42B405737B11}"/>
              </a:ext>
            </a:extLst>
          </p:cNvPr>
          <p:cNvSpPr>
            <a:spLocks/>
          </p:cNvSpPr>
          <p:nvPr/>
        </p:nvSpPr>
        <p:spPr>
          <a:xfrm>
            <a:off x="1274233" y="4112173"/>
            <a:ext cx="9643534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>
                <a:latin typeface="Consolas" panose="020B0609020204030204" pitchFamily="49" charset="0"/>
              </a:rPr>
              <a:t>example.com.	TXT	"v=spf1 +mx ip4:1.1.1.1/24 ip6:2001:db6::cd30/128 -ip4:2.2.2.2/24 </a:t>
            </a:r>
            <a:r>
              <a:rPr lang="en-US" altLang="ko-KR" sz="2400" dirty="0" err="1">
                <a:latin typeface="Consolas" panose="020B0609020204030204" pitchFamily="49" charset="0"/>
              </a:rPr>
              <a:t>include:spf.example.com</a:t>
            </a:r>
            <a:r>
              <a:rPr lang="en-US" altLang="ko-KR" sz="2400" dirty="0">
                <a:latin typeface="Consolas" panose="020B0609020204030204" pitchFamily="49" charset="0"/>
              </a:rPr>
              <a:t> -all"</a:t>
            </a:r>
            <a:endParaRPr lang="ko-KR" altLang="en-US" sz="2400" dirty="0">
              <a:latin typeface="Consolas" panose="020B06090202040302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559FF2-35E7-1AB0-8363-07A9D17E8364}"/>
              </a:ext>
            </a:extLst>
          </p:cNvPr>
          <p:cNvGrpSpPr/>
          <p:nvPr/>
        </p:nvGrpSpPr>
        <p:grpSpPr>
          <a:xfrm>
            <a:off x="5831423" y="3280685"/>
            <a:ext cx="2575984" cy="1485623"/>
            <a:chOff x="5021494" y="3273174"/>
            <a:chExt cx="627483" cy="1485623"/>
          </a:xfrm>
        </p:grpSpPr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597EBCA2-BA76-CC1C-2E2A-F8B124889B0E}"/>
                </a:ext>
              </a:extLst>
            </p:cNvPr>
            <p:cNvSpPr/>
            <p:nvPr/>
          </p:nvSpPr>
          <p:spPr>
            <a:xfrm>
              <a:off x="5147734" y="4351867"/>
              <a:ext cx="136199" cy="406930"/>
            </a:xfrm>
            <a:prstGeom prst="borderCallout1">
              <a:avLst>
                <a:gd name="adj1" fmla="val -6218"/>
                <a:gd name="adj2" fmla="val 48919"/>
                <a:gd name="adj3" fmla="val -105965"/>
                <a:gd name="adj4" fmla="val 16629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5A177-18F5-2952-C542-E3C7288BB9D8}"/>
                </a:ext>
              </a:extLst>
            </p:cNvPr>
            <p:cNvSpPr txBox="1"/>
            <p:nvPr/>
          </p:nvSpPr>
          <p:spPr>
            <a:xfrm>
              <a:off x="5021494" y="3273174"/>
              <a:ext cx="627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00B050"/>
                  </a:solidFill>
                </a:rPr>
                <a:t>Allow IP addresses</a:t>
              </a:r>
              <a:br>
                <a:rPr lang="en-US" altLang="ko-KR" sz="2000" dirty="0">
                  <a:solidFill>
                    <a:srgbClr val="00B050"/>
                  </a:solidFill>
                </a:rPr>
              </a:br>
              <a:r>
                <a:rPr lang="en-US" altLang="ko-KR" sz="2000" dirty="0">
                  <a:solidFill>
                    <a:srgbClr val="00B050"/>
                  </a:solidFill>
                </a:rPr>
                <a:t>in the MX record</a:t>
              </a:r>
              <a:endParaRPr lang="ko-KR" alt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000079-F694-0537-09C6-E0C7D3068D35}"/>
              </a:ext>
            </a:extLst>
          </p:cNvPr>
          <p:cNvGrpSpPr/>
          <p:nvPr/>
        </p:nvGrpSpPr>
        <p:grpSpPr>
          <a:xfrm>
            <a:off x="7002651" y="3358120"/>
            <a:ext cx="4218857" cy="1408188"/>
            <a:chOff x="5147734" y="3350609"/>
            <a:chExt cx="1027670" cy="1408188"/>
          </a:xfrm>
        </p:grpSpPr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4CE39782-6785-AEFC-AB4D-7FEE2F84A781}"/>
                </a:ext>
              </a:extLst>
            </p:cNvPr>
            <p:cNvSpPr/>
            <p:nvPr/>
          </p:nvSpPr>
          <p:spPr>
            <a:xfrm>
              <a:off x="5147734" y="4351867"/>
              <a:ext cx="597918" cy="406930"/>
            </a:xfrm>
            <a:prstGeom prst="borderCallout1">
              <a:avLst>
                <a:gd name="adj1" fmla="val -6218"/>
                <a:gd name="adj2" fmla="val 48919"/>
                <a:gd name="adj3" fmla="val -78917"/>
                <a:gd name="adj4" fmla="val 7871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E564B3-F501-3E62-DBEC-1D40A86AAA79}"/>
                </a:ext>
              </a:extLst>
            </p:cNvPr>
            <p:cNvSpPr txBox="1"/>
            <p:nvPr/>
          </p:nvSpPr>
          <p:spPr>
            <a:xfrm>
              <a:off x="5547921" y="3350609"/>
              <a:ext cx="627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00B050"/>
                  </a:solidFill>
                </a:rPr>
                <a:t>Allow IPv4 address range 1.1.1.1/24</a:t>
              </a:r>
              <a:endParaRPr lang="ko-KR" alt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355659-3F36-42D3-A1FD-7C0C66CAE4EE}"/>
              </a:ext>
            </a:extLst>
          </p:cNvPr>
          <p:cNvGrpSpPr/>
          <p:nvPr/>
        </p:nvGrpSpPr>
        <p:grpSpPr>
          <a:xfrm>
            <a:off x="262884" y="3489382"/>
            <a:ext cx="4884850" cy="1634645"/>
            <a:chOff x="4889430" y="3062297"/>
            <a:chExt cx="1189899" cy="1634645"/>
          </a:xfrm>
        </p:grpSpPr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689572AD-A381-BFD3-99C7-363656A3FC27}"/>
                </a:ext>
              </a:extLst>
            </p:cNvPr>
            <p:cNvSpPr/>
            <p:nvPr/>
          </p:nvSpPr>
          <p:spPr>
            <a:xfrm>
              <a:off x="5147734" y="4351867"/>
              <a:ext cx="931595" cy="345075"/>
            </a:xfrm>
            <a:prstGeom prst="borderCallout1">
              <a:avLst>
                <a:gd name="adj1" fmla="val 57707"/>
                <a:gd name="adj2" fmla="val -549"/>
                <a:gd name="adj3" fmla="val -167404"/>
                <a:gd name="adj4" fmla="val -1326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5D5971-CF73-C8A5-9521-0A0E7E72371F}"/>
                </a:ext>
              </a:extLst>
            </p:cNvPr>
            <p:cNvSpPr txBox="1"/>
            <p:nvPr/>
          </p:nvSpPr>
          <p:spPr>
            <a:xfrm>
              <a:off x="4889430" y="3062297"/>
              <a:ext cx="821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00B050"/>
                  </a:solidFill>
                </a:rPr>
                <a:t>Allow IPv6 address range 2001:db6::cd30/128 </a:t>
              </a:r>
              <a:endParaRPr lang="ko-KR" alt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B48999-DB21-AE1D-75D8-38E2C45E6BB2}"/>
              </a:ext>
            </a:extLst>
          </p:cNvPr>
          <p:cNvGrpSpPr/>
          <p:nvPr/>
        </p:nvGrpSpPr>
        <p:grpSpPr>
          <a:xfrm>
            <a:off x="5189349" y="4778952"/>
            <a:ext cx="5728416" cy="741409"/>
            <a:chOff x="5147734" y="4351867"/>
            <a:chExt cx="1395383" cy="741409"/>
          </a:xfrm>
        </p:grpSpPr>
        <p:sp>
          <p:nvSpPr>
            <p:cNvPr id="21" name="Callout: Line 20">
              <a:extLst>
                <a:ext uri="{FF2B5EF4-FFF2-40B4-BE49-F238E27FC236}">
                  <a16:creationId xmlns:a16="http://schemas.microsoft.com/office/drawing/2014/main" id="{E6BF7AD5-5931-FFCE-5130-35710CDF120D}"/>
                </a:ext>
              </a:extLst>
            </p:cNvPr>
            <p:cNvSpPr/>
            <p:nvPr/>
          </p:nvSpPr>
          <p:spPr>
            <a:xfrm>
              <a:off x="5147734" y="4351867"/>
              <a:ext cx="665919" cy="345075"/>
            </a:xfrm>
            <a:prstGeom prst="borderCallout1">
              <a:avLst>
                <a:gd name="adj1" fmla="val 53045"/>
                <a:gd name="adj2" fmla="val 99827"/>
                <a:gd name="adj3" fmla="val 63068"/>
                <a:gd name="adj4" fmla="val 116391"/>
              </a:avLst>
            </a:prstGeom>
            <a:noFill/>
            <a:ln w="28575">
              <a:solidFill>
                <a:srgbClr val="FF15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CF21F8-2E37-2E1E-F52A-605DF289812C}"/>
                </a:ext>
              </a:extLst>
            </p:cNvPr>
            <p:cNvSpPr txBox="1"/>
            <p:nvPr/>
          </p:nvSpPr>
          <p:spPr>
            <a:xfrm>
              <a:off x="5915634" y="4385390"/>
              <a:ext cx="627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FF1515"/>
                  </a:solidFill>
                </a:rPr>
                <a:t>Disallow IPv4 address range 2.2.2.2/24</a:t>
              </a:r>
              <a:endParaRPr lang="ko-KR" altLang="en-US" sz="2000" dirty="0">
                <a:solidFill>
                  <a:srgbClr val="FF1515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D2C310-754D-CFC1-4A50-472831933D15}"/>
              </a:ext>
            </a:extLst>
          </p:cNvPr>
          <p:cNvGrpSpPr/>
          <p:nvPr/>
        </p:nvGrpSpPr>
        <p:grpSpPr>
          <a:xfrm>
            <a:off x="928363" y="5168154"/>
            <a:ext cx="4400558" cy="1399434"/>
            <a:chOff x="5045736" y="4351867"/>
            <a:chExt cx="1033593" cy="1407219"/>
          </a:xfrm>
        </p:grpSpPr>
        <p:sp>
          <p:nvSpPr>
            <p:cNvPr id="24" name="Callout: Line 23">
              <a:extLst>
                <a:ext uri="{FF2B5EF4-FFF2-40B4-BE49-F238E27FC236}">
                  <a16:creationId xmlns:a16="http://schemas.microsoft.com/office/drawing/2014/main" id="{21BBC1EC-FCE2-CA88-1409-483ABA784DFB}"/>
                </a:ext>
              </a:extLst>
            </p:cNvPr>
            <p:cNvSpPr/>
            <p:nvPr/>
          </p:nvSpPr>
          <p:spPr>
            <a:xfrm>
              <a:off x="5147734" y="4351867"/>
              <a:ext cx="931595" cy="345075"/>
            </a:xfrm>
            <a:prstGeom prst="borderCallout1">
              <a:avLst>
                <a:gd name="adj1" fmla="val 102117"/>
                <a:gd name="adj2" fmla="val 19944"/>
                <a:gd name="adj3" fmla="val 226365"/>
                <a:gd name="adj4" fmla="val 14911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6B09CA-3C72-22B2-E029-4EF4DBE70218}"/>
                </a:ext>
              </a:extLst>
            </p:cNvPr>
            <p:cNvSpPr txBox="1"/>
            <p:nvPr/>
          </p:nvSpPr>
          <p:spPr>
            <a:xfrm>
              <a:off x="5045736" y="5047262"/>
              <a:ext cx="935752" cy="71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00B050"/>
                  </a:solidFill>
                </a:rPr>
                <a:t>Allow IP addresses included in the SPF record of </a:t>
              </a:r>
              <a:r>
                <a:rPr lang="en-US" altLang="ko-KR" dirty="0">
                  <a:solidFill>
                    <a:srgbClr val="00B050"/>
                  </a:solidFill>
                  <a:latin typeface="Consolas" panose="020B0609020204030204" pitchFamily="49" charset="0"/>
                </a:rPr>
                <a:t>spf.example.com</a:t>
              </a:r>
              <a:endParaRPr lang="ko-KR" altLang="en-US" sz="2000" dirty="0">
                <a:solidFill>
                  <a:srgbClr val="00B05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39F33E-710C-190D-6501-39BC2FF7A2C9}"/>
              </a:ext>
            </a:extLst>
          </p:cNvPr>
          <p:cNvGrpSpPr/>
          <p:nvPr/>
        </p:nvGrpSpPr>
        <p:grpSpPr>
          <a:xfrm>
            <a:off x="5365749" y="5166418"/>
            <a:ext cx="3849371" cy="1082309"/>
            <a:chOff x="5147734" y="4351867"/>
            <a:chExt cx="937667" cy="1082309"/>
          </a:xfrm>
        </p:grpSpPr>
        <p:sp>
          <p:nvSpPr>
            <p:cNvPr id="27" name="Callout: Line 26">
              <a:extLst>
                <a:ext uri="{FF2B5EF4-FFF2-40B4-BE49-F238E27FC236}">
                  <a16:creationId xmlns:a16="http://schemas.microsoft.com/office/drawing/2014/main" id="{B5354D99-380A-7F60-CE10-2D56701A034D}"/>
                </a:ext>
              </a:extLst>
            </p:cNvPr>
            <p:cNvSpPr/>
            <p:nvPr/>
          </p:nvSpPr>
          <p:spPr>
            <a:xfrm>
              <a:off x="5147734" y="4351867"/>
              <a:ext cx="170663" cy="353943"/>
            </a:xfrm>
            <a:prstGeom prst="borderCallout1">
              <a:avLst>
                <a:gd name="adj1" fmla="val 100409"/>
                <a:gd name="adj2" fmla="val 48220"/>
                <a:gd name="adj3" fmla="val 197982"/>
                <a:gd name="adj4" fmla="val 79380"/>
              </a:avLst>
            </a:prstGeom>
            <a:noFill/>
            <a:ln w="28575">
              <a:solidFill>
                <a:srgbClr val="FF15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5347BB-184A-668E-2A98-97DBE5F7185B}"/>
                </a:ext>
              </a:extLst>
            </p:cNvPr>
            <p:cNvSpPr txBox="1"/>
            <p:nvPr/>
          </p:nvSpPr>
          <p:spPr>
            <a:xfrm>
              <a:off x="5199159" y="5034066"/>
              <a:ext cx="886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FF1515"/>
                  </a:solidFill>
                </a:rPr>
                <a:t>Disallow all other IP addresses</a:t>
              </a:r>
              <a:endParaRPr lang="ko-KR" altLang="en-US" sz="2000" dirty="0">
                <a:solidFill>
                  <a:srgbClr val="FF15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207DB9-0EE3-A293-FE83-CC99673A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BreakSPF Attack Explained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66CD2-D536-4471-011A-428AA4F77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28B5B-CEA8-4791-496E-FB4113B1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9DB7-E20D-4A51-972D-885D5AB835E9}" type="slidenum">
              <a:rPr lang="ko-KR" altLang="en-US" smtClean="0"/>
              <a:pPr/>
              <a:t>9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543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1351</Words>
  <Application>Microsoft Office PowerPoint</Application>
  <PresentationFormat>Widescreen</PresentationFormat>
  <Paragraphs>185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맑은 고딕</vt:lpstr>
      <vt:lpstr>Arial</vt:lpstr>
      <vt:lpstr>Calibri</vt:lpstr>
      <vt:lpstr>Cambria Math</vt:lpstr>
      <vt:lpstr>Consolas</vt:lpstr>
      <vt:lpstr>Wingdings</vt:lpstr>
      <vt:lpstr>Office Theme</vt:lpstr>
      <vt:lpstr>BreakSPF: How Shared Infrastructures Magnify SPF Vulnerabilities Across the Internet</vt:lpstr>
      <vt:lpstr>Table of Contents</vt:lpstr>
      <vt:lpstr>Introduction</vt:lpstr>
      <vt:lpstr>Background</vt:lpstr>
      <vt:lpstr>Email Spoofing Attack</vt:lpstr>
      <vt:lpstr>SPF (Sender Policy Framework)</vt:lpstr>
      <vt:lpstr>SPF Record Examples</vt:lpstr>
      <vt:lpstr>SPF Record Format</vt:lpstr>
      <vt:lpstr>BreakSPF Attack Explained</vt:lpstr>
      <vt:lpstr>BreakSPF Attack Model</vt:lpstr>
      <vt:lpstr>BreakSPF Attack Model</vt:lpstr>
      <vt:lpstr>BreakSPF Attack Model</vt:lpstr>
      <vt:lpstr>BreakSPF Attack Model</vt:lpstr>
      <vt:lpstr>BreakSPF Attack Model</vt:lpstr>
      <vt:lpstr>BreakSPF Attack Model</vt:lpstr>
      <vt:lpstr>Cross-Protocol Email Spoofing Attack</vt:lpstr>
      <vt:lpstr>Exploitation Workflow</vt:lpstr>
      <vt:lpstr>Exploitation Workflow (Cont’d)</vt:lpstr>
      <vt:lpstr>Exploitation Workflow (Cont’d)</vt:lpstr>
      <vt:lpstr>Exploitation Workflow (Cont’d)</vt:lpstr>
      <vt:lpstr>Exploitation Workflow (Cont’d)</vt:lpstr>
      <vt:lpstr>Exploitation Workflow (Cont’d)</vt:lpstr>
      <vt:lpstr>Results</vt:lpstr>
      <vt:lpstr>SPF Deployment Analysis Results</vt:lpstr>
      <vt:lpstr>SPF Deployment Analysis Results (Cont’d)</vt:lpstr>
      <vt:lpstr>Shared IPs Collection Results</vt:lpstr>
      <vt:lpstr>Shared IPs Collection Results (Cont’d)</vt:lpstr>
      <vt:lpstr>BreakSPF Attack Results</vt:lpstr>
      <vt:lpstr>BreakSPF Attack Results: Example</vt:lpstr>
      <vt:lpstr>Mitigations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송수빈</dc:creator>
  <cp:lastModifiedBy>송수빈</cp:lastModifiedBy>
  <cp:revision>312</cp:revision>
  <dcterms:created xsi:type="dcterms:W3CDTF">2024-03-18T07:27:49Z</dcterms:created>
  <dcterms:modified xsi:type="dcterms:W3CDTF">2024-04-01T10:06:07Z</dcterms:modified>
</cp:coreProperties>
</file>