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81" r:id="rId14"/>
    <p:sldId id="282" r:id="rId15"/>
    <p:sldId id="270" r:id="rId16"/>
    <p:sldId id="283" r:id="rId17"/>
    <p:sldId id="267" r:id="rId18"/>
    <p:sldId id="284" r:id="rId19"/>
    <p:sldId id="268" r:id="rId20"/>
    <p:sldId id="269" r:id="rId21"/>
    <p:sldId id="272" r:id="rId22"/>
    <p:sldId id="286" r:id="rId23"/>
    <p:sldId id="278" r:id="rId24"/>
    <p:sldId id="279" r:id="rId25"/>
    <p:sldId id="274" r:id="rId26"/>
    <p:sldId id="275" r:id="rId27"/>
    <p:sldId id="271" r:id="rId28"/>
    <p:sldId id="277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E635A-3AB6-49F1-AFFA-E430152B8101}" type="datetimeFigureOut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548A-FA6A-494C-BAA5-755FE77EC1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22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D97112-106A-18F4-36A8-ABC91AA0F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451"/>
            <a:ext cx="9144000" cy="2056266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A8CA7A-27A2-9034-3F27-783D0C8F6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9730"/>
            <a:ext cx="9144000" cy="1366157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1A43FF-6E33-D571-6D17-1B12312C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A9F924E-FC10-4ECB-BB6B-39B07BEC5752}" type="datetime1">
              <a:rPr lang="ko-KR" altLang="en-US" smtClean="0"/>
              <a:t>2024-04-18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4392FC-E9D8-E70E-A62B-06442770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701BA4-C3E8-06FB-CCBB-3A9988EE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010A46-5440-4979-B65E-B832E2BB05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542FC02-7D84-E229-35A9-B00D9BFBBB01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978051"/>
            <a:ext cx="9144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C7AD43-152B-00B5-2289-F78A32C6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58D9B0-0057-8B3F-4EB6-A40CD038A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C293DF-3AAF-BD39-2DDB-C0F723C5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DDB9-7ECF-4724-AC29-1FEF46987A7C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EE5A67-5191-D53A-177E-C4284B61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651461-79D8-F1AB-5D0E-A57047FA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09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20894D1-B420-B161-68D5-B1D8E9C6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938D71B-3EDE-CFD5-62CA-704843C9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1185E9-7669-AB96-C7C5-F903DCE1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99B-00C0-410E-B293-C6C762A18B0B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EBA123-E8F2-06FA-4974-C651C953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947E37-43F6-6E1D-1B79-3659CEC2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89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965FE-EAAD-015F-4BBE-95706A52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6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80702B-B23F-7F5C-77C1-FBA03CEB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686"/>
            <a:ext cx="10515600" cy="4718277"/>
          </a:xfrm>
        </p:spPr>
        <p:txBody>
          <a:bodyPr>
            <a:noAutofit/>
          </a:bodyPr>
          <a:lstStyle>
            <a:lvl1pPr marL="228600" indent="-228600">
              <a:spcBef>
                <a:spcPts val="2400"/>
              </a:spcBef>
              <a:buFont typeface="Wingdings" panose="05000000000000000000" pitchFamily="2" charset="2"/>
              <a:buChar char="Ø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altLang="ko-KR" dirty="0"/>
          </a:p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A1B2CA-2893-385C-22B0-97A32BA4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B0C9EA7-48A5-4B97-ACE2-F843CB76BE84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9DD7DE-3D82-50CF-8CB0-8CE85842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BD47F3-BCBE-F6C6-4AFB-78B41CB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010A46-5440-4979-B65E-B832E2BB0508}" type="slidenum">
              <a:rPr lang="ko-KR" altLang="en-US" smtClean="0"/>
              <a:pPr/>
              <a:t>‹#›</a:t>
            </a:fld>
            <a:r>
              <a:rPr lang="en-US" altLang="ko-KR" dirty="0"/>
              <a:t>/26</a:t>
            </a:r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EA8AA41-7BCA-860C-3452-A30AD2FE366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49138"/>
            <a:ext cx="105156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CC4776-378F-C483-B7C8-F6F7509F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6442FC-192A-7E6D-047E-820623D65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019AB6-6AA9-E64C-F29E-A1C9FD91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8E1-D4E9-4D84-91D2-65364DBF0D93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7CF7EF-C72A-F2A9-3D4C-EAE778BF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0598D3-7E42-4106-9240-E9FE8D9E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7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1345D-CCC1-5BC1-6D42-7CD1BE55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03AFCA-D8BB-D912-E68B-E3CF9A085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E77D71-88C6-899A-6271-493808EF8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877ADB-A624-8CF7-36C4-70CC31BC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8D4A-C44F-45D2-B168-C04795978EA1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E4D194-E68F-1DF7-1541-3B760621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E826DD-D33A-7C4D-965D-68A5AA7F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97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E8194E-EEE1-0B21-A84A-CACC9516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0C25BB-7908-6929-A4F6-13BF6442C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4A4E44-C3F4-ADDD-6E58-41341337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BA0167-66C7-73AE-64A1-430DD6DB0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EF6CDF-FE93-F296-257A-DBFF56996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113663-ED80-13B2-7FC9-6ED4C202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5A-EC2D-4240-A512-7E15E22DC15E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64DADA-015B-B299-D351-0CDA745A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3331E7-570C-7A7F-B536-4F2A3490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51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A1EF6B-3ED2-684A-CDB4-B4489E4E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FFCA19-80B3-5778-188C-9AC7C067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1169-F323-4D42-8BA0-9BCB35F4DDFD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8C2D134-E9F0-A42A-BF3D-37C50A4F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E21C69B-4AF2-F44D-930A-BC514A97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98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143A4FF-E5D2-C79B-4F49-AACFDB77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3853-1472-445E-8C7E-8D17B59D6044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F91ADD6-16F4-FA32-FE0B-BF617CEA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39D2EF9-F9BC-D354-2A99-4A58F5FF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9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4DFDF0-683A-87FC-AB3D-8D0A6CC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321094-FF98-3099-161D-4471EF4C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632253-B1E1-3542-56DF-E22F1A4C7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16CE38-6181-E59A-32A1-A755876E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46E8-F9C0-4DA0-996A-9437E55C2CED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5DC817-09A9-9F26-C59C-F4CA7AF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EBAFDE-0405-8C4A-874D-096BCA4B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1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5AEC9-C79C-BC49-28F3-12C7D998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925FD6-0599-4F1C-76F4-2B1E033D3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BA377E-90BD-2746-329C-010E3B053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6840FF-83E8-224F-5E5F-40CD5D7A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F7F6-52F2-4D23-879D-39C5A4D31067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2FBCAA-5C7E-B770-8699-32CE09C7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54B3C9-1F5B-338C-D93D-3BF81543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37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288A86-7D20-FAA7-CECB-8019EEF7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585106-5FC6-DF65-FA21-28F94C6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91127B-4DFB-9279-1133-30CB7C9F0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135C6-BDE6-4881-B50E-7E6944403FD4}" type="datetime1">
              <a:rPr lang="ko-KR" altLang="en-US" smtClean="0"/>
              <a:t>2024-04-18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6D9749-67B0-669B-F05E-728306B38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CF060F-EB2E-5548-10E4-C672AFFC1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10A46-5440-4979-B65E-B832E2BB05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1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3E6C56-2592-E6B3-8EF4-92E4D604D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Scrappy: </a:t>
            </a:r>
            <a:r>
              <a:rPr lang="en-US" altLang="ko-KR" dirty="0" err="1">
                <a:solidFill>
                  <a:schemeClr val="accent1"/>
                </a:solidFill>
              </a:rPr>
              <a:t>S</a:t>
            </a:r>
            <a:r>
              <a:rPr lang="en-US" altLang="ko-KR" dirty="0" err="1"/>
              <a:t>e</a:t>
            </a:r>
            <a:r>
              <a:rPr lang="en-US" altLang="ko-KR" dirty="0" err="1">
                <a:solidFill>
                  <a:schemeClr val="accent1"/>
                </a:solidFill>
              </a:rPr>
              <a:t>C</a:t>
            </a:r>
            <a:r>
              <a:rPr lang="en-US" altLang="ko-KR" dirty="0" err="1"/>
              <a:t>ure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1"/>
                </a:solidFill>
              </a:rPr>
              <a:t>R</a:t>
            </a:r>
            <a:r>
              <a:rPr lang="en-US" altLang="ko-KR" dirty="0"/>
              <a:t>ate </a:t>
            </a:r>
            <a:r>
              <a:rPr lang="en-US" altLang="ko-KR" dirty="0">
                <a:solidFill>
                  <a:schemeClr val="accent1"/>
                </a:solidFill>
              </a:rPr>
              <a:t>A</a:t>
            </a:r>
            <a:r>
              <a:rPr lang="en-US" altLang="ko-KR" dirty="0"/>
              <a:t>ssuring </a:t>
            </a:r>
            <a:r>
              <a:rPr lang="en-US" altLang="ko-KR" dirty="0">
                <a:solidFill>
                  <a:schemeClr val="accent1"/>
                </a:solidFill>
              </a:rPr>
              <a:t>P</a:t>
            </a:r>
            <a:r>
              <a:rPr lang="en-US" altLang="ko-KR" dirty="0"/>
              <a:t>rotocol with </a:t>
            </a:r>
            <a:r>
              <a:rPr lang="en-US" altLang="ko-KR" dirty="0" err="1">
                <a:solidFill>
                  <a:schemeClr val="accent1"/>
                </a:solidFill>
              </a:rPr>
              <a:t>P</a:t>
            </a:r>
            <a:r>
              <a:rPr lang="en-US" altLang="ko-KR" dirty="0" err="1"/>
              <a:t>rivac</a:t>
            </a:r>
            <a:r>
              <a:rPr lang="en-US" altLang="ko-KR" dirty="0" err="1">
                <a:solidFill>
                  <a:schemeClr val="accent1"/>
                </a:solidFill>
              </a:rPr>
              <a:t>Y</a:t>
            </a:r>
            <a:br>
              <a:rPr lang="en-US" altLang="ko-KR" dirty="0"/>
            </a:br>
            <a:r>
              <a:rPr lang="fi-FI" altLang="ko-KR" sz="2700" dirty="0"/>
              <a:t>Kosei Akama, Yoshimichi Nakatsuka, Masaaki Sato, Keisuke Uehara</a:t>
            </a:r>
            <a:endParaRPr lang="ko-KR" altLang="en-US" sz="27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EFC5E7D-7AA8-4219-F0F5-1EE577B2F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Summarized and reorganized by</a:t>
            </a:r>
          </a:p>
          <a:p>
            <a:r>
              <a:rPr lang="en-US" altLang="ko-KR" dirty="0" err="1"/>
              <a:t>Seokwon</a:t>
            </a:r>
            <a:r>
              <a:rPr lang="en-US" altLang="ko-KR" dirty="0"/>
              <a:t> Oh (swoh@mmlab.snu.ac.kr)</a:t>
            </a:r>
          </a:p>
          <a:p>
            <a:r>
              <a:rPr lang="en-US" altLang="ko-KR" dirty="0"/>
              <a:t>2023-04-18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C59FE-70BB-A6C3-E2C0-7A175EB5A624}"/>
              </a:ext>
            </a:extLst>
          </p:cNvPr>
          <p:cNvSpPr txBox="1"/>
          <p:nvPr/>
        </p:nvSpPr>
        <p:spPr>
          <a:xfrm>
            <a:off x="342900" y="5581943"/>
            <a:ext cx="691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and Distributed System Security (NDSS) Symposium 2024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February - 1 March 2024, San Diego, CA, USA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ISBN 1-891562-93-2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https://dx.doi.org/10.14722/ndss.2024.24445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www.ndss-symposium.org</a:t>
            </a:r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7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BAA2FD-1F10-E996-F286-53AB0538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Major Rate-Limiting Techniques [5/6]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F0049-1D17-D13C-72EC-DA875C1B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Opaak</a:t>
            </a:r>
            <a:r>
              <a:rPr lang="en-US" altLang="ko-KR" dirty="0"/>
              <a:t> (</a:t>
            </a:r>
            <a:r>
              <a:rPr lang="en-US" altLang="ko-KR" dirty="0" err="1"/>
              <a:t>OPen</a:t>
            </a:r>
            <a:r>
              <a:rPr lang="ko-KR" altLang="en-US" dirty="0"/>
              <a:t> </a:t>
            </a:r>
            <a:r>
              <a:rPr lang="en-US" altLang="ko-KR" dirty="0"/>
              <a:t>Anonymous</a:t>
            </a:r>
            <a:r>
              <a:rPr lang="ko-KR" altLang="en-US" dirty="0"/>
              <a:t> </a:t>
            </a:r>
            <a:r>
              <a:rPr lang="en-US" altLang="ko-KR" dirty="0"/>
              <a:t>Authentication</a:t>
            </a:r>
            <a:r>
              <a:rPr lang="ko-KR" altLang="en-US" dirty="0"/>
              <a:t> </a:t>
            </a:r>
            <a:r>
              <a:rPr lang="en-US" altLang="ko-KR" dirty="0" err="1"/>
              <a:t>frameworK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It provides rate-limiting for mobile phone users</a:t>
            </a:r>
          </a:p>
          <a:p>
            <a:pPr lvl="1"/>
            <a:r>
              <a:rPr lang="en-US" altLang="ko-KR" dirty="0"/>
              <a:t>A user obtains an anonymous credential upon presenting the phone number</a:t>
            </a:r>
          </a:p>
          <a:p>
            <a:r>
              <a:rPr lang="en-US" altLang="ko-KR" dirty="0"/>
              <a:t>Shortcomings</a:t>
            </a:r>
          </a:p>
          <a:p>
            <a:pPr lvl="1"/>
            <a:r>
              <a:rPr lang="en-US" altLang="ko-KR" dirty="0"/>
              <a:t>It assumes that a user cannot</a:t>
            </a:r>
            <a:br>
              <a:rPr lang="en-US" altLang="ko-KR" dirty="0"/>
            </a:br>
            <a:r>
              <a:rPr lang="en-US" altLang="ko-KR" dirty="0"/>
              <a:t>possess many phone numbers</a:t>
            </a:r>
          </a:p>
          <a:p>
            <a:pPr lvl="1"/>
            <a:r>
              <a:rPr lang="en-US" altLang="ko-KR" dirty="0"/>
              <a:t>It encrypts the private key using</a:t>
            </a:r>
            <a:br>
              <a:rPr lang="en-US" altLang="ko-KR" dirty="0"/>
            </a:br>
            <a:r>
              <a:rPr lang="en-US" altLang="ko-KR" dirty="0"/>
              <a:t>a </a:t>
            </a:r>
            <a:r>
              <a:rPr lang="en-US" altLang="ko-KR" dirty="0">
                <a:solidFill>
                  <a:srgbClr val="C00000"/>
                </a:solidFill>
              </a:rPr>
              <a:t>user-defined password</a:t>
            </a:r>
          </a:p>
          <a:p>
            <a:pPr lvl="1"/>
            <a:r>
              <a:rPr lang="en-US" altLang="ko-KR" dirty="0"/>
              <a:t>The private key gets exposed to</a:t>
            </a:r>
            <a:br>
              <a:rPr lang="en-US" altLang="ko-KR" dirty="0"/>
            </a:br>
            <a:r>
              <a:rPr lang="en-US" altLang="ko-KR" dirty="0">
                <a:solidFill>
                  <a:srgbClr val="C00000"/>
                </a:solidFill>
              </a:rPr>
              <a:t>untrusted memory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254FE-7AEC-FF7A-3459-7AB514B9A7D7}"/>
              </a:ext>
            </a:extLst>
          </p:cNvPr>
          <p:cNvSpPr txBox="1"/>
          <p:nvPr/>
        </p:nvSpPr>
        <p:spPr>
          <a:xfrm>
            <a:off x="5919105" y="5345966"/>
            <a:ext cx="5535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[47] G.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Maganis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Shi, H. Chen, and D. Song, “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Opaak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using mobile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phones to limit anonymous identities online,” in Proceedings of the 10th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conference on Mobile systems, applications, and services,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2012, pp. 295–308.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8282AF7-B2C4-CA59-F264-2445FCFF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070" y="2787735"/>
            <a:ext cx="3512289" cy="2558231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644DE61-5325-83E2-5D50-EF71F67C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10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787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0ADB90-D068-12FE-B29F-BBBDEA45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Major Rate-Limiting Techniques [6/6]</a:t>
            </a:r>
            <a:endParaRPr lang="ko-KR" altLang="en-US" dirty="0"/>
          </a:p>
        </p:txBody>
      </p:sp>
      <p:graphicFrame>
        <p:nvGraphicFramePr>
          <p:cNvPr id="11" name="내용 개체 틀 10">
            <a:extLst>
              <a:ext uri="{FF2B5EF4-FFF2-40B4-BE49-F238E27FC236}">
                <a16:creationId xmlns:a16="http://schemas.microsoft.com/office/drawing/2014/main" id="{4012EE81-560D-1A5D-AFF5-063F46C48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371494"/>
              </p:ext>
            </p:extLst>
          </p:nvPr>
        </p:nvGraphicFramePr>
        <p:xfrm>
          <a:off x="838200" y="1458913"/>
          <a:ext cx="10515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2482640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2754536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38045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2314659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562566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28870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Privacy</a:t>
                      </a:r>
                    </a:p>
                    <a:p>
                      <a:pPr algn="ctr" latinLnBrk="1"/>
                      <a:r>
                        <a:rPr lang="en-US" altLang="ko-KR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User experience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Private key storage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Timing-</a:t>
                      </a:r>
                      <a:r>
                        <a:rPr lang="en-US" altLang="ko-KR" dirty="0" err="1"/>
                        <a:t>corr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attack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HW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dependency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6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CAPTCHA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7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SMS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9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4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CACTI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1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Privacy Pass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9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Opaak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X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06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Scrappy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840829"/>
                  </a:ext>
                </a:extLst>
              </a:tr>
            </a:tbl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FFAB558-4A33-62B9-F1F1-26397674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11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245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15E935-EC1C-6FED-00DF-5FE8642D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Scrappy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4D02CF-1F66-94DC-3064-5410EBCB4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Scrappy</a:t>
            </a:r>
          </a:p>
          <a:p>
            <a:pPr lvl="1"/>
            <a:r>
              <a:rPr lang="en-US" altLang="ko-KR" dirty="0"/>
              <a:t>A new rate-limiting protocol this paper proposes</a:t>
            </a:r>
          </a:p>
          <a:p>
            <a:pPr lvl="1"/>
            <a:r>
              <a:rPr lang="en-US" altLang="ko-KR" dirty="0"/>
              <a:t>An acronym of </a:t>
            </a:r>
            <a:r>
              <a:rPr lang="en-US" altLang="ko-KR" dirty="0" err="1"/>
              <a:t>SeCure</a:t>
            </a:r>
            <a:r>
              <a:rPr lang="en-US" altLang="ko-KR" dirty="0"/>
              <a:t> Rate Assuring Protocol with </a:t>
            </a:r>
            <a:r>
              <a:rPr lang="en-US" altLang="ko-KR" dirty="0" err="1"/>
              <a:t>PrivacY</a:t>
            </a:r>
            <a:endParaRPr lang="en-US" altLang="ko-KR" dirty="0"/>
          </a:p>
          <a:p>
            <a:r>
              <a:rPr lang="en-US" altLang="ko-KR" dirty="0"/>
              <a:t>Security requirements of Scrappy</a:t>
            </a:r>
          </a:p>
          <a:p>
            <a:pPr lvl="1"/>
            <a:r>
              <a:rPr lang="en-US" altLang="ko-KR" dirty="0"/>
              <a:t>Rate-limiting</a:t>
            </a:r>
          </a:p>
          <a:p>
            <a:pPr lvl="1"/>
            <a:r>
              <a:rPr lang="en-US" altLang="ko-KR" dirty="0"/>
              <a:t>Unforgeability</a:t>
            </a:r>
          </a:p>
          <a:p>
            <a:pPr lvl="1"/>
            <a:r>
              <a:rPr lang="en-US" altLang="ko-KR" dirty="0" err="1"/>
              <a:t>Unlinkability</a:t>
            </a:r>
            <a:endParaRPr lang="en-US" altLang="ko-KR" dirty="0"/>
          </a:p>
          <a:p>
            <a:r>
              <a:rPr lang="en-US" altLang="ko-KR" dirty="0"/>
              <a:t>Base techniques under Scrappy</a:t>
            </a:r>
          </a:p>
          <a:p>
            <a:pPr lvl="1"/>
            <a:r>
              <a:rPr lang="en-US" altLang="ko-KR" dirty="0"/>
              <a:t>Group signature scheme</a:t>
            </a:r>
          </a:p>
          <a:p>
            <a:pPr lvl="1"/>
            <a:r>
              <a:rPr lang="en-US" altLang="ko-KR" dirty="0"/>
              <a:t>Direct Anonymous Attestation (DAA)</a:t>
            </a:r>
          </a:p>
          <a:p>
            <a:pPr lvl="1"/>
            <a:r>
              <a:rPr lang="en-US" altLang="ko-KR" dirty="0"/>
              <a:t>Trusted Platform Module </a:t>
            </a:r>
            <a:r>
              <a:rPr lang="en-US" altLang="ko-KR" dirty="0">
                <a:solidFill>
                  <a:schemeClr val="accent1"/>
                </a:solidFill>
              </a:rPr>
              <a:t>(TPM)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F30826-6E45-3AA8-21AE-F39BF466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12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95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E4AD9F-651E-BDCC-F35A-A8803184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Scrappy Protocol Overview [1/2]</a:t>
            </a:r>
            <a:endParaRPr lang="ko-KR" alt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A0A0D6A-5B65-AD8C-B5AA-30631B1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99" y="1327484"/>
            <a:ext cx="6420602" cy="49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C90211F-715A-246F-03FA-A2F64B0D5FFC}"/>
              </a:ext>
            </a:extLst>
          </p:cNvPr>
          <p:cNvSpPr/>
          <p:nvPr/>
        </p:nvSpPr>
        <p:spPr>
          <a:xfrm>
            <a:off x="2909449" y="1793176"/>
            <a:ext cx="6420602" cy="78377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546EEC1-99FF-128C-0F11-41EC4ADEB022}"/>
              </a:ext>
            </a:extLst>
          </p:cNvPr>
          <p:cNvSpPr/>
          <p:nvPr/>
        </p:nvSpPr>
        <p:spPr>
          <a:xfrm>
            <a:off x="2909449" y="3965385"/>
            <a:ext cx="6396852" cy="133101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2C46ADB-4CBF-3703-1E15-CB6DE030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13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8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5951A4-0597-0147-4316-52706D9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Scrappy Protocol Overview [2/2]</a:t>
            </a:r>
            <a:endParaRPr lang="ko-KR" altLang="en-US" dirty="0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E4D23501-6B3C-3306-B6A0-BEA6AED5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33" y="1339516"/>
            <a:ext cx="6388198" cy="49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BFDEB85-4D1C-F72D-A3B9-6E8C55B36AF7}"/>
              </a:ext>
            </a:extLst>
          </p:cNvPr>
          <p:cNvSpPr/>
          <p:nvPr/>
        </p:nvSpPr>
        <p:spPr>
          <a:xfrm>
            <a:off x="2909449" y="1793176"/>
            <a:ext cx="6420602" cy="78377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154BB2F-A08F-58F0-1BC1-FF6CE69D0402}"/>
              </a:ext>
            </a:extLst>
          </p:cNvPr>
          <p:cNvSpPr/>
          <p:nvPr/>
        </p:nvSpPr>
        <p:spPr>
          <a:xfrm>
            <a:off x="2909449" y="3965385"/>
            <a:ext cx="6396852" cy="133101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9D0449-DFBE-C771-AE36-6AAE71D2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14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15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D7174-BEC8-6DC7-1125-D039930E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Group Signature Scheme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7521A3-B22A-8C23-EE52-7AEE904AF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Group signature allows signers to prove group membership</a:t>
            </a:r>
          </a:p>
          <a:p>
            <a:pPr lvl="1"/>
            <a:r>
              <a:rPr lang="en-US" altLang="ko-KR" dirty="0"/>
              <a:t>There are </a:t>
            </a:r>
            <a:r>
              <a:rPr lang="en-US" altLang="ko-KR" dirty="0">
                <a:solidFill>
                  <a:schemeClr val="accent1"/>
                </a:solidFill>
              </a:rPr>
              <a:t>multiple private keys with a single public key</a:t>
            </a:r>
          </a:p>
          <a:p>
            <a:pPr lvl="1"/>
            <a:r>
              <a:rPr lang="en-US" altLang="ko-KR" dirty="0"/>
              <a:t>Signers cannot be distinguished by their signatures</a:t>
            </a:r>
          </a:p>
          <a:p>
            <a:pPr lvl="1"/>
            <a:r>
              <a:rPr lang="en-US" altLang="ko-KR" dirty="0"/>
              <a:t>It consists of group manager, signer, verifier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76F0D0-EAD0-C1BD-11BC-C5A311CC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90" y="3429000"/>
            <a:ext cx="5333527" cy="25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EC488D3-B4C6-BE0A-D515-EF2C1F2E5F71}"/>
              </a:ext>
            </a:extLst>
          </p:cNvPr>
          <p:cNvSpPr/>
          <p:nvPr/>
        </p:nvSpPr>
        <p:spPr>
          <a:xfrm>
            <a:off x="4180114" y="4144490"/>
            <a:ext cx="593768" cy="178707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52943BB-6069-84D7-842B-0E77E761C1CD}"/>
              </a:ext>
            </a:extLst>
          </p:cNvPr>
          <p:cNvSpPr/>
          <p:nvPr/>
        </p:nvSpPr>
        <p:spPr>
          <a:xfrm>
            <a:off x="7382495" y="4144490"/>
            <a:ext cx="1013361" cy="178707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0FE0702-1F3C-5DB9-33F4-BA1FBDCA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15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8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BAF2FB-F9A0-AE29-C054-D2611BC7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Direct Anonymous Attestation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F1484D-A46C-2D30-5F9D-3D4BE27D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Direct Anonymous Attestation (DAA) is a group signature scheme with additional properties</a:t>
            </a:r>
          </a:p>
          <a:p>
            <a:pPr lvl="1"/>
            <a:r>
              <a:rPr lang="en-US" altLang="ko-KR" dirty="0"/>
              <a:t>It provides anonymity, </a:t>
            </a:r>
            <a:r>
              <a:rPr lang="en-US" altLang="ko-KR" dirty="0" err="1"/>
              <a:t>unlinkability</a:t>
            </a:r>
            <a:r>
              <a:rPr lang="en-US" altLang="ko-KR" dirty="0"/>
              <a:t>, and pseudonymity</a:t>
            </a:r>
          </a:p>
          <a:p>
            <a:pPr lvl="1"/>
            <a:r>
              <a:rPr lang="en-US" altLang="ko-KR" dirty="0"/>
              <a:t>It is adopted by Trusted Computing Group in the TPM specification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EEE02B6-77EB-9149-5CE2-9D5CAF24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84" y="3049075"/>
            <a:ext cx="7589922" cy="29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D59B02-7037-61FF-57F0-D3662B96CB25}"/>
              </a:ext>
            </a:extLst>
          </p:cNvPr>
          <p:cNvSpPr txBox="1"/>
          <p:nvPr/>
        </p:nvSpPr>
        <p:spPr>
          <a:xfrm>
            <a:off x="222584" y="6004346"/>
            <a:ext cx="691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[19] E. Brickell, J.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Camenisch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L. Chen, “Direct anonymous attestation,”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Proceedings of the 11th ACM conference on Computer and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communications security, 2004, pp. 132–145.</a:t>
            </a:r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81D641-EC90-1BAD-F0BA-D34A15A6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16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246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2BEE03-6241-0194-9AB8-B56C0AEB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Direct Anonymous Attestation : Setup, Join</a:t>
            </a:r>
            <a:endParaRPr lang="ko-KR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8709636-C93B-F722-B75F-75A5045F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40" y="1954631"/>
            <a:ext cx="4278982" cy="37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6742187-E481-716A-950C-37545F7A71C3}"/>
              </a:ext>
            </a:extLst>
          </p:cNvPr>
          <p:cNvSpPr/>
          <p:nvPr/>
        </p:nvSpPr>
        <p:spPr>
          <a:xfrm>
            <a:off x="5771407" y="3705101"/>
            <a:ext cx="2123315" cy="522515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09CBF00-620F-F522-2E39-DAFE2A74184D}"/>
              </a:ext>
            </a:extLst>
          </p:cNvPr>
          <p:cNvSpPr/>
          <p:nvPr/>
        </p:nvSpPr>
        <p:spPr>
          <a:xfrm>
            <a:off x="3615740" y="4738255"/>
            <a:ext cx="2072541" cy="60564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866FF1E-9EBB-A5FF-56A5-3E82B308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17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23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2BEE03-6241-0194-9AB8-B56C0AEB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Scrappy Protocol : Initialization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A3554D-88C3-637B-FF18-CA197A2D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46" y="1895262"/>
            <a:ext cx="6613107" cy="38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0C79276-1415-433C-CBFC-6D87D743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18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002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226418-F27F-7687-79F0-B054C6F3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Scrappy Protocol : Rate-Limiting</a:t>
            </a:r>
            <a:endParaRPr lang="ko-KR" alt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490149C-D587-585E-D362-31F91EB5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05" y="1341324"/>
            <a:ext cx="8093878" cy="51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C45F0CB-E73F-D7D7-634C-A20A1E4094BC}"/>
              </a:ext>
            </a:extLst>
          </p:cNvPr>
          <p:cNvSpPr/>
          <p:nvPr/>
        </p:nvSpPr>
        <p:spPr>
          <a:xfrm>
            <a:off x="2167405" y="3550722"/>
            <a:ext cx="2843982" cy="65314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788D685-B5D2-2310-59C7-647BC14C1F16}"/>
              </a:ext>
            </a:extLst>
          </p:cNvPr>
          <p:cNvSpPr/>
          <p:nvPr/>
        </p:nvSpPr>
        <p:spPr>
          <a:xfrm>
            <a:off x="7665226" y="5213855"/>
            <a:ext cx="2596057" cy="56942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D719813-7CE0-D0FE-5795-7729D802D3FD}"/>
              </a:ext>
            </a:extLst>
          </p:cNvPr>
          <p:cNvSpPr/>
          <p:nvPr/>
        </p:nvSpPr>
        <p:spPr>
          <a:xfrm>
            <a:off x="4243152" y="3146960"/>
            <a:ext cx="875111" cy="33997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FCFFAB1-79DA-0B17-D681-CEB3692794C4}"/>
              </a:ext>
            </a:extLst>
          </p:cNvPr>
          <p:cNvSpPr/>
          <p:nvPr/>
        </p:nvSpPr>
        <p:spPr>
          <a:xfrm>
            <a:off x="400644" y="4408760"/>
            <a:ext cx="2967396" cy="137452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t1 (10:00 ~ 10:01) -&gt; </a:t>
            </a:r>
            <a:r>
              <a:rPr lang="el-GR" altLang="ko-KR" dirty="0"/>
              <a:t>σ</a:t>
            </a:r>
            <a:r>
              <a:rPr lang="en-US" altLang="ko-KR" dirty="0"/>
              <a:t>1</a:t>
            </a:r>
          </a:p>
          <a:p>
            <a:pPr algn="ctr"/>
            <a:r>
              <a:rPr lang="en-US" altLang="ko-KR" dirty="0"/>
              <a:t>t2 (10:01 ~ 10:02) -&gt; </a:t>
            </a:r>
            <a:r>
              <a:rPr lang="el-GR" altLang="ko-KR" dirty="0"/>
              <a:t>σ</a:t>
            </a:r>
            <a:r>
              <a:rPr lang="en-US" altLang="ko-KR" dirty="0"/>
              <a:t>2</a:t>
            </a:r>
          </a:p>
          <a:p>
            <a:pPr algn="ctr"/>
            <a:r>
              <a:rPr lang="en-US" altLang="ko-KR" dirty="0"/>
              <a:t>t2 (10:01 ~ 10:02) -&gt; </a:t>
            </a:r>
            <a:r>
              <a:rPr lang="el-GR" altLang="ko-KR" dirty="0"/>
              <a:t>σ</a:t>
            </a:r>
            <a:r>
              <a:rPr lang="en-US" altLang="ko-KR" dirty="0"/>
              <a:t>2</a:t>
            </a:r>
          </a:p>
          <a:p>
            <a:pPr algn="ctr"/>
            <a:r>
              <a:rPr lang="en-US" altLang="ko-KR" dirty="0"/>
              <a:t>t3 (10:02 ~ 10:03) -&gt; </a:t>
            </a:r>
            <a:r>
              <a:rPr lang="el-GR" altLang="ko-KR" dirty="0"/>
              <a:t>σ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9A76D52-7F35-61DC-F0DC-D08D01DACEA6}"/>
              </a:ext>
            </a:extLst>
          </p:cNvPr>
          <p:cNvSpPr/>
          <p:nvPr/>
        </p:nvSpPr>
        <p:spPr>
          <a:xfrm>
            <a:off x="9875520" y="3573482"/>
            <a:ext cx="2152524" cy="137452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ko-KR" dirty="0"/>
              <a:t>σ</a:t>
            </a:r>
            <a:r>
              <a:rPr lang="en-US" altLang="ko-KR" dirty="0"/>
              <a:t>1 : accept</a:t>
            </a:r>
          </a:p>
          <a:p>
            <a:pPr algn="ctr"/>
            <a:r>
              <a:rPr lang="el-GR" altLang="ko-KR" dirty="0"/>
              <a:t>σ</a:t>
            </a:r>
            <a:r>
              <a:rPr lang="en-US" altLang="ko-KR" dirty="0"/>
              <a:t>2 : accept</a:t>
            </a:r>
          </a:p>
          <a:p>
            <a:pPr algn="ctr"/>
            <a:r>
              <a:rPr lang="el-GR" altLang="ko-KR" dirty="0"/>
              <a:t>σ</a:t>
            </a:r>
            <a:r>
              <a:rPr lang="en-US" altLang="ko-KR" dirty="0"/>
              <a:t>2 : reject</a:t>
            </a:r>
          </a:p>
          <a:p>
            <a:pPr algn="ctr"/>
            <a:r>
              <a:rPr lang="el-GR" altLang="ko-KR" dirty="0"/>
              <a:t>σ</a:t>
            </a:r>
            <a:r>
              <a:rPr lang="en-US" altLang="ko-KR" dirty="0"/>
              <a:t>3 : accept</a:t>
            </a:r>
            <a:endParaRPr lang="ko-KR" altLang="en-US" dirty="0"/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93CAADFE-2448-6CAD-882D-F4D0A213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19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1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4B739A-CBB0-31CD-DA32-C1730101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6E7CF7-A52D-54D8-350A-F0E4FAF4B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243"/>
            <a:ext cx="10515600" cy="4718277"/>
          </a:xfrm>
        </p:spPr>
        <p:txBody>
          <a:bodyPr/>
          <a:lstStyle/>
          <a:p>
            <a:r>
              <a:rPr lang="en-US" altLang="ko-KR" dirty="0"/>
              <a:t>Introduction to rate-limiting concept</a:t>
            </a:r>
          </a:p>
          <a:p>
            <a:r>
              <a:rPr lang="en-US" altLang="ko-KR" dirty="0"/>
              <a:t>Existing major rate-limiting techniques</a:t>
            </a:r>
          </a:p>
          <a:p>
            <a:r>
              <a:rPr lang="en-US" altLang="ko-KR" dirty="0"/>
              <a:t>Introduction to Scrappy, a new rate-limiting technique</a:t>
            </a:r>
          </a:p>
          <a:p>
            <a:r>
              <a:rPr lang="en-US" altLang="ko-KR" dirty="0"/>
              <a:t>Design/Implementation</a:t>
            </a:r>
          </a:p>
          <a:p>
            <a:r>
              <a:rPr lang="en-US" altLang="ko-KR" dirty="0"/>
              <a:t>Evaluation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F60869-7DBC-E4CE-548A-B43123ED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085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191BC6-3C06-D19F-8B89-9EF0B63B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1893CA-8615-219D-9DFC-C1E54E8CB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Browser extension</a:t>
            </a:r>
          </a:p>
          <a:p>
            <a:pPr lvl="1"/>
            <a:r>
              <a:rPr lang="en-US" altLang="ko-KR" dirty="0"/>
              <a:t>It receives/sends the data between the verifier server, and signer application</a:t>
            </a:r>
          </a:p>
          <a:p>
            <a:r>
              <a:rPr lang="en-US" altLang="ko-KR" dirty="0"/>
              <a:t>Signer application</a:t>
            </a:r>
          </a:p>
          <a:p>
            <a:pPr lvl="1"/>
            <a:r>
              <a:rPr lang="en-US" altLang="ko-KR" dirty="0"/>
              <a:t>It is implemented in Golang (high performance, memory safety)</a:t>
            </a:r>
          </a:p>
          <a:p>
            <a:pPr lvl="1"/>
            <a:r>
              <a:rPr lang="en-US" altLang="ko-KR" dirty="0"/>
              <a:t>It uses SQLite</a:t>
            </a:r>
          </a:p>
          <a:p>
            <a:pPr lvl="1"/>
            <a:r>
              <a:rPr lang="en-US" altLang="ko-KR" dirty="0"/>
              <a:t>It uses a modified version of the go-</a:t>
            </a:r>
            <a:r>
              <a:rPr lang="en-US" altLang="ko-KR" dirty="0" err="1"/>
              <a:t>tpm</a:t>
            </a:r>
            <a:r>
              <a:rPr lang="en-US" altLang="ko-KR" dirty="0"/>
              <a:t> library</a:t>
            </a:r>
          </a:p>
          <a:p>
            <a:r>
              <a:rPr lang="en-US" altLang="ko-KR" dirty="0"/>
              <a:t>Verifier server</a:t>
            </a:r>
          </a:p>
          <a:p>
            <a:pPr lvl="1"/>
            <a:r>
              <a:rPr lang="en-US" altLang="ko-KR" dirty="0"/>
              <a:t>It is implemented in Golang</a:t>
            </a:r>
          </a:p>
          <a:p>
            <a:pPr lvl="1"/>
            <a:r>
              <a:rPr lang="en-US" altLang="ko-KR" dirty="0"/>
              <a:t>It uses SQLite</a:t>
            </a:r>
          </a:p>
          <a:p>
            <a:pPr lvl="1"/>
            <a:r>
              <a:rPr lang="en-US" altLang="ko-KR" dirty="0"/>
              <a:t>It is set to allow one access per minute</a:t>
            </a:r>
          </a:p>
          <a:p>
            <a:pPr lvl="1"/>
            <a:r>
              <a:rPr lang="en-US" altLang="ko-KR" dirty="0"/>
              <a:t>It sends the data necessary for the rate-assuring proof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234B4-8B18-0497-E527-ADAD9525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20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48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E548E-C554-BAE7-EB23-347F9437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FAA8EC-7FFC-A498-1B52-D16CC76A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Latency</a:t>
            </a:r>
            <a:r>
              <a:rPr lang="ko-KR" altLang="en-US" dirty="0"/>
              <a:t> </a:t>
            </a:r>
            <a:r>
              <a:rPr lang="en-US" altLang="ko-KR" dirty="0"/>
              <a:t>evaluation</a:t>
            </a:r>
          </a:p>
          <a:p>
            <a:pPr lvl="1"/>
            <a:r>
              <a:rPr lang="en-US" altLang="ko-KR" dirty="0"/>
              <a:t>It is reasonable as Scrappy uses a resource-limited TPM</a:t>
            </a:r>
          </a:p>
          <a:p>
            <a:pPr lvl="1"/>
            <a:r>
              <a:rPr lang="en-US" altLang="ko-KR" dirty="0"/>
              <a:t>CAP is excluded as it requires physical action</a:t>
            </a:r>
          </a:p>
          <a:p>
            <a:pPr lvl="1"/>
            <a:r>
              <a:rPr lang="en-US" altLang="ko-KR" dirty="0" err="1"/>
              <a:t>Opaak</a:t>
            </a:r>
            <a:r>
              <a:rPr lang="en-US" altLang="ko-KR" dirty="0"/>
              <a:t> is excluded as its latency drastically varies across environments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Storage evaluation</a:t>
            </a:r>
          </a:p>
          <a:p>
            <a:pPr lvl="1"/>
            <a:r>
              <a:rPr lang="en-US" altLang="ko-KR" dirty="0"/>
              <a:t>100,000 entries in the verifier side log : 6.64 MB</a:t>
            </a:r>
          </a:p>
          <a:p>
            <a:pPr lvl="1"/>
            <a:r>
              <a:rPr lang="en-US" altLang="ko-KR" dirty="0"/>
              <a:t>It stores a small amount for a large log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9E654730-3ED4-40F1-3E29-D82788FCC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06965"/>
              </p:ext>
            </p:extLst>
          </p:nvPr>
        </p:nvGraphicFramePr>
        <p:xfrm>
          <a:off x="1437277" y="3177744"/>
          <a:ext cx="93174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815">
                  <a:extLst>
                    <a:ext uri="{9D8B030D-6E8A-4147-A177-3AD203B41FA5}">
                      <a16:colId xmlns:a16="http://schemas.microsoft.com/office/drawing/2014/main" val="1189672782"/>
                    </a:ext>
                  </a:extLst>
                </a:gridCol>
                <a:gridCol w="3105815">
                  <a:extLst>
                    <a:ext uri="{9D8B030D-6E8A-4147-A177-3AD203B41FA5}">
                      <a16:colId xmlns:a16="http://schemas.microsoft.com/office/drawing/2014/main" val="2969816743"/>
                    </a:ext>
                  </a:extLst>
                </a:gridCol>
                <a:gridCol w="3105815">
                  <a:extLst>
                    <a:ext uri="{9D8B030D-6E8A-4147-A177-3AD203B41FA5}">
                      <a16:colId xmlns:a16="http://schemas.microsoft.com/office/drawing/2014/main" val="205278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Work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Proof generation [</a:t>
                      </a:r>
                      <a:r>
                        <a:rPr lang="en-US" altLang="ko-KR" dirty="0" err="1"/>
                        <a:t>ms</a:t>
                      </a:r>
                      <a:r>
                        <a:rPr lang="en-US" altLang="ko-KR" dirty="0"/>
                        <a:t>]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Proof verification [</a:t>
                      </a:r>
                      <a:r>
                        <a:rPr lang="en-US" altLang="ko-KR" dirty="0" err="1"/>
                        <a:t>ms</a:t>
                      </a:r>
                      <a:r>
                        <a:rPr lang="en-US" altLang="ko-KR" dirty="0"/>
                        <a:t>]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Scrappy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243.16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84.1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1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CACTI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211.9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27.3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52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Privacy Pass (N tokens)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341.48 + 180.87 * 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57.8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51263"/>
                  </a:ext>
                </a:extLst>
              </a:tr>
            </a:tbl>
          </a:graphicData>
        </a:graphic>
      </p:graphicFrame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8AFF2C-D62B-6263-3F3C-B55ADE02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21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08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02F178-2B48-B7AA-F2B7-95D8488C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Evaluation [1/3]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B1765C38-D0F7-EDE9-1951-0E73EF2D5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691782"/>
              </p:ext>
            </p:extLst>
          </p:nvPr>
        </p:nvGraphicFramePr>
        <p:xfrm>
          <a:off x="838200" y="1458913"/>
          <a:ext cx="10515597" cy="505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6269485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291046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05675360"/>
                    </a:ext>
                  </a:extLst>
                </a:gridCol>
              </a:tblGrid>
              <a:tr h="3865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Rate-limiting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Unforgeability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Unlinkability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440428"/>
                  </a:ext>
                </a:extLst>
              </a:tr>
              <a:tr h="7516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Generating multiple proofs upfront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Signature forgery attacks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Signer tracking via proofs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755642"/>
                  </a:ext>
                </a:extLst>
              </a:tr>
              <a:tr h="7516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Obtaining multiple credentials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Timestamp forgery attacks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Signer tracking via t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438134"/>
                  </a:ext>
                </a:extLst>
              </a:tr>
              <a:tr h="88937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Network attacks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Device reset attacks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The use of </a:t>
                      </a:r>
                      <a:r>
                        <a:rPr lang="en-US" altLang="ko-KR" dirty="0" err="1"/>
                        <a:t>basenames</a:t>
                      </a:r>
                      <a:r>
                        <a:rPr lang="en-US" altLang="ko-KR" dirty="0"/>
                        <a:t> in Scrappy and its privacy implications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12169"/>
                  </a:ext>
                </a:extLst>
              </a:tr>
              <a:tr h="7516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/>
                        <a:t>Compromised devices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Violating signer privacy via side-channel attacks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461517"/>
                  </a:ext>
                </a:extLst>
              </a:tr>
              <a:tr h="75160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Rogue GM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715220"/>
                  </a:ext>
                </a:extLst>
              </a:tr>
              <a:tr h="75160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GM with only one member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211203"/>
                  </a:ext>
                </a:extLst>
              </a:tr>
            </a:tbl>
          </a:graphicData>
        </a:graphic>
      </p:graphicFrame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76FA77-108F-8B16-09E2-4085980E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22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0584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81648-D01E-7A06-02C7-BE616B0C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Evaluation [2/3]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E43188-2B18-76C3-7045-0DED3E8F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Signature forgery attacks</a:t>
            </a:r>
          </a:p>
          <a:p>
            <a:pPr lvl="1"/>
            <a:r>
              <a:rPr lang="en-US" altLang="ko-KR" dirty="0"/>
              <a:t>A malicious signer may attempt to generate a fake rate-assuring proof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It is impossible for signers to receive a valid cred from GM without TPM</a:t>
            </a:r>
          </a:p>
          <a:p>
            <a:r>
              <a:rPr lang="en-US" altLang="ko-KR" dirty="0"/>
              <a:t>Signer tracking via t</a:t>
            </a:r>
          </a:p>
          <a:p>
            <a:pPr lvl="1"/>
            <a:r>
              <a:rPr lang="en-US" altLang="ko-KR" dirty="0"/>
              <a:t>A malicious verifier gives a long t</a:t>
            </a:r>
          </a:p>
          <a:p>
            <a:pPr lvl="1"/>
            <a:r>
              <a:rPr lang="en-US" altLang="ko-KR" dirty="0"/>
              <a:t>The malicious verifier gives t` that overlaps with t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It is detectable since the signer observes overlapping time windows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E46CC4FB-FA7F-EF4E-9372-2E87F4D2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93" y="4491903"/>
            <a:ext cx="3152321" cy="20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9F1DF0-57F4-C72D-CAE5-AEC79E39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23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703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D6368-A3A0-1DF9-D640-2F3F7EC1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Evaluation [3/3]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E544B1-FFB9-A611-1BB1-EF468A8F5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Compromised devices</a:t>
            </a:r>
          </a:p>
          <a:p>
            <a:pPr lvl="1"/>
            <a:r>
              <a:rPr lang="en-US" altLang="ko-KR" dirty="0"/>
              <a:t>Malicious signers may attempt to extract the EK, </a:t>
            </a:r>
            <a:r>
              <a:rPr lang="en-US" altLang="ko-KR" dirty="0" err="1"/>
              <a:t>usk</a:t>
            </a:r>
            <a:r>
              <a:rPr lang="en-US" altLang="ko-KR" dirty="0"/>
              <a:t> from TPM</a:t>
            </a:r>
          </a:p>
          <a:p>
            <a:pPr lvl="1"/>
            <a:r>
              <a:rPr lang="en-US" altLang="ko-KR" dirty="0"/>
              <a:t>Unforgeability, and </a:t>
            </a:r>
            <a:r>
              <a:rPr lang="en-US" altLang="ko-KR" dirty="0" err="1"/>
              <a:t>unlinkability</a:t>
            </a:r>
            <a:r>
              <a:rPr lang="en-US" altLang="ko-KR" dirty="0"/>
              <a:t> properties are violated</a:t>
            </a:r>
          </a:p>
          <a:p>
            <a:pPr lvl="1"/>
            <a:r>
              <a:rPr lang="en-US" altLang="ko-KR" dirty="0">
                <a:solidFill>
                  <a:schemeClr val="accent1"/>
                </a:solidFill>
              </a:rPr>
              <a:t>The verifier will accept a proof generated by either adversary or victim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D8E8D79-2D5E-D502-A991-24C7A62E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82" y="3556000"/>
            <a:ext cx="4430718" cy="18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F308AB-D3AD-3F11-0E22-344EA3C5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24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579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D3332-8318-DB09-2C4F-D67E7117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Usability Analysis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ABD099-A21B-FE79-84AB-B37EE7F3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Installation</a:t>
            </a:r>
          </a:p>
          <a:p>
            <a:pPr lvl="1"/>
            <a:r>
              <a:rPr lang="en-US" altLang="ko-KR" dirty="0"/>
              <a:t>It requires browser extension, and signer application to be downloaded</a:t>
            </a:r>
          </a:p>
          <a:p>
            <a:pPr lvl="1"/>
            <a:r>
              <a:rPr lang="en-US" altLang="ko-KR" dirty="0"/>
              <a:t>It can be improved with integrating the logic directly into the browser</a:t>
            </a:r>
          </a:p>
          <a:p>
            <a:r>
              <a:rPr lang="en-US" altLang="ko-KR" dirty="0"/>
              <a:t>Signer-perceived latency</a:t>
            </a:r>
          </a:p>
          <a:p>
            <a:pPr lvl="1"/>
            <a:r>
              <a:rPr lang="en-US" altLang="ko-KR" dirty="0"/>
              <a:t>It is comparable to other rate-limiting systems</a:t>
            </a:r>
          </a:p>
          <a:p>
            <a:pPr lvl="1"/>
            <a:r>
              <a:rPr lang="en-US" altLang="ko-KR" dirty="0"/>
              <a:t>It does not degrade user experience</a:t>
            </a:r>
          </a:p>
          <a:p>
            <a:r>
              <a:rPr lang="en-US" altLang="ko-KR" dirty="0"/>
              <a:t>Signer involvement</a:t>
            </a:r>
          </a:p>
          <a:p>
            <a:pPr lvl="1"/>
            <a:r>
              <a:rPr lang="en-US" altLang="ko-KR" dirty="0"/>
              <a:t>It is not required</a:t>
            </a:r>
          </a:p>
          <a:p>
            <a:pPr lvl="1"/>
            <a:r>
              <a:rPr lang="en-US" altLang="ko-KR" dirty="0"/>
              <a:t>Still, it improves security</a:t>
            </a:r>
          </a:p>
          <a:p>
            <a:pPr lvl="1"/>
            <a:r>
              <a:rPr lang="en-US" altLang="ko-KR" dirty="0"/>
              <a:t>We can give the signers the choice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3303D1-5774-A8D6-39E5-944AE0DE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25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119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85692C-5C36-61AC-044B-B97EFB5F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14439B-28FC-5433-A5F3-7B64DCE8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There are various techniques to ensure rate-limiting</a:t>
            </a:r>
          </a:p>
          <a:p>
            <a:r>
              <a:rPr lang="en-US" altLang="ko-KR" dirty="0"/>
              <a:t>The paper proposes Scrappy,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 </a:t>
            </a:r>
            <a:r>
              <a:rPr lang="en-US" altLang="ko-KR" dirty="0"/>
              <a:t>new</a:t>
            </a:r>
            <a:r>
              <a:rPr lang="ko-KR" altLang="en-US" dirty="0"/>
              <a:t> </a:t>
            </a:r>
            <a:r>
              <a:rPr lang="en-US" altLang="ko-KR" dirty="0"/>
              <a:t>rate-limiting protocol</a:t>
            </a:r>
          </a:p>
          <a:p>
            <a:r>
              <a:rPr lang="en-US" altLang="ko-KR" dirty="0"/>
              <a:t>Scrappy is unforgeable, </a:t>
            </a:r>
            <a:r>
              <a:rPr lang="en-US" altLang="ko-KR"/>
              <a:t>and privacy-preserving</a:t>
            </a:r>
            <a:endParaRPr lang="en-US" altLang="ko-KR" dirty="0"/>
          </a:p>
          <a:p>
            <a:r>
              <a:rPr lang="en-US" altLang="ko-KR" dirty="0"/>
              <a:t>Scrappy utilizes DAA protocol, supported by TPM</a:t>
            </a:r>
          </a:p>
          <a:p>
            <a:r>
              <a:rPr lang="en-US" altLang="ko-KR" dirty="0"/>
              <a:t>Scrappy does not rely on the security of the hardware device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351D7B-A7F1-F52A-0E99-BDC0D30F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26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813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A7C65-A1B1-051D-2B01-67AB2B5F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 1 : TPM (Trusted Platform Module)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9911F8-1D37-6FDE-E0D7-E69C606A3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TPM is an embedded computer chip that can securely store artifacts</a:t>
            </a:r>
          </a:p>
          <a:p>
            <a:pPr lvl="1"/>
            <a:r>
              <a:rPr lang="en-US" altLang="ko-KR" dirty="0"/>
              <a:t>It includes passwords, certificates, or encryption keys</a:t>
            </a:r>
          </a:p>
          <a:p>
            <a:pPr lvl="1"/>
            <a:r>
              <a:rPr lang="en-US" altLang="ko-KR" dirty="0"/>
              <a:t>The embedded endorsement key proves the uniqueness of the platform</a:t>
            </a:r>
          </a:p>
          <a:p>
            <a:pPr lvl="1"/>
            <a:r>
              <a:rPr lang="en-US" altLang="ko-KR" dirty="0"/>
              <a:t>It also provides security-related functions such as </a:t>
            </a:r>
            <a:r>
              <a:rPr lang="en-US" altLang="ko-KR" i="1" dirty="0"/>
              <a:t>TMP2_Sign</a:t>
            </a:r>
          </a:p>
          <a:p>
            <a:pPr lvl="1"/>
            <a:r>
              <a:rPr lang="en-US" altLang="ko-KR" dirty="0"/>
              <a:t>It was conceived by Trusted Computing Group</a:t>
            </a:r>
          </a:p>
          <a:p>
            <a:r>
              <a:rPr lang="en-US" altLang="ko-KR" dirty="0"/>
              <a:t>TPM is the first choice for</a:t>
            </a:r>
            <a:r>
              <a:rPr lang="ko-KR" altLang="en-US" dirty="0"/>
              <a:t> </a:t>
            </a:r>
            <a:r>
              <a:rPr lang="en-US" altLang="ko-KR" dirty="0"/>
              <a:t>Scrappy</a:t>
            </a:r>
          </a:p>
          <a:p>
            <a:pPr lvl="1"/>
            <a:r>
              <a:rPr lang="en-US" altLang="ko-KR" dirty="0"/>
              <a:t>It supports DAA by default</a:t>
            </a:r>
          </a:p>
          <a:p>
            <a:pPr lvl="1"/>
            <a:r>
              <a:rPr lang="en-US" altLang="ko-KR" dirty="0"/>
              <a:t>Microsoft officially announced that</a:t>
            </a:r>
            <a:br>
              <a:rPr lang="en-US" altLang="ko-KR" dirty="0"/>
            </a:br>
            <a:r>
              <a:rPr lang="en-US" altLang="ko-KR" dirty="0"/>
              <a:t>the Window 11 OS requires it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35B6A79-EC7E-AC38-EC47-C468BBBA8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806" y="3556327"/>
            <a:ext cx="2185994" cy="2620636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1FF55B-2173-6569-075D-92C7D7B9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27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7836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3316F2-75D4-AE92-3AB0-7B0EAE1A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 2 : Other Implementations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86987E0-2D55-2355-A128-BBBC45E66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33" y="2026920"/>
            <a:ext cx="6200954" cy="3660647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6439CA-D0C3-5E0E-8169-742A31B8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28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57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D09D65-BF21-5145-0F76-0C902D76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to Rate-Limiting [1/3]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0E02716-FAC7-F7D6-A16A-58338B15E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38" y="4343264"/>
            <a:ext cx="6610398" cy="18859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142F655-44C5-90FC-438B-3516B6451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26" y="1571754"/>
            <a:ext cx="6581823" cy="17811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42C4CA-AE4B-EA2C-EFBD-91A1049681E0}"/>
              </a:ext>
            </a:extLst>
          </p:cNvPr>
          <p:cNvSpPr txBox="1"/>
          <p:nvPr/>
        </p:nvSpPr>
        <p:spPr>
          <a:xfrm>
            <a:off x="5415643" y="3303814"/>
            <a:ext cx="261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6476E-CA2A-A707-098F-0CD9A85759E7}"/>
              </a:ext>
            </a:extLst>
          </p:cNvPr>
          <p:cNvSpPr txBox="1"/>
          <p:nvPr/>
        </p:nvSpPr>
        <p:spPr>
          <a:xfrm>
            <a:off x="408214" y="6300400"/>
            <a:ext cx="354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https://section.cafe.naver.com/ca-fe/home/create</a:t>
            </a:r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DC22C4-7BDD-FA05-FA64-963012CB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3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8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1F7859-66BB-E06B-C3E6-507D49E3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to Rate-Limiting [2/3]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EBE0A27-6E12-42DF-1F85-56A5D20D3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395" y="2819253"/>
            <a:ext cx="6181770" cy="15240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793EF91-B90D-E4BE-C1A2-D4F611DC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38" y="4343264"/>
            <a:ext cx="6610398" cy="1885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0852CD-9DC8-AC4D-42AD-21A41BE83668}"/>
              </a:ext>
            </a:extLst>
          </p:cNvPr>
          <p:cNvSpPr txBox="1"/>
          <p:nvPr/>
        </p:nvSpPr>
        <p:spPr>
          <a:xfrm>
            <a:off x="5589814" y="1814439"/>
            <a:ext cx="261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D61DB-2F1C-C364-1136-166C480362FF}"/>
              </a:ext>
            </a:extLst>
          </p:cNvPr>
          <p:cNvSpPr txBox="1"/>
          <p:nvPr/>
        </p:nvSpPr>
        <p:spPr>
          <a:xfrm>
            <a:off x="408214" y="6300400"/>
            <a:ext cx="354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https://section.cafe.naver.com/ca-fe/home/create</a:t>
            </a:r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8E77D36-7128-6250-20EA-AE8D9898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4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689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FD18C8-FB9C-A68B-A2BD-A247EE21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 to Rate-Limiting [3/3]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E36D01-529D-3F9E-62EF-8C45AAA46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Online service users access their resources at a moderate rate</a:t>
            </a:r>
          </a:p>
          <a:p>
            <a:pPr lvl="1"/>
            <a:r>
              <a:rPr lang="en-US" altLang="ko-KR" dirty="0"/>
              <a:t>Malicious users attempt to exceed these limits</a:t>
            </a:r>
          </a:p>
          <a:p>
            <a:pPr lvl="1"/>
            <a:r>
              <a:rPr lang="en-US" altLang="ko-KR" dirty="0"/>
              <a:t>Online service providers employ </a:t>
            </a:r>
            <a:r>
              <a:rPr lang="en-US" altLang="ko-KR" dirty="0">
                <a:solidFill>
                  <a:schemeClr val="accent1"/>
                </a:solidFill>
              </a:rPr>
              <a:t>techniques to slow down the users</a:t>
            </a:r>
          </a:p>
          <a:p>
            <a:r>
              <a:rPr lang="en-US" altLang="ko-KR" dirty="0"/>
              <a:t>There are scenarios where rate-limiting plays an important role</a:t>
            </a:r>
          </a:p>
          <a:p>
            <a:pPr lvl="1"/>
            <a:r>
              <a:rPr lang="en-US" altLang="ko-KR" dirty="0"/>
              <a:t>Online polls and product ratings</a:t>
            </a:r>
          </a:p>
          <a:p>
            <a:pPr lvl="1"/>
            <a:r>
              <a:rPr lang="en-US" altLang="ko-KR" dirty="0"/>
              <a:t>Services using third-party APIs</a:t>
            </a:r>
          </a:p>
          <a:p>
            <a:pPr lvl="1"/>
            <a:r>
              <a:rPr lang="en-US" altLang="ko-KR" dirty="0"/>
              <a:t>Services with free trials</a:t>
            </a:r>
          </a:p>
          <a:p>
            <a:pPr lvl="1"/>
            <a:r>
              <a:rPr lang="en-US" altLang="ko-KR" dirty="0"/>
              <a:t>Preventing dictionary attacks</a:t>
            </a:r>
          </a:p>
          <a:p>
            <a:pPr lvl="1"/>
            <a:r>
              <a:rPr lang="en-US" altLang="ko-KR" dirty="0"/>
              <a:t>Online crawlers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D8C7C2-1AA0-F9C1-D289-28DEBF73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5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539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961CB3-72D0-8759-A5B9-9C511016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Major Rate-Limiting Techniques [1/6]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F83FE5-2EA1-E556-BA01-DE261F9F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SMS authentication</a:t>
            </a:r>
          </a:p>
          <a:p>
            <a:pPr lvl="1"/>
            <a:r>
              <a:rPr lang="en-US" altLang="ko-KR" dirty="0"/>
              <a:t>Authentication via phone numbers</a:t>
            </a:r>
          </a:p>
          <a:p>
            <a:pPr lvl="1"/>
            <a:r>
              <a:rPr lang="en-US" altLang="ko-KR" dirty="0"/>
              <a:t>Originally not for the rate-limiting purpose</a:t>
            </a:r>
          </a:p>
          <a:p>
            <a:r>
              <a:rPr lang="en-US" altLang="ko-KR" dirty="0"/>
              <a:t>CAPTCHA</a:t>
            </a:r>
          </a:p>
          <a:p>
            <a:pPr lvl="1"/>
            <a:r>
              <a:rPr lang="en-US" altLang="ko-KR" dirty="0"/>
              <a:t>Completely automated public Turing test</a:t>
            </a:r>
            <a:br>
              <a:rPr lang="en-US" altLang="ko-KR" dirty="0"/>
            </a:br>
            <a:r>
              <a:rPr lang="en-US" altLang="ko-KR" dirty="0"/>
              <a:t>to tell Computers and Humans apart</a:t>
            </a:r>
          </a:p>
          <a:p>
            <a:pPr lvl="1"/>
            <a:r>
              <a:rPr lang="en-US" altLang="ko-KR" dirty="0"/>
              <a:t>Originally not for the rate-limiting purpose</a:t>
            </a:r>
          </a:p>
          <a:p>
            <a:r>
              <a:rPr lang="en-US" altLang="ko-KR" dirty="0"/>
              <a:t>Shortcomings</a:t>
            </a:r>
          </a:p>
          <a:p>
            <a:pPr lvl="1"/>
            <a:r>
              <a:rPr lang="en-US" altLang="ko-KR" dirty="0">
                <a:solidFill>
                  <a:srgbClr val="C00000"/>
                </a:solidFill>
              </a:rPr>
              <a:t>Privacy issue</a:t>
            </a:r>
          </a:p>
          <a:p>
            <a:pPr lvl="1"/>
            <a:r>
              <a:rPr lang="en-US" altLang="ko-KR" dirty="0">
                <a:solidFill>
                  <a:srgbClr val="C00000"/>
                </a:solidFill>
              </a:rPr>
              <a:t>Degradation of user experience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3A54A3-C306-288D-40A6-1983B3D4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23" y="1658403"/>
            <a:ext cx="809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4F7B66-DB38-E692-B520-8FC722AA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6" y="3561361"/>
            <a:ext cx="1638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8C1A77F-3060-0A19-6B7A-A0A2A59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6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27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BAA2FD-1F10-E996-F286-53AB0538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Major Rate-Limiting Techniques [2/6]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F0049-1D17-D13C-72EC-DA875C1B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CAP (Cryptographic Attestation of Personhood)</a:t>
            </a:r>
          </a:p>
          <a:p>
            <a:pPr lvl="1"/>
            <a:r>
              <a:rPr lang="en-US" altLang="ko-KR" dirty="0"/>
              <a:t>Users are asked to use their authenticator to sign a challenge</a:t>
            </a:r>
          </a:p>
          <a:p>
            <a:pPr lvl="1"/>
            <a:r>
              <a:rPr lang="en-US" altLang="ko-KR" dirty="0"/>
              <a:t>The private key is protected by the authenticator’s secure element</a:t>
            </a:r>
          </a:p>
          <a:p>
            <a:r>
              <a:rPr lang="en-US" altLang="ko-KR" dirty="0"/>
              <a:t>Shortcomings</a:t>
            </a:r>
          </a:p>
          <a:p>
            <a:pPr lvl="1"/>
            <a:r>
              <a:rPr lang="en-US" altLang="ko-KR" dirty="0"/>
              <a:t>The security relies on the</a:t>
            </a:r>
            <a:br>
              <a:rPr lang="en-US" altLang="ko-KR" dirty="0"/>
            </a:br>
            <a:r>
              <a:rPr lang="en-US" altLang="ko-KR" dirty="0"/>
              <a:t>security of the authenticator’s</a:t>
            </a:r>
            <a:br>
              <a:rPr lang="en-US" altLang="ko-KR" dirty="0"/>
            </a:br>
            <a:r>
              <a:rPr lang="en-US" altLang="ko-KR" dirty="0"/>
              <a:t>secure element which is a</a:t>
            </a:r>
            <a:br>
              <a:rPr lang="en-US" altLang="ko-KR" dirty="0"/>
            </a:br>
            <a:r>
              <a:rPr lang="en-US" altLang="ko-KR" dirty="0"/>
              <a:t>hardware device</a:t>
            </a:r>
          </a:p>
          <a:p>
            <a:pPr lvl="1"/>
            <a:r>
              <a:rPr lang="en-US" altLang="ko-KR" dirty="0"/>
              <a:t>The secret key is replicated</a:t>
            </a:r>
          </a:p>
          <a:p>
            <a:pPr lvl="1"/>
            <a:r>
              <a:rPr lang="en-US" altLang="ko-KR" dirty="0"/>
              <a:t>Protecting the </a:t>
            </a:r>
            <a:r>
              <a:rPr lang="en-US" altLang="ko-KR" dirty="0">
                <a:solidFill>
                  <a:srgbClr val="C00000"/>
                </a:solidFill>
              </a:rPr>
              <a:t>secret key within</a:t>
            </a:r>
            <a:br>
              <a:rPr lang="en-US" altLang="ko-KR" dirty="0">
                <a:solidFill>
                  <a:srgbClr val="C00000"/>
                </a:solidFill>
              </a:rPr>
            </a:br>
            <a:r>
              <a:rPr lang="en-US" altLang="ko-KR" dirty="0">
                <a:solidFill>
                  <a:srgbClr val="C00000"/>
                </a:solidFill>
              </a:rPr>
              <a:t>the secure element</a:t>
            </a:r>
            <a:r>
              <a:rPr lang="ko-KR" altLang="en-US" dirty="0"/>
              <a:t> </a:t>
            </a:r>
            <a:r>
              <a:rPr lang="en-US" altLang="ko-KR" dirty="0"/>
              <a:t>is crucial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6014D-5F36-EC61-F009-AFE3DD0BC92D}"/>
              </a:ext>
            </a:extLst>
          </p:cNvPr>
          <p:cNvSpPr txBox="1"/>
          <p:nvPr/>
        </p:nvSpPr>
        <p:spPr>
          <a:xfrm>
            <a:off x="6205907" y="5292045"/>
            <a:ext cx="484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[48] T. Meunier. (March, 2021) Humanity wastes about 500 years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day on CAPTCHAs. It’s time to end this madness.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Cloudflare Inc. [Online]. Available: https://blog.cloudflare.com/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introducing-cryptographic-attestation-of-personhood/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ED35CF7-A476-AB87-9A75-D75636F9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4453279" cy="1863045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C3A5C74D-6B2B-72B4-09FB-3577360C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7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439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BAA2FD-1F10-E996-F286-53AB0538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Major Rate-Limiting Techniques [3/6]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F0049-1D17-D13C-72EC-DA875C1B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CACTI (CAPTCHA Avoidance via Client-side TEE)</a:t>
            </a:r>
          </a:p>
          <a:p>
            <a:pPr lvl="1"/>
            <a:r>
              <a:rPr lang="en-US" altLang="ko-KR" dirty="0"/>
              <a:t>It utilizes client-side TEE (Trusted Execution Environment)</a:t>
            </a:r>
          </a:p>
          <a:p>
            <a:pPr lvl="1"/>
            <a:r>
              <a:rPr lang="en-US" altLang="ko-KR" dirty="0"/>
              <a:t>The TEE provides rate proofs that allow the server to understand the number of user actions conducted in the given time window with a </a:t>
            </a:r>
            <a:r>
              <a:rPr lang="en-US" altLang="ko-KR" dirty="0">
                <a:solidFill>
                  <a:schemeClr val="accent1"/>
                </a:solidFill>
              </a:rPr>
              <a:t>counter</a:t>
            </a:r>
          </a:p>
          <a:p>
            <a:r>
              <a:rPr lang="en-US" altLang="ko-KR" dirty="0"/>
              <a:t>Shortcoming</a:t>
            </a:r>
          </a:p>
          <a:p>
            <a:pPr lvl="1"/>
            <a:r>
              <a:rPr lang="en-US" altLang="ko-KR" dirty="0"/>
              <a:t>An adversary is able to</a:t>
            </a:r>
            <a:br>
              <a:rPr lang="en-US" altLang="ko-KR" dirty="0"/>
            </a:br>
            <a:r>
              <a:rPr lang="en-US" altLang="ko-KR" dirty="0"/>
              <a:t>forge rate-proofs once</a:t>
            </a:r>
            <a:br>
              <a:rPr lang="en-US" altLang="ko-KR" dirty="0"/>
            </a:br>
            <a:r>
              <a:rPr lang="en-US" altLang="ko-KR" dirty="0"/>
              <a:t>the </a:t>
            </a:r>
            <a:r>
              <a:rPr lang="en-US" altLang="ko-KR" dirty="0">
                <a:solidFill>
                  <a:srgbClr val="C00000"/>
                </a:solidFill>
              </a:rPr>
              <a:t>secret key is extracted</a:t>
            </a:r>
            <a:br>
              <a:rPr lang="en-US" altLang="ko-KR" dirty="0"/>
            </a:br>
            <a:r>
              <a:rPr lang="en-US" altLang="ko-KR" dirty="0"/>
              <a:t>from the TEE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3DC67-860D-5F63-908A-F9D981AD6C5A}"/>
              </a:ext>
            </a:extLst>
          </p:cNvPr>
          <p:cNvSpPr txBox="1"/>
          <p:nvPr/>
        </p:nvSpPr>
        <p:spPr>
          <a:xfrm>
            <a:off x="5498050" y="5846543"/>
            <a:ext cx="553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[51] Y. Nakatsuka, E. Ozturk, A.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Paverd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G. 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Tsudik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“{CACTI}: Captcha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Avoidance via Client-side {TEE} Integration,” in 30th USENIX Security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Symposium (USENIX Security 21), 2021, pp. 2561–2578.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2A40A6D-9496-49C6-A34F-04712F3B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05" y="3115787"/>
            <a:ext cx="6524995" cy="2730756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0EC784-9A1F-257D-2C9E-302C24BF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8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9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BAA2FD-1F10-E996-F286-53AB0538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Major Rate-Limiting Techniques [4/6]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F0049-1D17-D13C-72EC-DA875C1B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Privacy Pass</a:t>
            </a:r>
          </a:p>
          <a:p>
            <a:pPr lvl="1"/>
            <a:r>
              <a:rPr lang="en-US" altLang="ko-KR" dirty="0"/>
              <a:t>It allows users to obtain anonymous cryptographic tokens for each task</a:t>
            </a:r>
          </a:p>
          <a:p>
            <a:pPr lvl="1"/>
            <a:r>
              <a:rPr lang="en-US" altLang="ko-KR" dirty="0"/>
              <a:t>The tokens are implemented using blind signature scheme</a:t>
            </a:r>
          </a:p>
          <a:p>
            <a:pPr lvl="1"/>
            <a:r>
              <a:rPr lang="en-US" altLang="ko-KR" dirty="0"/>
              <a:t>A</a:t>
            </a:r>
            <a:r>
              <a:rPr lang="ko-KR" altLang="en-US" dirty="0"/>
              <a:t> </a:t>
            </a:r>
            <a:r>
              <a:rPr lang="en-US" altLang="ko-KR" dirty="0"/>
              <a:t>user spends each token for each task</a:t>
            </a:r>
          </a:p>
          <a:p>
            <a:r>
              <a:rPr lang="en-US" altLang="ko-KR" dirty="0"/>
              <a:t>Shortcoming</a:t>
            </a:r>
          </a:p>
          <a:p>
            <a:pPr lvl="1"/>
            <a:r>
              <a:rPr lang="en-US" altLang="ko-KR" dirty="0"/>
              <a:t>It is vulnerable to </a:t>
            </a:r>
            <a:r>
              <a:rPr lang="en-US" altLang="ko-KR" dirty="0">
                <a:solidFill>
                  <a:srgbClr val="C00000"/>
                </a:solidFill>
              </a:rPr>
              <a:t>time correlation</a:t>
            </a:r>
            <a:br>
              <a:rPr lang="en-US" altLang="ko-KR" dirty="0">
                <a:solidFill>
                  <a:srgbClr val="C00000"/>
                </a:solidFill>
              </a:rPr>
            </a:br>
            <a:r>
              <a:rPr lang="en-US" altLang="ko-KR" dirty="0">
                <a:solidFill>
                  <a:srgbClr val="C00000"/>
                </a:solidFill>
              </a:rPr>
              <a:t>attacks</a:t>
            </a:r>
            <a:r>
              <a:rPr lang="en-US" altLang="ko-KR" dirty="0"/>
              <a:t>, which use the time difference</a:t>
            </a:r>
            <a:br>
              <a:rPr lang="en-US" altLang="ko-KR" dirty="0"/>
            </a:br>
            <a:r>
              <a:rPr lang="en-US" altLang="ko-KR" dirty="0"/>
              <a:t>between the generation and usage</a:t>
            </a:r>
            <a:br>
              <a:rPr lang="en-US" altLang="ko-KR" dirty="0"/>
            </a:br>
            <a:r>
              <a:rPr lang="en-US" altLang="ko-KR" dirty="0"/>
              <a:t>of tokens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25555-F973-97A6-2A46-0C9ABA5EC926}"/>
              </a:ext>
            </a:extLst>
          </p:cNvPr>
          <p:cNvSpPr txBox="1"/>
          <p:nvPr/>
        </p:nvSpPr>
        <p:spPr>
          <a:xfrm>
            <a:off x="6656613" y="5742668"/>
            <a:ext cx="5535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[16] C. A. W. Alex Davidson, Jana Iyengar. (2022, October) draft-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ietfprivacypass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architecture-08 - The Privacy Pass Architecture. Internet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Engineering Task Force. [Online]. Available: https://datatracker.ietf.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org/doc/draft-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ietf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ko-K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privacypass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-architecture/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4C34612-8774-957A-3859-6D3817CD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915" y="2909455"/>
            <a:ext cx="5413444" cy="2810307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29C65C8-18A4-50B2-C48F-C9AFC776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0A46-5440-4979-B65E-B832E2BB0508}" type="slidenum">
              <a:rPr lang="ko-KR" altLang="en-US" smtClean="0"/>
              <a:pPr/>
              <a:t>9</a:t>
            </a:fld>
            <a:r>
              <a:rPr lang="en-US" altLang="ko-KR"/>
              <a:t>/26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971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1538</Words>
  <Application>Microsoft Office PowerPoint</Application>
  <PresentationFormat>와이드스크린</PresentationFormat>
  <Paragraphs>266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Wingdings</vt:lpstr>
      <vt:lpstr>Office 테마</vt:lpstr>
      <vt:lpstr>Scrappy: SeCure Rate Assuring Protocol with PrivacY Kosei Akama, Yoshimichi Nakatsuka, Masaaki Sato, Keisuke Uehara</vt:lpstr>
      <vt:lpstr>Overview</vt:lpstr>
      <vt:lpstr>Introduction to Rate-Limiting [1/3]</vt:lpstr>
      <vt:lpstr>Introduction to Rate-Limiting [2/3]</vt:lpstr>
      <vt:lpstr>Introduction to Rate-Limiting [3/3]</vt:lpstr>
      <vt:lpstr>Existing Major Rate-Limiting Techniques [1/6]</vt:lpstr>
      <vt:lpstr>Existing Major Rate-Limiting Techniques [2/6]</vt:lpstr>
      <vt:lpstr>Existing Major Rate-Limiting Techniques [3/6]</vt:lpstr>
      <vt:lpstr>Existing Major Rate-Limiting Techniques [4/6]</vt:lpstr>
      <vt:lpstr>Existing Major Rate-Limiting Techniques [5/6]</vt:lpstr>
      <vt:lpstr>Existing Major Rate-Limiting Techniques [6/6]</vt:lpstr>
      <vt:lpstr>Scrappy</vt:lpstr>
      <vt:lpstr>Scrappy Protocol Overview [1/2]</vt:lpstr>
      <vt:lpstr>Scrappy Protocol Overview [2/2]</vt:lpstr>
      <vt:lpstr>Group Signature Scheme</vt:lpstr>
      <vt:lpstr>Direct Anonymous Attestation</vt:lpstr>
      <vt:lpstr>Direct Anonymous Attestation : Setup, Join</vt:lpstr>
      <vt:lpstr>Scrappy Protocol : Initialization</vt:lpstr>
      <vt:lpstr>Scrappy Protocol : Rate-Limiting</vt:lpstr>
      <vt:lpstr>Implementation</vt:lpstr>
      <vt:lpstr>Performance Evaluation</vt:lpstr>
      <vt:lpstr>Security Evaluation [1/3]</vt:lpstr>
      <vt:lpstr>Security Evaluation [2/3]</vt:lpstr>
      <vt:lpstr>Security Evaluation [3/3]</vt:lpstr>
      <vt:lpstr>Usability Analysis</vt:lpstr>
      <vt:lpstr>Conclusion</vt:lpstr>
      <vt:lpstr>Appendix 1 : TPM (Trusted Platform Module)</vt:lpstr>
      <vt:lpstr>Appendix 2 : Other Implementations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오석원</dc:creator>
  <cp:lastModifiedBy>오석원</cp:lastModifiedBy>
  <cp:revision>221</cp:revision>
  <dcterms:created xsi:type="dcterms:W3CDTF">2024-03-24T11:21:11Z</dcterms:created>
  <dcterms:modified xsi:type="dcterms:W3CDTF">2024-04-18T05:00:57Z</dcterms:modified>
</cp:coreProperties>
</file>