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3" r:id="rId2"/>
    <p:sldId id="257" r:id="rId3"/>
    <p:sldId id="293" r:id="rId4"/>
    <p:sldId id="324" r:id="rId5"/>
    <p:sldId id="295" r:id="rId6"/>
    <p:sldId id="291" r:id="rId7"/>
    <p:sldId id="325" r:id="rId8"/>
    <p:sldId id="298" r:id="rId9"/>
    <p:sldId id="351" r:id="rId10"/>
    <p:sldId id="284" r:id="rId11"/>
    <p:sldId id="286" r:id="rId12"/>
    <p:sldId id="287" r:id="rId13"/>
    <p:sldId id="289" r:id="rId14"/>
    <p:sldId id="331" r:id="rId15"/>
    <p:sldId id="297" r:id="rId16"/>
    <p:sldId id="299" r:id="rId17"/>
    <p:sldId id="332" r:id="rId18"/>
    <p:sldId id="333" r:id="rId19"/>
    <p:sldId id="300" r:id="rId20"/>
    <p:sldId id="301" r:id="rId21"/>
    <p:sldId id="336" r:id="rId22"/>
    <p:sldId id="339" r:id="rId23"/>
    <p:sldId id="338" r:id="rId24"/>
    <p:sldId id="340" r:id="rId25"/>
    <p:sldId id="352" r:id="rId26"/>
    <p:sldId id="271" r:id="rId27"/>
    <p:sldId id="342" r:id="rId28"/>
    <p:sldId id="272" r:id="rId29"/>
    <p:sldId id="277" r:id="rId30"/>
    <p:sldId id="278" r:id="rId31"/>
    <p:sldId id="318" r:id="rId32"/>
    <p:sldId id="281" r:id="rId33"/>
    <p:sldId id="282" r:id="rId34"/>
    <p:sldId id="273" r:id="rId35"/>
    <p:sldId id="274" r:id="rId36"/>
    <p:sldId id="345" r:id="rId37"/>
    <p:sldId id="346" r:id="rId38"/>
    <p:sldId id="275" r:id="rId39"/>
    <p:sldId id="354" r:id="rId40"/>
    <p:sldId id="319" r:id="rId41"/>
    <p:sldId id="355" r:id="rId42"/>
    <p:sldId id="320" r:id="rId43"/>
    <p:sldId id="323" r:id="rId44"/>
    <p:sldId id="261" r:id="rId45"/>
    <p:sldId id="344" r:id="rId46"/>
    <p:sldId id="343" r:id="rId47"/>
    <p:sldId id="356" r:id="rId48"/>
    <p:sldId id="347" r:id="rId49"/>
    <p:sldId id="357" r:id="rId50"/>
  </p:sldIdLst>
  <p:sldSz cx="12192000" cy="6858000"/>
  <p:notesSz cx="6858000" cy="9144000"/>
  <p:embeddedFontLst>
    <p:embeddedFont>
      <p:font typeface="KoPubWorld돋움체 Bold" panose="00000800000000000000" pitchFamily="2" charset="-127"/>
      <p:bold r:id="rId53"/>
    </p:embeddedFont>
    <p:embeddedFont>
      <p:font typeface="KoPubWorld돋움체 Medium" panose="00000600000000000000" pitchFamily="2" charset="-127"/>
      <p:regular r:id="rId54"/>
    </p:embeddedFont>
    <p:embeddedFont>
      <p:font typeface="맑은 고딕" panose="020B0503020000020004" pitchFamily="50" charset="-127"/>
      <p:regular r:id="rId55"/>
      <p:bold r:id="rId5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DE"/>
    <a:srgbClr val="00BDFE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7" autoAdjust="0"/>
    <p:restoredTop sz="82116" autoAdjust="0"/>
  </p:normalViewPr>
  <p:slideViewPr>
    <p:cSldViewPr snapToGrid="0" showGuides="1">
      <p:cViewPr varScale="1">
        <p:scale>
          <a:sx n="85" d="100"/>
          <a:sy n="85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CBE2CE0-0909-0CE6-D1AF-B92C46439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B4A1E0C-AB17-F817-E6BF-260B2A6E4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D375-6FBA-43A5-9981-359CDC49EC28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BFCA5D-C6EA-DA5F-D769-F80CAA290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6F6877B-804F-6811-574D-750EAF933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722E-2E84-4E21-B467-2F93A12B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2389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9512-0EDE-4B10-9B8A-BE05B73485A8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5B072-414D-4BD3-9E05-FE79FB19E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50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8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26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80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37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37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most components are small, and a high ration of huge components is classified as abnormal.</a:t>
            </a:r>
          </a:p>
          <a:p>
            <a:r>
              <a:rPr lang="en-US" altLang="ko-KR" dirty="0"/>
              <a:t>All edges associated with the normal components are labeled as benign traffic, and the edges associated with the abnormal components will be further processed by the following steps.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14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5B072-414D-4BD3-9E05-FE79FB19E14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8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1BDDC-CC22-45CD-906C-8C87D7CA5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45152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E5049D-DA0D-4178-982E-CA522B154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293787"/>
            <a:ext cx="9144000" cy="1474874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7416582-4B5F-42E9-9F06-87FA4BF0FA70}"/>
              </a:ext>
            </a:extLst>
          </p:cNvPr>
          <p:cNvSpPr/>
          <p:nvPr userDrawn="1"/>
        </p:nvSpPr>
        <p:spPr>
          <a:xfrm>
            <a:off x="1523999" y="4068863"/>
            <a:ext cx="9143999" cy="88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5894032-C497-4B1B-9AFA-990F686F6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28"/>
            <a:ext cx="1924287" cy="479872"/>
          </a:xfrm>
          <a:prstGeom prst="rect">
            <a:avLst/>
          </a:prstGeom>
        </p:spPr>
      </p:pic>
      <p:pic>
        <p:nvPicPr>
          <p:cNvPr id="9" name="Picture 2" descr="MMLAB">
            <a:extLst>
              <a:ext uri="{FF2B5EF4-FFF2-40B4-BE49-F238E27FC236}">
                <a16:creationId xmlns:a16="http://schemas.microsoft.com/office/drawing/2014/main" id="{514A8B30-E183-4CB3-8A64-81BD6B88F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2" y="6371968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C73ED-421D-496F-BC6F-48698CC0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3E86A2-4A77-4D73-8E77-CA3236CE9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DF496E-4541-410D-97EF-4E287FFA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072C34-4554-4785-8238-BD0FB654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9910A7-BD3F-4BB0-881F-E3947D4B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320D11-EF45-4BFB-83E1-3A45E44B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DA6014-25D0-4553-9CE2-4169DC21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F0BF47D-174D-44F8-AFBC-0E8006F85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0EE35B-1A3C-4C46-9060-E60DEC12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01BE76-506E-4FF1-93BF-40CA0E01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CEA830-42A9-43CC-AD9A-3D54FBA8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8207EE-F3AC-4E1A-82E0-9E041B2FD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6C88B9-E3D1-4E7A-B7A6-7775CBFC7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5EFBAD-549E-48DF-AB53-C72F5522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049B91-95A0-4C94-85DF-B913685E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BD5C8B-958D-4295-8D98-B67D8215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72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FCAF8-C2AC-42DF-A200-26545A83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51" y="191849"/>
            <a:ext cx="11515898" cy="1325563"/>
          </a:xfrm>
        </p:spPr>
        <p:txBody>
          <a:bodyPr>
            <a:normAutofit/>
          </a:bodyPr>
          <a:lstStyle>
            <a:lvl1pPr>
              <a:defRPr sz="4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013CB-DB08-47A3-A8BA-A58B2A1C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590106"/>
            <a:ext cx="11515898" cy="4586858"/>
          </a:xfrm>
        </p:spPr>
        <p:txBody>
          <a:bodyPr>
            <a:normAutofit/>
          </a:bodyPr>
          <a:lstStyle>
            <a:lvl1pPr marL="2286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2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BF9B20-3F0D-4A59-95E5-C36C4DD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291" y="6371968"/>
            <a:ext cx="2463338" cy="365125"/>
          </a:xfrm>
        </p:spPr>
        <p:txBody>
          <a:bodyPr/>
          <a:lstStyle>
            <a:lvl1pPr>
              <a:defRPr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fld id="{6DB75BAC-D1B8-407F-8F01-8E8B9A42E3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27536CB-0657-4FD4-841F-B41B30B28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28"/>
            <a:ext cx="1924287" cy="479872"/>
          </a:xfrm>
          <a:prstGeom prst="rect">
            <a:avLst/>
          </a:prstGeom>
        </p:spPr>
      </p:pic>
      <p:pic>
        <p:nvPicPr>
          <p:cNvPr id="9" name="Picture 2" descr="MMLAB">
            <a:extLst>
              <a:ext uri="{FF2B5EF4-FFF2-40B4-BE49-F238E27FC236}">
                <a16:creationId xmlns:a16="http://schemas.microsoft.com/office/drawing/2014/main" id="{5FAF1694-02A8-405D-9040-2D6ECFEAC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2" y="6371968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018D0C9-4BCC-4D62-B360-82D64E31A03A}"/>
              </a:ext>
            </a:extLst>
          </p:cNvPr>
          <p:cNvSpPr/>
          <p:nvPr userDrawn="1"/>
        </p:nvSpPr>
        <p:spPr>
          <a:xfrm>
            <a:off x="-5543" y="1110990"/>
            <a:ext cx="6096001" cy="888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7A2C8-1F7A-4DE8-9494-7F6C91C51BC6}"/>
              </a:ext>
            </a:extLst>
          </p:cNvPr>
          <p:cNvSpPr txBox="1"/>
          <p:nvPr userDrawn="1"/>
        </p:nvSpPr>
        <p:spPr>
          <a:xfrm>
            <a:off x="11432771" y="641603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/44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9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FCAF8-C2AC-42DF-A200-26545A83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51" y="191849"/>
            <a:ext cx="11515898" cy="1325563"/>
          </a:xfrm>
        </p:spPr>
        <p:txBody>
          <a:bodyPr>
            <a:normAutofit/>
          </a:bodyPr>
          <a:lstStyle>
            <a:lvl1pPr>
              <a:defRPr sz="4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013CB-DB08-47A3-A8BA-A58B2A1C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>
            <a:normAutofit/>
          </a:bodyPr>
          <a:lstStyle>
            <a:lvl1pPr marL="2286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2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BF9B20-3F0D-4A59-95E5-C36C4DD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291" y="6371968"/>
            <a:ext cx="2743200" cy="365125"/>
          </a:xfrm>
        </p:spPr>
        <p:txBody>
          <a:bodyPr/>
          <a:lstStyle>
            <a:lvl1pPr>
              <a:defRPr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fld id="{6DB75BAC-D1B8-407F-8F01-8E8B9A42E3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496B0B8-A33C-4606-9E00-FE8CF0D9DEBE}"/>
              </a:ext>
            </a:extLst>
          </p:cNvPr>
          <p:cNvSpPr/>
          <p:nvPr userDrawn="1"/>
        </p:nvSpPr>
        <p:spPr>
          <a:xfrm>
            <a:off x="-5543" y="1110990"/>
            <a:ext cx="6096001" cy="888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27536CB-0657-4FD4-841F-B41B30B28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28"/>
            <a:ext cx="1924287" cy="479872"/>
          </a:xfrm>
          <a:prstGeom prst="rect">
            <a:avLst/>
          </a:prstGeom>
        </p:spPr>
      </p:pic>
      <p:pic>
        <p:nvPicPr>
          <p:cNvPr id="9" name="Picture 2" descr="MMLAB">
            <a:extLst>
              <a:ext uri="{FF2B5EF4-FFF2-40B4-BE49-F238E27FC236}">
                <a16:creationId xmlns:a16="http://schemas.microsoft.com/office/drawing/2014/main" id="{5FAF1694-02A8-405D-9040-2D6ECFEAC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2" y="6371968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6C985AB-9DB8-477A-97F6-82F7830AF071}"/>
              </a:ext>
            </a:extLst>
          </p:cNvPr>
          <p:cNvSpPr/>
          <p:nvPr userDrawn="1"/>
        </p:nvSpPr>
        <p:spPr>
          <a:xfrm>
            <a:off x="338051" y="1400967"/>
            <a:ext cx="71790" cy="3680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D5A76EA-EAEA-45D3-9C6D-1620F4ED45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9841" y="1412670"/>
            <a:ext cx="11444108" cy="418002"/>
          </a:xfrm>
        </p:spPr>
        <p:txBody>
          <a:bodyPr anchor="ctr">
            <a:normAutofit/>
          </a:bodyPr>
          <a:lstStyle>
            <a:lvl1pPr marL="0" indent="0">
              <a:buClr>
                <a:srgbClr val="002060"/>
              </a:buClr>
              <a:buFont typeface="Wingdings" panose="05000000000000000000" pitchFamily="2" charset="2"/>
              <a:buNone/>
              <a:defRPr sz="2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>
              <a:buClr>
                <a:srgbClr val="002060"/>
              </a:buClr>
              <a:buFont typeface="Wingdings" panose="05000000000000000000" pitchFamily="2" charset="2"/>
              <a:buChar char="§"/>
              <a:def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3110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A84EC-CC18-459D-B644-41ABFA6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58C2C7-F5A3-433C-8FD1-0D374B50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9B6FE0-BD79-4652-BE7D-B7F96D2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A34E84-ED78-4900-B399-1D42BFC2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383097-E640-4647-8FDF-62F7E18D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55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CB76FF-B057-4577-ADE4-2D8579AE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808322-E575-4102-8CCE-51AA4EF9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8B8354-CBB3-4493-8C45-1A2C67EA7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82B8F0-DB65-4964-A2DB-FB7A2D32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B0633C-3975-4FDC-A78A-0B6B812F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2E39E8-8436-4F77-8480-F2EA6978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7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13F423-31ED-44FF-A9C6-28B872A1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7A5A2F-9847-47BB-BB17-A8430EEB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226713-76EB-4F19-8C94-C0EE5378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60DB94-7232-4998-880A-EB2DC634E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1036C25-31B2-4159-921A-5B0D35B7B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B25F88D-E870-4229-ABB9-7A825F43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6550CF1-132F-4587-9623-45E74623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BAA9FC-7C40-4323-AA7F-7F97D873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B46EB-C105-4C51-81DC-CA7CABE2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868C12-0BF2-4634-8F49-3E420F7C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E3C479-57A0-46B2-9385-C0F03AD1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C5B690-368B-48DE-A07B-89AFAD52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39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471F468-171D-40E0-A1C1-901AAA0D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B461C77-9AAA-4291-ABEA-5F5E40DB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DBBAB4-8E58-4FD1-BEB2-3ACBA922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28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6D7CAF-CE20-4B7F-ACEC-66C2630D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F1C3DA-1778-41B9-9E09-CC80CC14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21AA02-5838-4EA0-9D55-1A8F403C4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3CB86A-1293-40C4-BF3E-87A8C9C1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A372D9-C75E-4B10-9BF6-155D3D4A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FEF2D3-2023-4EE9-8A99-42F11513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41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E7F48D4-E8F5-43D0-B75F-F3C6CA4E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0D88E3-CA29-4D19-8F70-1ED8FEE9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13A361-F001-4CB7-976C-52555BEC7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27ADA3-DD51-465A-9F96-02C162B8A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3D657D-82BF-405C-987F-4E4B74C04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5BAC-D1B8-407F-8F01-8E8B9A42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15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6FE951-367C-4A8D-84D2-BFB7BE719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Detecting Unknown Encrypted</a:t>
            </a:r>
            <a:br>
              <a:rPr lang="en-US" altLang="ko-KR" sz="4000" dirty="0"/>
            </a:br>
            <a:r>
              <a:rPr lang="en-US" altLang="ko-KR" sz="4000" dirty="0"/>
              <a:t>Malicious Traffic in Real Time</a:t>
            </a:r>
            <a:br>
              <a:rPr lang="en-US" altLang="ko-KR" sz="4000" dirty="0"/>
            </a:br>
            <a:r>
              <a:rPr lang="en-US" altLang="ko-KR" sz="4000" dirty="0"/>
              <a:t>via Flow Interaction Graph Analysis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C30A6E-3592-40E4-9F06-E5DD4DFF6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/>
              <a:t>Eunbee</a:t>
            </a:r>
            <a:r>
              <a:rPr lang="en-US" altLang="ko-KR" dirty="0"/>
              <a:t> Hwang</a:t>
            </a:r>
            <a:endParaRPr lang="ko-KR" altLang="en-US" dirty="0"/>
          </a:p>
        </p:txBody>
      </p:sp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1E770CDE-33E8-44DE-83FF-BCB0CF85C1B7}"/>
              </a:ext>
            </a:extLst>
          </p:cNvPr>
          <p:cNvSpPr txBox="1">
            <a:spLocks/>
          </p:cNvSpPr>
          <p:nvPr/>
        </p:nvSpPr>
        <p:spPr>
          <a:xfrm>
            <a:off x="2680659" y="1809454"/>
            <a:ext cx="6830681" cy="41800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700" dirty="0">
                <a:solidFill>
                  <a:schemeClr val="bg2">
                    <a:lumMod val="50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Network and Distributed System Security (NDSS) Symposium 2023</a:t>
            </a:r>
            <a:endParaRPr lang="ko-KR" altLang="en-US" sz="1700" dirty="0">
              <a:solidFill>
                <a:schemeClr val="bg2">
                  <a:lumMod val="50000"/>
                </a:schemeClr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327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FA8C5-A2E8-6252-03D0-B52B5FFF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CF008-56E7-8B5E-B33D-3216F261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81E39-F8FA-4097-8E28-2C086BD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590105"/>
            <a:ext cx="10076033" cy="418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69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FA8C5-A2E8-6252-03D0-B52B5FFF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CF008-56E7-8B5E-B33D-3216F261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81E39-F8FA-4097-8E28-2C086BD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590105"/>
            <a:ext cx="10076033" cy="418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33F2205-C828-52C6-90DC-DDAFB771CB86}"/>
              </a:ext>
            </a:extLst>
          </p:cNvPr>
          <p:cNvSpPr/>
          <p:nvPr/>
        </p:nvSpPr>
        <p:spPr>
          <a:xfrm>
            <a:off x="2912882" y="1590104"/>
            <a:ext cx="8221134" cy="2067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3CA9638F-5BE9-F216-6B78-2A0DE3574942}"/>
              </a:ext>
            </a:extLst>
          </p:cNvPr>
          <p:cNvSpPr/>
          <p:nvPr/>
        </p:nvSpPr>
        <p:spPr>
          <a:xfrm>
            <a:off x="5730493" y="1310644"/>
            <a:ext cx="2585911" cy="27945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 1. Minimizing Edges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8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FA8C5-A2E8-6252-03D0-B52B5FFF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CF008-56E7-8B5E-B33D-3216F261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81E39-F8FA-4097-8E28-2C086BD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590105"/>
            <a:ext cx="10076033" cy="418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33F2205-C828-52C6-90DC-DDAFB771CB86}"/>
              </a:ext>
            </a:extLst>
          </p:cNvPr>
          <p:cNvSpPr/>
          <p:nvPr/>
        </p:nvSpPr>
        <p:spPr>
          <a:xfrm>
            <a:off x="1057983" y="3708459"/>
            <a:ext cx="5241217" cy="2067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8CBDB9A0-206D-6D3C-247D-55AAC75C0956}"/>
              </a:ext>
            </a:extLst>
          </p:cNvPr>
          <p:cNvSpPr/>
          <p:nvPr/>
        </p:nvSpPr>
        <p:spPr>
          <a:xfrm>
            <a:off x="2385635" y="3429000"/>
            <a:ext cx="2585911" cy="27945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 2. Minimizing Vertices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21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FA8C5-A2E8-6252-03D0-B52B5FFF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CF008-56E7-8B5E-B33D-3216F261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81E39-F8FA-4097-8E28-2C086BD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590105"/>
            <a:ext cx="10076033" cy="4185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33F2205-C828-52C6-90DC-DDAFB771CB86}"/>
              </a:ext>
            </a:extLst>
          </p:cNvPr>
          <p:cNvSpPr/>
          <p:nvPr/>
        </p:nvSpPr>
        <p:spPr>
          <a:xfrm>
            <a:off x="6463323" y="3708459"/>
            <a:ext cx="4673599" cy="2067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8CBDB9A0-206D-6D3C-247D-55AAC75C0956}"/>
              </a:ext>
            </a:extLst>
          </p:cNvPr>
          <p:cNvSpPr/>
          <p:nvPr/>
        </p:nvSpPr>
        <p:spPr>
          <a:xfrm>
            <a:off x="6861492" y="3429000"/>
            <a:ext cx="3877260" cy="27945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 3. Unsupervised</a:t>
            </a:r>
            <a:r>
              <a:rPr lang="ko-KR" altLang="en-US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Machine</a:t>
            </a:r>
            <a:r>
              <a:rPr lang="ko-KR" altLang="en-US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Learning</a:t>
            </a:r>
            <a:r>
              <a:rPr lang="ko-KR" altLang="en-US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Method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747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Graph 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3666930"/>
            <a:ext cx="11515898" cy="2496037"/>
          </a:xfrm>
        </p:spPr>
        <p:txBody>
          <a:bodyPr>
            <a:normAutofit/>
          </a:bodyPr>
          <a:lstStyle/>
          <a:p>
            <a:r>
              <a:rPr lang="en-US" altLang="ko-KR" dirty="0"/>
              <a:t>Flow Classification</a:t>
            </a:r>
          </a:p>
          <a:p>
            <a:pPr lvl="1"/>
            <a:r>
              <a:rPr lang="en-US" altLang="ko-KR" dirty="0"/>
              <a:t>Eliminate timeout threshold flows</a:t>
            </a:r>
          </a:p>
          <a:p>
            <a:pPr lvl="1"/>
            <a:r>
              <a:rPr lang="en-US" altLang="ko-KR" dirty="0"/>
              <a:t>Classify the collected flows into </a:t>
            </a:r>
            <a:r>
              <a:rPr lang="en-US" altLang="ko-KR" dirty="0">
                <a:solidFill>
                  <a:srgbClr val="00B050"/>
                </a:solidFill>
              </a:rPr>
              <a:t>short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rgbClr val="0070C0"/>
                </a:solidFill>
              </a:rPr>
              <a:t>long</a:t>
            </a:r>
          </a:p>
          <a:p>
            <a:pPr lvl="2"/>
            <a:r>
              <a:rPr lang="en-US" altLang="ko-KR" dirty="0">
                <a:solidFill>
                  <a:srgbClr val="00B050"/>
                </a:solidFill>
              </a:rPr>
              <a:t>Short flows</a:t>
            </a:r>
            <a:r>
              <a:rPr lang="en-US" altLang="ko-KR" dirty="0"/>
              <a:t> &lt; Flow line</a:t>
            </a:r>
            <a:endParaRPr lang="en-US" altLang="ko-KR" dirty="0">
              <a:solidFill>
                <a:srgbClr val="0070C0"/>
              </a:solidFill>
            </a:endParaRPr>
          </a:p>
          <a:p>
            <a:pPr lvl="2"/>
            <a:r>
              <a:rPr lang="en-US" altLang="ko-KR" dirty="0">
                <a:solidFill>
                  <a:srgbClr val="0070C0"/>
                </a:solidFill>
              </a:rPr>
              <a:t>Long flows</a:t>
            </a:r>
            <a:r>
              <a:rPr lang="en-US" altLang="ko-KR" dirty="0"/>
              <a:t> &gt; Flow line</a:t>
            </a:r>
          </a:p>
          <a:p>
            <a:pPr lvl="1"/>
            <a:r>
              <a:rPr lang="en-US" altLang="ko-KR" dirty="0"/>
              <a:t>Obtain</a:t>
            </a:r>
            <a:r>
              <a:rPr lang="ko-KR" altLang="en-US" dirty="0"/>
              <a:t> </a:t>
            </a:r>
            <a:r>
              <a:rPr lang="en-US" altLang="ko-KR" dirty="0"/>
              <a:t>per-packet</a:t>
            </a:r>
            <a:r>
              <a:rPr lang="ko-KR" altLang="en-US" dirty="0"/>
              <a:t> </a:t>
            </a:r>
            <a:r>
              <a:rPr lang="en-US" altLang="ko-KR" dirty="0"/>
              <a:t>features</a:t>
            </a:r>
          </a:p>
          <a:p>
            <a:pPr lvl="2"/>
            <a:r>
              <a:rPr lang="en-US" altLang="ko-KR" dirty="0"/>
              <a:t>Protocols, lengths, arrival intervals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Objective of Graph Construction and Flow Classification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EF34B671-F1F1-3355-870F-8350511A5BBB}"/>
              </a:ext>
            </a:extLst>
          </p:cNvPr>
          <p:cNvSpPr txBox="1">
            <a:spLocks/>
          </p:cNvSpPr>
          <p:nvPr/>
        </p:nvSpPr>
        <p:spPr>
          <a:xfrm>
            <a:off x="326967" y="2305757"/>
            <a:ext cx="11515898" cy="777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To efficiently analyze the flows on the internet,</a:t>
            </a:r>
          </a:p>
          <a:p>
            <a:pPr marL="0" indent="0" algn="ctr">
              <a:buNone/>
            </a:pPr>
            <a:r>
              <a:rPr lang="en-US" altLang="ko-KR" dirty="0"/>
              <a:t>need to avoid the dependency explosion among flows during the graph construction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7425A9C-B635-F60A-B20B-216B8A927EF2}"/>
              </a:ext>
            </a:extLst>
          </p:cNvPr>
          <p:cNvSpPr/>
          <p:nvPr/>
        </p:nvSpPr>
        <p:spPr>
          <a:xfrm>
            <a:off x="332509" y="2065915"/>
            <a:ext cx="11504814" cy="112520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DF8EE3C-D7F8-0CD5-8870-3CFB8030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93" y="4186528"/>
            <a:ext cx="5170598" cy="10826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96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Graph 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/>
              <a:t>The real-world flow features distribution of short and long flows</a:t>
            </a:r>
          </a:p>
          <a:p>
            <a:pPr lvl="1"/>
            <a:r>
              <a:rPr lang="en-US" altLang="ko-KR" dirty="0"/>
              <a:t>5.52% flows have Flow Completion Time (FCT) &gt; 2.0s</a:t>
            </a:r>
          </a:p>
          <a:p>
            <a:pPr lvl="1"/>
            <a:r>
              <a:rPr lang="en-US" altLang="ko-KR" dirty="0"/>
              <a:t>93.7% packets in the dataset are long flows</a:t>
            </a:r>
          </a:p>
          <a:p>
            <a:pPr lvl="1"/>
            <a:r>
              <a:rPr lang="en-US" altLang="ko-KR" dirty="0">
                <a:solidFill>
                  <a:srgbClr val="00B050"/>
                </a:solidFill>
              </a:rPr>
              <a:t>97.64%</a:t>
            </a:r>
            <a:r>
              <a:rPr lang="en-US" altLang="ko-KR" dirty="0"/>
              <a:t> proportion of short flows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2.36%</a:t>
            </a:r>
            <a:r>
              <a:rPr lang="en-US" altLang="ko-KR" dirty="0"/>
              <a:t> proportion of long flows</a:t>
            </a:r>
          </a:p>
          <a:p>
            <a:endParaRPr lang="en-US" altLang="ko-KR" dirty="0"/>
          </a:p>
          <a:p>
            <a:r>
              <a:rPr lang="en-US" altLang="ko-KR" dirty="0"/>
              <a:t>The proportion difference inspired that different flow collection strategies are needed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Flow Classification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576FCC2-171A-D2EC-2460-0CA3565F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84" y="2810926"/>
            <a:ext cx="5484023" cy="1924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89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Graph </a:t>
            </a:r>
            <a:r>
              <a:rPr lang="en-US" altLang="ko-KR" dirty="0"/>
              <a:t>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3141592"/>
            <a:ext cx="11515898" cy="3035371"/>
          </a:xfrm>
        </p:spPr>
        <p:txBody>
          <a:bodyPr>
            <a:noAutofit/>
          </a:bodyPr>
          <a:lstStyle/>
          <a:p>
            <a:r>
              <a:rPr lang="en-US" altLang="ko-KR" dirty="0"/>
              <a:t>Most short flows have almost the same per-packet feature sequence</a:t>
            </a:r>
          </a:p>
          <a:p>
            <a:pPr lvl="1"/>
            <a:r>
              <a:rPr lang="en-US" altLang="ko-KR" dirty="0"/>
              <a:t>e.g. Repetitive SSH cracking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Requirements for short flow aggregation</a:t>
            </a:r>
          </a:p>
          <a:p>
            <a:pPr lvl="1"/>
            <a:r>
              <a:rPr lang="en-US" altLang="ko-KR" dirty="0"/>
              <a:t>The flows have the same source and/or destination addresses</a:t>
            </a:r>
          </a:p>
          <a:p>
            <a:pPr lvl="1"/>
            <a:r>
              <a:rPr lang="en-US" altLang="ko-KR" dirty="0"/>
              <a:t>The flows have the same protocol type</a:t>
            </a:r>
          </a:p>
          <a:p>
            <a:pPr lvl="1"/>
            <a:r>
              <a:rPr lang="en-US" altLang="ko-KR" dirty="0"/>
              <a:t>The number of the flows is large enough</a:t>
            </a:r>
          </a:p>
          <a:p>
            <a:pPr lvl="2"/>
            <a:r>
              <a:rPr lang="en-US" altLang="ko-KR" dirty="0"/>
              <a:t>The threshold AGG_LINE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Short Flow Aggregation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44EACB9-EA47-427E-84B6-DBED12B99EB6}"/>
              </a:ext>
            </a:extLst>
          </p:cNvPr>
          <p:cNvSpPr/>
          <p:nvPr/>
        </p:nvSpPr>
        <p:spPr>
          <a:xfrm>
            <a:off x="343593" y="2070322"/>
            <a:ext cx="11504814" cy="84755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4E844-1B1A-4C54-B8AB-241A301FDE92}"/>
              </a:ext>
            </a:extLst>
          </p:cNvPr>
          <p:cNvSpPr txBox="1"/>
          <p:nvPr/>
        </p:nvSpPr>
        <p:spPr>
          <a:xfrm>
            <a:off x="857514" y="2294042"/>
            <a:ext cx="1047697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Short flow aggregation to represent similar flows using one edge after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5699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Graph </a:t>
            </a:r>
            <a:r>
              <a:rPr lang="en-US" altLang="ko-KR" dirty="0"/>
              <a:t>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/>
          <a:lstStyle/>
          <a:p>
            <a:r>
              <a:rPr lang="en-US" altLang="ko-KR" dirty="0"/>
              <a:t>An edge for the short flow preserves one feature sequence and four tuples</a:t>
            </a:r>
          </a:p>
          <a:p>
            <a:pPr lvl="1"/>
            <a:r>
              <a:rPr lang="en-US" altLang="ko-KR" dirty="0"/>
              <a:t>Per-packet features</a:t>
            </a:r>
          </a:p>
          <a:p>
            <a:pPr lvl="2"/>
            <a:r>
              <a:rPr lang="en-US" altLang="ko-KR" dirty="0"/>
              <a:t>Protocols, lengths, arrival intervals</a:t>
            </a:r>
          </a:p>
          <a:p>
            <a:pPr lvl="1"/>
            <a:r>
              <a:rPr lang="en-US" altLang="ko-KR" dirty="0"/>
              <a:t>Four tuples</a:t>
            </a:r>
          </a:p>
          <a:p>
            <a:pPr lvl="2"/>
            <a:r>
              <a:rPr lang="en-US" altLang="ko-KR" dirty="0"/>
              <a:t>Source and destination addresses, port numbers</a:t>
            </a:r>
          </a:p>
          <a:p>
            <a:endParaRPr lang="en-US" altLang="ko-KR" dirty="0"/>
          </a:p>
          <a:p>
            <a:r>
              <a:rPr lang="en-US" altLang="ko-KR" dirty="0"/>
              <a:t>Four types of edges associated with short flows exist on the graph</a:t>
            </a:r>
          </a:p>
          <a:p>
            <a:pPr lvl="1"/>
            <a:r>
              <a:rPr lang="en-US" altLang="ko-KR" dirty="0"/>
              <a:t>Source address aggregated</a:t>
            </a:r>
          </a:p>
          <a:p>
            <a:pPr lvl="1"/>
            <a:r>
              <a:rPr lang="en-US" altLang="ko-KR" dirty="0"/>
              <a:t>Destination address aggregated</a:t>
            </a:r>
          </a:p>
          <a:p>
            <a:pPr lvl="1"/>
            <a:r>
              <a:rPr lang="en-US" altLang="ko-KR" dirty="0"/>
              <a:t>Both address aggregated</a:t>
            </a:r>
          </a:p>
          <a:p>
            <a:pPr lvl="1"/>
            <a:r>
              <a:rPr lang="en-US" altLang="ko-KR" dirty="0"/>
              <a:t>Without</a:t>
            </a:r>
            <a:r>
              <a:rPr lang="ko-KR" altLang="en-US" dirty="0"/>
              <a:t> </a:t>
            </a:r>
            <a:r>
              <a:rPr lang="en-US" altLang="ko-KR" dirty="0"/>
              <a:t>aggregation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Short Flow Aggregation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55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Graph </a:t>
            </a:r>
            <a:r>
              <a:rPr lang="en-US" altLang="ko-KR" dirty="0"/>
              <a:t>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1449092"/>
          </a:xfrm>
        </p:spPr>
        <p:txBody>
          <a:bodyPr>
            <a:normAutofit/>
          </a:bodyPr>
          <a:lstStyle/>
          <a:p>
            <a:r>
              <a:rPr lang="en-US" altLang="ko-KR" dirty="0"/>
              <a:t>Short flow aggregation to reduce the dense graph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Short Flow Aggregation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4D51832-EA62-4FB0-AE99-0DDD5ED1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92" y="3020793"/>
            <a:ext cx="5170598" cy="2112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2C97848-D74C-4B04-BFDA-22C5BFECE197}"/>
              </a:ext>
            </a:extLst>
          </p:cNvPr>
          <p:cNvSpPr txBox="1">
            <a:spLocks/>
          </p:cNvSpPr>
          <p:nvPr/>
        </p:nvSpPr>
        <p:spPr>
          <a:xfrm>
            <a:off x="343593" y="2424701"/>
            <a:ext cx="5687658" cy="375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/>
              <a:t>The diameter of a vertex indicates the number of addresses denoted by the vertex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color indicates the repeated edges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algorithm reduces </a:t>
            </a:r>
            <a:r>
              <a:rPr lang="en-US" altLang="ko-KR" dirty="0">
                <a:solidFill>
                  <a:srgbClr val="C00000"/>
                </a:solidFill>
              </a:rPr>
              <a:t>93.94%</a:t>
            </a:r>
            <a:r>
              <a:rPr lang="en-US" altLang="ko-KR" dirty="0"/>
              <a:t> vertices and </a:t>
            </a:r>
            <a:r>
              <a:rPr lang="en-US" altLang="ko-KR" dirty="0">
                <a:solidFill>
                  <a:srgbClr val="C00000"/>
                </a:solidFill>
              </a:rPr>
              <a:t>94.04%</a:t>
            </a:r>
            <a:r>
              <a:rPr lang="en-US" altLang="ko-KR" dirty="0"/>
              <a:t> edges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edge highlighted in green indicates short flows exploiting a vulnerability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71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Graph 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1449092"/>
          </a:xfrm>
        </p:spPr>
        <p:txBody>
          <a:bodyPr/>
          <a:lstStyle/>
          <a:p>
            <a:r>
              <a:rPr lang="en-US" altLang="ko-KR" dirty="0"/>
              <a:t>Histogram is used to represent the per-packet feature distributions of a long flow</a:t>
            </a:r>
          </a:p>
          <a:p>
            <a:pPr lvl="1"/>
            <a:r>
              <a:rPr lang="en-US" altLang="ko-KR" dirty="0"/>
              <a:t>A histogram to avoid preserving long per-packet feature sequences</a:t>
            </a:r>
          </a:p>
          <a:p>
            <a:pPr lvl="1"/>
            <a:r>
              <a:rPr lang="en-US" altLang="ko-KR" dirty="0"/>
              <a:t>A hash table for each per-packet feature sequence in each long flow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Feature Distribution Fitting For Long Flows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AFCC49F-54FB-474E-ACD5-B81025E37BF1}"/>
              </a:ext>
            </a:extLst>
          </p:cNvPr>
          <p:cNvSpPr txBox="1">
            <a:spLocks/>
          </p:cNvSpPr>
          <p:nvPr/>
        </p:nvSpPr>
        <p:spPr>
          <a:xfrm>
            <a:off x="343593" y="3429000"/>
            <a:ext cx="5752407" cy="274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Most packets in the long flows have similar packet lengths and arrival intervals</a:t>
            </a:r>
          </a:p>
          <a:p>
            <a:pPr lvl="1"/>
            <a:r>
              <a:rPr lang="en-US" altLang="ko-KR" dirty="0"/>
              <a:t>On average, only 11 buckets were used to fit the distribution of packet length, most of the buckets collected more than 200 packets</a:t>
            </a:r>
          </a:p>
          <a:p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985EE6-BE32-4385-9D64-20AABD282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833" y="3568653"/>
            <a:ext cx="5687658" cy="19288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58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DF932-4B82-442A-BD99-82F0E85F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D300C9-30A6-423C-88D9-7FF1012DC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Overview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Graph Construction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Graph Pre-processing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Malicious Traffic Detection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Theoretical Analysis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Experimental Evaluation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/>
              <a:t>Conclusion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62D23B-658B-475B-8E40-32CEBD3A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01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Graph Pre-Processing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>
            <a:noAutofit/>
          </a:bodyPr>
          <a:lstStyle/>
          <a:p>
            <a:r>
              <a:rPr lang="en-US" altLang="ko-KR" dirty="0"/>
              <a:t>Split the graph by the components</a:t>
            </a:r>
          </a:p>
          <a:p>
            <a:pPr lvl="1"/>
            <a:r>
              <a:rPr lang="en-US" altLang="ko-KR" dirty="0"/>
              <a:t>Most components contain few edges with similar interaction patterns</a:t>
            </a:r>
          </a:p>
          <a:p>
            <a:endParaRPr lang="en-US" altLang="ko-KR" dirty="0"/>
          </a:p>
          <a:p>
            <a:r>
              <a:rPr lang="en-US" altLang="ko-KR" dirty="0"/>
              <a:t>Five features to profile the components</a:t>
            </a:r>
          </a:p>
          <a:p>
            <a:pPr lvl="1"/>
            <a:r>
              <a:rPr lang="en-US" altLang="ko-KR" dirty="0"/>
              <a:t>The number of long flows</a:t>
            </a:r>
          </a:p>
          <a:p>
            <a:pPr lvl="1"/>
            <a:r>
              <a:rPr lang="en-US" altLang="ko-KR" dirty="0"/>
              <a:t>The number of short flows</a:t>
            </a:r>
          </a:p>
          <a:p>
            <a:pPr lvl="1"/>
            <a:r>
              <a:rPr lang="en-US" altLang="ko-KR" dirty="0"/>
              <a:t>The number of edges denoting short flows</a:t>
            </a:r>
          </a:p>
          <a:p>
            <a:pPr lvl="1"/>
            <a:r>
              <a:rPr lang="en-US" altLang="ko-KR" dirty="0"/>
              <a:t>The number of bytes in long flows</a:t>
            </a:r>
          </a:p>
          <a:p>
            <a:pPr lvl="1"/>
            <a:r>
              <a:rPr lang="en-US" altLang="ko-KR" dirty="0"/>
              <a:t>The number of bytes in short flows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DBSCAN for density based clustering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Connectivity Analysis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D2FD61-BDD6-ACA4-6C7E-1DA0C493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55" y="3124186"/>
            <a:ext cx="4279671" cy="26353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06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Graph Pre-Processing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/>
          <a:lstStyle/>
          <a:p>
            <a:r>
              <a:rPr lang="en-US" altLang="ko-KR" dirty="0"/>
              <a:t>The abnormal components in the graph have massive vertices and edges</a:t>
            </a:r>
          </a:p>
          <a:p>
            <a:pPr lvl="1"/>
            <a:r>
              <a:rPr lang="en-US" altLang="ko-KR" dirty="0"/>
              <a:t>Graph Neural Network (GNN) for real time is impossible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Edge Pre-Clustering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3D00E5-3409-4597-9319-11A46672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83" y="3243946"/>
            <a:ext cx="6256424" cy="22013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ECFD405-0EE4-43FE-9985-67B55640BA10}"/>
              </a:ext>
            </a:extLst>
          </p:cNvPr>
          <p:cNvSpPr txBox="1">
            <a:spLocks/>
          </p:cNvSpPr>
          <p:nvPr/>
        </p:nvSpPr>
        <p:spPr>
          <a:xfrm>
            <a:off x="343593" y="3051494"/>
            <a:ext cx="5088881" cy="3125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Extract eight and four graph structural features for the edges associated with short and long flow</a:t>
            </a:r>
          </a:p>
          <a:p>
            <a:endParaRPr lang="en-US" altLang="ko-KR" dirty="0"/>
          </a:p>
          <a:p>
            <a:r>
              <a:rPr lang="en-US" altLang="ko-KR" dirty="0"/>
              <a:t>Most edges are adjacent to massive similar edges in the feature space</a:t>
            </a:r>
          </a:p>
          <a:p>
            <a:endParaRPr lang="en-US" altLang="ko-KR" dirty="0"/>
          </a:p>
          <a:p>
            <a:r>
              <a:rPr lang="en-US" altLang="ko-KR" dirty="0"/>
              <a:t>DBSCAN for a pre-clustering</a:t>
            </a:r>
          </a:p>
        </p:txBody>
      </p:sp>
    </p:spTree>
    <p:extLst>
      <p:ext uri="{BB962C8B-B14F-4D97-AF65-F5344CB8AC3E}">
        <p14:creationId xmlns:p14="http://schemas.microsoft.com/office/powerpoint/2010/main" val="33459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Malicious Traffic Detection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/>
          <a:lstStyle/>
          <a:p>
            <a:r>
              <a:rPr lang="en-US" altLang="ko-KR" dirty="0"/>
              <a:t>Cluster edges connected to the same critical vertex and detects outliers as malicious traffic</a:t>
            </a:r>
          </a:p>
          <a:p>
            <a:pPr lvl="1"/>
            <a:r>
              <a:rPr lang="en-US" altLang="ko-KR" dirty="0"/>
              <a:t>Clustering all edges directly is not efficient to learn the interaction patterns of the traffic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Identifying Critical Vertices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8048A0-EF41-E519-C46C-50FB807D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89" y="3981257"/>
            <a:ext cx="5687658" cy="1643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01FA4F3-F759-04F4-ED54-B0917F8312CF}"/>
              </a:ext>
            </a:extLst>
          </p:cNvPr>
          <p:cNvSpPr txBox="1">
            <a:spLocks/>
          </p:cNvSpPr>
          <p:nvPr/>
        </p:nvSpPr>
        <p:spPr>
          <a:xfrm>
            <a:off x="332508" y="3429000"/>
            <a:ext cx="5763491" cy="274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Select a subset of all vertices in the connected component according to the following conditions</a:t>
            </a:r>
          </a:p>
          <a:p>
            <a:pPr lvl="1"/>
            <a:r>
              <a:rPr lang="en-US" altLang="ko-KR" dirty="0"/>
              <a:t>The source and/or destination vertices of each edge in the component are in the subset</a:t>
            </a:r>
          </a:p>
          <a:p>
            <a:pPr lvl="1"/>
            <a:r>
              <a:rPr lang="en-US" altLang="ko-KR" dirty="0"/>
              <a:t>The number of selected vertices in the subset is minimized</a:t>
            </a:r>
          </a:p>
        </p:txBody>
      </p:sp>
    </p:spTree>
    <p:extLst>
      <p:ext uri="{BB962C8B-B14F-4D97-AF65-F5344CB8AC3E}">
        <p14:creationId xmlns:p14="http://schemas.microsoft.com/office/powerpoint/2010/main" val="69869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Malicious Traffic Detection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Finding such a subset of vertices is an optimization problem and equivalent to the </a:t>
            </a:r>
            <a:r>
              <a:rPr lang="en-US" altLang="ko-KR" i="1" dirty="0"/>
              <a:t>vertex cover problem</a:t>
            </a:r>
            <a:r>
              <a:rPr lang="en-US" altLang="ko-KR" dirty="0"/>
              <a:t>, which was proved to be NP Complete (NPC)</a:t>
            </a:r>
          </a:p>
          <a:p>
            <a:pPr lvl="1"/>
            <a:r>
              <a:rPr lang="en-US" altLang="ko-KR" dirty="0"/>
              <a:t>All edges and vertices on each component were selected to solve the problem</a:t>
            </a:r>
          </a:p>
          <a:p>
            <a:pPr lvl="1"/>
            <a:r>
              <a:rPr lang="en-US" altLang="ko-KR" dirty="0"/>
              <a:t>Vertex cover problem was reformulated to Satisfiability Modulo Theories (SMT) problem</a:t>
            </a:r>
          </a:p>
          <a:p>
            <a:pPr lvl="2"/>
            <a:r>
              <a:rPr lang="en-US" altLang="ko-KR" dirty="0"/>
              <a:t>SMT can be effectively solved by using Z3 SMT solver</a:t>
            </a:r>
          </a:p>
          <a:p>
            <a:endParaRPr lang="en-US" altLang="ko-KR" dirty="0"/>
          </a:p>
          <a:p>
            <a:r>
              <a:rPr lang="en-US" altLang="ko-KR" dirty="0"/>
              <a:t>NPC can be solved in real time due to massive edge pre-clustering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Identifying Critical Vertices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20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DFA5-300D-4A9C-86EB-E51736CA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Malicious Traffic Detection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7CB42-2531-4EEF-9FED-A6A0DFC2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2708476"/>
            <a:ext cx="5752407" cy="3468488"/>
          </a:xfrm>
        </p:spPr>
        <p:txBody>
          <a:bodyPr/>
          <a:lstStyle/>
          <a:p>
            <a:pPr lvl="1"/>
            <a:r>
              <a:rPr lang="en-US" altLang="ko-KR" dirty="0"/>
              <a:t>Use the structural features and the flow features extracted from the per-packet feature sequences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Use the lightweight K-Means algorithm to cluster the edges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Calculate the clustering loss that indicates the degree of maliciousness for malicious flow detection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498A01-73E2-4587-8ADA-167461E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8141AE-4E20-42AD-9304-359D1BAA70E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Edge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  <a:r>
              <a:rPr lang="ko-KR" altLang="en-US" dirty="0"/>
              <a:t> </a:t>
            </a:r>
            <a:r>
              <a:rPr lang="en-US" altLang="ko-KR" dirty="0"/>
              <a:t>Clustering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Detection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0C7FB9E-D3F5-4402-AB18-5B5BF4F2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33" y="3124186"/>
            <a:ext cx="5687658" cy="1643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38A08A0-2F8C-4C70-BD96-A8D71212E9A0}"/>
              </a:ext>
            </a:extLst>
          </p:cNvPr>
          <p:cNvSpPr txBox="1">
            <a:spLocks/>
          </p:cNvSpPr>
          <p:nvPr/>
        </p:nvSpPr>
        <p:spPr>
          <a:xfrm>
            <a:off x="343593" y="1979908"/>
            <a:ext cx="11515898" cy="1022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To identify abnormal interaction patterns cluster the edges connected to each critical vertex</a:t>
            </a:r>
          </a:p>
        </p:txBody>
      </p:sp>
    </p:spTree>
    <p:extLst>
      <p:ext uri="{BB962C8B-B14F-4D97-AF65-F5344CB8AC3E}">
        <p14:creationId xmlns:p14="http://schemas.microsoft.com/office/powerpoint/2010/main" val="218823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07EA0-AA92-4896-B82A-9318F6FF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Theoretical Analysis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449B3B-A4A5-46B4-A243-4DA00398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F81CB60-DF34-433E-BF43-578F454C5497}"/>
              </a:ext>
            </a:extLst>
          </p:cNvPr>
          <p:cNvSpPr txBox="1">
            <a:spLocks/>
          </p:cNvSpPr>
          <p:nvPr/>
        </p:nvSpPr>
        <p:spPr>
          <a:xfrm>
            <a:off x="339135" y="2893635"/>
            <a:ext cx="5756866" cy="3304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Analysis</a:t>
            </a:r>
          </a:p>
          <a:p>
            <a:pPr lvl="1"/>
            <a:r>
              <a:rPr lang="en-US" altLang="ko-KR" dirty="0"/>
              <a:t>Used metrics</a:t>
            </a:r>
          </a:p>
          <a:p>
            <a:pPr lvl="2"/>
            <a:r>
              <a:rPr lang="en-US" altLang="ko-KR" dirty="0"/>
              <a:t>The amount of information</a:t>
            </a:r>
          </a:p>
          <a:p>
            <a:pPr lvl="2"/>
            <a:r>
              <a:rPr lang="en-US" altLang="ko-KR" dirty="0"/>
              <a:t>The scale of data</a:t>
            </a:r>
          </a:p>
          <a:p>
            <a:pPr lvl="2"/>
            <a:r>
              <a:rPr lang="en-US" altLang="ko-KR" dirty="0"/>
              <a:t>The density of information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Typical types of flow recording modes</a:t>
            </a:r>
          </a:p>
          <a:p>
            <a:pPr lvl="2"/>
            <a:r>
              <a:rPr lang="en-US" altLang="ko-KR" dirty="0"/>
              <a:t>Idealized mode that records and stores the whole per-packet feature sequence</a:t>
            </a:r>
          </a:p>
          <a:p>
            <a:pPr lvl="2"/>
            <a:r>
              <a:rPr lang="en-US" altLang="ko-KR" dirty="0"/>
              <a:t>Event based mode</a:t>
            </a:r>
          </a:p>
          <a:p>
            <a:pPr lvl="2"/>
            <a:r>
              <a:rPr lang="en-US" altLang="ko-KR" dirty="0"/>
              <a:t>Sampling based mode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0A894C7-4E51-4EF7-938C-49695D043C37}"/>
              </a:ext>
            </a:extLst>
          </p:cNvPr>
          <p:cNvGrpSpPr/>
          <p:nvPr/>
        </p:nvGrpSpPr>
        <p:grpSpPr>
          <a:xfrm>
            <a:off x="343593" y="1682702"/>
            <a:ext cx="11504814" cy="907244"/>
            <a:chOff x="343593" y="1788248"/>
            <a:chExt cx="11504814" cy="90724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778055C1-B4E6-4500-BDEA-264BBD523DCB}"/>
                </a:ext>
              </a:extLst>
            </p:cNvPr>
            <p:cNvSpPr/>
            <p:nvPr/>
          </p:nvSpPr>
          <p:spPr>
            <a:xfrm>
              <a:off x="343593" y="1788248"/>
              <a:ext cx="11504814" cy="907244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7A7E-8526-4D5F-9417-EB672926CA3B}"/>
                </a:ext>
              </a:extLst>
            </p:cNvPr>
            <p:cNvSpPr txBox="1"/>
            <p:nvPr/>
          </p:nvSpPr>
          <p:spPr>
            <a:xfrm>
              <a:off x="2429163" y="1887927"/>
              <a:ext cx="7333674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/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To analyze the information preserved</a:t>
              </a:r>
            </a:p>
            <a:p>
              <a:pPr lvl="0" algn="ctr"/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 the graph of </a:t>
              </a:r>
              <a:r>
                <a:rPr lang="en-US" altLang="ko-KR" sz="2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HyperVision</a:t>
              </a: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for graph learning based detection</a:t>
              </a:r>
            </a:p>
          </p:txBody>
        </p:sp>
      </p:grp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DC85694-4494-4174-8A18-9FE538F231DE}"/>
              </a:ext>
            </a:extLst>
          </p:cNvPr>
          <p:cNvSpPr txBox="1">
            <a:spLocks/>
          </p:cNvSpPr>
          <p:nvPr/>
        </p:nvSpPr>
        <p:spPr>
          <a:xfrm>
            <a:off x="6102625" y="2893635"/>
            <a:ext cx="5756866" cy="3304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Key Results</a:t>
            </a:r>
          </a:p>
          <a:p>
            <a:pPr lvl="1"/>
            <a:r>
              <a:rPr lang="en-US" altLang="ko-KR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maintains more information using the graph than the existing methods</a:t>
            </a:r>
          </a:p>
          <a:p>
            <a:pPr lvl="1"/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en-US" altLang="ko-KR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maintains near-optimal information using the graph</a:t>
            </a:r>
          </a:p>
          <a:p>
            <a:pPr lvl="1"/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en-US" altLang="ko-KR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has higher information density than the existing methods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352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895F1-B56C-4602-9696-7703357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89C1EF-8D9B-470B-BC2A-EE72250B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/>
          <a:lstStyle/>
          <a:p>
            <a:r>
              <a:rPr lang="en-US" altLang="ko-KR" dirty="0"/>
              <a:t>Background traffic</a:t>
            </a:r>
          </a:p>
          <a:p>
            <a:pPr lvl="1"/>
            <a:r>
              <a:rPr lang="en-US" altLang="ko-KR" dirty="0"/>
              <a:t>Real world backbone network traffic datasets from the vantage-G of WIDE MAWI project in AS2500, Tokyo, Japan, Jan. ~ Jun. 2020</a:t>
            </a:r>
          </a:p>
          <a:p>
            <a:endParaRPr lang="en-US" altLang="ko-KR" dirty="0"/>
          </a:p>
          <a:p>
            <a:r>
              <a:rPr lang="en-US" altLang="ko-KR" dirty="0"/>
              <a:t>Malicious traffic</a:t>
            </a:r>
          </a:p>
          <a:p>
            <a:pPr lvl="1"/>
            <a:r>
              <a:rPr lang="en-US" altLang="ko-KR" dirty="0"/>
              <a:t>Traditional brute force attack</a:t>
            </a:r>
          </a:p>
          <a:p>
            <a:pPr lvl="2"/>
            <a:r>
              <a:rPr lang="en-US" altLang="ko-KR" dirty="0"/>
              <a:t>To verify its generic detection</a:t>
            </a:r>
          </a:p>
          <a:p>
            <a:pPr lvl="1"/>
            <a:r>
              <a:rPr lang="en-US" altLang="ko-KR" dirty="0"/>
              <a:t>Encrypted flooding traffic</a:t>
            </a:r>
          </a:p>
          <a:p>
            <a:pPr lvl="1"/>
            <a:r>
              <a:rPr lang="en-US" altLang="ko-KR" dirty="0"/>
              <a:t>Encrypted web malicious traffic</a:t>
            </a:r>
          </a:p>
          <a:p>
            <a:pPr lvl="1"/>
            <a:r>
              <a:rPr lang="en-US" altLang="ko-KR" dirty="0"/>
              <a:t>Malware generated encrypted traffic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FE9130-FBE3-4913-8B3A-6FB997C0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26C693-25ED-4411-BD47-B8187C22B22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8C8618C-BEE9-E0D0-0537-C6073C224F7D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763492" cy="27479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Metrics</a:t>
            </a:r>
          </a:p>
          <a:p>
            <a:pPr lvl="1"/>
            <a:r>
              <a:rPr lang="en-US" altLang="ko-KR" dirty="0"/>
              <a:t>F1</a:t>
            </a:r>
          </a:p>
          <a:p>
            <a:pPr lvl="2"/>
            <a:r>
              <a:rPr lang="en-US" altLang="ko-KR" dirty="0"/>
              <a:t>F1 combines precision and recall into a single metric</a:t>
            </a:r>
          </a:p>
          <a:p>
            <a:pPr lvl="1"/>
            <a:r>
              <a:rPr lang="en-US" altLang="ko-KR" dirty="0"/>
              <a:t>AUC</a:t>
            </a:r>
          </a:p>
          <a:p>
            <a:pPr lvl="2"/>
            <a:r>
              <a:rPr lang="en-US" altLang="ko-KR" dirty="0"/>
              <a:t>AUC measures the performance of a binary classification model by plotting the true positive rate against the false positive rate</a:t>
            </a:r>
          </a:p>
        </p:txBody>
      </p:sp>
    </p:spTree>
    <p:extLst>
      <p:ext uri="{BB962C8B-B14F-4D97-AF65-F5344CB8AC3E}">
        <p14:creationId xmlns:p14="http://schemas.microsoft.com/office/powerpoint/2010/main" val="50471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895F1-B56C-4602-9696-7703357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89C1EF-8D9B-470B-BC2A-EE72250B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 err="1"/>
              <a:t>HyperVision</a:t>
            </a:r>
            <a:r>
              <a:rPr lang="en-US" altLang="ko-KR" dirty="0"/>
              <a:t> shows the highest accuracy</a:t>
            </a:r>
          </a:p>
          <a:p>
            <a:pPr lvl="1"/>
            <a:r>
              <a:rPr lang="en-US" altLang="ko-KR" dirty="0"/>
              <a:t>Average F1 ranging between 0.927 and 0.978</a:t>
            </a:r>
          </a:p>
          <a:p>
            <a:pPr lvl="1"/>
            <a:r>
              <a:rPr lang="en-US" altLang="ko-KR" dirty="0"/>
              <a:t>Average AUC ranging between 0.974 and 0.993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shows </a:t>
            </a:r>
            <a:r>
              <a:rPr lang="en-US" altLang="ko-KR" dirty="0">
                <a:solidFill>
                  <a:srgbClr val="C00000"/>
                </a:solidFill>
              </a:rPr>
              <a:t>35%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rgbClr val="C00000"/>
                </a:solidFill>
              </a:rPr>
              <a:t>13%</a:t>
            </a:r>
            <a:r>
              <a:rPr lang="en-US" altLang="ko-KR" dirty="0"/>
              <a:t> improvements over the best accuracy of the baselines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FE9130-FBE3-4913-8B3A-6FB997C0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26C693-25ED-4411-BD47-B8187C22B22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Overview of 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5857BC-74F1-4282-A334-FE52F81C1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2"/>
          <a:stretch/>
        </p:blipFill>
        <p:spPr>
          <a:xfrm>
            <a:off x="6514787" y="1978289"/>
            <a:ext cx="5203008" cy="3692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57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4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AFBBFC-968D-4974-89DF-391E15016B8B}"/>
              </a:ext>
            </a:extLst>
          </p:cNvPr>
          <p:cNvSpPr/>
          <p:nvPr/>
        </p:nvSpPr>
        <p:spPr>
          <a:xfrm>
            <a:off x="2123872" y="5175266"/>
            <a:ext cx="8552143" cy="236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2486FFA5-1619-4DF0-B3E0-B14BF7F82C71}"/>
              </a:ext>
            </a:extLst>
          </p:cNvPr>
          <p:cNvSpPr/>
          <p:nvPr/>
        </p:nvSpPr>
        <p:spPr>
          <a:xfrm>
            <a:off x="5226455" y="4980262"/>
            <a:ext cx="1739089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0.992 ~ 0.999 AUC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42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6F33A-BADA-9DD3-73EF-2E855A0F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80E4F5-ED0D-FCA1-B546-1AAA1040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C4E19E-3380-46AE-67AA-37BC615ADD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60C47E7-8A7B-4D4C-40AD-B1DADB4F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1997149"/>
            <a:ext cx="9160030" cy="38893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26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AFBBFC-968D-4974-89DF-391E15016B8B}"/>
              </a:ext>
            </a:extLst>
          </p:cNvPr>
          <p:cNvSpPr/>
          <p:nvPr/>
        </p:nvSpPr>
        <p:spPr>
          <a:xfrm>
            <a:off x="2123872" y="5412195"/>
            <a:ext cx="8552143" cy="236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C1861900-8F03-4956-A545-8ACD8496FCC7}"/>
              </a:ext>
            </a:extLst>
          </p:cNvPr>
          <p:cNvSpPr/>
          <p:nvPr/>
        </p:nvSpPr>
        <p:spPr>
          <a:xfrm>
            <a:off x="5226455" y="5226079"/>
            <a:ext cx="1739089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0.929 ~ 0.999 F1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122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AFBBFC-968D-4974-89DF-391E15016B8B}"/>
              </a:ext>
            </a:extLst>
          </p:cNvPr>
          <p:cNvSpPr/>
          <p:nvPr/>
        </p:nvSpPr>
        <p:spPr>
          <a:xfrm>
            <a:off x="2123872" y="3600287"/>
            <a:ext cx="8552143" cy="194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663212E9-44C2-46DA-9A7B-E84DE26BA665}"/>
              </a:ext>
            </a:extLst>
          </p:cNvPr>
          <p:cNvSpPr/>
          <p:nvPr/>
        </p:nvSpPr>
        <p:spPr>
          <a:xfrm>
            <a:off x="4562445" y="3410874"/>
            <a:ext cx="3149983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H.V. shows 56.3% AUC Improvement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AFBBFC-968D-4974-89DF-391E15016B8B}"/>
              </a:ext>
            </a:extLst>
          </p:cNvPr>
          <p:cNvSpPr/>
          <p:nvPr/>
        </p:nvSpPr>
        <p:spPr>
          <a:xfrm>
            <a:off x="2123872" y="3981304"/>
            <a:ext cx="8552143" cy="194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위쪽 모서리 9">
            <a:extLst>
              <a:ext uri="{FF2B5EF4-FFF2-40B4-BE49-F238E27FC236}">
                <a16:creationId xmlns:a16="http://schemas.microsoft.com/office/drawing/2014/main" id="{331AA96D-796B-4E2D-839F-1386C706AD58}"/>
              </a:ext>
            </a:extLst>
          </p:cNvPr>
          <p:cNvSpPr/>
          <p:nvPr/>
        </p:nvSpPr>
        <p:spPr>
          <a:xfrm>
            <a:off x="4562445" y="3786300"/>
            <a:ext cx="3149983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H.V. shows 11.6% AUC Improvement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458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Traditional Brute Force Attack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DFD2D-17A1-4FB6-ADD0-EDF80C0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509859"/>
            <a:ext cx="9160030" cy="344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AFBBFC-968D-4974-89DF-391E15016B8B}"/>
              </a:ext>
            </a:extLst>
          </p:cNvPr>
          <p:cNvSpPr/>
          <p:nvPr/>
        </p:nvSpPr>
        <p:spPr>
          <a:xfrm>
            <a:off x="1515986" y="4370366"/>
            <a:ext cx="9160030" cy="797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663212E9-44C2-46DA-9A7B-E84DE26BA665}"/>
              </a:ext>
            </a:extLst>
          </p:cNvPr>
          <p:cNvSpPr/>
          <p:nvPr/>
        </p:nvSpPr>
        <p:spPr>
          <a:xfrm>
            <a:off x="3755726" y="4176102"/>
            <a:ext cx="4763422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Kitsune and </a:t>
            </a:r>
            <a:r>
              <a:rPr lang="en-US" altLang="ko-KR" sz="1200" dirty="0" err="1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DeepLog</a:t>
            </a:r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cannot afford high speed backbone traffic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041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6267884" cy="4197056"/>
          </a:xfrm>
        </p:spPr>
        <p:txBody>
          <a:bodyPr>
            <a:normAutofit/>
          </a:bodyPr>
          <a:lstStyle/>
          <a:p>
            <a:r>
              <a:rPr lang="en-US" altLang="ko-KR" dirty="0"/>
              <a:t>Encrypted Flooding Traffic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achieves 0.856 ~ 0.981 F1</a:t>
            </a:r>
            <a:r>
              <a:rPr lang="en-US" altLang="ko-KR" b="1" dirty="0"/>
              <a:t> </a:t>
            </a:r>
            <a:r>
              <a:rPr lang="en-US" altLang="ko-KR" dirty="0"/>
              <a:t>and 0.917 ~ 0.998 AUC</a:t>
            </a:r>
          </a:p>
          <a:p>
            <a:pPr lvl="2"/>
            <a:r>
              <a:rPr lang="en-US" altLang="ko-KR" dirty="0"/>
              <a:t>58.7% F1 and 25.3% AUC accuracy improvement over the baselines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can accurately detect the link flooding traffic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can identify slow and persisted password attempts for the channels</a:t>
            </a:r>
          </a:p>
          <a:p>
            <a:pPr lvl="2"/>
            <a:r>
              <a:rPr lang="en-US" altLang="ko-KR" dirty="0" err="1"/>
              <a:t>HyperVision</a:t>
            </a:r>
            <a:r>
              <a:rPr lang="en-US" altLang="ko-KR" dirty="0"/>
              <a:t> maintains the interaction patterns of attackers using the graph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08ABAE-1171-41A6-84A8-91950F3A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7" y="2318817"/>
            <a:ext cx="5009627" cy="3519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968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/>
              <a:t>Encrypted Web Malicious Traffic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achieves 0.985 average AUC and 0.957 average F1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E7DC70F-A919-4866-918B-79AB177D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26" y="2318817"/>
            <a:ext cx="4901529" cy="3519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07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6010233" cy="4197056"/>
          </a:xfrm>
        </p:spPr>
        <p:txBody>
          <a:bodyPr/>
          <a:lstStyle/>
          <a:p>
            <a:r>
              <a:rPr lang="en-US" altLang="ko-KR" dirty="0"/>
              <a:t>Encrypted Web Malicious Traffic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achieves 0.985 average AUC and 0.957 average F1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E7DC70F-A919-4866-918B-79AB177D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26" y="2318817"/>
            <a:ext cx="4901529" cy="3519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B1AA78F-AE6B-4587-9B03-21D4198122B2}"/>
              </a:ext>
            </a:extLst>
          </p:cNvPr>
          <p:cNvSpPr/>
          <p:nvPr/>
        </p:nvSpPr>
        <p:spPr>
          <a:xfrm>
            <a:off x="7064732" y="2484782"/>
            <a:ext cx="4432854" cy="32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933309A-D87B-4242-869E-8AF81B176169}"/>
              </a:ext>
            </a:extLst>
          </p:cNvPr>
          <p:cNvSpPr/>
          <p:nvPr/>
        </p:nvSpPr>
        <p:spPr>
          <a:xfrm>
            <a:off x="7064732" y="4322859"/>
            <a:ext cx="4432854" cy="746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061CA1C6-D9ED-4910-90FB-3C73690C372B}"/>
              </a:ext>
            </a:extLst>
          </p:cNvPr>
          <p:cNvSpPr/>
          <p:nvPr/>
        </p:nvSpPr>
        <p:spPr>
          <a:xfrm>
            <a:off x="7706167" y="2290518"/>
            <a:ext cx="3149983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H.V. shows 2.8% AUC Improvement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사각형: 둥근 위쪽 모서리 9">
            <a:extLst>
              <a:ext uri="{FF2B5EF4-FFF2-40B4-BE49-F238E27FC236}">
                <a16:creationId xmlns:a16="http://schemas.microsoft.com/office/drawing/2014/main" id="{EE053940-7D68-4732-88B5-D5DA294E1C70}"/>
              </a:ext>
            </a:extLst>
          </p:cNvPr>
          <p:cNvSpPr/>
          <p:nvPr/>
        </p:nvSpPr>
        <p:spPr>
          <a:xfrm>
            <a:off x="7706166" y="4114446"/>
            <a:ext cx="3149983" cy="19426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FF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H.V. shows 75.2% F1 Improvement</a:t>
            </a:r>
            <a:endParaRPr lang="ko-KR" altLang="en-US" sz="1200" dirty="0">
              <a:solidFill>
                <a:srgbClr val="FFFF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509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6484427" cy="4197056"/>
          </a:xfrm>
        </p:spPr>
        <p:txBody>
          <a:bodyPr>
            <a:normAutofit/>
          </a:bodyPr>
          <a:lstStyle/>
          <a:p>
            <a:r>
              <a:rPr lang="en-US" altLang="ko-KR" dirty="0"/>
              <a:t>Encrypted Web Malicious Traffic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achieves 0.985 average AUC and 0.957 average F1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flow based ML detection cannot detect web encrypted malicious traffic</a:t>
            </a:r>
          </a:p>
          <a:p>
            <a:pPr lvl="2"/>
            <a:r>
              <a:rPr lang="en-US" altLang="ko-KR" dirty="0"/>
              <a:t>Single flow patterns are almost same to benign web access flows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can accurately detect the encrypted web malicious traffic, because it captures the traffic from the frequent interactions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BAF109A-2C9B-4ED9-8675-7EC9B96BE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17" r="50000"/>
          <a:stretch/>
        </p:blipFill>
        <p:spPr>
          <a:xfrm>
            <a:off x="7551526" y="2405550"/>
            <a:ext cx="3129530" cy="26217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1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2098528"/>
          </a:xfrm>
        </p:spPr>
        <p:txBody>
          <a:bodyPr/>
          <a:lstStyle/>
          <a:p>
            <a:r>
              <a:rPr lang="en-US" altLang="ko-KR" dirty="0"/>
              <a:t>Encrypted Malware Traffic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Accuracy Evaluation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8E29AF-3F7F-4AD1-B728-18E3AF6D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2389762"/>
            <a:ext cx="11083636" cy="16968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F5FDDD4-E6D4-4D5B-8D6B-AAA194197A7E}"/>
              </a:ext>
            </a:extLst>
          </p:cNvPr>
          <p:cNvSpPr txBox="1">
            <a:spLocks/>
          </p:cNvSpPr>
          <p:nvPr/>
        </p:nvSpPr>
        <p:spPr>
          <a:xfrm>
            <a:off x="343593" y="4468238"/>
            <a:ext cx="11515898" cy="170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/>
              <a:t>Encrypted malware traffic is hard to detect for the baselines, because it is slow and persistent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accurately detects the malware campaigns at least 0.964 AUC and 0.891 F1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076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>
            <a:normAutofit/>
          </a:bodyPr>
          <a:lstStyle/>
          <a:p>
            <a:r>
              <a:rPr lang="en-US" altLang="ko-KR" dirty="0"/>
              <a:t>Throughput</a:t>
            </a:r>
          </a:p>
          <a:p>
            <a:pPr lvl="1"/>
            <a:r>
              <a:rPr lang="en-US" altLang="ko-KR" dirty="0"/>
              <a:t>Graph construction throughput</a:t>
            </a:r>
          </a:p>
          <a:p>
            <a:pPr lvl="2"/>
            <a:r>
              <a:rPr lang="en-US" altLang="ko-KR" dirty="0"/>
              <a:t>28.21 Gb/s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Max construction throughput</a:t>
            </a:r>
          </a:p>
          <a:p>
            <a:pPr lvl="2"/>
            <a:r>
              <a:rPr lang="en-US" altLang="ko-KR" dirty="0"/>
              <a:t>32.43 ~ 39.71 Gb/s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Graph detection throughput</a:t>
            </a:r>
          </a:p>
          <a:p>
            <a:pPr lvl="2"/>
            <a:r>
              <a:rPr lang="en-US" altLang="ko-KR" dirty="0"/>
              <a:t>121.64 Gb/s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Stable detection throughput</a:t>
            </a:r>
          </a:p>
          <a:p>
            <a:pPr lvl="2"/>
            <a:r>
              <a:rPr lang="en-US" altLang="ko-KR" dirty="0"/>
              <a:t>80.6 ~ 148.9 Gb/s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Performance Results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D66E517-272A-43FC-953B-8C0D1D98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02" y="1998900"/>
            <a:ext cx="5518305" cy="3871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5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6F33A-BADA-9DD3-73EF-2E855A0F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80E4F5-ED0D-FCA1-B546-1AAA1040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C4E19E-3380-46AE-67AA-37BC615ADD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60C47E7-8A7B-4D4C-40AD-B1DADB4F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1997149"/>
            <a:ext cx="9160030" cy="38893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9470C8-635A-135A-5849-D373886BB768}"/>
              </a:ext>
            </a:extLst>
          </p:cNvPr>
          <p:cNvSpPr/>
          <p:nvPr/>
        </p:nvSpPr>
        <p:spPr>
          <a:xfrm>
            <a:off x="3800638" y="2700275"/>
            <a:ext cx="3170686" cy="4236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827CEE63-1A88-5429-5F96-34AA6AFF649F}"/>
              </a:ext>
            </a:extLst>
          </p:cNvPr>
          <p:cNvSpPr/>
          <p:nvPr/>
        </p:nvSpPr>
        <p:spPr>
          <a:xfrm>
            <a:off x="5121438" y="2420815"/>
            <a:ext cx="529085" cy="27945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endParaRPr lang="ko-KR" altLang="en-US" sz="15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506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/>
              <a:t>Latency</a:t>
            </a:r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has 1.09 ~ 1.04s average construction latency with an upper bound of 1.93s</a:t>
            </a:r>
          </a:p>
          <a:p>
            <a:pPr lvl="2"/>
            <a:r>
              <a:rPr lang="en-US" altLang="ko-KR" dirty="0"/>
              <a:t>The Receive Side Scaling (RSS) on the Intel NIC is unbalanced on the threads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Construct latency composition</a:t>
            </a:r>
          </a:p>
          <a:p>
            <a:pPr lvl="2"/>
            <a:r>
              <a:rPr lang="en-US" altLang="ko-KR" dirty="0"/>
              <a:t>Flow classification 50.95%</a:t>
            </a:r>
          </a:p>
          <a:p>
            <a:pPr lvl="2"/>
            <a:r>
              <a:rPr lang="en-US" altLang="ko-KR" dirty="0"/>
              <a:t>Short flow aggregation 35.03%</a:t>
            </a:r>
          </a:p>
          <a:p>
            <a:pPr lvl="2"/>
            <a:r>
              <a:rPr lang="en-US" altLang="ko-KR" dirty="0"/>
              <a:t>Long flow distribution fitting 14.0%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Performance Results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C51448-E43F-40E8-8544-8B3B2EF5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14" y="1979908"/>
            <a:ext cx="5569577" cy="3871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805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/>
              <a:t>Latency</a:t>
            </a:r>
          </a:p>
          <a:p>
            <a:pPr lvl="1"/>
            <a:r>
              <a:rPr lang="en-US" altLang="ko-KR" dirty="0"/>
              <a:t>Graph detection latency</a:t>
            </a:r>
          </a:p>
          <a:p>
            <a:pPr lvl="2"/>
            <a:r>
              <a:rPr lang="en-US" altLang="ko-KR" dirty="0"/>
              <a:t>0.83s latency on average with a 99</a:t>
            </a:r>
            <a:r>
              <a:rPr lang="en-US" altLang="ko-KR" baseline="30000" dirty="0"/>
              <a:t>th</a:t>
            </a:r>
            <a:r>
              <a:rPr lang="en-US" altLang="ko-KR" dirty="0"/>
              <a:t> percentile of 4.48s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Detection latency composition</a:t>
            </a:r>
          </a:p>
          <a:p>
            <a:pPr lvl="2"/>
            <a:r>
              <a:rPr lang="en-US" altLang="ko-KR" dirty="0"/>
              <a:t>75.8% of the latency comes from pre-clustering</a:t>
            </a:r>
          </a:p>
          <a:p>
            <a:pPr lvl="3"/>
            <a:r>
              <a:rPr lang="en-US" altLang="ko-KR" dirty="0"/>
              <a:t>Pre-clustering step reduces the processing overhead of the subsequent processing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Performance Results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C51448-E43F-40E8-8544-8B3B2EF5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14" y="1979908"/>
            <a:ext cx="5569577" cy="3871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890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538B-F9DA-439F-A103-DCC2186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C0D70-D3B8-42CE-BBA3-21B5AAC7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/>
              <a:t>Resource Consumption</a:t>
            </a:r>
          </a:p>
          <a:p>
            <a:pPr lvl="1"/>
            <a:r>
              <a:rPr lang="en-US" altLang="ko-KR" dirty="0"/>
              <a:t>The increasing rate of memory for maintaining the graph is only 13.1 MB/s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HyperVision</a:t>
            </a:r>
            <a:r>
              <a:rPr lang="en-US" altLang="ko-KR" dirty="0"/>
              <a:t> utilizes 1.78 GB memory to maintain the flow interaction patterns extracted from 2.82 TB ongoing traffic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Graph storage usages</a:t>
            </a:r>
          </a:p>
          <a:p>
            <a:pPr lvl="2"/>
            <a:r>
              <a:rPr lang="en-US" altLang="ko-KR" dirty="0" err="1"/>
              <a:t>HyperVision</a:t>
            </a:r>
            <a:r>
              <a:rPr lang="en-US" altLang="ko-KR" dirty="0"/>
              <a:t> achieves 8.99%, 55.7%, 98.1% storage reduction over the baselines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D0722-0A1F-42FA-9FB0-FF2B99A2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A1791B-D5DE-40D4-8FFA-99DDA44DF4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Performance Results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5A9F27D-6B6D-4DB1-A08F-0325E28E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90" y="2712052"/>
            <a:ext cx="5687658" cy="1907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15BB0-D81E-4AC4-B4A7-5E475F18F04E}"/>
              </a:ext>
            </a:extLst>
          </p:cNvPr>
          <p:cNvSpPr txBox="1"/>
          <p:nvPr/>
        </p:nvSpPr>
        <p:spPr>
          <a:xfrm>
            <a:off x="10557795" y="4650604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Raw packet header</a:t>
            </a:r>
          </a:p>
          <a:p>
            <a:pPr algn="r"/>
            <a:r>
              <a:rPr lang="en-US" altLang="ko-KR" sz="1000" dirty="0">
                <a:solidFill>
                  <a:schemeClr val="accent4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Suricata</a:t>
            </a:r>
          </a:p>
        </p:txBody>
      </p:sp>
    </p:spTree>
    <p:extLst>
      <p:ext uri="{BB962C8B-B14F-4D97-AF65-F5344CB8AC3E}">
        <p14:creationId xmlns:p14="http://schemas.microsoft.com/office/powerpoint/2010/main" val="1563227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A5E5F8-72CF-465F-832D-12A57397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3BA575-00F0-4606-9374-87EE0CA7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is an ML based real time detection system for encrypted malicious traffic with unknown patterns</a:t>
            </a:r>
          </a:p>
          <a:p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en-US" altLang="ko-KR" i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uses two different strategies to represent the interaction patterns generated by short and long flows and aggregates the information of these flows</a:t>
            </a:r>
          </a:p>
          <a:p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en-US" altLang="ko-KR" i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HyperVision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is unsupervised graph learning method to detect the traffic by utilizing the connectivity, sparsity, and statistical features in the graph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77405B-172B-49D4-A665-0D2304EF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128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075C5E-3A51-4907-BA21-3A952CF06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E516A0-96FB-4909-AB1E-A81E10F8B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443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147A0-16D5-46F2-BE88-0BE27870B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781E08-0485-4A0C-9E3C-DBA130A2C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85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4E945-BD75-41A8-9EA3-3F49A334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Features of Edges Used in </a:t>
            </a:r>
            <a:r>
              <a:rPr lang="en-US" altLang="ko-KR" dirty="0" err="1"/>
              <a:t>HyperVision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9AD3D-1B66-4B41-914A-C6178C84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46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5DD021-DEBA-4955-958C-F881A373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43" y="1426472"/>
            <a:ext cx="4798914" cy="4684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80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BDFE8A-538B-BA79-900D-8018A965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Hyper-</a:t>
            </a:r>
            <a:r>
              <a:rPr lang="en-US" altLang="ko-KR" dirty="0" err="1"/>
              <a:t>Paramter</a:t>
            </a:r>
            <a:r>
              <a:rPr lang="en-US" altLang="ko-KR" dirty="0"/>
              <a:t> Configuration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1E380A-651A-1516-C06F-18233EFE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C6566D-F945-00FA-F88C-9A9B7FDA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40" y="1712416"/>
            <a:ext cx="8333919" cy="3942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519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4E945-BD75-41A8-9EA3-3F49A334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Details of Malicious Traffic Datasets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9AD3D-1B66-4B41-914A-C6178C84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371158-D27F-45C9-BA8B-DCEECCCC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52" y="1528955"/>
            <a:ext cx="3476219" cy="4684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B0F0AF4-33C6-4D8E-8DA5-26DD6434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31" y="1528954"/>
            <a:ext cx="3349314" cy="4684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023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8F254B-A001-334A-F5F7-22892010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Five Generic Malicious Traffic Detection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933A17-6164-2EF2-FC45-BE130E08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Jaqen</a:t>
            </a:r>
            <a:endParaRPr lang="en-US" altLang="ko-KR" dirty="0"/>
          </a:p>
          <a:p>
            <a:pPr lvl="1"/>
            <a:r>
              <a:rPr lang="en-US" altLang="ko-KR" dirty="0"/>
              <a:t>Sampling based recording and signature based detection</a:t>
            </a:r>
          </a:p>
          <a:p>
            <a:r>
              <a:rPr lang="en-US" altLang="ko-KR" dirty="0" err="1"/>
              <a:t>FlowLens</a:t>
            </a:r>
            <a:endParaRPr lang="en-US" altLang="ko-KR" dirty="0"/>
          </a:p>
          <a:p>
            <a:pPr lvl="1"/>
            <a:r>
              <a:rPr lang="en-US" altLang="ko-KR" dirty="0"/>
              <a:t>Sampling based recording and ML based detection</a:t>
            </a:r>
          </a:p>
          <a:p>
            <a:pPr lvl="1"/>
            <a:r>
              <a:rPr lang="en-US" altLang="ko-KR" dirty="0"/>
              <a:t>Supervised learning</a:t>
            </a:r>
          </a:p>
          <a:p>
            <a:r>
              <a:rPr lang="en-US" altLang="ko-KR" dirty="0"/>
              <a:t>Whisper</a:t>
            </a:r>
          </a:p>
          <a:p>
            <a:pPr lvl="1"/>
            <a:r>
              <a:rPr lang="en-US" altLang="ko-KR" dirty="0"/>
              <a:t>Flow-level features and ML based detection</a:t>
            </a:r>
          </a:p>
          <a:p>
            <a:r>
              <a:rPr lang="en-US" altLang="ko-KR" dirty="0"/>
              <a:t>Kitsune</a:t>
            </a:r>
          </a:p>
          <a:p>
            <a:pPr lvl="1"/>
            <a:r>
              <a:rPr lang="en-US" altLang="ko-KR" dirty="0"/>
              <a:t>Packet-level features and DL based detection</a:t>
            </a:r>
          </a:p>
          <a:p>
            <a:pPr lvl="1"/>
            <a:r>
              <a:rPr lang="en-US" altLang="ko-KR" dirty="0"/>
              <a:t>Unsupervised learning</a:t>
            </a:r>
          </a:p>
          <a:p>
            <a:r>
              <a:rPr lang="en-US" altLang="ko-KR" dirty="0" err="1"/>
              <a:t>Deeplog</a:t>
            </a:r>
            <a:endParaRPr lang="en-US" altLang="ko-KR" dirty="0"/>
          </a:p>
          <a:p>
            <a:pPr lvl="1"/>
            <a:r>
              <a:rPr lang="en-US" altLang="ko-KR" dirty="0"/>
              <a:t>Event based recording and DL based detection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DBBA02-4408-A099-4A6C-D33EE4D3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16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6F33A-BADA-9DD3-73EF-2E855A0F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80E4F5-ED0D-FCA1-B546-1AAA1040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C4E19E-3380-46AE-67AA-37BC615ADD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60C47E7-8A7B-4D4C-40AD-B1DADB4F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1997149"/>
            <a:ext cx="9160030" cy="38893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9470C8-635A-135A-5849-D373886BB768}"/>
              </a:ext>
            </a:extLst>
          </p:cNvPr>
          <p:cNvSpPr/>
          <p:nvPr/>
        </p:nvSpPr>
        <p:spPr>
          <a:xfrm>
            <a:off x="3800638" y="2700275"/>
            <a:ext cx="3170686" cy="4236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827CEE63-1A88-5429-5F96-34AA6AFF649F}"/>
              </a:ext>
            </a:extLst>
          </p:cNvPr>
          <p:cNvSpPr/>
          <p:nvPr/>
        </p:nvSpPr>
        <p:spPr>
          <a:xfrm>
            <a:off x="5121438" y="2420815"/>
            <a:ext cx="529085" cy="27945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endParaRPr lang="ko-KR" altLang="en-US" sz="15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161D0F5-2490-295D-0E94-0F59BD41D17B}"/>
              </a:ext>
            </a:extLst>
          </p:cNvPr>
          <p:cNvSpPr/>
          <p:nvPr/>
        </p:nvSpPr>
        <p:spPr>
          <a:xfrm>
            <a:off x="2479837" y="3154829"/>
            <a:ext cx="1670132" cy="4236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DB4814F5-241B-41BF-BEBB-376C215404BE}"/>
              </a:ext>
            </a:extLst>
          </p:cNvPr>
          <p:cNvSpPr/>
          <p:nvPr/>
        </p:nvSpPr>
        <p:spPr>
          <a:xfrm>
            <a:off x="3050360" y="2875370"/>
            <a:ext cx="529085" cy="279459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</a:t>
            </a:r>
            <a:endParaRPr lang="ko-KR" altLang="en-US" sz="15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4127E-C97A-F638-6400-64DEEBF4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AA07C-4472-18A1-CF37-F988D06D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Unknown Encrypted</a:t>
            </a:r>
          </a:p>
          <a:p>
            <a:pPr lvl="1"/>
            <a:r>
              <a:rPr lang="en-US" altLang="ko-KR" dirty="0"/>
              <a:t>Encrypted malicious traffic detection is not well addressed</a:t>
            </a:r>
          </a:p>
          <a:p>
            <a:pPr lvl="2"/>
            <a:r>
              <a:rPr lang="en-US" altLang="ko-KR" dirty="0"/>
              <a:t>Similar features to benign flow</a:t>
            </a:r>
          </a:p>
          <a:p>
            <a:pPr lvl="2"/>
            <a:r>
              <a:rPr lang="en-US" altLang="ko-KR" dirty="0"/>
              <a:t>Diverse traffic patterns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The existing encrypted traffic detection methods are </a:t>
            </a:r>
            <a:r>
              <a:rPr lang="en-US" altLang="ko-KR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supervised</a:t>
            </a:r>
          </a:p>
          <a:p>
            <a:pPr lvl="2"/>
            <a:r>
              <a:rPr lang="en-US" altLang="ko-KR" dirty="0"/>
              <a:t>Unable to detect encrypted malicious traffic with unknown patterns</a:t>
            </a:r>
          </a:p>
          <a:p>
            <a:pPr lvl="2"/>
            <a:r>
              <a:rPr lang="en-US" altLang="ko-KR" dirty="0"/>
              <a:t>Incapable of detecting both attacks constructed with and without encrypted traffic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B83680-0ECC-0020-7F01-6F24EF60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AAB6956-5FF3-A0DA-683F-62765BE1BB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57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4127E-C97A-F638-6400-64DEEBF4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AA07C-4472-18A1-CF37-F988D06D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5752407" cy="4197056"/>
          </a:xfr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Unknown Encrypted</a:t>
            </a:r>
          </a:p>
          <a:p>
            <a:pPr lvl="1"/>
            <a:r>
              <a:rPr lang="en-US" altLang="ko-KR" dirty="0"/>
              <a:t>Encrypted malicious traffic detection is not well addressed</a:t>
            </a:r>
          </a:p>
          <a:p>
            <a:pPr lvl="2"/>
            <a:r>
              <a:rPr lang="en-US" altLang="ko-KR" dirty="0"/>
              <a:t>Low-rate</a:t>
            </a:r>
          </a:p>
          <a:p>
            <a:pPr lvl="2"/>
            <a:r>
              <a:rPr lang="en-US" altLang="ko-KR" dirty="0"/>
              <a:t>Diverse traffic patterns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The existing encrypted traffic detection methods are </a:t>
            </a:r>
            <a:r>
              <a:rPr lang="en-US" altLang="ko-KR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supervised</a:t>
            </a:r>
          </a:p>
          <a:p>
            <a:pPr lvl="2"/>
            <a:r>
              <a:rPr lang="en-US" altLang="ko-KR" dirty="0"/>
              <a:t>Unable to detect encrypted malicious traffic with unknown patterns</a:t>
            </a:r>
          </a:p>
          <a:p>
            <a:pPr lvl="2"/>
            <a:r>
              <a:rPr lang="en-US" altLang="ko-KR" dirty="0"/>
              <a:t>Incapable of detecting both attacks constructed with and without encrypted traffic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B83680-0ECC-0020-7F01-6F24EF60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AAB6956-5FF3-A0DA-683F-62765BE1BB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123E782-E3B5-45FC-AB42-410AA27548B7}"/>
              </a:ext>
            </a:extLst>
          </p:cNvPr>
          <p:cNvSpPr txBox="1">
            <a:spLocks/>
          </p:cNvSpPr>
          <p:nvPr/>
        </p:nvSpPr>
        <p:spPr>
          <a:xfrm>
            <a:off x="6096000" y="1979908"/>
            <a:ext cx="5752407" cy="419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70C0"/>
                </a:solidFill>
              </a:rPr>
              <a:t>Real Time</a:t>
            </a:r>
          </a:p>
          <a:p>
            <a:pPr lvl="1"/>
            <a:r>
              <a:rPr lang="en-US" altLang="ko-KR" dirty="0"/>
              <a:t>Encrypted malicious traffic involves multiple attack steps with </a:t>
            </a:r>
            <a:r>
              <a:rPr lang="en-US" altLang="ko-KR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different flow interactions</a:t>
            </a:r>
            <a:r>
              <a:rPr lang="en-US" altLang="ko-KR" dirty="0"/>
              <a:t> among attackers and victims</a:t>
            </a:r>
          </a:p>
          <a:p>
            <a:pPr lvl="2"/>
            <a:r>
              <a:rPr lang="en-US" altLang="ko-KR" dirty="0"/>
              <a:t>The interaction patterns are distinct from benign flow interaction patterns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 </a:t>
            </a:r>
            <a:r>
              <a:rPr lang="en-US" altLang="ko-KR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graph</a:t>
            </a:r>
            <a:r>
              <a:rPr lang="en-US" altLang="ko-KR" dirty="0"/>
              <a:t> to capture various flow interaction patterns</a:t>
            </a:r>
          </a:p>
          <a:p>
            <a:pPr lvl="2"/>
            <a:r>
              <a:rPr lang="en-US" altLang="ko-KR" dirty="0"/>
              <a:t>The dependence explosion problem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Reduce the density of the graph inspired by the </a:t>
            </a:r>
            <a:r>
              <a:rPr lang="en-US" altLang="ko-KR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flow size distribution</a:t>
            </a:r>
            <a:r>
              <a:rPr lang="en-US" altLang="ko-KR" dirty="0"/>
              <a:t> 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1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4127E-C97A-F638-6400-64DEEBF4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AA07C-4472-18A1-CF37-F988D06D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979908"/>
            <a:ext cx="11515898" cy="4197056"/>
          </a:xfrm>
        </p:spPr>
        <p:txBody>
          <a:bodyPr/>
          <a:lstStyle/>
          <a:p>
            <a:r>
              <a:rPr lang="en-US" altLang="ko-KR" dirty="0"/>
              <a:t>The comparison with the existing methods of malicious traffic detection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B83680-0ECC-0020-7F01-6F24EF60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AAB6956-5FF3-A0DA-683F-62765BE1BB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Keywords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18A451-0152-4D21-819E-320CC2A2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2574202"/>
            <a:ext cx="10076033" cy="30084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57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46DE1F06-7F34-46D8-990B-11F467C1951C}"/>
              </a:ext>
            </a:extLst>
          </p:cNvPr>
          <p:cNvSpPr txBox="1">
            <a:spLocks/>
          </p:cNvSpPr>
          <p:nvPr/>
        </p:nvSpPr>
        <p:spPr>
          <a:xfrm>
            <a:off x="6107084" y="3652918"/>
            <a:ext cx="5752407" cy="2524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Graph in </a:t>
            </a:r>
            <a:r>
              <a:rPr lang="en-US" altLang="ko-KR" dirty="0" err="1"/>
              <a:t>HyperVision</a:t>
            </a:r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E8BCD94-15D3-2425-D6F6-E498C23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C4145E-1E66-436A-A1C3-1FC4606F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3652918"/>
            <a:ext cx="5752407" cy="2524045"/>
          </a:xfrm>
        </p:spPr>
        <p:txBody>
          <a:bodyPr/>
          <a:lstStyle/>
          <a:p>
            <a:r>
              <a:rPr lang="en-US" altLang="ko-KR" dirty="0"/>
              <a:t>Design Goals of </a:t>
            </a:r>
            <a:r>
              <a:rPr lang="en-US" altLang="ko-KR" dirty="0" err="1"/>
              <a:t>HyperVison</a:t>
            </a:r>
            <a:endParaRPr lang="en-US" altLang="ko-KR" dirty="0"/>
          </a:p>
          <a:p>
            <a:pPr lvl="1"/>
            <a:r>
              <a:rPr lang="en-US" altLang="ko-KR" dirty="0"/>
              <a:t>Generic detection</a:t>
            </a:r>
          </a:p>
          <a:p>
            <a:pPr lvl="1"/>
            <a:r>
              <a:rPr lang="en-US" altLang="ko-KR" dirty="0"/>
              <a:t>Real time high-speed traffic processing</a:t>
            </a:r>
          </a:p>
          <a:p>
            <a:pPr lvl="1"/>
            <a:r>
              <a:rPr lang="en-US" altLang="ko-KR" dirty="0"/>
              <a:t>Unsupervised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8BEA27-6648-D43E-5EDF-63668B3C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5BAC-D1B8-407F-8F01-8E8B9A42E30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0D335DA-18B8-F744-080A-5413781D62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 err="1"/>
              <a:t>HyperVision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2CDDA-9B59-4BCB-E925-6B8102289B7D}"/>
              </a:ext>
            </a:extLst>
          </p:cNvPr>
          <p:cNvSpPr txBox="1"/>
          <p:nvPr/>
        </p:nvSpPr>
        <p:spPr>
          <a:xfrm>
            <a:off x="354677" y="2080112"/>
            <a:ext cx="11482646" cy="9771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 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real time</a:t>
            </a:r>
            <a:r>
              <a: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detection system that aims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to capture footprints of 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encrypted malicious traffic</a:t>
            </a:r>
            <a:r>
              <a: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by analyzing 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interaction patterns among flows</a:t>
            </a:r>
            <a:endParaRPr lang="ko-KR" altLang="en-US" sz="20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6F2386D-AE90-8704-4359-0B1BFF6B845E}"/>
              </a:ext>
            </a:extLst>
          </p:cNvPr>
          <p:cNvSpPr/>
          <p:nvPr/>
        </p:nvSpPr>
        <p:spPr>
          <a:xfrm>
            <a:off x="343593" y="1998980"/>
            <a:ext cx="11504814" cy="120610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Random graph">
            <a:extLst>
              <a:ext uri="{FF2B5EF4-FFF2-40B4-BE49-F238E27FC236}">
                <a16:creationId xmlns:a16="http://schemas.microsoft.com/office/drawing/2014/main" id="{2CD3B4EB-DDE4-0B3D-A186-B07D5C69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04" y="4241381"/>
            <a:ext cx="1935582" cy="19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90950DC-3673-CC20-4E41-4115D48EE09D}"/>
              </a:ext>
            </a:extLst>
          </p:cNvPr>
          <p:cNvCxnSpPr>
            <a:cxnSpLocks/>
          </p:cNvCxnSpPr>
          <p:nvPr/>
        </p:nvCxnSpPr>
        <p:spPr>
          <a:xfrm>
            <a:off x="8383910" y="4402497"/>
            <a:ext cx="0" cy="3475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39FD90-53CB-BC78-554B-BE546AC8788A}"/>
              </a:ext>
            </a:extLst>
          </p:cNvPr>
          <p:cNvSpPr txBox="1"/>
          <p:nvPr/>
        </p:nvSpPr>
        <p:spPr>
          <a:xfrm>
            <a:off x="7404400" y="4157436"/>
            <a:ext cx="17602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Vertex; IP address</a:t>
            </a:r>
            <a:endParaRPr lang="ko-KR" altLang="en-US" sz="15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DD51EFB-33C1-D57E-E22D-C0AE5385C314}"/>
              </a:ext>
            </a:extLst>
          </p:cNvPr>
          <p:cNvCxnSpPr>
            <a:cxnSpLocks/>
          </p:cNvCxnSpPr>
          <p:nvPr/>
        </p:nvCxnSpPr>
        <p:spPr>
          <a:xfrm>
            <a:off x="9761660" y="4343632"/>
            <a:ext cx="0" cy="3475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71C1BB-47E6-239F-2476-831AB0A12AC6}"/>
              </a:ext>
            </a:extLst>
          </p:cNvPr>
          <p:cNvSpPr txBox="1"/>
          <p:nvPr/>
        </p:nvSpPr>
        <p:spPr>
          <a:xfrm>
            <a:off x="9244537" y="4074741"/>
            <a:ext cx="12433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Edge; Flows</a:t>
            </a:r>
            <a:endParaRPr lang="ko-KR" altLang="en-US" sz="1500" dirty="0">
              <a:solidFill>
                <a:schemeClr val="accent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81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Navigation Satellite System_v0.5</Template>
  <TotalTime>4196</TotalTime>
  <Words>1906</Words>
  <Application>Microsoft Office PowerPoint</Application>
  <PresentationFormat>와이드스크린</PresentationFormat>
  <Paragraphs>401</Paragraphs>
  <Slides>49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5" baseType="lpstr">
      <vt:lpstr>KoPubWorld돋움체 Bold</vt:lpstr>
      <vt:lpstr>Arial</vt:lpstr>
      <vt:lpstr>KoPubWorld돋움체 Medium</vt:lpstr>
      <vt:lpstr>맑은 고딕</vt:lpstr>
      <vt:lpstr>Wingdings</vt:lpstr>
      <vt:lpstr>Office 테마</vt:lpstr>
      <vt:lpstr>Detecting Unknown Encrypted Malicious Traffic in Real Time via Flow Interaction Graph Analysis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Overview</vt:lpstr>
      <vt:lpstr>Overview</vt:lpstr>
      <vt:lpstr>Overview</vt:lpstr>
      <vt:lpstr>Overview</vt:lpstr>
      <vt:lpstr>Graph Construction</vt:lpstr>
      <vt:lpstr>Graph Construction</vt:lpstr>
      <vt:lpstr>Graph Construction</vt:lpstr>
      <vt:lpstr>Graph Construction</vt:lpstr>
      <vt:lpstr>Graph Construction</vt:lpstr>
      <vt:lpstr>Graph Construction</vt:lpstr>
      <vt:lpstr>Graph Pre-Processing</vt:lpstr>
      <vt:lpstr>Graph Pre-Processing</vt:lpstr>
      <vt:lpstr>Malicious Traffic Detection</vt:lpstr>
      <vt:lpstr>Malicious Traffic Detection</vt:lpstr>
      <vt:lpstr>Malicious Traffic Detection</vt:lpstr>
      <vt:lpstr>Theoretical Analysis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Conclusion</vt:lpstr>
      <vt:lpstr>Thank you</vt:lpstr>
      <vt:lpstr>Appendix</vt:lpstr>
      <vt:lpstr>Features of Edges Used in HyperVision</vt:lpstr>
      <vt:lpstr>Hyper-Paramter Configuration</vt:lpstr>
      <vt:lpstr>Details of Malicious Traffic Datasets</vt:lpstr>
      <vt:lpstr>Five Generic Malicious Traffic Detection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Navigation Satellite System</dc:title>
  <dc:creator>황은비</dc:creator>
  <cp:lastModifiedBy>황은비</cp:lastModifiedBy>
  <cp:revision>292</cp:revision>
  <dcterms:created xsi:type="dcterms:W3CDTF">2024-04-19T02:41:17Z</dcterms:created>
  <dcterms:modified xsi:type="dcterms:W3CDTF">2024-04-25T04:21:03Z</dcterms:modified>
</cp:coreProperties>
</file>