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0" r:id="rId5"/>
    <p:sldId id="264" r:id="rId6"/>
    <p:sldId id="263" r:id="rId7"/>
    <p:sldId id="267" r:id="rId8"/>
    <p:sldId id="266" r:id="rId9"/>
    <p:sldId id="278" r:id="rId10"/>
    <p:sldId id="270" r:id="rId11"/>
    <p:sldId id="271" r:id="rId12"/>
    <p:sldId id="280" r:id="rId13"/>
    <p:sldId id="279" r:id="rId14"/>
    <p:sldId id="281" r:id="rId15"/>
    <p:sldId id="283" r:id="rId16"/>
    <p:sldId id="272" r:id="rId17"/>
    <p:sldId id="287" r:id="rId18"/>
    <p:sldId id="274" r:id="rId19"/>
    <p:sldId id="284" r:id="rId20"/>
    <p:sldId id="286" r:id="rId21"/>
    <p:sldId id="285" r:id="rId22"/>
    <p:sldId id="289" r:id="rId23"/>
    <p:sldId id="275" r:id="rId24"/>
    <p:sldId id="288" r:id="rId25"/>
    <p:sldId id="276" r:id="rId26"/>
    <p:sldId id="290" r:id="rId27"/>
    <p:sldId id="258" r:id="rId28"/>
    <p:sldId id="282" r:id="rId29"/>
    <p:sldId id="259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ACB73-FC87-4601-A807-ACA1804B1D41}" type="datetimeFigureOut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7DDF-7404-4A39-BFE7-F32B7999B0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23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B7DDF-7404-4A39-BFE7-F32B7999B00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6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D97112-106A-18F4-36A8-ABC91AA0F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451"/>
            <a:ext cx="9144000" cy="2056266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A8CA7A-27A2-9034-3F27-783D0C8F6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9730"/>
            <a:ext cx="9144000" cy="1366157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1A43FF-6E33-D571-6D17-1B12312C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4EEB32-DF8E-40A9-98F4-E079CA1699F6}" type="datetime1">
              <a:rPr lang="ko-KR" altLang="en-US" smtClean="0"/>
              <a:t>2024-07-23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4392FC-E9D8-E70E-A62B-06442770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701BA4-C3E8-06FB-CCBB-3A9988EE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542FC02-7D84-E229-35A9-B00D9BFBBB01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978051"/>
            <a:ext cx="9144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1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59AE5A-B9A3-03DD-A511-9F008E59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AB510C-C041-135E-9E54-DFE0F6ED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D8AC8B-33C4-1C2E-E2B1-7D5C164B2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EDF81D-1396-BDDF-8C61-C2406C37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EC66-72B9-4EFF-BB16-C1D9DA491CB5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10D73A-3AEB-D43D-2D30-311BB0B2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062ECB-64C6-EBE7-135B-3B765D8B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7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8B376B-0114-5D43-2460-0CC1891D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BE0485-C173-20D0-0D2C-74C072462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FC3D40-8E1B-361C-21C9-CD00563F5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A0AB20-01B4-7243-88F8-66C6C903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C9F2-5126-4C39-BCC5-064562E52A00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EE23AE-F084-A1E1-FBCB-5C80484F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F1DFB1-268A-7F9A-077D-10AC68A9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4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31FB73-377D-5435-E073-E993F22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944106-60DB-A931-3A24-B1886F62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BBEC3A-AD5C-239F-239A-C32113B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088-FFFB-4B2E-9773-4671456899A4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B4D702-AFDB-9652-AC64-CEDED177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C104BC-6B7D-405B-E3D1-3CE40B4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9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F3562C2-88D2-83C5-A593-747C6388C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AF8B68-AC3F-9943-A1A1-7C8571CD1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C525BE-5839-F77C-5A1E-F815C88A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2EE3-76B1-47E4-B781-8E516FFAD112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EE6B97-137F-4ED7-5DFC-36276CB8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29DA58-C87C-5A05-8281-FB6DA7D7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98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965FE-EAAD-015F-4BBE-95706A52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6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80702B-B23F-7F5C-77C1-FBA03CEB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>
            <a:noAutofit/>
          </a:bodyPr>
          <a:lstStyle>
            <a:lvl1pPr marL="228600" indent="-228600">
              <a:spcBef>
                <a:spcPts val="2400"/>
              </a:spcBef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altLang="ko-KR" dirty="0"/>
          </a:p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A1B2CA-2893-385C-22B0-97A32BA4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8446AD-BB2B-45DB-8341-336D88B520DC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9DD7DE-3D82-50CF-8CB0-8CE85842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BD47F3-BCBE-F6C6-4AFB-78B41CB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r>
              <a:rPr lang="en-US" altLang="ko-KR" dirty="0"/>
              <a:t>/29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A8AA41-7BCA-860C-3452-A30AD2FE366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49138"/>
            <a:ext cx="105156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2D4D-B275-48F0-AF61-036067588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6F6436-725E-9B9E-0F27-8D9F8DE11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9CBE21-3857-FF21-FE2E-AAA572E7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642B-F6B4-42BE-BF71-438292B73640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A2AF7C-9ABB-1876-EB9D-A71067E6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83F5D6-6FB5-87DD-877C-1EAB03E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09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56A81E-9F2D-EC7F-64D3-D6E67525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45FFEF-9CD9-AF78-DB02-9F47D5FE0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219D91-FCA5-0F9F-232C-0FFFA9D6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E5A0-F5E8-4E40-B1D6-5EB4FBA20EA6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D25729-6B4A-D32C-4BFE-0EF9A4EF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66D345-738A-7891-93D8-A9ACEFA8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5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0DA14-8569-5D44-08B8-A7F60C7A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C85C7C-B949-FC04-5045-404236E95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7D2B37-A9C1-61CE-DDCF-8AA7A1E7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CB66-2CC8-40CC-8DF6-18FA6193589F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F68B32-9395-1919-9255-CF65F44A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738D10-D3AF-0543-8421-B5DBF681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3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B42D1-9A7F-A0A4-B1D3-E7C11C95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C25F4A-8222-C501-1EFF-05002AD48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CC4609-767A-781D-0381-FB237DBD3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BB2BD3-E879-39BD-DAE8-135BFAF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01B6-C43F-4E26-BA9D-300B7DD7D2F1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3339E9-C88D-81F5-F988-B0F15C5E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CA7FAC-EA3E-3920-94D4-4398E711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35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E52E8-E3FD-AD4E-1F91-C70AB2A5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6A9645-C0F7-5131-F37F-EA1643BA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77A118-11F4-099B-3777-3481F9334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A0A9AC-19E4-DD0F-9DB3-714D1CCB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AB926A2-6B24-C8F8-E6A4-28CD15AA8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A417B63-04C1-2E50-1DD5-53C253A1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E9AC-88D3-40F0-B0C0-E700A7E8F36F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4F8FFFC-209F-35A7-0271-EEA67EC5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31FB984-8BDD-58B6-6FEA-76D00487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5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AB080-3168-58BF-17E9-841A4D7B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7556B3-4C1A-BB76-9482-E909E47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8A2A-55CF-4B24-830D-EFC6F588D5E9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BC4E603-B722-CD27-FFD1-9B695526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04F1C5-77AE-2F31-E6CD-A7B8CAE4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2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8B06349-5C6C-A60C-16A5-16E81E8E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1AF-02EA-4270-8542-8557835C2519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CF95C7C-695F-ED2E-7A4B-427AB6A6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D7D5D4-E0CE-5186-2EF8-3F5A0E8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6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3EFC89-4231-F506-49D2-9DAE4EC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ED590A-038C-AB7E-A9B9-48070CC3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5ECAC9-0A9C-CF9E-7A6F-1E3206187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D922C-ACA4-4583-A2F6-5A536C8D8921}" type="datetime1">
              <a:rPr lang="ko-KR" altLang="en-US" smtClean="0"/>
              <a:t>2024-07-23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8933D9-FF4D-104C-BC29-13860DBD4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5174E0-E8D8-AE76-B060-82C6C233D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7B3C8-56E6-4D52-A1FD-BF9C0D070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61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2EF13-F4CB-EEB8-220D-C0AB43575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30" y="1590451"/>
            <a:ext cx="10006940" cy="2056266"/>
          </a:xfrm>
        </p:spPr>
        <p:txBody>
          <a:bodyPr>
            <a:no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</a:rPr>
              <a:t>GRASP</a:t>
            </a:r>
            <a:r>
              <a:rPr lang="en-US" altLang="ko-KR" sz="4400" dirty="0"/>
              <a:t>: Hardening Serverless Applications through </a:t>
            </a:r>
            <a:r>
              <a:rPr lang="en-US" altLang="ko-KR" sz="4400" dirty="0">
                <a:solidFill>
                  <a:schemeClr val="accent1"/>
                </a:solidFill>
              </a:rPr>
              <a:t>G</a:t>
            </a:r>
            <a:r>
              <a:rPr lang="en-US" altLang="ko-KR" sz="4400" dirty="0"/>
              <a:t>raph </a:t>
            </a:r>
            <a:r>
              <a:rPr lang="en-US" altLang="ko-KR" sz="4400" dirty="0">
                <a:solidFill>
                  <a:schemeClr val="accent1"/>
                </a:solidFill>
              </a:rPr>
              <a:t>R</a:t>
            </a:r>
            <a:r>
              <a:rPr lang="en-US" altLang="ko-KR" sz="4400" dirty="0"/>
              <a:t>eachability </a:t>
            </a:r>
            <a:r>
              <a:rPr lang="en-US" altLang="ko-KR" sz="4400" dirty="0">
                <a:solidFill>
                  <a:schemeClr val="accent1"/>
                </a:solidFill>
              </a:rPr>
              <a:t>A</a:t>
            </a:r>
            <a:r>
              <a:rPr lang="en-US" altLang="ko-KR" sz="4400" dirty="0"/>
              <a:t>nalysis</a:t>
            </a:r>
            <a:br>
              <a:rPr lang="en-US" altLang="ko-KR" sz="4400" dirty="0"/>
            </a:br>
            <a:r>
              <a:rPr lang="en-US" altLang="ko-KR" sz="4400" dirty="0"/>
              <a:t>of </a:t>
            </a:r>
            <a:r>
              <a:rPr lang="en-US" altLang="ko-KR" sz="4400" dirty="0">
                <a:solidFill>
                  <a:schemeClr val="accent1"/>
                </a:solidFill>
              </a:rPr>
              <a:t>S</a:t>
            </a:r>
            <a:r>
              <a:rPr lang="en-US" altLang="ko-KR" sz="4400" dirty="0"/>
              <a:t>ecurity </a:t>
            </a:r>
            <a:r>
              <a:rPr lang="en-US" altLang="ko-KR" sz="4400" dirty="0">
                <a:solidFill>
                  <a:schemeClr val="accent1"/>
                </a:solidFill>
              </a:rPr>
              <a:t>P</a:t>
            </a:r>
            <a:r>
              <a:rPr lang="en-US" altLang="ko-KR" sz="4400" dirty="0"/>
              <a:t>olicies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5D15A5-EF9C-5EC1-B227-BF14A506F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Reorganized and summarized by</a:t>
            </a:r>
          </a:p>
          <a:p>
            <a:r>
              <a:rPr lang="en-US" altLang="ko-KR" dirty="0" err="1"/>
              <a:t>Seokwon</a:t>
            </a:r>
            <a:r>
              <a:rPr lang="en-US" altLang="ko-KR" dirty="0"/>
              <a:t> Oh (swoh@mmlab.snu.ac.kr)</a:t>
            </a:r>
          </a:p>
          <a:p>
            <a:r>
              <a:rPr lang="en-US" altLang="ko-KR" dirty="0"/>
              <a:t>2024-07-23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BFE4E-35DC-1FE7-9946-0C18943FBEE4}"/>
              </a:ext>
            </a:extLst>
          </p:cNvPr>
          <p:cNvSpPr txBox="1"/>
          <p:nvPr/>
        </p:nvSpPr>
        <p:spPr>
          <a:xfrm>
            <a:off x="0" y="6023401"/>
            <a:ext cx="691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Isaac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Polinsky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Pubali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Datta, Adam Bates, and William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Enck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2024.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Grasp: Hardening Serverless Applications through Graph Reachability Analysis of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Policies. In Proceedings of the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ACMWeb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 2024 (WWW’24),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13–17, 2024, Singapore, Singapore. ACM, New York, NY, USA, 12 pages.</a:t>
            </a:r>
          </a:p>
        </p:txBody>
      </p:sp>
    </p:spTree>
    <p:extLst>
      <p:ext uri="{BB962C8B-B14F-4D97-AF65-F5344CB8AC3E}">
        <p14:creationId xmlns:p14="http://schemas.microsoft.com/office/powerpoint/2010/main" val="92589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F01871-34E4-FE73-1CB9-C623C25B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Design: GRASP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D2E449-2270-F241-15E4-5209DB06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7" y="2580370"/>
            <a:ext cx="9959166" cy="2474908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23AF932-7C5B-9BE1-9110-ADDFDF9CCDFD}"/>
              </a:ext>
            </a:extLst>
          </p:cNvPr>
          <p:cNvSpPr/>
          <p:nvPr/>
        </p:nvSpPr>
        <p:spPr>
          <a:xfrm>
            <a:off x="1033154" y="2481944"/>
            <a:ext cx="2612571" cy="19831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36B1E7D-9FAF-DA94-A57A-66E31CDB36AE}"/>
              </a:ext>
            </a:extLst>
          </p:cNvPr>
          <p:cNvSpPr/>
          <p:nvPr/>
        </p:nvSpPr>
        <p:spPr>
          <a:xfrm>
            <a:off x="3545281" y="2481944"/>
            <a:ext cx="2612571" cy="19831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DFB920E-3DC3-BE42-519C-7A8296D6D437}"/>
              </a:ext>
            </a:extLst>
          </p:cNvPr>
          <p:cNvSpPr/>
          <p:nvPr/>
        </p:nvSpPr>
        <p:spPr>
          <a:xfrm>
            <a:off x="6405253" y="3230086"/>
            <a:ext cx="2750621" cy="18743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DF5E661-4AF6-AC1A-BB27-5B0C2CC3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10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5FF1AF-A650-94FB-2FB7-8963B23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E47BCC-8AB7-FE37-C62D-79593856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GRASP analyzes security policies of AWS Lambda applications</a:t>
            </a:r>
          </a:p>
          <a:p>
            <a:pPr lvl="1"/>
            <a:r>
              <a:rPr lang="en-US" altLang="ko-KR" dirty="0"/>
              <a:t>Application specific facts passed to the analysis engine</a:t>
            </a:r>
          </a:p>
          <a:p>
            <a:pPr lvl="1"/>
            <a:r>
              <a:rPr lang="en-US" altLang="ko-KR" dirty="0"/>
              <a:t>Queries performed to analyze the application’s policies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Knowledge Extractor implemented in Python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Server YML file</a:t>
            </a:r>
            <a:r>
              <a:rPr lang="en-US" altLang="ko-KR" dirty="0"/>
              <a:t> as input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SWI-Prolog facts</a:t>
            </a:r>
            <a:r>
              <a:rPr lang="en-US" altLang="ko-KR" dirty="0"/>
              <a:t> as output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F357FF-6D62-E37C-0B52-3602DA56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11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89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84440-19E2-4522-DBFC-BF41296C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Prolog: Facts, Rules, Queries [1/3]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675F7D-64B6-17B6-A8C3-57F5F7A1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Tom plays soccer</a:t>
            </a:r>
          </a:p>
          <a:p>
            <a:pPr lvl="1"/>
            <a:r>
              <a:rPr lang="en-US" altLang="ko-KR" dirty="0"/>
              <a:t>John watches soccer</a:t>
            </a:r>
          </a:p>
          <a:p>
            <a:r>
              <a:rPr lang="en-US" altLang="ko-KR" dirty="0"/>
              <a:t>Facts</a:t>
            </a:r>
          </a:p>
          <a:p>
            <a:pPr lvl="1"/>
            <a:r>
              <a:rPr lang="en-US" altLang="ko-KR" dirty="0" err="1">
                <a:solidFill>
                  <a:schemeClr val="accent1"/>
                </a:solidFill>
              </a:rPr>
              <a:t>plays_soccer</a:t>
            </a:r>
            <a:r>
              <a:rPr lang="en-US" altLang="ko-KR" dirty="0">
                <a:solidFill>
                  <a:schemeClr val="accent1"/>
                </a:solidFill>
              </a:rPr>
              <a:t>(tom)</a:t>
            </a:r>
          </a:p>
          <a:p>
            <a:pPr lvl="1"/>
            <a:r>
              <a:rPr lang="en-US" altLang="ko-KR" dirty="0" err="1"/>
              <a:t>watches_soccer</a:t>
            </a:r>
            <a:r>
              <a:rPr lang="en-US" altLang="ko-KR" dirty="0"/>
              <a:t>(John)</a:t>
            </a:r>
          </a:p>
          <a:p>
            <a:r>
              <a:rPr lang="en-US" altLang="ko-KR" dirty="0"/>
              <a:t>Rules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healthy(tom) :- </a:t>
            </a:r>
            <a:r>
              <a:rPr lang="en-US" altLang="ko-KR" dirty="0" err="1">
                <a:solidFill>
                  <a:schemeClr val="accent1"/>
                </a:solidFill>
              </a:rPr>
              <a:t>plays_soccer</a:t>
            </a:r>
            <a:r>
              <a:rPr lang="en-US" altLang="ko-KR" dirty="0">
                <a:solidFill>
                  <a:schemeClr val="accent1"/>
                </a:solidFill>
              </a:rPr>
              <a:t>(tom)</a:t>
            </a:r>
          </a:p>
          <a:p>
            <a:pPr lvl="1"/>
            <a:r>
              <a:rPr lang="en-US" altLang="ko-KR" dirty="0"/>
              <a:t>watches(tom) :- </a:t>
            </a:r>
            <a:r>
              <a:rPr lang="en-US" altLang="ko-KR" dirty="0" err="1"/>
              <a:t>plays_soccer</a:t>
            </a:r>
            <a:r>
              <a:rPr lang="en-US" altLang="ko-KR" dirty="0"/>
              <a:t>(tom)</a:t>
            </a:r>
          </a:p>
          <a:p>
            <a:pPr lvl="1"/>
            <a:r>
              <a:rPr lang="en-US" altLang="ko-KR" dirty="0"/>
              <a:t>happy(john) :- </a:t>
            </a:r>
            <a:r>
              <a:rPr lang="en-US" altLang="ko-KR" dirty="0" err="1"/>
              <a:t>watches_soccer</a:t>
            </a:r>
            <a:r>
              <a:rPr lang="en-US" altLang="ko-KR" dirty="0"/>
              <a:t>(john)</a:t>
            </a:r>
            <a:endParaRPr lang="ko-KR" altLang="en-US" dirty="0"/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E5927092-5DDF-D48F-4C35-331731E2D471}"/>
              </a:ext>
            </a:extLst>
          </p:cNvPr>
          <p:cNvSpPr/>
          <p:nvPr/>
        </p:nvSpPr>
        <p:spPr>
          <a:xfrm>
            <a:off x="7588331" y="2107870"/>
            <a:ext cx="3336967" cy="127066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Is Tom healthy?</a:t>
            </a:r>
            <a:endParaRPr lang="ko-KR" altLang="en-US" dirty="0"/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36397C50-82EF-811E-5F26-488BB3D50E55}"/>
              </a:ext>
            </a:extLst>
          </p:cNvPr>
          <p:cNvSpPr/>
          <p:nvPr/>
        </p:nvSpPr>
        <p:spPr>
          <a:xfrm>
            <a:off x="7588331" y="4027714"/>
            <a:ext cx="3336967" cy="127066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Is John healthy?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9CC8CA-ADD3-A193-4A8C-2AB9FD59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12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0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84440-19E2-4522-DBFC-BF41296C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Prolog: Facts, Rules, Queries [2/3]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675F7D-64B6-17B6-A8C3-57F5F7A1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Facts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Rules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E8261B-F2B0-8F83-1A98-4E24A0AD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8" y="2094184"/>
            <a:ext cx="4372585" cy="23815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5131C1-3F32-150D-DA43-1BCB47BB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8" y="2332342"/>
            <a:ext cx="3534268" cy="4858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AA85293-E066-62DF-D700-AB9F02336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8" y="3998944"/>
            <a:ext cx="4534533" cy="140037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14734C-F636-918A-E4CE-65D8EAC4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13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36E40-61BE-8564-87C0-F05A8EC2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Prolog: Facts, Rules, Queries [3/3]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58ECFE-47AB-D1A6-C1B7-7F63B877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Control flows</a:t>
            </a:r>
          </a:p>
          <a:p>
            <a:pPr lvl="1"/>
            <a:r>
              <a:rPr lang="en-US" altLang="ko-KR" dirty="0"/>
              <a:t>Function can pass data by invoking another function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Data flows</a:t>
            </a:r>
          </a:p>
          <a:p>
            <a:pPr lvl="1"/>
            <a:r>
              <a:rPr lang="en-US" altLang="ko-KR" dirty="0"/>
              <a:t>Function can write to a service that another function can read from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Event flows</a:t>
            </a:r>
          </a:p>
          <a:p>
            <a:pPr lvl="1"/>
            <a:r>
              <a:rPr lang="en-US" altLang="ko-KR" dirty="0"/>
              <a:t>Function can generate an event that trigger a function to execute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F9269F-E6A7-1D5C-CED5-7ED21322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14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80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F01871-34E4-FE73-1CB9-C623C25B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Design: GRASP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D2E449-2270-F241-15E4-5209DB06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7" y="2580370"/>
            <a:ext cx="9959166" cy="2474908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23AF932-7C5B-9BE1-9110-ADDFDF9CCDFD}"/>
              </a:ext>
            </a:extLst>
          </p:cNvPr>
          <p:cNvSpPr/>
          <p:nvPr/>
        </p:nvSpPr>
        <p:spPr>
          <a:xfrm>
            <a:off x="1033154" y="2481944"/>
            <a:ext cx="2612571" cy="19831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36B1E7D-9FAF-DA94-A57A-66E31CDB36AE}"/>
              </a:ext>
            </a:extLst>
          </p:cNvPr>
          <p:cNvSpPr/>
          <p:nvPr/>
        </p:nvSpPr>
        <p:spPr>
          <a:xfrm>
            <a:off x="3545281" y="2481944"/>
            <a:ext cx="2612571" cy="19831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DFB920E-3DC3-BE42-519C-7A8296D6D437}"/>
              </a:ext>
            </a:extLst>
          </p:cNvPr>
          <p:cNvSpPr/>
          <p:nvPr/>
        </p:nvSpPr>
        <p:spPr>
          <a:xfrm>
            <a:off x="6405253" y="3230086"/>
            <a:ext cx="2750621" cy="18743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FE79576-90EE-DD0E-2C82-4C374A657888}"/>
              </a:ext>
            </a:extLst>
          </p:cNvPr>
          <p:cNvSpPr/>
          <p:nvPr/>
        </p:nvSpPr>
        <p:spPr>
          <a:xfrm>
            <a:off x="1700150" y="4621989"/>
            <a:ext cx="1278578" cy="108300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Access, control semantics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2C655A-77CD-4655-0C41-E8877C0CB0EB}"/>
              </a:ext>
            </a:extLst>
          </p:cNvPr>
          <p:cNvSpPr/>
          <p:nvPr/>
        </p:nvSpPr>
        <p:spPr>
          <a:xfrm>
            <a:off x="4212277" y="4633206"/>
            <a:ext cx="1278578" cy="108300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Flow semantics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43B805F-D4E1-0241-7E74-93ACFE5C2C09}"/>
              </a:ext>
            </a:extLst>
          </p:cNvPr>
          <p:cNvSpPr/>
          <p:nvPr/>
        </p:nvSpPr>
        <p:spPr>
          <a:xfrm>
            <a:off x="6241115" y="2335442"/>
            <a:ext cx="1278578" cy="4331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Queries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66084B1-1584-9EF0-6D80-0870C9A5892D}"/>
              </a:ext>
            </a:extLst>
          </p:cNvPr>
          <p:cNvSpPr/>
          <p:nvPr/>
        </p:nvSpPr>
        <p:spPr>
          <a:xfrm>
            <a:off x="7141274" y="5271892"/>
            <a:ext cx="1278578" cy="4331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Result</a:t>
            </a:r>
            <a:endParaRPr lang="ko-KR" alt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8D83B931-FEA1-C661-5706-86606B59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15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7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5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ED72E1-4764-3B52-7FC7-7CAEF863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Source Serverless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7F283A-947A-8383-09B7-13F08FC4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First dataset</a:t>
            </a:r>
            <a:r>
              <a:rPr lang="en-US" altLang="ko-KR" dirty="0"/>
              <a:t> created based on serverless applications on </a:t>
            </a:r>
            <a:r>
              <a:rPr lang="en-US" altLang="ko-KR" dirty="0" err="1"/>
              <a:t>Github</a:t>
            </a:r>
            <a:endParaRPr lang="en-US" altLang="ko-KR" dirty="0"/>
          </a:p>
          <a:p>
            <a:r>
              <a:rPr lang="en-US" altLang="ko-KR" dirty="0"/>
              <a:t>Category of applications</a:t>
            </a:r>
          </a:p>
          <a:p>
            <a:pPr lvl="1"/>
            <a:r>
              <a:rPr lang="en-US" altLang="ko-KR" dirty="0"/>
              <a:t>DS1: Global policies</a:t>
            </a:r>
          </a:p>
          <a:p>
            <a:pPr lvl="1"/>
            <a:r>
              <a:rPr lang="en-US" altLang="ko-KR" dirty="0"/>
              <a:t>DS2: Function-specific policies</a:t>
            </a:r>
          </a:p>
          <a:p>
            <a:pPr lvl="1"/>
            <a:r>
              <a:rPr lang="en-US" altLang="ko-KR" dirty="0"/>
              <a:t>DS3: Composition of global and function-specific policies</a:t>
            </a:r>
          </a:p>
          <a:p>
            <a:r>
              <a:rPr lang="en-US" altLang="ko-KR" dirty="0"/>
              <a:t>731 applications</a:t>
            </a:r>
          </a:p>
          <a:p>
            <a:pPr lvl="1"/>
            <a:r>
              <a:rPr lang="en-US" altLang="ko-KR" dirty="0"/>
              <a:t>DS1: 658 applications</a:t>
            </a:r>
          </a:p>
          <a:p>
            <a:pPr lvl="1"/>
            <a:r>
              <a:rPr lang="en-US" altLang="ko-KR" dirty="0"/>
              <a:t>DS2: 49 applications</a:t>
            </a:r>
          </a:p>
          <a:p>
            <a:pPr lvl="1"/>
            <a:r>
              <a:rPr lang="en-US" altLang="ko-KR" dirty="0"/>
              <a:t>DS3: 22 applications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CA4286-595A-3A60-55BD-1BBE76EE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16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08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600F3-B1CB-444C-9E61-B1F64AB0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Characterizing Security Policies [1/5]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C1EBDC-9D9C-BA5B-1AA5-DC76B66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the dataset and leveraging GRASP to provide further insights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944AD4-1E60-DEBE-B812-62A1EB4B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17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67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600F3-B1CB-444C-9E61-B1F64AB0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Characterizing Security Policies [2/5]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C1EBDC-9D9C-BA5B-1AA5-DC76B66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the dataset and leveraging GRASP to provide further insights</a:t>
            </a:r>
          </a:p>
          <a:p>
            <a:r>
              <a:rPr lang="en-US" altLang="ko-KR" dirty="0"/>
              <a:t>Application complexity</a:t>
            </a:r>
          </a:p>
          <a:p>
            <a:pPr lvl="1"/>
            <a:r>
              <a:rPr lang="en-US" altLang="ko-KR" dirty="0"/>
              <a:t>91% of applications define 5 or fewer functions</a:t>
            </a:r>
          </a:p>
          <a:p>
            <a:pPr lvl="1"/>
            <a:r>
              <a:rPr lang="en-US" altLang="ko-KR" dirty="0"/>
              <a:t>99% of applications define 5 or fewer resources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6E9814-B138-332A-AE4C-C182648A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18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99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70FE3-2B97-FC97-0C80-F2304203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Characterizing Security Policies [3/5]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FF4C5E-2B91-0346-F0E7-00327505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Application complexity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68A793-CEFC-3D39-920B-52286A50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35" y="2388881"/>
            <a:ext cx="4307856" cy="331950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22E073-B4A7-EEFC-7AC8-DB0D17C2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19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67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43001A-DE86-4E22-FA43-AAF25421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7440F4-DA69-9CE0-84F4-D0D2F145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Serverless Computing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</a:t>
            </a:r>
          </a:p>
          <a:p>
            <a:r>
              <a:rPr lang="en-US" altLang="ko-KR" dirty="0"/>
              <a:t>GRASP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Novelty</a:t>
            </a:r>
          </a:p>
          <a:p>
            <a:r>
              <a:rPr lang="en-US" altLang="ko-KR" dirty="0"/>
              <a:t>Case Study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with GRASP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 and Improvement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D78B20-A5EE-C4E1-9B03-C5F5080F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47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600F3-B1CB-444C-9E61-B1F64AB0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Characterizing Security Policies [4/5]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C1EBDC-9D9C-BA5B-1AA5-DC76B66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the dataset and leveraging GRASP to provide further insights</a:t>
            </a:r>
          </a:p>
          <a:p>
            <a:r>
              <a:rPr lang="en-US" altLang="ko-KR" dirty="0"/>
              <a:t>Application complexity</a:t>
            </a:r>
          </a:p>
          <a:p>
            <a:pPr lvl="1"/>
            <a:r>
              <a:rPr lang="en-US" altLang="ko-KR" dirty="0"/>
              <a:t>91% of applications define 5 or fewer functions</a:t>
            </a:r>
          </a:p>
          <a:p>
            <a:pPr lvl="1"/>
            <a:r>
              <a:rPr lang="en-US" altLang="ko-KR" dirty="0"/>
              <a:t>99% of applications define 5 or fewer resources</a:t>
            </a:r>
          </a:p>
          <a:p>
            <a:r>
              <a:rPr lang="en-US" altLang="ko-KR" dirty="0"/>
              <a:t>Policy complexity</a:t>
            </a:r>
          </a:p>
          <a:p>
            <a:pPr lvl="1"/>
            <a:r>
              <a:rPr lang="en-US" altLang="ko-KR" dirty="0"/>
              <a:t>92% of applications define fewer than 10 statements</a:t>
            </a:r>
          </a:p>
          <a:p>
            <a:pPr lvl="1"/>
            <a:r>
              <a:rPr lang="en-US" altLang="ko-KR" dirty="0"/>
              <a:t>30% of applications have function-resource connectivity ratio 1</a:t>
            </a:r>
          </a:p>
          <a:p>
            <a:pPr lvl="1"/>
            <a:r>
              <a:rPr lang="en-US" altLang="ko-KR" dirty="0"/>
              <a:t>130 in which wildcard permission was specified for a wildcard resource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F2100B-9AB0-BACC-E3EF-D6C983FA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20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91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5557A-CC53-B4C1-ACBC-3CD6B905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Characterizing Security Policies [5/5]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3F0381-9E1B-9E17-A5F9-860236CF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Connectivity ratio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0DC999-86A5-F3E9-B50C-D015AB4D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77" y="2397419"/>
            <a:ext cx="4852388" cy="3596824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FE0680-84BD-A935-CA5D-4EF8EB7E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21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6749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048E3-2688-736E-1B76-B08298BA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GRASP Queries [1/3]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BF6991-548D-4ECC-87FE-C67F3941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Resource access paths</a:t>
            </a:r>
          </a:p>
          <a:p>
            <a:pPr lvl="1"/>
            <a:r>
              <a:rPr lang="en-US" altLang="ko-KR" dirty="0"/>
              <a:t>227 applications with at least one read path</a:t>
            </a:r>
          </a:p>
          <a:p>
            <a:pPr lvl="1"/>
            <a:r>
              <a:rPr lang="en-US" altLang="ko-KR" dirty="0"/>
              <a:t>243 applications with at least one write path</a:t>
            </a:r>
          </a:p>
          <a:p>
            <a:pPr lvl="1"/>
            <a:r>
              <a:rPr lang="en-US" altLang="ko-KR" dirty="0"/>
              <a:t>219 applications with a least one read/write path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018878-D229-1E42-306C-285DF0F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22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01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048E3-2688-736E-1B76-B08298BA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GRASP Queries [2/3]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BF6991-548D-4ECC-87FE-C67F3941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Resource access paths</a:t>
            </a:r>
          </a:p>
          <a:p>
            <a:pPr lvl="1"/>
            <a:r>
              <a:rPr lang="en-US" altLang="ko-KR" dirty="0"/>
              <a:t>227 applications with at least one read path</a:t>
            </a:r>
          </a:p>
          <a:p>
            <a:pPr lvl="1"/>
            <a:r>
              <a:rPr lang="en-US" altLang="ko-KR" dirty="0"/>
              <a:t>243 applications with at least one write path</a:t>
            </a:r>
          </a:p>
          <a:p>
            <a:pPr lvl="1"/>
            <a:r>
              <a:rPr lang="en-US" altLang="ko-KR" dirty="0"/>
              <a:t>219 applications with a least one read/write path</a:t>
            </a:r>
          </a:p>
          <a:p>
            <a:r>
              <a:rPr lang="en-US" altLang="ko-KR" dirty="0"/>
              <a:t>Publicly accessible function</a:t>
            </a:r>
          </a:p>
          <a:p>
            <a:pPr lvl="1"/>
            <a:r>
              <a:rPr lang="en-US" altLang="ko-KR" dirty="0"/>
              <a:t>4 applications that read from a private, write to a publicly readable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55ABBD-4F2A-40F2-18D8-2A2B5C81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23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7004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048E3-2688-736E-1B76-B08298BA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GRASP Queries [3/3]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BF6991-548D-4ECC-87FE-C67F3941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Resource access paths</a:t>
            </a:r>
          </a:p>
          <a:p>
            <a:pPr lvl="1"/>
            <a:r>
              <a:rPr lang="en-US" altLang="ko-KR" dirty="0"/>
              <a:t>227 applications with at least one read path</a:t>
            </a:r>
          </a:p>
          <a:p>
            <a:pPr lvl="1"/>
            <a:r>
              <a:rPr lang="en-US" altLang="ko-KR" dirty="0"/>
              <a:t>243 applications with at least one write path</a:t>
            </a:r>
          </a:p>
          <a:p>
            <a:pPr lvl="1"/>
            <a:r>
              <a:rPr lang="en-US" altLang="ko-KR" dirty="0"/>
              <a:t>219 applications with a least one read/write path</a:t>
            </a:r>
          </a:p>
          <a:p>
            <a:r>
              <a:rPr lang="en-US" altLang="ko-KR" dirty="0"/>
              <a:t>Publicly accessible function</a:t>
            </a:r>
          </a:p>
          <a:p>
            <a:pPr lvl="1"/>
            <a:r>
              <a:rPr lang="en-US" altLang="ko-KR" dirty="0"/>
              <a:t>4 applications that read from a private, write to a publicly readable</a:t>
            </a:r>
            <a:endParaRPr lang="en-US" altLang="ko-KR" dirty="0">
              <a:solidFill>
                <a:schemeClr val="accent1"/>
              </a:solidFill>
            </a:endParaRPr>
          </a:p>
          <a:p>
            <a:r>
              <a:rPr lang="en-US" altLang="ko-KR" dirty="0">
                <a:solidFill>
                  <a:schemeClr val="accent1"/>
                </a:solidFill>
              </a:rPr>
              <a:t>By enumerating the paths, the developer can audit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FF8A08-3179-4329-68D1-9E8B2895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24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71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905BD-807F-5A96-1739-F19063E6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Study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61FFD8-EA17-A691-6245-32386B5F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i="1" dirty="0"/>
              <a:t>Shan18/Flash</a:t>
            </a:r>
            <a:r>
              <a:rPr lang="en-US" altLang="ko-KR" dirty="0"/>
              <a:t> application</a:t>
            </a:r>
          </a:p>
          <a:p>
            <a:pPr lvl="1"/>
            <a:r>
              <a:rPr lang="en-US" altLang="ko-KR" dirty="0"/>
              <a:t>Deep Learning platform</a:t>
            </a:r>
          </a:p>
          <a:p>
            <a:pPr lvl="1"/>
            <a:r>
              <a:rPr lang="en-US" altLang="ko-KR" dirty="0"/>
              <a:t>Allows users to create, train, deploy models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8A28D1-4A82-503B-2A6D-2ECB929D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22" y="2786006"/>
            <a:ext cx="8210610" cy="3467125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FD6201-D202-057A-6526-9128B41D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25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05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43ABC2-51C6-1BF0-85D3-4654ADDF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Study [2/2]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24BF0D-DC65-A50E-D653-F92EB9B4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458686"/>
            <a:ext cx="10515600" cy="4718277"/>
          </a:xfrm>
        </p:spPr>
        <p:txBody>
          <a:bodyPr/>
          <a:lstStyle/>
          <a:p>
            <a:r>
              <a:rPr lang="en-US" altLang="ko-KR" dirty="0"/>
              <a:t>The hardened policy was created by manually reviewing </a:t>
            </a:r>
            <a:br>
              <a:rPr lang="en-US" altLang="ko-KR" dirty="0"/>
            </a:br>
            <a:r>
              <a:rPr lang="en-US" altLang="ko-KR" dirty="0"/>
              <a:t>the application source code</a:t>
            </a:r>
          </a:p>
          <a:p>
            <a:pPr lvl="1"/>
            <a:r>
              <a:rPr lang="en-US" altLang="ko-KR" dirty="0"/>
              <a:t>Functions that interact with the public, other functions, and resources</a:t>
            </a:r>
          </a:p>
          <a:p>
            <a:pPr lvl="1"/>
            <a:r>
              <a:rPr lang="en-US" altLang="ko-KR" dirty="0"/>
              <a:t>Only functions that accessed resources, or other functions were granted</a:t>
            </a:r>
          </a:p>
          <a:p>
            <a:r>
              <a:rPr lang="en-US" altLang="ko-KR" dirty="0"/>
              <a:t>The owner was contacted</a:t>
            </a:r>
          </a:p>
          <a:p>
            <a:pPr lvl="1"/>
            <a:r>
              <a:rPr lang="en-US" altLang="ko-KR" dirty="0" err="1"/>
              <a:t>Github</a:t>
            </a:r>
            <a:r>
              <a:rPr lang="en-US" altLang="ko-KR" dirty="0"/>
              <a:t> issue opened</a:t>
            </a:r>
          </a:p>
          <a:p>
            <a:pPr lvl="1"/>
            <a:r>
              <a:rPr lang="en-US" altLang="ko-KR" dirty="0"/>
              <a:t>Access privileges updated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352DBF-02EE-6AC0-DF25-BA53CBD4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26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29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783298-F459-E7C5-E2D4-30023241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87EB0C-143A-0955-2E8C-45CF714D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Formal methods to analyze security policies</a:t>
            </a:r>
          </a:p>
          <a:p>
            <a:pPr lvl="1"/>
            <a:r>
              <a:rPr lang="en-US" altLang="ko-KR" dirty="0"/>
              <a:t>IAM Policies</a:t>
            </a:r>
          </a:p>
          <a:p>
            <a:pPr lvl="1"/>
            <a:r>
              <a:rPr lang="en-US" altLang="ko-KR" dirty="0"/>
              <a:t>Tomoyo</a:t>
            </a:r>
          </a:p>
          <a:p>
            <a:pPr lvl="1"/>
            <a:r>
              <a:rPr lang="en-US" altLang="ko-KR" dirty="0" err="1"/>
              <a:t>SubDomain</a:t>
            </a:r>
            <a:endParaRPr lang="en-US" altLang="ko-KR" dirty="0"/>
          </a:p>
          <a:p>
            <a:pPr lvl="1"/>
            <a:r>
              <a:rPr lang="en-US" altLang="ko-KR" dirty="0" err="1"/>
              <a:t>EASEAndroid</a:t>
            </a:r>
            <a:endParaRPr lang="en-US" altLang="ko-KR" dirty="0"/>
          </a:p>
          <a:p>
            <a:pPr lvl="1"/>
            <a:r>
              <a:rPr lang="en-US" altLang="ko-KR" dirty="0" err="1"/>
              <a:t>SELinux</a:t>
            </a:r>
            <a:endParaRPr lang="en-US" altLang="ko-KR" dirty="0"/>
          </a:p>
          <a:p>
            <a:r>
              <a:rPr lang="en-US" altLang="ko-KR" dirty="0"/>
              <a:t>Serverless flow control and other access control models</a:t>
            </a:r>
          </a:p>
          <a:p>
            <a:pPr lvl="1"/>
            <a:r>
              <a:rPr lang="en-US" altLang="ko-KR" dirty="0"/>
              <a:t>Trapeze, Valve, </a:t>
            </a:r>
            <a:r>
              <a:rPr lang="en-US" altLang="ko-KR" dirty="0" err="1"/>
              <a:t>SecLambda</a:t>
            </a:r>
            <a:r>
              <a:rPr lang="en-US" altLang="ko-KR" dirty="0"/>
              <a:t>, </a:t>
            </a:r>
            <a:r>
              <a:rPr lang="en-US" altLang="ko-KR" dirty="0" err="1"/>
              <a:t>Will.IAM</a:t>
            </a:r>
            <a:endParaRPr lang="en-US" altLang="ko-KR" dirty="0"/>
          </a:p>
          <a:p>
            <a:pPr lvl="1"/>
            <a:r>
              <a:rPr lang="en-US" altLang="ko-KR" dirty="0" err="1"/>
              <a:t>Obetz</a:t>
            </a:r>
            <a:endParaRPr lang="en-US" altLang="ko-KR" dirty="0"/>
          </a:p>
          <a:p>
            <a:pPr lvl="1"/>
            <a:r>
              <a:rPr lang="en-US" altLang="ko-KR" dirty="0"/>
              <a:t>Baig</a:t>
            </a:r>
          </a:p>
          <a:p>
            <a:pPr lvl="1"/>
            <a:r>
              <a:rPr lang="en-US" altLang="ko-KR" dirty="0"/>
              <a:t>McCune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2415F-9B7E-E4D2-1DE4-825F84A3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27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662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B16AC0-20D7-A0CD-A82A-7251986F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9FD3CE-C3AB-6C36-A809-5137E130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GRASP for serverless applications</a:t>
            </a:r>
          </a:p>
          <a:p>
            <a:pPr lvl="1"/>
            <a:r>
              <a:rPr lang="en-US" altLang="ko-KR" dirty="0"/>
              <a:t>Logic-based reachability graph model</a:t>
            </a:r>
          </a:p>
          <a:p>
            <a:pPr lvl="1"/>
            <a:r>
              <a:rPr lang="en-US" altLang="ko-KR" dirty="0"/>
              <a:t>Open source serverless dataset</a:t>
            </a:r>
          </a:p>
          <a:p>
            <a:r>
              <a:rPr lang="en-US" altLang="ko-KR" dirty="0"/>
              <a:t>Analysis of serverless applications</a:t>
            </a:r>
          </a:p>
          <a:p>
            <a:pPr lvl="1"/>
            <a:r>
              <a:rPr lang="en-US" altLang="ko-KR" dirty="0"/>
              <a:t>First empirical study of serverless security policies</a:t>
            </a:r>
          </a:p>
          <a:p>
            <a:pPr lvl="1"/>
            <a:r>
              <a:rPr lang="en-US" altLang="ko-KR" dirty="0"/>
              <a:t>Serverless policies short, highly permissive</a:t>
            </a:r>
          </a:p>
          <a:p>
            <a:r>
              <a:rPr lang="en-US" altLang="ko-KR" dirty="0"/>
              <a:t>Future of serverless applications</a:t>
            </a:r>
          </a:p>
          <a:p>
            <a:pPr lvl="1"/>
            <a:r>
              <a:rPr lang="en-US" altLang="ko-KR" dirty="0"/>
              <a:t>GRASP’s utility in identifying potential exfiltration channel</a:t>
            </a:r>
          </a:p>
          <a:p>
            <a:pPr lvl="1"/>
            <a:r>
              <a:rPr lang="en-US" altLang="ko-KR" dirty="0"/>
              <a:t>Lays the path forward for automated policy hardening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13ADEE-4EA5-8553-8C62-6EEB5515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28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6906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A3FBF4-BBED-9C03-CC47-2BC7FEB4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OWASP Top 10</a:t>
            </a:r>
            <a:endParaRPr lang="ko-KR" altLang="en-US" dirty="0"/>
          </a:p>
        </p:txBody>
      </p:sp>
      <p:pic>
        <p:nvPicPr>
          <p:cNvPr id="1028" name="Picture 4" descr="Mapping">
            <a:extLst>
              <a:ext uri="{FF2B5EF4-FFF2-40B4-BE49-F238E27FC236}">
                <a16:creationId xmlns:a16="http://schemas.microsoft.com/office/drawing/2014/main" id="{2355F807-31F2-8024-ED7A-77549A05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559407"/>
            <a:ext cx="89154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93E35F6-1C97-BE4C-E30F-BAEE3A88EDD8}"/>
              </a:ext>
            </a:extLst>
          </p:cNvPr>
          <p:cNvSpPr/>
          <p:nvPr/>
        </p:nvSpPr>
        <p:spPr>
          <a:xfrm>
            <a:off x="1709550" y="3592193"/>
            <a:ext cx="2256808" cy="172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AA0098-6C14-CF8A-C8E1-4F5E25E204F3}"/>
              </a:ext>
            </a:extLst>
          </p:cNvPr>
          <p:cNvSpPr/>
          <p:nvPr/>
        </p:nvSpPr>
        <p:spPr>
          <a:xfrm>
            <a:off x="7035142" y="2788722"/>
            <a:ext cx="2239487" cy="180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77502-9748-305B-2223-4971093C009A}"/>
              </a:ext>
            </a:extLst>
          </p:cNvPr>
          <p:cNvSpPr txBox="1"/>
          <p:nvPr/>
        </p:nvSpPr>
        <p:spPr>
          <a:xfrm>
            <a:off x="15837" y="6581044"/>
            <a:ext cx="691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https://owasp.org/www-project-top-ten/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54A8C-FD99-3A6A-F7B2-F9C09EE9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29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199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AC87C8-A7E6-EB3D-C80F-8828A829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Concept: Cloud Computing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F0179-8A35-4649-BCE8-171224CF7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Write code and configure</a:t>
            </a:r>
            <a:endParaRPr lang="ko-KR" altLang="en-US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E5950B41-E52F-8135-4FF5-08E73877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72163"/>
            <a:ext cx="41148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D7D4A7-FF88-17C4-9953-2BD89B27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3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1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C8BE9-F66C-E492-93E3-DD279309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Concept: Serverless Computing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95CAE1-DFDD-2EE2-EBFF-F9FE5156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Write code only</a:t>
            </a:r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FBFA040-1636-0448-891C-7CC24676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1238"/>
            <a:ext cx="41148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BAD604-8413-AFF7-AFE6-984A5A87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4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86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AC2094-F7AC-0DED-926B-F2C8F1E9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Challenge: Cloud Computing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59F804-1CCD-C563-8A95-E22B9BCB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2019 SolarWinds breach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IAM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misconfiguration</a:t>
            </a:r>
            <a:r>
              <a:rPr lang="ko-KR" altLang="en-US" dirty="0"/>
              <a:t> </a:t>
            </a:r>
            <a:r>
              <a:rPr lang="en-US" altLang="ko-KR" dirty="0"/>
              <a:t>played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role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2020 misconfiguration report</a:t>
            </a:r>
          </a:p>
          <a:p>
            <a:pPr lvl="1"/>
            <a:r>
              <a:rPr lang="en-US" altLang="ko-KR" dirty="0"/>
              <a:t>Estimation that </a:t>
            </a:r>
            <a:r>
              <a:rPr lang="en-US" altLang="ko-KR" dirty="0">
                <a:solidFill>
                  <a:srgbClr val="FF0000"/>
                </a:solidFill>
              </a:rPr>
              <a:t>misconfiguration</a:t>
            </a:r>
            <a:r>
              <a:rPr lang="en-US" altLang="ko-KR" dirty="0"/>
              <a:t> have cost companies over 5 trillion USD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2021 threat report</a:t>
            </a:r>
          </a:p>
          <a:p>
            <a:pPr lvl="1"/>
            <a:r>
              <a:rPr lang="en-US" altLang="ko-KR" dirty="0"/>
              <a:t>Over 63% surveyed clients granted </a:t>
            </a:r>
            <a:r>
              <a:rPr lang="en-US" altLang="ko-KR" dirty="0">
                <a:solidFill>
                  <a:srgbClr val="FF0000"/>
                </a:solidFill>
              </a:rPr>
              <a:t>excessive permissions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9D6E52-EE20-0EEE-195C-D8B567FB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5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18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57E2B-ADF2-FBC4-F241-3564C2C9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Challenge: Serverless Computing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92ACC7-CBE2-D51B-9C7E-8BFABCC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Finer-grained authorizations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4DCE4E7-BE2C-8F13-2ADA-E0789D64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39" y="2589047"/>
            <a:ext cx="4458322" cy="281026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77AC9C-6180-75D2-D1A8-11EBCEC6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6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879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2F179A-8AE8-5D85-B05C-2BF28306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 [1/3]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A99F63D-7EFA-ED70-37A8-9E5C25C0C927}"/>
              </a:ext>
            </a:extLst>
          </p:cNvPr>
          <p:cNvGrpSpPr/>
          <p:nvPr/>
        </p:nvGrpSpPr>
        <p:grpSpPr>
          <a:xfrm>
            <a:off x="3060700" y="1625601"/>
            <a:ext cx="5715000" cy="4295956"/>
            <a:chOff x="3017432" y="1458686"/>
            <a:chExt cx="5801536" cy="455358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B3558EF-6A57-86D0-BB4F-5FE01146D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7432" y="1458686"/>
              <a:ext cx="5801535" cy="455358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B23089E-6A82-FE83-9A19-838AAD32530E}"/>
                </a:ext>
              </a:extLst>
            </p:cNvPr>
            <p:cNvSpPr/>
            <p:nvPr/>
          </p:nvSpPr>
          <p:spPr>
            <a:xfrm>
              <a:off x="8260168" y="2324100"/>
              <a:ext cx="558800" cy="27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026099E-BD83-7236-A8C6-F49CA37A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7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15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956905-589A-2627-AA19-9FC92BA1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 [2/3]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9FD4E8-7B96-1A04-6F0B-20950048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61" y="1546248"/>
            <a:ext cx="8868540" cy="4619352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5FDF4E8-7A88-2D56-0C00-9A2E45EC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8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6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CD022-22A2-586B-BE19-9ED9E1E4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 [3/3]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08347-29B9-7EC6-0EFA-AD674477F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IAM security policies are best analyzed through </a:t>
            </a:r>
            <a:r>
              <a:rPr lang="en-US" altLang="ko-KR" dirty="0">
                <a:solidFill>
                  <a:schemeClr val="accent1"/>
                </a:solidFill>
              </a:rPr>
              <a:t>reachability graphs</a:t>
            </a:r>
          </a:p>
          <a:p>
            <a:pPr lvl="1"/>
            <a:r>
              <a:rPr lang="en-US" altLang="ko-KR" dirty="0"/>
              <a:t>Reasoning about authorizations is challenging</a:t>
            </a:r>
          </a:p>
          <a:p>
            <a:pPr lvl="1"/>
            <a:r>
              <a:rPr lang="en-US" altLang="ko-KR" dirty="0"/>
              <a:t>Reading raw policy statements is challenging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An </a:t>
            </a:r>
            <a:r>
              <a:rPr lang="en-US" altLang="ko-KR" dirty="0">
                <a:solidFill>
                  <a:schemeClr val="accent1"/>
                </a:solidFill>
              </a:rPr>
              <a:t>information flow graph</a:t>
            </a:r>
          </a:p>
          <a:p>
            <a:pPr lvl="1"/>
            <a:r>
              <a:rPr lang="en-US" altLang="ko-KR" dirty="0"/>
              <a:t>Vertices as functions or resources</a:t>
            </a:r>
          </a:p>
          <a:p>
            <a:pPr lvl="1"/>
            <a:r>
              <a:rPr lang="en-US" altLang="ko-KR" dirty="0"/>
              <a:t>Edges as actions permitted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04F32E-198C-BF1A-EF4B-6560FFA5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15" y="3481179"/>
            <a:ext cx="3172268" cy="1209844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C283B5-5C76-29C1-7C7E-AFF7310D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9</a:t>
            </a:fld>
            <a:r>
              <a:rPr lang="en-US" altLang="ko-KR"/>
              <a:t>/29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801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940</Words>
  <Application>Microsoft Office PowerPoint</Application>
  <PresentationFormat>와이드스크린</PresentationFormat>
  <Paragraphs>201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Wingdings</vt:lpstr>
      <vt:lpstr>Office 테마</vt:lpstr>
      <vt:lpstr>GRASP: Hardening Serverless Applications through Graph Reachability Analysis of Security Policies</vt:lpstr>
      <vt:lpstr>Contents</vt:lpstr>
      <vt:lpstr>Concept: Cloud Computing</vt:lpstr>
      <vt:lpstr>Concept: Serverless Computing</vt:lpstr>
      <vt:lpstr>Challenge: Cloud Computing</vt:lpstr>
      <vt:lpstr>Challenge: Serverless Computing</vt:lpstr>
      <vt:lpstr>Motivation [1/3]</vt:lpstr>
      <vt:lpstr>Motivation [2/3]</vt:lpstr>
      <vt:lpstr>Motivation [3/3]</vt:lpstr>
      <vt:lpstr>Design: GRASP</vt:lpstr>
      <vt:lpstr>Implementation</vt:lpstr>
      <vt:lpstr>Prolog: Facts, Rules, Queries [1/3]</vt:lpstr>
      <vt:lpstr>Prolog: Facts, Rules, Queries [2/3]</vt:lpstr>
      <vt:lpstr>Prolog: Facts, Rules, Queries [3/3]</vt:lpstr>
      <vt:lpstr>Design: GRASP</vt:lpstr>
      <vt:lpstr>Open Source Serverless Dataset</vt:lpstr>
      <vt:lpstr>Characterizing Security Policies [1/5]</vt:lpstr>
      <vt:lpstr>Characterizing Security Policies [2/5]</vt:lpstr>
      <vt:lpstr>Characterizing Security Policies [3/5]</vt:lpstr>
      <vt:lpstr>Characterizing Security Policies [4/5]</vt:lpstr>
      <vt:lpstr>Characterizing Security Policies [5/5]</vt:lpstr>
      <vt:lpstr>GRASP Queries [1/3]</vt:lpstr>
      <vt:lpstr>GRASP Queries [2/3]</vt:lpstr>
      <vt:lpstr>GRASP Queries [3/3]</vt:lpstr>
      <vt:lpstr>Case Study [1/2]</vt:lpstr>
      <vt:lpstr>Case Study [2/2]</vt:lpstr>
      <vt:lpstr>Related Work</vt:lpstr>
      <vt:lpstr>Conclusion</vt:lpstr>
      <vt:lpstr>OWASP Top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오석원</dc:creator>
  <cp:lastModifiedBy>오석원</cp:lastModifiedBy>
  <cp:revision>105</cp:revision>
  <dcterms:created xsi:type="dcterms:W3CDTF">2024-07-18T04:40:51Z</dcterms:created>
  <dcterms:modified xsi:type="dcterms:W3CDTF">2024-07-23T04:36:28Z</dcterms:modified>
</cp:coreProperties>
</file>