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4" r:id="rId6"/>
    <p:sldId id="266" r:id="rId7"/>
    <p:sldId id="267" r:id="rId8"/>
    <p:sldId id="269" r:id="rId9"/>
    <p:sldId id="268" r:id="rId10"/>
    <p:sldId id="270" r:id="rId11"/>
    <p:sldId id="271" r:id="rId12"/>
    <p:sldId id="273" r:id="rId13"/>
    <p:sldId id="275" r:id="rId14"/>
    <p:sldId id="260" r:id="rId15"/>
    <p:sldId id="274" r:id="rId16"/>
    <p:sldId id="278" r:id="rId17"/>
    <p:sldId id="279" r:id="rId18"/>
    <p:sldId id="272" r:id="rId19"/>
    <p:sldId id="276" r:id="rId20"/>
    <p:sldId id="280" r:id="rId21"/>
    <p:sldId id="261" r:id="rId22"/>
    <p:sldId id="282" r:id="rId23"/>
    <p:sldId id="283" r:id="rId24"/>
    <p:sldId id="262" r:id="rId25"/>
    <p:sldId id="284" r:id="rId26"/>
    <p:sldId id="263" r:id="rId2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9" autoAdjust="0"/>
    <p:restoredTop sz="76706" autoAdjust="0"/>
  </p:normalViewPr>
  <p:slideViewPr>
    <p:cSldViewPr snapToGrid="0">
      <p:cViewPr varScale="1">
        <p:scale>
          <a:sx n="84" d="100"/>
          <a:sy n="84" d="100"/>
        </p:scale>
        <p:origin x="1088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A9400-D011-49B1-BA8F-B61F6887116D}" type="datetimeFigureOut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D75CAB-B639-499A-BFDF-D4B7CC44E06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326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CAB-B639-499A-BFDF-D4B7CC44E065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1604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0CEEB-5BE4-CB93-F624-9C62ED16D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A468C7-93CA-8DF1-3422-DB09CA47C5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47BA90E-8113-DB8C-E816-F9185C86A3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D3CD78-431D-5E8D-A3EE-4F26B33DB0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D75CAB-B639-499A-BFDF-D4B7CC44E065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887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10388B-0476-2343-3607-92B37E8BAC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062C00-F122-71E4-F4E5-526B00EED6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24075-C92F-8E81-69CB-AAFC53757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C374-EF19-4F51-BCC5-6B4D3ABB99CE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3F521-C511-697A-AD8C-7B0172AA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DF68F-CAAB-024F-FD76-AC5BC94A2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‹#›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6081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982D0-F89C-28E3-AD2E-709C43A93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A7F7FC-3558-1564-BB92-CC376B497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AF89F-8814-52F7-C8FE-78124DBA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7F4-8E9A-496E-8D98-603F0A4EE0CD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14A1B-3B77-D55B-A4CE-BD70730CD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D3715-110D-0A1B-D11B-F0447BFC0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13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B545D5-5D3B-D11D-20B4-A75FFB2BE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E910C8-7E83-7BBD-C589-54BBF934B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D462C-43DF-65D5-34BD-7D395BD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55B3-B135-45AA-AAA7-F29C31F84E3F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AF317-8103-E9D8-383D-13A53F630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0D20D-DD37-473B-C970-24945A81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35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F9A01-DB37-6846-8B8D-05E32656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85B71-533A-20A6-4785-CCC72A4E6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E891F-BD4E-3AF7-517B-16A26CB0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9B605-FD1E-4CBF-97F3-D6B49BCD3CC1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0AB56-3C8A-B2AB-4D6B-E3E675E85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CD309-2761-3E6F-117C-6E61C4830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‹#›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8187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FC99C-AD20-9C26-D60D-8A5D1178F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5BD01-4863-781C-F8C1-1D6EADF81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8D38C9-5FF1-6A84-EB63-030E5F2E4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5A2E-86D7-4681-BBCE-FC5FA5C9A444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52EDE-CFE4-D681-418B-50AF719A7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84D02-127C-3C67-AEB0-B22927FA7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‹#›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234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47160-1857-98CE-51ED-E57CE1A14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92192-49E3-684D-75F5-FB448AE5C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1F5A0-9714-175E-7B2B-9A72A09459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78507-4D3E-CA5E-FB86-FE9044D6B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1FF1E-E0FA-4D8F-A3CD-4D52BAE0CB41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9C082-42EA-EBEE-567C-FBC29CFA9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065B82-344F-D8BE-0697-323FBF346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‹#›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2952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4EE9-D1CF-A9A6-555D-1C76F01EB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04017-C634-EC40-84A1-82CB0CA45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A1A4DC-1849-6EEF-E881-5F61B5A49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7DF959-24B0-0E78-D637-4095F1261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94DF46-1ED2-EE79-579F-49DC421FB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2AA5A2-4717-B8E8-846E-0AD0FA2FB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B1087-3689-4CC6-A566-36BBCFF56786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767438-DB57-43BD-0916-DA47E1F5A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3C7BE4-220C-B620-79D3-55E02543B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6736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37D82-EC18-57E3-194A-D5FC3FCCF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E98353-2B8E-E6DD-DEC9-4DEC8A816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7FA1D-985F-40FD-97B8-5E24509564F5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F1BBAC-25EF-82EC-C41A-D324CD29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C5A7F-02C3-BDD3-A32D-9A6F4717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49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FA759E-CBE9-3157-3236-7E23A9536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BF05B-9A71-4BA0-AACE-1A4851733F9F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139DE3-F4FF-004A-0EE5-8E64331B6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BEA301-8995-0E63-B2C9-74824118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‹#›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13245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B59CB-9A87-0143-7ADD-61D459B6B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C9FB1-06D9-5D16-1E68-57B1E6F43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68C333-98F5-0CF1-3265-6B49775C58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2007E-15C3-02D7-0333-8293AD267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2332C-5FC9-42D3-BB4A-875CDDD9861E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9A4C2-5CB0-CBA1-A577-2739073BE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D706C-EB86-AA04-59CD-2D47B9AF6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35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235D3-3D89-D5B7-1341-7B87D305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C915C2-34BF-A513-1B64-0F95D97A5F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2E1D7F-1E38-437C-3B58-5B4317922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0AC1BE-796B-8DD7-D620-3A79502A8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A0743-E9F0-42DB-829B-751472D22256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AFC991-BD2C-B3AE-79E8-61CE8146D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33FB3F-5CC9-3D42-DAC3-531AC1141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218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B58315-B681-DE7B-F42E-EF2379ED6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0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26E22-5459-3546-CD20-D5CF3698B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8708"/>
            <a:ext cx="10515600" cy="45982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0DE1C3-3003-CF78-B15A-B11CEF9B89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A9519F-E1D8-48DB-8E5D-8EE0CD12050F}" type="datetime1">
              <a:rPr lang="ko-KR" altLang="en-US" smtClean="0"/>
              <a:t>2024-10-30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AE15F-B912-AEB6-9588-8C9D7ABF3B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1096D-FAE9-F1B6-B226-B0B8E5A490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B77379-F187-47EA-9591-A4CCACAE1471}" type="slidenum">
              <a:rPr lang="ko-KR" altLang="en-US" smtClean="0"/>
              <a:pPr/>
              <a:t>‹#›</a:t>
            </a:fld>
            <a:r>
              <a:rPr lang="en-US" altLang="ko-KR" dirty="0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1450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bsong@mmlab.snu.ac.k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40D00-58F4-E739-87F2-0C03188EED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Stateful</a:t>
            </a:r>
            <a:r>
              <a:rPr lang="ko-KR" altLang="en-US" dirty="0"/>
              <a:t> </a:t>
            </a:r>
            <a:r>
              <a:rPr lang="en-US" altLang="ko-KR" dirty="0"/>
              <a:t>Least Privilege Authorization for the Cloud</a:t>
            </a:r>
            <a:endParaRPr lang="ko-KR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62A95-9271-CDF2-BFEC-B7969FCC7E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Cao et al., USENIX Security ‘24</a:t>
            </a:r>
          </a:p>
          <a:p>
            <a:endParaRPr lang="en-US" altLang="ko-KR" dirty="0"/>
          </a:p>
          <a:p>
            <a:r>
              <a:rPr lang="en-US" altLang="ko-KR" dirty="0"/>
              <a:t>Summarized by Subin Song (</a:t>
            </a:r>
            <a:r>
              <a:rPr lang="en-US" altLang="ko-KR" dirty="0">
                <a:hlinkClick r:id="rId2"/>
              </a:rPr>
              <a:t>sbsong@mmlab.snu.ac.kr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2024. 10. 29.</a:t>
            </a:r>
            <a:endParaRPr lang="ko-KR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D8F0C8-1CAE-FCF4-558E-558114614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60415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910E4-5783-5247-1A6E-F8ECB182E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61CD1-2EE3-2620-AA4C-779C507F3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Google Calendar OAuth scopes</a:t>
            </a:r>
            <a:endParaRPr lang="ko-KR" alt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05185F-5B1D-CB47-DF97-9A781B7257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67603"/>
            <a:ext cx="10515600" cy="421973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5A0D3C0-AE4C-4FD0-1BA7-E175A2D6604E}"/>
              </a:ext>
            </a:extLst>
          </p:cNvPr>
          <p:cNvSpPr txBox="1"/>
          <p:nvPr/>
        </p:nvSpPr>
        <p:spPr>
          <a:xfrm>
            <a:off x="8190523" y="5847426"/>
            <a:ext cx="3040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rgbClr val="FF0000"/>
                </a:solidFill>
              </a:rPr>
              <a:t>Coarse-grained!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C0252CA-E52E-FCFB-F422-2092D29446B6}"/>
              </a:ext>
            </a:extLst>
          </p:cNvPr>
          <p:cNvCxnSpPr/>
          <p:nvPr/>
        </p:nvCxnSpPr>
        <p:spPr>
          <a:xfrm>
            <a:off x="8190523" y="3017364"/>
            <a:ext cx="10607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7BFC75D-4C03-01CD-9BDB-4C620670AFB9}"/>
              </a:ext>
            </a:extLst>
          </p:cNvPr>
          <p:cNvCxnSpPr>
            <a:cxnSpLocks/>
          </p:cNvCxnSpPr>
          <p:nvPr/>
        </p:nvCxnSpPr>
        <p:spPr>
          <a:xfrm>
            <a:off x="6897077" y="3576164"/>
            <a:ext cx="83233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E18DD8-572A-265D-0287-5B9D8817F3DC}"/>
              </a:ext>
            </a:extLst>
          </p:cNvPr>
          <p:cNvCxnSpPr>
            <a:cxnSpLocks/>
          </p:cNvCxnSpPr>
          <p:nvPr/>
        </p:nvCxnSpPr>
        <p:spPr>
          <a:xfrm>
            <a:off x="7197970" y="3970841"/>
            <a:ext cx="12426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915D8FF-9916-CD71-450A-0E38BCD38661}"/>
              </a:ext>
            </a:extLst>
          </p:cNvPr>
          <p:cNvCxnSpPr>
            <a:cxnSpLocks/>
          </p:cNvCxnSpPr>
          <p:nvPr/>
        </p:nvCxnSpPr>
        <p:spPr>
          <a:xfrm>
            <a:off x="6607910" y="4334256"/>
            <a:ext cx="124264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AFDB0E-2D5F-7FAB-D071-C2C195019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10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0333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988D-39F2-3E7F-BA8A-D68735E56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Another Example: GitHub OAuth Scopes</a:t>
            </a:r>
            <a:endParaRPr lang="ko-KR" alt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2F74609-ED06-D672-AB31-FB6046655B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00739"/>
            <a:ext cx="10515600" cy="4553460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C5FE2E-98A2-8723-0178-2DCC5CF209B2}"/>
              </a:ext>
            </a:extLst>
          </p:cNvPr>
          <p:cNvCxnSpPr>
            <a:cxnSpLocks/>
          </p:cNvCxnSpPr>
          <p:nvPr/>
        </p:nvCxnSpPr>
        <p:spPr>
          <a:xfrm>
            <a:off x="7127631" y="3869241"/>
            <a:ext cx="133643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079A3A8-A440-6C01-66FE-7BADECC35066}"/>
              </a:ext>
            </a:extLst>
          </p:cNvPr>
          <p:cNvGrpSpPr/>
          <p:nvPr/>
        </p:nvGrpSpPr>
        <p:grpSpPr>
          <a:xfrm>
            <a:off x="595297" y="3877469"/>
            <a:ext cx="6673011" cy="2318803"/>
            <a:chOff x="595297" y="3877469"/>
            <a:chExt cx="6673011" cy="2318803"/>
          </a:xfrm>
        </p:grpSpPr>
        <p:pic>
          <p:nvPicPr>
            <p:cNvPr id="1026" name="Picture 2" descr="Simple, Flexible, Trustworthy CI/CD Tools - Travis CI">
              <a:extLst>
                <a:ext uri="{FF2B5EF4-FFF2-40B4-BE49-F238E27FC236}">
                  <a16:creationId xmlns:a16="http://schemas.microsoft.com/office/drawing/2014/main" id="{8A23D6AC-A03D-3F03-262D-2632384F104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5297" y="4360985"/>
              <a:ext cx="1835287" cy="18352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446067B-5628-7C22-A4FD-6B3D33C7CF42}"/>
                </a:ext>
              </a:extLst>
            </p:cNvPr>
            <p:cNvSpPr txBox="1"/>
            <p:nvPr/>
          </p:nvSpPr>
          <p:spPr>
            <a:xfrm>
              <a:off x="2512646" y="4811888"/>
              <a:ext cx="30401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dirty="0">
                  <a:solidFill>
                    <a:srgbClr val="FF0000"/>
                  </a:solidFill>
                </a:rPr>
                <a:t>Travis CI only needs READ access… But what???</a:t>
              </a:r>
              <a:endParaRPr lang="ko-KR" altLang="en-US" sz="2400" dirty="0">
                <a:solidFill>
                  <a:srgbClr val="FF0000"/>
                </a:solidFill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83680366-5D05-E920-A12A-32BC17873628}"/>
                </a:ext>
              </a:extLst>
            </p:cNvPr>
            <p:cNvCxnSpPr>
              <a:stCxn id="13" idx="0"/>
            </p:cNvCxnSpPr>
            <p:nvPr/>
          </p:nvCxnSpPr>
          <p:spPr>
            <a:xfrm flipV="1">
              <a:off x="4032738" y="3877469"/>
              <a:ext cx="3235570" cy="934419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ysDot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F2277B-318B-30CB-F7E3-70B46B360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11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4680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963002-2F2D-0ED8-E8BD-54CAD4014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Design &amp; Workflow</a:t>
            </a:r>
            <a:endParaRPr lang="ko-KR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DEA348-CF2B-EB13-52CB-7C396FA57B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218736-81F2-7D74-6157-58C36FB28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12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30227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03ED01-5B60-EE35-935D-01E6ED3E89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C99C6-FF8D-62F8-E699-77EB4289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Is It Needed? (Cont’d)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CD86C-BF02-541D-9AAE-7261F3459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Widely-used authorization protocols (e.g., OAuth) create </a:t>
            </a:r>
            <a:r>
              <a:rPr lang="en-US" altLang="ko-KR" b="1" dirty="0">
                <a:solidFill>
                  <a:schemeClr val="bg1">
                    <a:lumMod val="50000"/>
                  </a:schemeClr>
                </a:solidFill>
              </a:rPr>
              <a:t>overprivileged</a:t>
            </a:r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 credentials</a:t>
            </a:r>
          </a:p>
          <a:p>
            <a:pPr lvl="1"/>
            <a:r>
              <a:rPr lang="en-US" altLang="ko-KR" dirty="0">
                <a:solidFill>
                  <a:schemeClr val="bg1">
                    <a:lumMod val="50000"/>
                  </a:schemeClr>
                </a:solidFill>
              </a:rPr>
              <a:t>When the token is compromised, it will allow overprivileged access to the attacker</a:t>
            </a:r>
          </a:p>
          <a:p>
            <a:r>
              <a:rPr lang="en-US" altLang="ko-KR" dirty="0"/>
              <a:t>Fundamental problems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Provided permissions are </a:t>
            </a:r>
            <a:r>
              <a:rPr lang="en-US" altLang="ko-KR" b="1" dirty="0"/>
              <a:t>server-defined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All current authorization frameworks are </a:t>
            </a:r>
            <a:r>
              <a:rPr lang="en-US" altLang="ko-KR" b="1" dirty="0"/>
              <a:t>stateless</a:t>
            </a:r>
          </a:p>
          <a:p>
            <a:endParaRPr lang="en-US" altLang="ko-KR" b="1" dirty="0"/>
          </a:p>
          <a:p>
            <a:endParaRPr lang="ko-KR" alt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2136738-E6C7-4BD2-E121-08285D4BADE2}"/>
              </a:ext>
            </a:extLst>
          </p:cNvPr>
          <p:cNvGrpSpPr/>
          <p:nvPr/>
        </p:nvGrpSpPr>
        <p:grpSpPr>
          <a:xfrm>
            <a:off x="4204677" y="3616019"/>
            <a:ext cx="5274407" cy="523631"/>
            <a:chOff x="4204677" y="3616019"/>
            <a:chExt cx="5274407" cy="523631"/>
          </a:xfrm>
        </p:grpSpPr>
        <p:sp>
          <p:nvSpPr>
            <p:cNvPr id="4" name="Multiplication Sign 3">
              <a:extLst>
                <a:ext uri="{FF2B5EF4-FFF2-40B4-BE49-F238E27FC236}">
                  <a16:creationId xmlns:a16="http://schemas.microsoft.com/office/drawing/2014/main" id="{8F325F66-A9BB-C46F-D109-F52F09635736}"/>
                </a:ext>
              </a:extLst>
            </p:cNvPr>
            <p:cNvSpPr/>
            <p:nvPr/>
          </p:nvSpPr>
          <p:spPr>
            <a:xfrm>
              <a:off x="4204677" y="3616019"/>
              <a:ext cx="3399692" cy="523631"/>
            </a:xfrm>
            <a:prstGeom prst="mathMultiply">
              <a:avLst>
                <a:gd name="adj1" fmla="val 1008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AC8AC5D-EEC2-55E3-9E88-DC7115050C13}"/>
                </a:ext>
              </a:extLst>
            </p:cNvPr>
            <p:cNvSpPr txBox="1"/>
            <p:nvPr/>
          </p:nvSpPr>
          <p:spPr>
            <a:xfrm>
              <a:off x="6962530" y="3616019"/>
              <a:ext cx="25165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solidFill>
                    <a:srgbClr val="FF0000"/>
                  </a:solidFill>
                </a:rPr>
                <a:t>Client-defined</a:t>
              </a:r>
              <a:endParaRPr lang="ko-KR" altLang="en-US" sz="24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BFC0DD6-E4DE-4837-0B3A-5D3D724261AF}"/>
              </a:ext>
            </a:extLst>
          </p:cNvPr>
          <p:cNvGrpSpPr/>
          <p:nvPr/>
        </p:nvGrpSpPr>
        <p:grpSpPr>
          <a:xfrm>
            <a:off x="6334857" y="3948730"/>
            <a:ext cx="4413739" cy="523631"/>
            <a:chOff x="5065345" y="3616019"/>
            <a:chExt cx="4413739" cy="523631"/>
          </a:xfrm>
        </p:grpSpPr>
        <p:sp>
          <p:nvSpPr>
            <p:cNvPr id="8" name="Multiplication Sign 7">
              <a:extLst>
                <a:ext uri="{FF2B5EF4-FFF2-40B4-BE49-F238E27FC236}">
                  <a16:creationId xmlns:a16="http://schemas.microsoft.com/office/drawing/2014/main" id="{B8B589D2-5DD2-393F-19F5-2B9E1FA3D2EA}"/>
                </a:ext>
              </a:extLst>
            </p:cNvPr>
            <p:cNvSpPr/>
            <p:nvPr/>
          </p:nvSpPr>
          <p:spPr>
            <a:xfrm>
              <a:off x="5065345" y="3616019"/>
              <a:ext cx="2239108" cy="523631"/>
            </a:xfrm>
            <a:prstGeom prst="mathMultiply">
              <a:avLst>
                <a:gd name="adj1" fmla="val 10087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84B37DD-88DD-6804-A60C-F084F7C2D855}"/>
                </a:ext>
              </a:extLst>
            </p:cNvPr>
            <p:cNvSpPr txBox="1"/>
            <p:nvPr/>
          </p:nvSpPr>
          <p:spPr>
            <a:xfrm>
              <a:off x="6962530" y="3616019"/>
              <a:ext cx="251655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400" b="1" dirty="0">
                  <a:solidFill>
                    <a:srgbClr val="FF0000"/>
                  </a:solidFill>
                </a:rPr>
                <a:t>Stateful</a:t>
              </a:r>
              <a:endParaRPr lang="ko-KR" alt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C7D53E3-4518-3422-523A-2FDF45AB4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13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6214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A251C-BD33-B47D-377F-BA5BBFF833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3C31-A46D-201D-C04B-B8418AEDF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Design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707069-526F-2C4C-1031-C65182028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Key points</a:t>
            </a:r>
          </a:p>
          <a:p>
            <a:pPr lvl="1"/>
            <a:r>
              <a:rPr lang="en-US" altLang="ko-KR" b="1" dirty="0"/>
              <a:t>Client</a:t>
            </a:r>
            <a:r>
              <a:rPr lang="en-US" altLang="ko-KR" dirty="0"/>
              <a:t> app developers decide the minimum privilege they want</a:t>
            </a:r>
          </a:p>
          <a:p>
            <a:pPr lvl="1"/>
            <a:r>
              <a:rPr lang="en-US" altLang="ko-KR" dirty="0"/>
              <a:t>Clients maintain their own </a:t>
            </a:r>
            <a:r>
              <a:rPr lang="en-US" altLang="ko-KR" b="1" dirty="0"/>
              <a:t>states</a:t>
            </a:r>
            <a:r>
              <a:rPr lang="en-US" altLang="ko-KR" dirty="0"/>
              <a:t> (i.e., previous requests they made)</a:t>
            </a:r>
          </a:p>
          <a:p>
            <a:r>
              <a:rPr lang="en-US" altLang="ko-KR" dirty="0"/>
              <a:t>The server executes small </a:t>
            </a:r>
            <a:r>
              <a:rPr lang="en-US" altLang="ko-KR" dirty="0" err="1"/>
              <a:t>WebAssembly</a:t>
            </a:r>
            <a:r>
              <a:rPr lang="en-US" altLang="ko-KR" dirty="0"/>
              <a:t> programs to: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Attenuate the client’s permission and check if the client’s request fits to the permission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Change the client’s state to next state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A6334B-6C26-FEF1-C391-57A6BEA0C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14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93491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734DF-C808-BB21-66D2-98D41FA07C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D7720-BD56-778D-2038-8BC8ACB4A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Setup (Registration)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021770-2786-7153-A15B-DF6D1DDD53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client app developer sends the followings to the server: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err="1"/>
              <a:t>S</a:t>
            </a:r>
            <a:r>
              <a:rPr lang="en-US" altLang="ko-KR" sz="1800" dirty="0" err="1"/>
              <a:t>p</a:t>
            </a:r>
            <a:r>
              <a:rPr lang="en-US" altLang="ko-KR" dirty="0"/>
              <a:t> : Original coarse-grained permission (upper bound)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err="1"/>
              <a:t>F</a:t>
            </a:r>
            <a:r>
              <a:rPr lang="en-US" altLang="ko-KR" sz="1800" dirty="0" err="1"/>
              <a:t>policy</a:t>
            </a:r>
            <a:r>
              <a:rPr lang="en-US" altLang="ko-KR" dirty="0"/>
              <a:t> : </a:t>
            </a:r>
            <a:r>
              <a:rPr lang="en-US" altLang="ko-KR" dirty="0" err="1"/>
              <a:t>WebAssembly</a:t>
            </a:r>
            <a:r>
              <a:rPr lang="en-US" altLang="ko-KR" dirty="0"/>
              <a:t> program that </a:t>
            </a:r>
            <a:r>
              <a:rPr lang="en-US" altLang="ko-KR" b="1" dirty="0"/>
              <a:t>attenuates</a:t>
            </a:r>
            <a:r>
              <a:rPr lang="en-US" altLang="ko-KR" dirty="0"/>
              <a:t> the permission</a:t>
            </a:r>
            <a:endParaRPr lang="en-US" altLang="ko-KR" b="1" dirty="0"/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 err="1"/>
              <a:t>F</a:t>
            </a:r>
            <a:r>
              <a:rPr lang="en-US" altLang="ko-KR" sz="1800" dirty="0" err="1"/>
              <a:t>update</a:t>
            </a:r>
            <a:r>
              <a:rPr lang="en-US" altLang="ko-KR" dirty="0"/>
              <a:t> : </a:t>
            </a:r>
            <a:r>
              <a:rPr lang="en-US" altLang="ko-KR" dirty="0" err="1"/>
              <a:t>WebAssembly</a:t>
            </a:r>
            <a:r>
              <a:rPr lang="en-US" altLang="ko-KR" dirty="0"/>
              <a:t> program that calculates </a:t>
            </a:r>
            <a:r>
              <a:rPr lang="en-US" altLang="ko-KR" b="1" dirty="0"/>
              <a:t>next state </a:t>
            </a:r>
            <a:r>
              <a:rPr lang="en-US" altLang="ko-KR" dirty="0"/>
              <a:t>from previous state</a:t>
            </a:r>
          </a:p>
          <a:p>
            <a:pPr marL="914400" lvl="1" indent="-457200">
              <a:buFont typeface="+mj-lt"/>
              <a:buAutoNum type="arabicPeriod"/>
            </a:pPr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4" name="Picture 2" descr="Premium Vector | Zoom Meeting Logo">
            <a:extLst>
              <a:ext uri="{FF2B5EF4-FFF2-40B4-BE49-F238E27FC236}">
                <a16:creationId xmlns:a16="http://schemas.microsoft.com/office/drawing/2014/main" id="{2C1DC747-FC67-3D92-BBDD-44ED5A7D65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012" y="4062168"/>
            <a:ext cx="2434248" cy="2434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Cómo añadir un evento recurrente en Google Calendar">
            <a:extLst>
              <a:ext uri="{FF2B5EF4-FFF2-40B4-BE49-F238E27FC236}">
                <a16:creationId xmlns:a16="http://schemas.microsoft.com/office/drawing/2014/main" id="{103E73F8-5D3F-0016-2F54-F5946CD75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741" y="4371999"/>
            <a:ext cx="2609361" cy="189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4FC83666-3E18-B7DB-1404-2F69FF11C688}"/>
              </a:ext>
            </a:extLst>
          </p:cNvPr>
          <p:cNvGrpSpPr/>
          <p:nvPr/>
        </p:nvGrpSpPr>
        <p:grpSpPr>
          <a:xfrm>
            <a:off x="4615718" y="4344796"/>
            <a:ext cx="2960563" cy="824592"/>
            <a:chOff x="4615718" y="4344796"/>
            <a:chExt cx="2960563" cy="824592"/>
          </a:xfrm>
        </p:grpSpPr>
        <p:sp>
          <p:nvSpPr>
            <p:cNvPr id="6" name="Arrow: Right 5">
              <a:extLst>
                <a:ext uri="{FF2B5EF4-FFF2-40B4-BE49-F238E27FC236}">
                  <a16:creationId xmlns:a16="http://schemas.microsoft.com/office/drawing/2014/main" id="{0C435807-7AFD-B251-F6A0-0159AB462FEA}"/>
                </a:ext>
              </a:extLst>
            </p:cNvPr>
            <p:cNvSpPr/>
            <p:nvPr/>
          </p:nvSpPr>
          <p:spPr>
            <a:xfrm>
              <a:off x="4615718" y="4762988"/>
              <a:ext cx="2960563" cy="406400"/>
            </a:xfrm>
            <a:prstGeom prst="rightArrow">
              <a:avLst>
                <a:gd name="adj1" fmla="val 50000"/>
                <a:gd name="adj2" fmla="val 144231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1F6FF11-5681-4F2B-E82E-ABF259FE3BAA}"/>
                </a:ext>
              </a:extLst>
            </p:cNvPr>
            <p:cNvSpPr txBox="1"/>
            <p:nvPr/>
          </p:nvSpPr>
          <p:spPr>
            <a:xfrm>
              <a:off x="4682403" y="4344796"/>
              <a:ext cx="243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2400" i="1" dirty="0"/>
                <a:t>(</a:t>
              </a:r>
              <a:r>
                <a:rPr lang="en-US" altLang="ko-KR" sz="2400" i="1" dirty="0" err="1"/>
                <a:t>S</a:t>
              </a:r>
              <a:r>
                <a:rPr lang="en-US" altLang="ko-KR" sz="1600" i="1" dirty="0" err="1"/>
                <a:t>p</a:t>
              </a:r>
              <a:r>
                <a:rPr lang="en-US" altLang="ko-KR" sz="1600" i="1" dirty="0"/>
                <a:t>, </a:t>
              </a:r>
              <a:r>
                <a:rPr lang="en-US" altLang="ko-KR" sz="2400" i="1" dirty="0" err="1"/>
                <a:t>F</a:t>
              </a:r>
              <a:r>
                <a:rPr lang="en-US" altLang="ko-KR" i="1" dirty="0" err="1"/>
                <a:t>policy</a:t>
              </a:r>
              <a:r>
                <a:rPr lang="en-US" altLang="ko-KR" sz="2400" i="1" dirty="0"/>
                <a:t>, </a:t>
              </a:r>
              <a:r>
                <a:rPr lang="en-US" altLang="ko-KR" sz="2400" i="1" dirty="0" err="1"/>
                <a:t>F</a:t>
              </a:r>
              <a:r>
                <a:rPr lang="en-US" altLang="ko-KR" i="1" dirty="0" err="1"/>
                <a:t>update</a:t>
              </a:r>
              <a:r>
                <a:rPr lang="en-US" altLang="ko-KR" sz="2400" i="1" dirty="0"/>
                <a:t>)</a:t>
              </a:r>
              <a:endParaRPr lang="ko-KR" altLang="en-US" sz="2400" i="1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DF3F89B-9F2A-0E20-D328-22341778719C}"/>
              </a:ext>
            </a:extLst>
          </p:cNvPr>
          <p:cNvGrpSpPr/>
          <p:nvPr/>
        </p:nvGrpSpPr>
        <p:grpSpPr>
          <a:xfrm flipH="1">
            <a:off x="4404701" y="5517994"/>
            <a:ext cx="3516927" cy="785253"/>
            <a:chOff x="4270370" y="4762988"/>
            <a:chExt cx="3516926" cy="785253"/>
          </a:xfrm>
        </p:grpSpPr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AB6C7565-2218-83D1-2F35-4A664399D0A7}"/>
                </a:ext>
              </a:extLst>
            </p:cNvPr>
            <p:cNvSpPr/>
            <p:nvPr/>
          </p:nvSpPr>
          <p:spPr>
            <a:xfrm>
              <a:off x="4826733" y="4762988"/>
              <a:ext cx="2960563" cy="406400"/>
            </a:xfrm>
            <a:prstGeom prst="rightArrow">
              <a:avLst>
                <a:gd name="adj1" fmla="val 50000"/>
                <a:gd name="adj2" fmla="val 144231"/>
              </a:avLst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83E69D5-2F3A-E1A7-7ADD-A57AF54B62B0}"/>
                </a:ext>
              </a:extLst>
            </p:cNvPr>
            <p:cNvSpPr txBox="1"/>
            <p:nvPr/>
          </p:nvSpPr>
          <p:spPr>
            <a:xfrm>
              <a:off x="4270370" y="5086576"/>
              <a:ext cx="304555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2400" i="1" dirty="0" err="1"/>
                <a:t>client_id</a:t>
              </a:r>
              <a:r>
                <a:rPr lang="en-US" altLang="ko-KR" sz="2400" i="1" dirty="0"/>
                <a:t>, </a:t>
              </a:r>
              <a:r>
                <a:rPr lang="en-US" altLang="ko-KR" sz="2400" i="1" dirty="0" err="1"/>
                <a:t>client_secret</a:t>
              </a:r>
              <a:endParaRPr lang="ko-KR" altLang="en-US" sz="2400" dirty="0"/>
            </a:p>
          </p:txBody>
        </p:sp>
      </p:grp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EF0D195-0662-482D-8422-E1B99816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15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26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CFA16-ECA9-742A-DAEF-C578B768E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F</a:t>
            </a:r>
            <a:r>
              <a:rPr lang="en-US" altLang="ko-KR" sz="2800" dirty="0" err="1"/>
              <a:t>policy</a:t>
            </a:r>
            <a:r>
              <a:rPr lang="en-US" altLang="ko-KR" dirty="0"/>
              <a:t> and </a:t>
            </a:r>
            <a:r>
              <a:rPr lang="en-US" altLang="ko-KR" dirty="0" err="1"/>
              <a:t>F</a:t>
            </a:r>
            <a:r>
              <a:rPr lang="en-US" altLang="ko-KR" sz="2800" dirty="0" err="1"/>
              <a:t>update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F08D7-5E8F-3465-0212-4E8759E7B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err="1"/>
              <a:t>F</a:t>
            </a:r>
            <a:r>
              <a:rPr lang="en-US" altLang="ko-KR" sz="2000" dirty="0" err="1"/>
              <a:t>policy</a:t>
            </a:r>
            <a:endParaRPr lang="en-US" altLang="ko-KR" sz="2000" dirty="0"/>
          </a:p>
          <a:p>
            <a:pPr lvl="1"/>
            <a:r>
              <a:rPr lang="en-US" altLang="ko-KR" dirty="0"/>
              <a:t>Takes </a:t>
            </a:r>
            <a:r>
              <a:rPr lang="en-US" altLang="ko-KR" i="1" dirty="0"/>
              <a:t>(request, state) </a:t>
            </a:r>
            <a:r>
              <a:rPr lang="en-US" altLang="ko-KR" dirty="0"/>
              <a:t>as input</a:t>
            </a:r>
          </a:p>
          <a:p>
            <a:pPr lvl="1"/>
            <a:r>
              <a:rPr lang="en-US" altLang="ko-KR" dirty="0"/>
              <a:t>Returns </a:t>
            </a:r>
            <a:r>
              <a:rPr lang="en-US" altLang="ko-KR" b="1" dirty="0"/>
              <a:t>True/False </a:t>
            </a:r>
            <a:r>
              <a:rPr lang="en-US" altLang="ko-KR" dirty="0"/>
              <a:t>(Whether the client is successfully authorized)</a:t>
            </a:r>
          </a:p>
          <a:p>
            <a:pPr lvl="1"/>
            <a:r>
              <a:rPr lang="en-US" altLang="ko-KR" dirty="0"/>
              <a:t>Example : Iterate through each entry of </a:t>
            </a:r>
            <a:r>
              <a:rPr lang="en-US" altLang="ko-KR" i="1" dirty="0"/>
              <a:t>state</a:t>
            </a:r>
            <a:r>
              <a:rPr lang="en-US" altLang="ko-KR" dirty="0"/>
              <a:t> and check whether the requested calendar event exists in the </a:t>
            </a:r>
            <a:r>
              <a:rPr lang="en-US" altLang="ko-KR" i="1" dirty="0"/>
              <a:t>state</a:t>
            </a:r>
            <a:r>
              <a:rPr lang="en-US" altLang="ko-KR" dirty="0"/>
              <a:t>. If so, return true, else, return false.</a:t>
            </a:r>
          </a:p>
          <a:p>
            <a:r>
              <a:rPr lang="en-US" altLang="ko-KR" dirty="0" err="1"/>
              <a:t>F</a:t>
            </a:r>
            <a:r>
              <a:rPr lang="en-US" altLang="ko-KR" sz="2000" dirty="0" err="1"/>
              <a:t>update</a:t>
            </a:r>
            <a:endParaRPr lang="en-US" altLang="ko-KR" sz="2000" dirty="0"/>
          </a:p>
          <a:p>
            <a:pPr lvl="1"/>
            <a:r>
              <a:rPr lang="en-US" altLang="ko-KR" dirty="0"/>
              <a:t>Takes</a:t>
            </a:r>
            <a:r>
              <a:rPr lang="en-US" altLang="ko-KR" i="1" dirty="0"/>
              <a:t> (request, state) </a:t>
            </a:r>
            <a:r>
              <a:rPr lang="en-US" altLang="ko-KR" dirty="0"/>
              <a:t>as input</a:t>
            </a:r>
          </a:p>
          <a:p>
            <a:pPr lvl="1"/>
            <a:r>
              <a:rPr lang="en-US" altLang="ko-KR" dirty="0"/>
              <a:t>Returns </a:t>
            </a:r>
            <a:r>
              <a:rPr lang="en-US" altLang="ko-KR" b="1" dirty="0"/>
              <a:t>next state</a:t>
            </a:r>
          </a:p>
          <a:p>
            <a:pPr lvl="1"/>
            <a:r>
              <a:rPr lang="en-US" altLang="ko-KR" dirty="0"/>
              <a:t>Example : Append </a:t>
            </a:r>
            <a:r>
              <a:rPr lang="en-US" altLang="ko-KR" i="1" dirty="0"/>
              <a:t>request</a:t>
            </a:r>
            <a:r>
              <a:rPr lang="en-US" altLang="ko-KR" dirty="0"/>
              <a:t> to </a:t>
            </a:r>
            <a:r>
              <a:rPr lang="en-US" altLang="ko-KR" i="1" dirty="0"/>
              <a:t>state</a:t>
            </a:r>
            <a:r>
              <a:rPr lang="en-US" altLang="ko-KR" dirty="0"/>
              <a:t>. Return (new) state.</a:t>
            </a:r>
            <a:endParaRPr lang="ko-KR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1A4232-9E1D-3F86-4F8F-8DBD5B961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16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16779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D8343-BD80-3248-E93D-913F51A78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</a:t>
            </a:r>
            <a:r>
              <a:rPr lang="en-US" altLang="ko-KR" dirty="0" err="1"/>
              <a:t>WebAssembly</a:t>
            </a:r>
            <a:r>
              <a:rPr lang="en-US" altLang="ko-KR" dirty="0"/>
              <a:t>? (</a:t>
            </a:r>
            <a:r>
              <a:rPr lang="en-US" altLang="ko-KR" dirty="0" err="1"/>
              <a:t>Wasm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2C0E9-01DC-B091-C17C-F11C71FFC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Client app developers can use </a:t>
            </a:r>
            <a:r>
              <a:rPr lang="en-US" altLang="ko-KR" b="1" dirty="0"/>
              <a:t>any</a:t>
            </a:r>
            <a:r>
              <a:rPr lang="en-US" altLang="ko-KR" dirty="0"/>
              <a:t> language that compiles to </a:t>
            </a:r>
            <a:r>
              <a:rPr lang="en-US" altLang="ko-KR" dirty="0" err="1"/>
              <a:t>Wasm</a:t>
            </a:r>
            <a:endParaRPr lang="en-US" altLang="ko-KR" dirty="0"/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/>
              <a:t>Portability</a:t>
            </a:r>
            <a:r>
              <a:rPr lang="en-US" altLang="ko-KR" dirty="0"/>
              <a:t> (</a:t>
            </a:r>
            <a:r>
              <a:rPr lang="en-US" altLang="ko-KR" dirty="0" err="1"/>
              <a:t>Wasm</a:t>
            </a:r>
            <a:r>
              <a:rPr lang="en-US" altLang="ko-KR" dirty="0"/>
              <a:t> compiles to bytecode, and runs in dedicated virtual machine)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Strong memory safety guarantees (in-process </a:t>
            </a:r>
            <a:r>
              <a:rPr lang="en-US" altLang="ko-KR" b="1" dirty="0"/>
              <a:t>sandboxing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AutoShape 2" descr="WebAssembly - Wikipedia">
            <a:extLst>
              <a:ext uri="{FF2B5EF4-FFF2-40B4-BE49-F238E27FC236}">
                <a16:creationId xmlns:a16="http://schemas.microsoft.com/office/drawing/2014/main" id="{2DBEEF12-C86C-6600-F877-351AED957D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5" name="AutoShape 4" descr="WebAssembly - Wikipedia">
            <a:extLst>
              <a:ext uri="{FF2B5EF4-FFF2-40B4-BE49-F238E27FC236}">
                <a16:creationId xmlns:a16="http://schemas.microsoft.com/office/drawing/2014/main" id="{EBB76898-00A3-C771-F046-BE38E802E2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017BF3-1C04-59C5-7A94-41902F0FF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4202906"/>
            <a:ext cx="1828800" cy="18288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374C633-8591-7A44-4EC9-D2FCC31C6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17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52637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9FC72-4E54-CEF2-B69E-981C66FC5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Where Is the </a:t>
            </a:r>
            <a:r>
              <a:rPr lang="en-US" altLang="ko-KR" i="1" dirty="0"/>
              <a:t>State</a:t>
            </a:r>
            <a:r>
              <a:rPr lang="en-US" altLang="ko-KR" dirty="0"/>
              <a:t> Saved?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49FE8-8D8C-4134-A960-BBE821960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Each </a:t>
            </a:r>
            <a:r>
              <a:rPr lang="en-US" altLang="ko-KR" b="1" dirty="0"/>
              <a:t>client</a:t>
            </a:r>
            <a:r>
              <a:rPr lang="en-US" altLang="ko-KR" dirty="0"/>
              <a:t> stores their </a:t>
            </a:r>
            <a:r>
              <a:rPr lang="en-US" altLang="ko-KR" u="sng" dirty="0"/>
              <a:t>own state</a:t>
            </a:r>
          </a:p>
          <a:p>
            <a:pPr lvl="1"/>
            <a:r>
              <a:rPr lang="en-US" altLang="ko-KR" dirty="0"/>
              <a:t>To avoid server storage overhead</a:t>
            </a:r>
          </a:p>
          <a:p>
            <a:pPr lvl="1"/>
            <a:r>
              <a:rPr lang="en-US" altLang="ko-KR" dirty="0"/>
              <a:t>Client’s state is sent to the server on every client request</a:t>
            </a:r>
          </a:p>
          <a:p>
            <a:r>
              <a:rPr lang="en-US" altLang="ko-KR" dirty="0"/>
              <a:t>The server keeps </a:t>
            </a:r>
            <a:r>
              <a:rPr lang="en-US" altLang="ko-KR" b="1" dirty="0"/>
              <a:t>HMAC</a:t>
            </a:r>
            <a:r>
              <a:rPr lang="en-US" altLang="ko-KR" dirty="0"/>
              <a:t>s of client states, to prevent clients from sending modified states</a:t>
            </a:r>
          </a:p>
          <a:p>
            <a:endParaRPr lang="ko-KR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676B9A-19D8-269E-88A9-DCFC8F1D84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5354" y="3849998"/>
            <a:ext cx="5486861" cy="245982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1DB3AB1-C5E0-F0AB-3D19-260899AA4A3D}"/>
              </a:ext>
            </a:extLst>
          </p:cNvPr>
          <p:cNvSpPr txBox="1"/>
          <p:nvPr/>
        </p:nvSpPr>
        <p:spPr>
          <a:xfrm>
            <a:off x="6025386" y="5807631"/>
            <a:ext cx="48737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FF0000"/>
                </a:solidFill>
              </a:rPr>
              <a:t>Example of “object” : An “event” in a calendar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BA096-F83F-CC64-DA6C-31BCA43E7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18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452695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DC8F63-2E22-7E2B-691E-DC177F90C8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1E05B-7DAC-8D19-3085-B01E69CFA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4152900" cy="1797050"/>
          </a:xfrm>
        </p:spPr>
        <p:txBody>
          <a:bodyPr>
            <a:normAutofit/>
          </a:bodyPr>
          <a:lstStyle/>
          <a:p>
            <a:r>
              <a:rPr lang="en-US" altLang="ko-KR" dirty="0"/>
              <a:t>Client Request Workflow</a:t>
            </a:r>
            <a:endParaRPr lang="ko-KR" alt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61023E3-8981-CBC5-70F0-698AC6B17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5850" y="365126"/>
            <a:ext cx="6665128" cy="6020115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8668EBF-2999-8E21-D7D3-4BB9F3D3D7E1}"/>
              </a:ext>
            </a:extLst>
          </p:cNvPr>
          <p:cNvSpPr/>
          <p:nvPr/>
        </p:nvSpPr>
        <p:spPr>
          <a:xfrm>
            <a:off x="8685268" y="4163047"/>
            <a:ext cx="2324292" cy="2060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1FF104-651D-C05D-D85A-67E99BDFDFF2}"/>
              </a:ext>
            </a:extLst>
          </p:cNvPr>
          <p:cNvSpPr/>
          <p:nvPr/>
        </p:nvSpPr>
        <p:spPr>
          <a:xfrm>
            <a:off x="8685268" y="4774945"/>
            <a:ext cx="2269151" cy="2060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89E192-3316-185D-9E41-DB1AEB45A0BC}"/>
              </a:ext>
            </a:extLst>
          </p:cNvPr>
          <p:cNvSpPr/>
          <p:nvPr/>
        </p:nvSpPr>
        <p:spPr>
          <a:xfrm>
            <a:off x="8372810" y="3479162"/>
            <a:ext cx="1300378" cy="25272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4043ABD-3FFE-995F-6BE2-3334D632E20A}"/>
              </a:ext>
            </a:extLst>
          </p:cNvPr>
          <p:cNvSpPr/>
          <p:nvPr/>
        </p:nvSpPr>
        <p:spPr>
          <a:xfrm>
            <a:off x="8372810" y="5492528"/>
            <a:ext cx="1300378" cy="25272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E870EC-F852-85F7-F953-3D59B429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19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19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CF75D-1611-55FC-15ED-C6B1E5887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Table of Contents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B2637-09A3-E7D9-6AB8-EAE0D5ECA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</a:p>
          <a:p>
            <a:r>
              <a:rPr lang="en-US" altLang="ko-KR" dirty="0"/>
              <a:t>Why Is It Needed?</a:t>
            </a:r>
          </a:p>
          <a:p>
            <a:r>
              <a:rPr lang="en-US" altLang="ko-KR" dirty="0"/>
              <a:t>Design &amp; Workflow</a:t>
            </a:r>
          </a:p>
          <a:p>
            <a:r>
              <a:rPr lang="en-US" altLang="ko-KR" dirty="0"/>
              <a:t>Evaluation</a:t>
            </a:r>
          </a:p>
          <a:p>
            <a:r>
              <a:rPr lang="en-US" altLang="ko-KR" dirty="0"/>
              <a:t>Critique</a:t>
            </a:r>
          </a:p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6C0E3A-9978-395D-E515-CF0525187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2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8359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6A257EA-1DCB-B856-AA45-D4A199CB0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58F6E-2140-5F01-7752-7E3F2B8441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B75E0-24B7-610E-2814-94CC88AB5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20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851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C749A-7051-EF4A-33E0-CE7A135317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8DD71-7D6E-70F2-842F-98ABC792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Storage Overhead</a:t>
            </a:r>
            <a:endParaRPr lang="ko-KR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3092E6-3F00-C246-D278-6A8D325A3D3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4162" y="2409651"/>
            <a:ext cx="6543675" cy="2314575"/>
          </a:xfrm>
          <a:prstGeom prst="rect">
            <a:avLst/>
          </a:prstGeom>
        </p:spPr>
      </p:pic>
      <p:sp>
        <p:nvSpPr>
          <p:cNvPr id="6" name="Callout: Line with Accent Bar 5">
            <a:extLst>
              <a:ext uri="{FF2B5EF4-FFF2-40B4-BE49-F238E27FC236}">
                <a16:creationId xmlns:a16="http://schemas.microsoft.com/office/drawing/2014/main" id="{88D891F1-420E-D7A5-83AA-414E13B1F179}"/>
              </a:ext>
            </a:extLst>
          </p:cNvPr>
          <p:cNvSpPr/>
          <p:nvPr/>
        </p:nvSpPr>
        <p:spPr>
          <a:xfrm rot="5400000">
            <a:off x="5140960" y="2625344"/>
            <a:ext cx="1468120" cy="1315720"/>
          </a:xfrm>
          <a:prstGeom prst="accentCallout1">
            <a:avLst>
              <a:gd name="adj1" fmla="val 51337"/>
              <a:gd name="adj2" fmla="val -7226"/>
              <a:gd name="adj3" fmla="val 85781"/>
              <a:gd name="adj4" fmla="val -41517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B807F4-79F8-ECE2-3CFF-D047343014B1}"/>
              </a:ext>
            </a:extLst>
          </p:cNvPr>
          <p:cNvSpPr txBox="1"/>
          <p:nvPr/>
        </p:nvSpPr>
        <p:spPr>
          <a:xfrm>
            <a:off x="3760215" y="1274443"/>
            <a:ext cx="328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FF0000"/>
                </a:solidFill>
              </a:rPr>
              <a:t>Lines of Code </a:t>
            </a:r>
            <a:br>
              <a:rPr lang="en-US" altLang="ko-KR" dirty="0">
                <a:solidFill>
                  <a:srgbClr val="FF0000"/>
                </a:solidFill>
              </a:rPr>
            </a:br>
            <a:r>
              <a:rPr lang="en-US" altLang="ko-KR" dirty="0">
                <a:solidFill>
                  <a:srgbClr val="FF0000"/>
                </a:solidFill>
              </a:rPr>
              <a:t>(Prototype </a:t>
            </a:r>
            <a:r>
              <a:rPr lang="en-US" altLang="ko-KR" dirty="0" err="1">
                <a:solidFill>
                  <a:srgbClr val="FF0000"/>
                </a:solidFill>
              </a:rPr>
              <a:t>impl</a:t>
            </a:r>
            <a:r>
              <a:rPr lang="en-US" altLang="ko-KR" dirty="0">
                <a:solidFill>
                  <a:srgbClr val="FF0000"/>
                </a:solidFill>
              </a:rPr>
              <a:t>.)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7F34E1-29C8-FC9E-B165-94910BCD799F}"/>
              </a:ext>
            </a:extLst>
          </p:cNvPr>
          <p:cNvSpPr txBox="1"/>
          <p:nvPr/>
        </p:nvSpPr>
        <p:spPr>
          <a:xfrm>
            <a:off x="4351527" y="5213103"/>
            <a:ext cx="328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FF0000"/>
                </a:solidFill>
              </a:rPr>
              <a:t>(Client-side storage) ∝</a:t>
            </a:r>
            <a:r>
              <a:rPr lang="en-US" altLang="ko-KR" dirty="0" err="1">
                <a:solidFill>
                  <a:srgbClr val="FF0000"/>
                </a:solidFill>
              </a:rPr>
              <a:t>n_objects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43CB4B-A810-A167-286D-7D15C67B48DB}"/>
              </a:ext>
            </a:extLst>
          </p:cNvPr>
          <p:cNvSpPr txBox="1"/>
          <p:nvPr/>
        </p:nvSpPr>
        <p:spPr>
          <a:xfrm>
            <a:off x="7180070" y="5792223"/>
            <a:ext cx="4505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rgbClr val="FF0000"/>
                </a:solidFill>
              </a:rPr>
              <a:t>(Server-side storage) ∝</a:t>
            </a:r>
            <a:r>
              <a:rPr lang="en-US" altLang="ko-KR" dirty="0" err="1">
                <a:solidFill>
                  <a:srgbClr val="FF0000"/>
                </a:solidFill>
              </a:rPr>
              <a:t>n_clients</a:t>
            </a:r>
            <a:r>
              <a:rPr lang="en-US" altLang="ko-KR" dirty="0">
                <a:solidFill>
                  <a:srgbClr val="FF0000"/>
                </a:solidFill>
              </a:rPr>
              <a:t> * </a:t>
            </a:r>
            <a:r>
              <a:rPr lang="en-US" altLang="ko-KR" dirty="0" err="1">
                <a:solidFill>
                  <a:srgbClr val="FF0000"/>
                </a:solidFill>
              </a:rPr>
              <a:t>n_objects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0" name="Callout: Line with Accent Bar 9">
            <a:extLst>
              <a:ext uri="{FF2B5EF4-FFF2-40B4-BE49-F238E27FC236}">
                <a16:creationId xmlns:a16="http://schemas.microsoft.com/office/drawing/2014/main" id="{F0CD63EB-25C1-0D07-89E7-2F67BE96FB59}"/>
              </a:ext>
            </a:extLst>
          </p:cNvPr>
          <p:cNvSpPr/>
          <p:nvPr/>
        </p:nvSpPr>
        <p:spPr>
          <a:xfrm rot="16200000">
            <a:off x="6537960" y="3210477"/>
            <a:ext cx="1468120" cy="1159256"/>
          </a:xfrm>
          <a:prstGeom prst="accentCallout1">
            <a:avLst>
              <a:gd name="adj1" fmla="val 51337"/>
              <a:gd name="adj2" fmla="val -7226"/>
              <a:gd name="adj3" fmla="val -49759"/>
              <a:gd name="adj4" fmla="val -51482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Callout: Line with Accent Bar 10">
            <a:extLst>
              <a:ext uri="{FF2B5EF4-FFF2-40B4-BE49-F238E27FC236}">
                <a16:creationId xmlns:a16="http://schemas.microsoft.com/office/drawing/2014/main" id="{DAA43133-C1CF-80B3-831B-8BB39896E9AA}"/>
              </a:ext>
            </a:extLst>
          </p:cNvPr>
          <p:cNvSpPr/>
          <p:nvPr/>
        </p:nvSpPr>
        <p:spPr>
          <a:xfrm rot="16200000">
            <a:off x="7919036" y="3167121"/>
            <a:ext cx="1468121" cy="1245966"/>
          </a:xfrm>
          <a:prstGeom prst="accentCallout1">
            <a:avLst>
              <a:gd name="adj1" fmla="val 51337"/>
              <a:gd name="adj2" fmla="val -7226"/>
              <a:gd name="adj3" fmla="val 65929"/>
              <a:gd name="adj4" fmla="val -81793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638096-5B50-7C82-569E-EEB1DC633AE1}"/>
              </a:ext>
            </a:extLst>
          </p:cNvPr>
          <p:cNvSpPr txBox="1"/>
          <p:nvPr/>
        </p:nvSpPr>
        <p:spPr>
          <a:xfrm>
            <a:off x="6389273" y="1281417"/>
            <a:ext cx="3281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rgbClr val="0070C0"/>
                </a:solidFill>
              </a:rPr>
              <a:t>Cf. </a:t>
            </a:r>
            <a:r>
              <a:rPr lang="en-US" altLang="ko-KR" dirty="0" err="1">
                <a:solidFill>
                  <a:srgbClr val="0070C0"/>
                </a:solidFill>
              </a:rPr>
              <a:t>Wasm</a:t>
            </a:r>
            <a:r>
              <a:rPr lang="en-US" altLang="ko-KR" dirty="0">
                <a:solidFill>
                  <a:srgbClr val="0070C0"/>
                </a:solidFill>
              </a:rPr>
              <a:t> binary sizes were </a:t>
            </a:r>
            <a:br>
              <a:rPr lang="en-US" altLang="ko-KR" dirty="0">
                <a:solidFill>
                  <a:srgbClr val="0070C0"/>
                </a:solidFill>
              </a:rPr>
            </a:br>
            <a:r>
              <a:rPr lang="en-US" altLang="ko-KR" dirty="0">
                <a:solidFill>
                  <a:srgbClr val="0070C0"/>
                </a:solidFill>
              </a:rPr>
              <a:t>120-200KB</a:t>
            </a:r>
            <a:endParaRPr lang="ko-KR" altLang="en-US" dirty="0">
              <a:solidFill>
                <a:srgbClr val="0070C0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BDF18250-612C-4597-98E0-71811CE29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21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5732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5B94A0-DC42-BA25-7711-932322D11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35B22-234D-9119-E648-930C9DE3E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End-to-end Latency Overhead</a:t>
            </a:r>
            <a:endParaRPr lang="ko-KR" altLang="en-US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6987D2DC-28CB-5AC7-AA1B-D69BBFF2B3F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31849"/>
            <a:ext cx="5181600" cy="2846790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CAF8BB-DB30-05A3-2605-8D2C76FDD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34160"/>
            <a:ext cx="5181600" cy="4642803"/>
          </a:xfrm>
        </p:spPr>
        <p:txBody>
          <a:bodyPr/>
          <a:lstStyle/>
          <a:p>
            <a:r>
              <a:rPr lang="en-US" altLang="ko-KR" dirty="0"/>
              <a:t>Most </a:t>
            </a:r>
            <a:r>
              <a:rPr lang="en-US" altLang="ko-KR" i="1" dirty="0" err="1"/>
              <a:t>StatefulAuth</a:t>
            </a:r>
            <a:r>
              <a:rPr lang="en-US" altLang="ko-KR" dirty="0"/>
              <a:t> requests include only </a:t>
            </a:r>
            <a:r>
              <a:rPr lang="en-US" altLang="ko-KR" b="1" dirty="0"/>
              <a:t>single</a:t>
            </a:r>
            <a:r>
              <a:rPr lang="en-US" altLang="ko-KR" dirty="0"/>
              <a:t> object</a:t>
            </a:r>
          </a:p>
          <a:p>
            <a:pPr lvl="1"/>
            <a:r>
              <a:rPr lang="en-US" altLang="ko-KR" dirty="0"/>
              <a:t>Only 4.3% increase in E2E latency</a:t>
            </a:r>
          </a:p>
          <a:p>
            <a:r>
              <a:rPr lang="en-US" altLang="ko-KR" dirty="0"/>
              <a:t>9.5% increase when N=10, 120% increase when N=50</a:t>
            </a:r>
          </a:p>
          <a:p>
            <a:r>
              <a:rPr lang="en-US" altLang="ko-KR" dirty="0"/>
              <a:t>Network latency increases linearly in proportion to # of objects</a:t>
            </a:r>
          </a:p>
          <a:p>
            <a:pPr lvl="1"/>
            <a:r>
              <a:rPr lang="ko-KR" altLang="en-US" b="0" i="0" dirty="0">
                <a:solidFill>
                  <a:srgbClr val="040C28"/>
                </a:solidFill>
                <a:effectLst/>
                <a:latin typeface="Google Sans"/>
              </a:rPr>
              <a:t>∵ </a:t>
            </a:r>
            <a:r>
              <a:rPr lang="en-US" altLang="ko-KR" b="0" i="0" dirty="0">
                <a:solidFill>
                  <a:srgbClr val="040C28"/>
                </a:solidFill>
                <a:effectLst/>
                <a:latin typeface="Google Sans"/>
              </a:rPr>
              <a:t>The size of </a:t>
            </a:r>
            <a:r>
              <a:rPr lang="en-US" altLang="ko-KR" b="0" i="1" dirty="0">
                <a:solidFill>
                  <a:srgbClr val="040C28"/>
                </a:solidFill>
                <a:effectLst/>
                <a:latin typeface="Google Sans"/>
              </a:rPr>
              <a:t>state</a:t>
            </a:r>
            <a:r>
              <a:rPr lang="en-US" altLang="ko-KR" dirty="0">
                <a:solidFill>
                  <a:srgbClr val="040C28"/>
                </a:solidFill>
                <a:latin typeface="Google Sans"/>
              </a:rPr>
              <a:t> that is sent is increased</a:t>
            </a:r>
            <a:endParaRPr lang="en-US" altLang="ko-KR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70FDC4-1CE3-2A5C-B94B-FB557D016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22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66676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E7E936-AF88-2C82-1EB5-8D3D39B3D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0170-E393-8FB9-4109-4A7F99BB5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Server-side (HMAC-based) Latency Breakdown</a:t>
            </a:r>
            <a:endParaRPr lang="ko-KR" alt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DDA599-1446-4B0E-57E4-64B9B8169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34160"/>
            <a:ext cx="5181600" cy="4642803"/>
          </a:xfrm>
        </p:spPr>
        <p:txBody>
          <a:bodyPr/>
          <a:lstStyle/>
          <a:p>
            <a:r>
              <a:rPr lang="en-US" altLang="ko-KR" dirty="0"/>
              <a:t>State validation time &amp; state update time increase linearly in proportion to # of objects</a:t>
            </a:r>
          </a:p>
          <a:p>
            <a:pPr lvl="1"/>
            <a:r>
              <a:rPr lang="ko-KR" altLang="en-US" b="0" i="0" dirty="0">
                <a:solidFill>
                  <a:srgbClr val="040C28"/>
                </a:solidFill>
                <a:effectLst/>
                <a:latin typeface="Google Sans"/>
              </a:rPr>
              <a:t>∵ </a:t>
            </a:r>
            <a:r>
              <a:rPr lang="en-US" altLang="ko-KR" dirty="0">
                <a:solidFill>
                  <a:srgbClr val="040C28"/>
                </a:solidFill>
                <a:latin typeface="Google Sans"/>
              </a:rPr>
              <a:t>The operations are done exactly once for each unique object</a:t>
            </a:r>
          </a:p>
          <a:p>
            <a:r>
              <a:rPr lang="en-US" altLang="ko-KR" dirty="0"/>
              <a:t>State validation is the predominant operation</a:t>
            </a:r>
          </a:p>
          <a:p>
            <a:pPr lvl="1"/>
            <a:r>
              <a:rPr lang="ko-KR" altLang="en-US" b="0" i="0" dirty="0">
                <a:solidFill>
                  <a:srgbClr val="040C28"/>
                </a:solidFill>
                <a:effectLst/>
                <a:latin typeface="Google Sans"/>
              </a:rPr>
              <a:t>∵ </a:t>
            </a:r>
            <a:r>
              <a:rPr lang="en-US" altLang="ko-KR" b="0" i="0" dirty="0">
                <a:solidFill>
                  <a:srgbClr val="040C28"/>
                </a:solidFill>
                <a:effectLst/>
                <a:latin typeface="Google Sans"/>
              </a:rPr>
              <a:t>Sequential search for the object ID key in the HMAC database</a:t>
            </a:r>
            <a:endParaRPr lang="en-US" altLang="ko-KR" dirty="0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1D6D9EDE-BBEE-5EB3-4A16-83C413E7F15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743442"/>
            <a:ext cx="5181600" cy="2515704"/>
          </a:xfr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F691C6E3-01E2-02AD-D0EA-E4404245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23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52404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97EBBB-A181-3E69-A698-56BC686F74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5E0B-C4B5-CA44-DC1E-23543F48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Critique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150066-E9F1-242D-DB71-8E04653C3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Storage overhead calculation</a:t>
            </a:r>
          </a:p>
          <a:p>
            <a:pPr lvl="1"/>
            <a:r>
              <a:rPr lang="en-US" altLang="ko-KR" dirty="0"/>
              <a:t>Assume a server has 1M clients, and each client has 50 objects</a:t>
            </a:r>
          </a:p>
          <a:p>
            <a:pPr lvl="1"/>
            <a:r>
              <a:rPr lang="en-US" altLang="ko-KR" dirty="0" err="1"/>
              <a:t>Wasm</a:t>
            </a:r>
            <a:r>
              <a:rPr lang="en-US" altLang="ko-KR" dirty="0"/>
              <a:t> binary size = approx. 150KB</a:t>
            </a:r>
          </a:p>
          <a:p>
            <a:pPr lvl="1"/>
            <a:r>
              <a:rPr lang="en-US" altLang="ko-KR" dirty="0"/>
              <a:t>Server-side overhead = 150KB * 2 + 32B * 50 * 1M = approx. 1.6GB</a:t>
            </a:r>
            <a:endParaRPr lang="en-US" altLang="ko-KR" b="1" dirty="0"/>
          </a:p>
          <a:p>
            <a:pPr lvl="1"/>
            <a:r>
              <a:rPr lang="en-US" altLang="ko-KR" dirty="0"/>
              <a:t>Client-side overhead = (1.02KB) * 50 = 51KB</a:t>
            </a:r>
          </a:p>
          <a:p>
            <a:pPr lvl="1"/>
            <a:r>
              <a:rPr lang="en-US" altLang="ko-KR" dirty="0"/>
              <a:t>Reasonable storage overhead</a:t>
            </a:r>
          </a:p>
          <a:p>
            <a:pPr marL="0" indent="0">
              <a:buNone/>
            </a:pPr>
            <a:endParaRPr lang="en-US" altLang="ko-K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FA1B06-A0CD-9C34-9C9F-AF25332453F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3621881" y="4404167"/>
            <a:ext cx="4948238" cy="175025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D8B066-210F-91EF-2C5D-6414AF70B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24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416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56BFFC-983E-AF86-864F-779C9B3F1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67AF4-B6C3-CD06-20F2-63D44F7890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Critique (Cont’d)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24917-AF25-66C9-0ABC-FEB185E856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Inefficient linear searching algorithm is used for (object id, HMAC) key-value storage</a:t>
            </a:r>
          </a:p>
          <a:p>
            <a:pPr lvl="1"/>
            <a:r>
              <a:rPr lang="en-US" altLang="ko-KR" dirty="0"/>
              <a:t>Binary search would further reduce latency</a:t>
            </a:r>
          </a:p>
          <a:p>
            <a:r>
              <a:rPr lang="en-US" altLang="ko-KR" dirty="0"/>
              <a:t>It can be better for both side to calculate new state, instead of the server sending new state to the client</a:t>
            </a:r>
          </a:p>
          <a:p>
            <a:pPr lvl="1"/>
            <a:r>
              <a:rPr lang="en-US" altLang="ko-KR" dirty="0"/>
              <a:t>Reduced network payload</a:t>
            </a:r>
          </a:p>
          <a:p>
            <a:pPr lvl="1"/>
            <a:r>
              <a:rPr lang="en-US" altLang="ko-KR" dirty="0"/>
              <a:t>Prevent server’s malicious behavior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86421-9149-3ED6-AF3C-7B45DF5E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25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12878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EA5D-3673-C890-9C34-3454B2B11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55D00-C29B-5E0C-0CD0-6BD560EF2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i="1" dirty="0" err="1"/>
              <a:t>StatefulAuth</a:t>
            </a:r>
            <a:r>
              <a:rPr lang="en-US" altLang="ko-KR" dirty="0"/>
              <a:t> allows:</a:t>
            </a:r>
          </a:p>
          <a:p>
            <a:pPr lvl="1"/>
            <a:r>
              <a:rPr lang="en-US" altLang="ko-KR" dirty="0"/>
              <a:t>a client app developer to define </a:t>
            </a:r>
            <a:r>
              <a:rPr lang="en-US" altLang="ko-KR" b="1" dirty="0"/>
              <a:t>least permission </a:t>
            </a:r>
            <a:r>
              <a:rPr lang="en-US" altLang="ko-KR" dirty="0"/>
              <a:t>the client needs from the server</a:t>
            </a:r>
          </a:p>
          <a:p>
            <a:pPr lvl="1"/>
            <a:r>
              <a:rPr lang="en-US" altLang="ko-KR" dirty="0"/>
              <a:t>Maintain </a:t>
            </a:r>
            <a:r>
              <a:rPr lang="en-US" altLang="ko-KR" b="1" dirty="0"/>
              <a:t>state</a:t>
            </a:r>
            <a:r>
              <a:rPr lang="en-US" altLang="ko-KR" dirty="0"/>
              <a:t> across API requests</a:t>
            </a:r>
          </a:p>
          <a:p>
            <a:r>
              <a:rPr lang="en-US" altLang="ko-KR" dirty="0" err="1"/>
              <a:t>WebAssembly</a:t>
            </a:r>
            <a:r>
              <a:rPr lang="en-US" altLang="ko-KR" dirty="0"/>
              <a:t> binaries are run to validate requests to attenuated permissions &amp; update state</a:t>
            </a:r>
          </a:p>
          <a:p>
            <a:r>
              <a:rPr lang="en-US" altLang="ko-KR" dirty="0"/>
              <a:t>States are saved in client-side, and the server tracks only the HMAC</a:t>
            </a:r>
          </a:p>
          <a:p>
            <a:r>
              <a:rPr lang="en-US" altLang="ko-KR" dirty="0"/>
              <a:t>Implementation of </a:t>
            </a:r>
            <a:r>
              <a:rPr lang="en-US" altLang="ko-KR" i="1" dirty="0" err="1"/>
              <a:t>StatefulAuth</a:t>
            </a:r>
            <a:r>
              <a:rPr lang="en-US" altLang="ko-KR" dirty="0"/>
              <a:t> imposes 4.3% increase in end-to-end latency when (# of object) = 1 </a:t>
            </a:r>
            <a:endParaRPr lang="ko-KR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2F2B13-0FAC-C4C6-64D6-69AD4711E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26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366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5BF70-CBD2-0E51-73D0-C62062799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9015B-AD54-5CA6-969D-69D55977C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Existing authorization protocols (e.g., OAuth) are coarse-grained</a:t>
            </a:r>
          </a:p>
          <a:p>
            <a:pPr lvl="1"/>
            <a:r>
              <a:rPr lang="en-US" altLang="ko-KR" dirty="0"/>
              <a:t>The permissions tend to be overprivileged -&gt; </a:t>
            </a:r>
            <a:r>
              <a:rPr lang="en-US" altLang="ko-KR" dirty="0">
                <a:solidFill>
                  <a:srgbClr val="FF0000"/>
                </a:solidFill>
              </a:rPr>
              <a:t>Disaster</a:t>
            </a:r>
            <a:r>
              <a:rPr lang="en-US" altLang="ko-KR" dirty="0"/>
              <a:t> on token compromise!</a:t>
            </a:r>
          </a:p>
          <a:p>
            <a:r>
              <a:rPr lang="en-US" altLang="ko-KR" dirty="0"/>
              <a:t>The paper aims to design an authorization framework that allows clients to request </a:t>
            </a:r>
            <a:r>
              <a:rPr lang="en-US" altLang="ko-KR" b="1" dirty="0"/>
              <a:t>stateful</a:t>
            </a:r>
            <a:r>
              <a:rPr lang="en-US" altLang="ko-KR" dirty="0"/>
              <a:t>, </a:t>
            </a:r>
            <a:r>
              <a:rPr lang="en-US" altLang="ko-KR" b="1" dirty="0"/>
              <a:t>least privilege </a:t>
            </a:r>
            <a:r>
              <a:rPr lang="en-US" altLang="ko-KR" dirty="0"/>
              <a:t>permissions from the cloud</a:t>
            </a:r>
          </a:p>
          <a:p>
            <a:r>
              <a:rPr lang="en-US" altLang="ko-KR" dirty="0"/>
              <a:t>Integration into existing OAuth protocol is provided</a:t>
            </a:r>
            <a:endParaRPr lang="ko-KR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15B53A-B5BF-F017-ECF8-FB4D8BE6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3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299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4584E-9F88-0C49-FAB5-026EBCDDF29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081088"/>
          </a:xfrm>
        </p:spPr>
        <p:txBody>
          <a:bodyPr/>
          <a:lstStyle/>
          <a:p>
            <a:r>
              <a:rPr lang="en-US" altLang="ko-KR" dirty="0"/>
              <a:t>Why Is It Needed?</a:t>
            </a:r>
            <a:endParaRPr lang="ko-KR" alt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F4FDF9B-AFBE-ACBC-D305-CAD71BB95A85}"/>
              </a:ext>
            </a:extLst>
          </p:cNvPr>
          <p:cNvGrpSpPr/>
          <p:nvPr/>
        </p:nvGrpSpPr>
        <p:grpSpPr>
          <a:xfrm>
            <a:off x="2366353" y="1602138"/>
            <a:ext cx="2434248" cy="2769861"/>
            <a:chOff x="2366353" y="1602138"/>
            <a:chExt cx="2434248" cy="2769861"/>
          </a:xfrm>
        </p:grpSpPr>
        <p:pic>
          <p:nvPicPr>
            <p:cNvPr id="1026" name="Picture 2" descr="Premium Vector | Zoom Meeting Logo">
              <a:extLst>
                <a:ext uri="{FF2B5EF4-FFF2-40B4-BE49-F238E27FC236}">
                  <a16:creationId xmlns:a16="http://schemas.microsoft.com/office/drawing/2014/main" id="{7A8518B5-BCC7-F9F8-7858-0BD3F8F075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6353" y="1937751"/>
              <a:ext cx="2434248" cy="2434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D3A984FF-88FC-4AE4-0CF7-BAE267F81BF1}"/>
                </a:ext>
              </a:extLst>
            </p:cNvPr>
            <p:cNvSpPr txBox="1"/>
            <p:nvPr/>
          </p:nvSpPr>
          <p:spPr>
            <a:xfrm>
              <a:off x="2504952" y="160213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Client App</a:t>
              </a:r>
              <a:endParaRPr lang="ko-KR" altLang="en-US" sz="28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8CBCFCD-40E1-8DA1-1AC6-EBFD405B3011}"/>
              </a:ext>
            </a:extLst>
          </p:cNvPr>
          <p:cNvGrpSpPr/>
          <p:nvPr/>
        </p:nvGrpSpPr>
        <p:grpSpPr>
          <a:xfrm>
            <a:off x="7648818" y="1602588"/>
            <a:ext cx="2609361" cy="2499144"/>
            <a:chOff x="7648818" y="1602588"/>
            <a:chExt cx="2609361" cy="2499144"/>
          </a:xfrm>
        </p:grpSpPr>
        <p:pic>
          <p:nvPicPr>
            <p:cNvPr id="1030" name="Picture 6" descr="Cómo añadir un evento recurrente en Google Calendar">
              <a:extLst>
                <a:ext uri="{FF2B5EF4-FFF2-40B4-BE49-F238E27FC236}">
                  <a16:creationId xmlns:a16="http://schemas.microsoft.com/office/drawing/2014/main" id="{17D1A0B0-1B88-A78E-23E5-73AF0EAEF26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8818" y="2208018"/>
              <a:ext cx="2609361" cy="1893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27D758-C78D-9F70-8FF4-F2607A1E358E}"/>
                </a:ext>
              </a:extLst>
            </p:cNvPr>
            <p:cNvSpPr txBox="1"/>
            <p:nvPr/>
          </p:nvSpPr>
          <p:spPr>
            <a:xfrm>
              <a:off x="7906238" y="160258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Server App</a:t>
              </a:r>
              <a:endParaRPr lang="ko-KR" altLang="en-US" sz="28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B30F976C-98D3-6321-ABDB-EDC0A90EA94E}"/>
              </a:ext>
            </a:extLst>
          </p:cNvPr>
          <p:cNvGrpSpPr/>
          <p:nvPr/>
        </p:nvGrpSpPr>
        <p:grpSpPr>
          <a:xfrm>
            <a:off x="642350" y="4434840"/>
            <a:ext cx="2094523" cy="1965338"/>
            <a:chOff x="642350" y="4206240"/>
            <a:chExt cx="2094523" cy="1965338"/>
          </a:xfrm>
        </p:grpSpPr>
        <p:pic>
          <p:nvPicPr>
            <p:cNvPr id="7" name="Graphic 6" descr="Female Profile with solid fill">
              <a:extLst>
                <a:ext uri="{FF2B5EF4-FFF2-40B4-BE49-F238E27FC236}">
                  <a16:creationId xmlns:a16="http://schemas.microsoft.com/office/drawing/2014/main" id="{9831D3B7-6133-D0CB-5F0F-B8A79A996B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4272" y="4206240"/>
              <a:ext cx="1630680" cy="163068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3A7107A-6B19-11C8-DBBA-7028BBE3C846}"/>
                </a:ext>
              </a:extLst>
            </p:cNvPr>
            <p:cNvSpPr txBox="1"/>
            <p:nvPr/>
          </p:nvSpPr>
          <p:spPr>
            <a:xfrm>
              <a:off x="642350" y="564835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User</a:t>
              </a:r>
              <a:endParaRPr lang="ko-KR" altLang="en-US" sz="2800" dirty="0"/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24360-FF79-BB68-22D7-A49A0CD5D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4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6574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ACDBB7-9C44-FAAF-AADD-FCB2A319E1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9F8A0423-0E53-4511-4258-B5E084AA0F4F}"/>
              </a:ext>
            </a:extLst>
          </p:cNvPr>
          <p:cNvSpPr/>
          <p:nvPr/>
        </p:nvSpPr>
        <p:spPr>
          <a:xfrm>
            <a:off x="2876549" y="4732817"/>
            <a:ext cx="4772269" cy="1332703"/>
          </a:xfrm>
          <a:prstGeom prst="wedgeRoundRectCallout">
            <a:avLst>
              <a:gd name="adj1" fmla="val -62266"/>
              <a:gd name="adj2" fmla="val -34092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I would like to create/check my </a:t>
            </a:r>
            <a:r>
              <a:rPr lang="en-US" altLang="ko-KR" b="1" i="1" dirty="0"/>
              <a:t>Zoom</a:t>
            </a:r>
            <a:r>
              <a:rPr lang="en-US" altLang="ko-KR" dirty="0"/>
              <a:t> meeting schedules in/from </a:t>
            </a:r>
            <a:r>
              <a:rPr lang="en-US" altLang="ko-KR" b="1" i="1" dirty="0"/>
              <a:t>Google Calendar</a:t>
            </a:r>
            <a:r>
              <a:rPr lang="en-US" altLang="ko-KR" dirty="0"/>
              <a:t>,</a:t>
            </a:r>
            <a:br>
              <a:rPr lang="en-US" altLang="ko-KR" dirty="0"/>
            </a:br>
            <a:r>
              <a:rPr lang="en-US" altLang="ko-KR" dirty="0"/>
              <a:t>directly inside the </a:t>
            </a:r>
            <a:r>
              <a:rPr lang="en-US" altLang="ko-KR" i="1" dirty="0"/>
              <a:t>Zoom</a:t>
            </a:r>
            <a:r>
              <a:rPr lang="en-US" altLang="ko-KR" dirty="0"/>
              <a:t> app.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CC3AA-68E7-7350-5983-1C6EA6C9EDE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081088"/>
          </a:xfrm>
        </p:spPr>
        <p:txBody>
          <a:bodyPr/>
          <a:lstStyle/>
          <a:p>
            <a:r>
              <a:rPr lang="en-US" altLang="ko-KR" dirty="0"/>
              <a:t>Why Is It Needed?</a:t>
            </a:r>
            <a:endParaRPr lang="ko-KR" alt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EC6936D-A54F-359A-C56F-65218ED825E4}"/>
              </a:ext>
            </a:extLst>
          </p:cNvPr>
          <p:cNvGrpSpPr/>
          <p:nvPr/>
        </p:nvGrpSpPr>
        <p:grpSpPr>
          <a:xfrm>
            <a:off x="2366353" y="1602138"/>
            <a:ext cx="2434248" cy="2769861"/>
            <a:chOff x="2366353" y="1602138"/>
            <a:chExt cx="2434248" cy="2769861"/>
          </a:xfrm>
        </p:grpSpPr>
        <p:pic>
          <p:nvPicPr>
            <p:cNvPr id="1026" name="Picture 2" descr="Premium Vector | Zoom Meeting Logo">
              <a:extLst>
                <a:ext uri="{FF2B5EF4-FFF2-40B4-BE49-F238E27FC236}">
                  <a16:creationId xmlns:a16="http://schemas.microsoft.com/office/drawing/2014/main" id="{3C4CC398-778C-FCB9-5712-CD107F085B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6353" y="1937751"/>
              <a:ext cx="2434248" cy="2434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D285549-8E14-54A0-724A-CC55CD191AAC}"/>
                </a:ext>
              </a:extLst>
            </p:cNvPr>
            <p:cNvSpPr txBox="1"/>
            <p:nvPr/>
          </p:nvSpPr>
          <p:spPr>
            <a:xfrm>
              <a:off x="2504952" y="160213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Client App</a:t>
              </a:r>
              <a:endParaRPr lang="ko-KR" altLang="en-US" sz="28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0F72E9D-74BA-055A-C51B-D6CEEB236DAC}"/>
              </a:ext>
            </a:extLst>
          </p:cNvPr>
          <p:cNvGrpSpPr/>
          <p:nvPr/>
        </p:nvGrpSpPr>
        <p:grpSpPr>
          <a:xfrm>
            <a:off x="7648818" y="1602588"/>
            <a:ext cx="2609361" cy="2499144"/>
            <a:chOff x="7648818" y="1602588"/>
            <a:chExt cx="2609361" cy="2499144"/>
          </a:xfrm>
        </p:grpSpPr>
        <p:pic>
          <p:nvPicPr>
            <p:cNvPr id="1030" name="Picture 6" descr="Cómo añadir un evento recurrente en Google Calendar">
              <a:extLst>
                <a:ext uri="{FF2B5EF4-FFF2-40B4-BE49-F238E27FC236}">
                  <a16:creationId xmlns:a16="http://schemas.microsoft.com/office/drawing/2014/main" id="{22293301-AF80-8669-E3DF-C1E0909D83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8818" y="2208018"/>
              <a:ext cx="2609361" cy="1893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D74F50B-8D27-C747-C9BC-818FC72AE237}"/>
                </a:ext>
              </a:extLst>
            </p:cNvPr>
            <p:cNvSpPr txBox="1"/>
            <p:nvPr/>
          </p:nvSpPr>
          <p:spPr>
            <a:xfrm>
              <a:off x="7906238" y="160258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Server App</a:t>
              </a:r>
              <a:endParaRPr lang="ko-KR" altLang="en-US" sz="28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3F41CB9-C844-5C03-7FEC-61DF49C18E81}"/>
              </a:ext>
            </a:extLst>
          </p:cNvPr>
          <p:cNvGrpSpPr/>
          <p:nvPr/>
        </p:nvGrpSpPr>
        <p:grpSpPr>
          <a:xfrm>
            <a:off x="642350" y="4434840"/>
            <a:ext cx="2094523" cy="1965338"/>
            <a:chOff x="642350" y="4206240"/>
            <a:chExt cx="2094523" cy="1965338"/>
          </a:xfrm>
        </p:grpSpPr>
        <p:pic>
          <p:nvPicPr>
            <p:cNvPr id="7" name="Graphic 6" descr="Female Profile with solid fill">
              <a:extLst>
                <a:ext uri="{FF2B5EF4-FFF2-40B4-BE49-F238E27FC236}">
                  <a16:creationId xmlns:a16="http://schemas.microsoft.com/office/drawing/2014/main" id="{A958B25E-18D8-11D9-D874-FA303F28C1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4272" y="4206240"/>
              <a:ext cx="1630680" cy="163068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94590D8-3FBA-AA97-8121-99BDAC26DF27}"/>
                </a:ext>
              </a:extLst>
            </p:cNvPr>
            <p:cNvSpPr txBox="1"/>
            <p:nvPr/>
          </p:nvSpPr>
          <p:spPr>
            <a:xfrm>
              <a:off x="642350" y="564835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User</a:t>
              </a:r>
              <a:endParaRPr lang="ko-KR" altLang="en-US" sz="2800" dirty="0"/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239FCC-25D1-EDDA-984B-EC859075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5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76571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8B703-86FA-256F-1559-580B4ED704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0CD53-3BD7-848B-8290-3791B2488E7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081088"/>
          </a:xfrm>
        </p:spPr>
        <p:txBody>
          <a:bodyPr/>
          <a:lstStyle/>
          <a:p>
            <a:r>
              <a:rPr lang="en-US" altLang="ko-KR" dirty="0"/>
              <a:t>Why Is It Needed?</a:t>
            </a:r>
            <a:endParaRPr lang="ko-KR" alt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611961E1-C7FD-04CC-6901-65D57981A95E}"/>
              </a:ext>
            </a:extLst>
          </p:cNvPr>
          <p:cNvGrpSpPr/>
          <p:nvPr/>
        </p:nvGrpSpPr>
        <p:grpSpPr>
          <a:xfrm>
            <a:off x="2366353" y="1602138"/>
            <a:ext cx="2434248" cy="2769861"/>
            <a:chOff x="2366353" y="1602138"/>
            <a:chExt cx="2434248" cy="2769861"/>
          </a:xfrm>
        </p:grpSpPr>
        <p:pic>
          <p:nvPicPr>
            <p:cNvPr id="1026" name="Picture 2" descr="Premium Vector | Zoom Meeting Logo">
              <a:extLst>
                <a:ext uri="{FF2B5EF4-FFF2-40B4-BE49-F238E27FC236}">
                  <a16:creationId xmlns:a16="http://schemas.microsoft.com/office/drawing/2014/main" id="{E6173F16-CB0F-433C-E4A8-B42A8C4005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6353" y="1937751"/>
              <a:ext cx="2434248" cy="2434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ABCBB18-A08E-D6E8-C018-074108AC91DE}"/>
                </a:ext>
              </a:extLst>
            </p:cNvPr>
            <p:cNvSpPr txBox="1"/>
            <p:nvPr/>
          </p:nvSpPr>
          <p:spPr>
            <a:xfrm>
              <a:off x="2504952" y="160213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Client App</a:t>
              </a:r>
              <a:endParaRPr lang="ko-KR" altLang="en-US" sz="28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5E3ED65-F7DF-BB79-40C1-3B55FBB40C30}"/>
              </a:ext>
            </a:extLst>
          </p:cNvPr>
          <p:cNvGrpSpPr/>
          <p:nvPr/>
        </p:nvGrpSpPr>
        <p:grpSpPr>
          <a:xfrm>
            <a:off x="7648818" y="1602588"/>
            <a:ext cx="2609361" cy="2499144"/>
            <a:chOff x="7648818" y="1602588"/>
            <a:chExt cx="2609361" cy="2499144"/>
          </a:xfrm>
        </p:grpSpPr>
        <p:pic>
          <p:nvPicPr>
            <p:cNvPr id="1030" name="Picture 6" descr="Cómo añadir un evento recurrente en Google Calendar">
              <a:extLst>
                <a:ext uri="{FF2B5EF4-FFF2-40B4-BE49-F238E27FC236}">
                  <a16:creationId xmlns:a16="http://schemas.microsoft.com/office/drawing/2014/main" id="{DA5D288B-8788-E4BD-9517-06F5D3A8DE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8818" y="2208018"/>
              <a:ext cx="2609361" cy="1893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2E07EF25-9D08-3251-8CC9-3B2F489DE80C}"/>
                </a:ext>
              </a:extLst>
            </p:cNvPr>
            <p:cNvSpPr txBox="1"/>
            <p:nvPr/>
          </p:nvSpPr>
          <p:spPr>
            <a:xfrm>
              <a:off x="7906238" y="160258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Server App</a:t>
              </a:r>
              <a:endParaRPr lang="ko-KR" altLang="en-US" sz="28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A9A9E2E-6815-5174-0D85-BB760B6B9CA4}"/>
              </a:ext>
            </a:extLst>
          </p:cNvPr>
          <p:cNvGrpSpPr/>
          <p:nvPr/>
        </p:nvGrpSpPr>
        <p:grpSpPr>
          <a:xfrm>
            <a:off x="642350" y="4434840"/>
            <a:ext cx="2094523" cy="1965338"/>
            <a:chOff x="642350" y="4206240"/>
            <a:chExt cx="2094523" cy="1965338"/>
          </a:xfrm>
        </p:grpSpPr>
        <p:pic>
          <p:nvPicPr>
            <p:cNvPr id="7" name="Graphic 6" descr="Female Profile with solid fill">
              <a:extLst>
                <a:ext uri="{FF2B5EF4-FFF2-40B4-BE49-F238E27FC236}">
                  <a16:creationId xmlns:a16="http://schemas.microsoft.com/office/drawing/2014/main" id="{1AE2B6B3-7203-247A-6419-23D4854B166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4272" y="4206240"/>
              <a:ext cx="1630680" cy="163068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CE89A3A-5B1D-B16B-666B-7DAB1B0E0188}"/>
                </a:ext>
              </a:extLst>
            </p:cNvPr>
            <p:cNvSpPr txBox="1"/>
            <p:nvPr/>
          </p:nvSpPr>
          <p:spPr>
            <a:xfrm>
              <a:off x="642350" y="564835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User</a:t>
              </a:r>
              <a:endParaRPr lang="ko-KR" altLang="en-US" sz="2800" dirty="0"/>
            </a:p>
          </p:txBody>
        </p:sp>
      </p:grp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4ACBA3D6-2A8D-4E76-D909-F74331EC41BB}"/>
              </a:ext>
            </a:extLst>
          </p:cNvPr>
          <p:cNvSpPr/>
          <p:nvPr/>
        </p:nvSpPr>
        <p:spPr>
          <a:xfrm>
            <a:off x="3133969" y="5427955"/>
            <a:ext cx="4772269" cy="972223"/>
          </a:xfrm>
          <a:prstGeom prst="wedgeRoundRectCallout">
            <a:avLst>
              <a:gd name="adj1" fmla="val -63544"/>
              <a:gd name="adj2" fmla="val -5422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And please make sure that it cannot access my other </a:t>
            </a:r>
            <a:r>
              <a:rPr lang="en-US" altLang="ko-KR" dirty="0">
                <a:solidFill>
                  <a:srgbClr val="FF0000"/>
                </a:solidFill>
              </a:rPr>
              <a:t>private</a:t>
            </a:r>
            <a:r>
              <a:rPr lang="en-US" altLang="ko-KR" dirty="0"/>
              <a:t> events!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4C50EFB8-571D-2605-EC94-01CD672C4D0F}"/>
              </a:ext>
            </a:extLst>
          </p:cNvPr>
          <p:cNvSpPr/>
          <p:nvPr/>
        </p:nvSpPr>
        <p:spPr>
          <a:xfrm>
            <a:off x="2873082" y="4338028"/>
            <a:ext cx="4772269" cy="972224"/>
          </a:xfrm>
          <a:prstGeom prst="wedgeRoundRectCallout">
            <a:avLst>
              <a:gd name="adj1" fmla="val -63384"/>
              <a:gd name="adj2" fmla="val -92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Hey </a:t>
            </a:r>
            <a:r>
              <a:rPr lang="en-US" altLang="ko-KR" b="1" i="1" dirty="0" err="1"/>
              <a:t>GCal</a:t>
            </a:r>
            <a:r>
              <a:rPr lang="en-US" altLang="ko-KR" dirty="0"/>
              <a:t>, give </a:t>
            </a:r>
            <a:r>
              <a:rPr lang="en-US" altLang="ko-KR" b="1" i="1" dirty="0"/>
              <a:t>Zoom</a:t>
            </a:r>
            <a:r>
              <a:rPr lang="en-US" altLang="ko-KR" dirty="0"/>
              <a:t> some permission to create events / access to previously created events.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D61B5C4-E8E5-3F85-74A0-B13C035F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6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667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8DAE0-71F5-9485-BAC5-C99C2EF22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9F2FA-BEA3-9163-4DAB-451D91F6FC7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081088"/>
          </a:xfrm>
        </p:spPr>
        <p:txBody>
          <a:bodyPr/>
          <a:lstStyle/>
          <a:p>
            <a:r>
              <a:rPr lang="en-US" altLang="ko-KR" dirty="0"/>
              <a:t>Why Is It Needed?</a:t>
            </a:r>
            <a:endParaRPr lang="ko-KR" alt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CF384CC-0F8F-27C8-65C6-9E4EEF4834F2}"/>
              </a:ext>
            </a:extLst>
          </p:cNvPr>
          <p:cNvGrpSpPr/>
          <p:nvPr/>
        </p:nvGrpSpPr>
        <p:grpSpPr>
          <a:xfrm>
            <a:off x="2366353" y="1602138"/>
            <a:ext cx="2434248" cy="2769861"/>
            <a:chOff x="2366353" y="1602138"/>
            <a:chExt cx="2434248" cy="2769861"/>
          </a:xfrm>
        </p:grpSpPr>
        <p:pic>
          <p:nvPicPr>
            <p:cNvPr id="1026" name="Picture 2" descr="Premium Vector | Zoom Meeting Logo">
              <a:extLst>
                <a:ext uri="{FF2B5EF4-FFF2-40B4-BE49-F238E27FC236}">
                  <a16:creationId xmlns:a16="http://schemas.microsoft.com/office/drawing/2014/main" id="{056FEF6F-A0AE-D5BA-FA7E-A0A08DAB9B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6353" y="1937751"/>
              <a:ext cx="2434248" cy="2434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9886DDF6-84EE-2A5C-5B4F-1C0A6CF096FE}"/>
                </a:ext>
              </a:extLst>
            </p:cNvPr>
            <p:cNvSpPr txBox="1"/>
            <p:nvPr/>
          </p:nvSpPr>
          <p:spPr>
            <a:xfrm>
              <a:off x="2504952" y="160213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Client App</a:t>
              </a:r>
              <a:endParaRPr lang="ko-KR" altLang="en-US" sz="2800" dirty="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C58311B-381E-F072-35A1-9ABA8956A176}"/>
              </a:ext>
            </a:extLst>
          </p:cNvPr>
          <p:cNvGrpSpPr/>
          <p:nvPr/>
        </p:nvGrpSpPr>
        <p:grpSpPr>
          <a:xfrm>
            <a:off x="7648818" y="1602588"/>
            <a:ext cx="2609361" cy="2499144"/>
            <a:chOff x="7648818" y="1602588"/>
            <a:chExt cx="2609361" cy="2499144"/>
          </a:xfrm>
        </p:grpSpPr>
        <p:pic>
          <p:nvPicPr>
            <p:cNvPr id="1030" name="Picture 6" descr="Cómo añadir un evento recurrente en Google Calendar">
              <a:extLst>
                <a:ext uri="{FF2B5EF4-FFF2-40B4-BE49-F238E27FC236}">
                  <a16:creationId xmlns:a16="http://schemas.microsoft.com/office/drawing/2014/main" id="{82357D43-7ED5-A683-E3A0-57426F8DB2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8818" y="2208018"/>
              <a:ext cx="2609361" cy="18937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48B13BD-11C2-4E04-1E0F-2A2CDF67B554}"/>
                </a:ext>
              </a:extLst>
            </p:cNvPr>
            <p:cNvSpPr txBox="1"/>
            <p:nvPr/>
          </p:nvSpPr>
          <p:spPr>
            <a:xfrm>
              <a:off x="7906238" y="160258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Server App</a:t>
              </a:r>
              <a:endParaRPr lang="ko-KR" altLang="en-US" sz="28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BF436CA-B0E7-0F11-FDEF-22E03EF4CA11}"/>
              </a:ext>
            </a:extLst>
          </p:cNvPr>
          <p:cNvGrpSpPr/>
          <p:nvPr/>
        </p:nvGrpSpPr>
        <p:grpSpPr>
          <a:xfrm>
            <a:off x="642350" y="4434840"/>
            <a:ext cx="2094523" cy="1965338"/>
            <a:chOff x="642350" y="4206240"/>
            <a:chExt cx="2094523" cy="1965338"/>
          </a:xfrm>
        </p:grpSpPr>
        <p:pic>
          <p:nvPicPr>
            <p:cNvPr id="7" name="Graphic 6" descr="Female Profile with solid fill">
              <a:extLst>
                <a:ext uri="{FF2B5EF4-FFF2-40B4-BE49-F238E27FC236}">
                  <a16:creationId xmlns:a16="http://schemas.microsoft.com/office/drawing/2014/main" id="{EB10E8D6-E223-ECF2-44B6-9785DA274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874272" y="4206240"/>
              <a:ext cx="1630680" cy="163068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266757E-A901-EBAC-8EAF-0E3A1CD9E1A5}"/>
                </a:ext>
              </a:extLst>
            </p:cNvPr>
            <p:cNvSpPr txBox="1"/>
            <p:nvPr/>
          </p:nvSpPr>
          <p:spPr>
            <a:xfrm>
              <a:off x="642350" y="5648358"/>
              <a:ext cx="209452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/>
                <a:t>User</a:t>
              </a:r>
              <a:endParaRPr lang="ko-KR" altLang="en-US" sz="2800" dirty="0"/>
            </a:p>
          </p:txBody>
        </p:sp>
      </p:grp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BD52E6C1-D8AA-C57D-CDAF-7E8C4A3D05CB}"/>
              </a:ext>
            </a:extLst>
          </p:cNvPr>
          <p:cNvSpPr/>
          <p:nvPr/>
        </p:nvSpPr>
        <p:spPr>
          <a:xfrm>
            <a:off x="7709778" y="4759348"/>
            <a:ext cx="2995737" cy="1379220"/>
          </a:xfrm>
          <a:prstGeom prst="wedgeRoundRectCallout">
            <a:avLst>
              <a:gd name="adj1" fmla="val 7838"/>
              <a:gd name="adj2" fmla="val -8854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/>
              <a:t>Sorry, we can’t do that. </a:t>
            </a:r>
            <a:r>
              <a:rPr lang="en-US" altLang="ko-KR" b="1" i="1" dirty="0"/>
              <a:t>Zoom</a:t>
            </a:r>
            <a:r>
              <a:rPr lang="en-US" altLang="ko-KR" dirty="0"/>
              <a:t> should be given full access to </a:t>
            </a:r>
            <a:r>
              <a:rPr lang="en-US" altLang="ko-KR" b="1" dirty="0">
                <a:solidFill>
                  <a:srgbClr val="FF0000"/>
                </a:solidFill>
              </a:rPr>
              <a:t>ALL</a:t>
            </a:r>
            <a:r>
              <a:rPr lang="en-US" altLang="ko-KR" dirty="0"/>
              <a:t> your events.</a:t>
            </a:r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6940C06C-CAF9-090A-A77C-95899E173B44}"/>
              </a:ext>
            </a:extLst>
          </p:cNvPr>
          <p:cNvSpPr/>
          <p:nvPr/>
        </p:nvSpPr>
        <p:spPr>
          <a:xfrm>
            <a:off x="3302732" y="4707612"/>
            <a:ext cx="2995737" cy="1379220"/>
          </a:xfrm>
          <a:prstGeom prst="wedgeRoundRectCallout">
            <a:avLst>
              <a:gd name="adj1" fmla="val -74321"/>
              <a:gd name="adj2" fmla="val 40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2400" b="1" dirty="0"/>
              <a:t>What?!?!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DE81D0F-3FCF-0988-4E5A-7A2C77C28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7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9447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85C05B-1FD3-4902-51F4-674F4731E0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ECA2B-D933-E3FC-C086-BDE5AAF2D32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365125"/>
            <a:ext cx="10515600" cy="1081088"/>
          </a:xfrm>
        </p:spPr>
        <p:txBody>
          <a:bodyPr/>
          <a:lstStyle/>
          <a:p>
            <a:r>
              <a:rPr lang="en-US" altLang="ko-KR" dirty="0"/>
              <a:t>Why Is It Needed? (Cont’d)</a:t>
            </a:r>
            <a:endParaRPr lang="ko-KR" altLang="en-US" dirty="0"/>
          </a:p>
        </p:txBody>
      </p:sp>
      <p:pic>
        <p:nvPicPr>
          <p:cNvPr id="3" name="Picture 2" descr="A screenshot of a phone&#10;&#10;Description automatically generated">
            <a:extLst>
              <a:ext uri="{FF2B5EF4-FFF2-40B4-BE49-F238E27FC236}">
                <a16:creationId xmlns:a16="http://schemas.microsoft.com/office/drawing/2014/main" id="{3D65A31B-B679-E524-5761-C1E6791EC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862" y="1261315"/>
            <a:ext cx="4010275" cy="523156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6AE19E3-59AC-0567-D956-1BA1D0BEFF5F}"/>
              </a:ext>
            </a:extLst>
          </p:cNvPr>
          <p:cNvCxnSpPr/>
          <p:nvPr/>
        </p:nvCxnSpPr>
        <p:spPr>
          <a:xfrm>
            <a:off x="6096000" y="5401056"/>
            <a:ext cx="106070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ADD9E3B-E80B-D936-B1A2-63EF82B25695}"/>
              </a:ext>
            </a:extLst>
          </p:cNvPr>
          <p:cNvCxnSpPr>
            <a:cxnSpLocks/>
          </p:cNvCxnSpPr>
          <p:nvPr/>
        </p:nvCxnSpPr>
        <p:spPr>
          <a:xfrm>
            <a:off x="5766816" y="6028944"/>
            <a:ext cx="78638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8E07394-62DB-058C-628A-764F5E47AE01}"/>
              </a:ext>
            </a:extLst>
          </p:cNvPr>
          <p:cNvCxnSpPr>
            <a:cxnSpLocks/>
          </p:cNvCxnSpPr>
          <p:nvPr/>
        </p:nvCxnSpPr>
        <p:spPr>
          <a:xfrm>
            <a:off x="4706112" y="4974336"/>
            <a:ext cx="82600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B232453-C01E-6C0E-2B75-BB59B410EBA5}"/>
              </a:ext>
            </a:extLst>
          </p:cNvPr>
          <p:cNvSpPr txBox="1"/>
          <p:nvPr/>
        </p:nvSpPr>
        <p:spPr>
          <a:xfrm>
            <a:off x="8370277" y="4497128"/>
            <a:ext cx="30401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>
                <a:solidFill>
                  <a:srgbClr val="FF0000"/>
                </a:solidFill>
              </a:rPr>
              <a:t>Zoom can access all your calendar events, even if they didn’t create them!!!</a:t>
            </a:r>
            <a:endParaRPr lang="ko-KR" altLang="en-US" sz="2400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2BA54A-8807-F40A-3CD7-E81C6AB2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8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62535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BBE48-7F8A-BD5A-0F35-586586032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Why Is It Needed? (Cont’d)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85C31-73CC-6690-8F66-0D596C076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Widely-used authorization protocols (e.g., OAuth) create </a:t>
            </a:r>
            <a:r>
              <a:rPr lang="en-US" altLang="ko-KR" b="1" dirty="0"/>
              <a:t>overprivileged</a:t>
            </a:r>
            <a:r>
              <a:rPr lang="en-US" altLang="ko-KR" dirty="0"/>
              <a:t> credentials</a:t>
            </a:r>
          </a:p>
          <a:p>
            <a:pPr lvl="1"/>
            <a:r>
              <a:rPr lang="en-US" altLang="ko-KR" dirty="0"/>
              <a:t>When the token is compromised, it will allow overprivileged access to the attacker</a:t>
            </a:r>
          </a:p>
          <a:p>
            <a:r>
              <a:rPr lang="en-US" altLang="ko-KR" dirty="0"/>
              <a:t>Fundamental problems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Provided permissions are </a:t>
            </a:r>
            <a:r>
              <a:rPr lang="en-US" altLang="ko-KR" b="1" dirty="0"/>
              <a:t>server-defined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ko-KR" dirty="0"/>
              <a:t>All current authorization frameworks are </a:t>
            </a:r>
            <a:r>
              <a:rPr lang="en-US" altLang="ko-KR" b="1" dirty="0"/>
              <a:t>stateless</a:t>
            </a:r>
          </a:p>
          <a:p>
            <a:endParaRPr lang="en-US" altLang="ko-KR" b="1" dirty="0"/>
          </a:p>
          <a:p>
            <a:endParaRPr lang="ko-KR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9C5971-5C4B-E424-42F9-DE3BEFB6F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77379-F187-47EA-9591-A4CCACAE1471}" type="slidenum">
              <a:rPr lang="ko-KR" altLang="en-US" smtClean="0"/>
              <a:pPr/>
              <a:t>9</a:t>
            </a:fld>
            <a:r>
              <a:rPr lang="en-US" altLang="ko-KR"/>
              <a:t>/ 25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79279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Custom 2">
      <a:majorFont>
        <a:latin typeface="Calibri"/>
        <a:ea typeface="맑은 고딕"/>
        <a:cs typeface=""/>
      </a:majorFont>
      <a:minorFont>
        <a:latin typeface="Calibri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1049</Words>
  <Application>Microsoft Office PowerPoint</Application>
  <PresentationFormat>Widescreen</PresentationFormat>
  <Paragraphs>158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Google Sans</vt:lpstr>
      <vt:lpstr>맑은 고딕</vt:lpstr>
      <vt:lpstr>Arial</vt:lpstr>
      <vt:lpstr>Calibri</vt:lpstr>
      <vt:lpstr>Office Theme</vt:lpstr>
      <vt:lpstr>Stateful Least Privilege Authorization for the Cloud</vt:lpstr>
      <vt:lpstr>Table of Contents</vt:lpstr>
      <vt:lpstr>Introduction</vt:lpstr>
      <vt:lpstr>Why Is It Needed?</vt:lpstr>
      <vt:lpstr>Why Is It Needed?</vt:lpstr>
      <vt:lpstr>Why Is It Needed?</vt:lpstr>
      <vt:lpstr>Why Is It Needed?</vt:lpstr>
      <vt:lpstr>Why Is It Needed? (Cont’d)</vt:lpstr>
      <vt:lpstr>Why Is It Needed? (Cont’d)</vt:lpstr>
      <vt:lpstr>Example: Google Calendar OAuth scopes</vt:lpstr>
      <vt:lpstr>Another Example: GitHub OAuth Scopes</vt:lpstr>
      <vt:lpstr>Design &amp; Workflow</vt:lpstr>
      <vt:lpstr>Why Is It Needed? (Cont’d)</vt:lpstr>
      <vt:lpstr>Design</vt:lpstr>
      <vt:lpstr>Setup (Registration)</vt:lpstr>
      <vt:lpstr>Fpolicy and Fupdate</vt:lpstr>
      <vt:lpstr>Why WebAssembly? (Wasm)</vt:lpstr>
      <vt:lpstr>Where Is the State Saved?</vt:lpstr>
      <vt:lpstr>Client Request Workflow</vt:lpstr>
      <vt:lpstr>Evaluation</vt:lpstr>
      <vt:lpstr>Storage Overhead</vt:lpstr>
      <vt:lpstr>End-to-end Latency Overhead</vt:lpstr>
      <vt:lpstr>Server-side (HMAC-based) Latency Breakdown</vt:lpstr>
      <vt:lpstr>Critique</vt:lpstr>
      <vt:lpstr>Critique (Cont’d)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송수빈</dc:creator>
  <cp:lastModifiedBy>송수빈</cp:lastModifiedBy>
  <cp:revision>100</cp:revision>
  <dcterms:created xsi:type="dcterms:W3CDTF">2024-10-07T08:48:51Z</dcterms:created>
  <dcterms:modified xsi:type="dcterms:W3CDTF">2024-10-30T02:50:21Z</dcterms:modified>
</cp:coreProperties>
</file>