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2" r:id="rId4"/>
    <p:sldId id="285" r:id="rId5"/>
    <p:sldId id="260" r:id="rId6"/>
    <p:sldId id="258" r:id="rId7"/>
    <p:sldId id="265" r:id="rId8"/>
    <p:sldId id="266" r:id="rId9"/>
    <p:sldId id="2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4" r:id="rId18"/>
    <p:sldId id="275" r:id="rId19"/>
    <p:sldId id="278" r:id="rId20"/>
    <p:sldId id="280" r:id="rId21"/>
    <p:sldId id="259" r:id="rId22"/>
    <p:sldId id="261" r:id="rId23"/>
    <p:sldId id="263" r:id="rId24"/>
    <p:sldId id="262" r:id="rId25"/>
    <p:sldId id="264" r:id="rId26"/>
    <p:sldId id="274" r:id="rId27"/>
    <p:sldId id="277" r:id="rId28"/>
    <p:sldId id="276" r:id="rId29"/>
    <p:sldId id="279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8821" autoAdjust="0"/>
  </p:normalViewPr>
  <p:slideViewPr>
    <p:cSldViewPr snapToGrid="0">
      <p:cViewPr varScale="1">
        <p:scale>
          <a:sx n="98" d="100"/>
          <a:sy n="98" d="100"/>
        </p:scale>
        <p:origin x="2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5174-E086-461D-8A62-FBD815B38219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DE2B-F140-4404-8C17-AD743AFF6E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5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DDE2B-F140-4404-8C17-AD743AFF6E1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61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DDE2B-F140-4404-8C17-AD743AFF6E1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9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DDE2B-F140-4404-8C17-AD743AFF6E1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49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DDE2B-F140-4404-8C17-AD743AFF6E1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28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DDE2B-F140-4404-8C17-AD743AFF6E1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8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D97112-106A-18F4-36A8-ABC91AA0F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451"/>
            <a:ext cx="9144000" cy="2056266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A8CA7A-27A2-9034-3F27-783D0C8F6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9730"/>
            <a:ext cx="9144000" cy="1366157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1A43FF-6E33-D571-6D17-1B12312C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9ECC47-FDDE-497F-ACE7-DDCFCAE06BE6}" type="datetime1">
              <a:rPr lang="ko-KR" altLang="en-US" smtClean="0"/>
              <a:t>2024-11-05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4392FC-E9D8-E70E-A62B-06442770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701BA4-C3E8-06FB-CCBB-3A9988EE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010A46-5440-4979-B65E-B832E2BB05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542FC02-7D84-E229-35A9-B00D9BFBBB01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978051"/>
            <a:ext cx="9144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3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F35D41-59CF-7457-AF71-D2639CCA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4695CB-D5B5-EF12-2508-39304BF9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6517B3-50AD-8E98-F065-EDF442A31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D57B6DF-2134-F5FB-6FD5-F23FDD74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041F-CCCB-4F63-B44E-27E87C2D9109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FCB2B6-55B1-24C8-38F0-5FAC4F55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7ADB0A-C775-DCDA-2C6C-E3B40A45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37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F0C32-322B-3B9E-D839-33C9354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53EA70-75EB-AB3F-1334-F6D70D84A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C7BE65-C0DF-7FBB-169B-9D76468D6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57127F-84AA-1234-0688-867358AA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CDDC-3D5E-4F4F-A6C4-63F8577AAE4A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BA7E38-ABFC-62E2-4F54-2E68636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1BD4553-5DB6-B63D-3BFF-B34B3638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12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297BB9-02ED-F8BA-307E-B815EC21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7F0F44-FD28-F51F-EAC6-68CFBEC6F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FD8DBA-93DF-4E1A-C5F6-5DB4A734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95A5-C4C0-49BE-8CB2-76C94D74E03B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867095-5F9D-34FC-E585-8DB45CC1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5AD1EA-1EF6-7C07-BF2D-090DF901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8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EA46F0A-AFF6-D567-31F6-11EC6A8DD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B6E5F3-88E7-A276-BA0B-30BFC3595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07EAE-C79D-F4BE-7728-6B1DDE98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6C53-CA8E-4F81-A4EA-CAD2C41855F5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35495C-8DBA-13D1-8FD7-7D1ABEE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37E8A2-5B25-34D3-88F5-7DDF11E0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30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965FE-EAAD-015F-4BBE-95706A52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6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80702B-B23F-7F5C-77C1-FBA03CEB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4718277"/>
          </a:xfrm>
        </p:spPr>
        <p:txBody>
          <a:bodyPr>
            <a:noAutofit/>
          </a:bodyPr>
          <a:lstStyle>
            <a:lvl1pPr marL="228600" indent="-228600">
              <a:spcBef>
                <a:spcPts val="2400"/>
              </a:spcBef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altLang="ko-KR" dirty="0"/>
          </a:p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A1B2CA-2893-385C-22B0-97A32BA4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25AAA3-4E22-4529-BBBB-25C2B8E2B602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9DD7DE-3D82-50CF-8CB0-8CE85842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BD47F3-BCBE-F6C6-4AFB-78B41CB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010A46-5440-4979-B65E-B832E2BB0508}" type="slidenum">
              <a:rPr lang="ko-KR" altLang="en-US" smtClean="0"/>
              <a:pPr/>
              <a:t>‹#›</a:t>
            </a:fld>
            <a:r>
              <a:rPr lang="en-US" altLang="ko-KR" dirty="0"/>
              <a:t>/20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EA8AA41-7BCA-860C-3452-A30AD2FE366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49138"/>
            <a:ext cx="105156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31CD87-1E3A-04D8-4C79-7955E401E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B5919E-75F4-1F88-EB46-9170D2DA7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A9B07D-981A-93EE-A11E-BFCB6894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2E9-895E-4EFF-A539-A6D1DA7C05A7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E4FD40-58E5-D72A-34CC-D73D74B3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65C6B1-8356-C5D3-9B45-8E5933F3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6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514B7-070F-BEC9-9149-F608BE18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157902-6E9E-FBAF-8B07-EA17CDCD7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AE339-4BB3-ABD6-3195-D1FD9C9E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8548-528A-481D-B18F-697B89CF1B9D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F9396B-D98F-2511-0C99-D09E60B6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DAABF0-29B9-4F9B-FEB1-2C2C8FFC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95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F461D-1457-5DEC-89A5-AE03FBFC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F74165-62FB-E079-25AA-07D742FD8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677C86-2D82-A819-0CDD-93FE17BA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E9AA-8E24-44F7-B426-277FFAC991F2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C5D312-C00E-FBB2-028D-31064E9D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9536D4-FBE5-47B4-0279-CF5178FC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82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752ED-DC6A-A631-2BD1-AFD2F33A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4D1AC7-8FF6-1302-E9A5-764D3AEA3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08CD35-0E87-CB0F-CF80-21B2B0375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B76ED3-7C84-D0EE-2DCF-EED41EE1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71A-C353-443D-8EDB-1B18734E4098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46051E-352F-6FF0-7BCB-CCB6C222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71D38E-3BAF-1D61-2830-FE19F0C6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73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75169-4D1E-F59B-6099-C8262132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D2BE8B-9FE2-787D-12DE-7E776A0C2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DF1581-E8A7-4CD4-85F1-DA2547D36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981E53-A857-82CB-457A-63EC54F6E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C8B288E-12F5-6783-3178-E71DBE27A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26256F-C7CC-15CD-6E5B-5EDBBDF7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3499-B82A-4645-85C8-41122FE9763D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965F46-DABA-66C5-B00A-D465BFED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9B6EB5-869D-AB3A-8C54-4557EE24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81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03C81E-A6FC-1975-0290-75D7D78C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CB526B2-A8EA-D6C6-930F-0A45F8B0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DF2A-D5EE-4625-B651-21C734649A78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A902E1-C664-2F59-4223-5AF3CA64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D816D2-EE7E-61FC-1CCE-5A3D2D5C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74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68B3C4D-7A4E-DD8C-0229-533078A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5A2B-6958-4C14-AF2D-1ED4EA883841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8FF574-D6E8-5635-2DE6-4ACC0832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13E01C-D938-0754-9110-2ABB1F95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E210E5-2EAA-B36F-0519-A5387B3D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400735-52B3-A3F5-A8F7-B5164AED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8346D1-2E00-EA56-E0C0-4461BE35C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6D338-B73D-4042-9AA2-D540773D9E12}" type="datetime1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E50F5D-85C8-3154-3FCE-7150AB530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8EF9B4-C8C5-A02C-4575-B1B98090D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51E72-C498-4182-9F8B-5F184C44ED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72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2DA2B8-93D9-F040-B320-8408E454D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Network-Centric Distributed Tracing with </a:t>
            </a:r>
            <a:r>
              <a:rPr lang="en-US" altLang="ko-KR" sz="4400" dirty="0" err="1">
                <a:solidFill>
                  <a:schemeClr val="accent1"/>
                </a:solidFill>
              </a:rPr>
              <a:t>DeepFlow</a:t>
            </a:r>
            <a:r>
              <a:rPr lang="en-US" altLang="ko-KR" sz="4400" dirty="0"/>
              <a:t>: Troubleshooting Your Microservices in Zero Code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1C1AA0-AC04-495A-ED12-04EA7F1D4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Reorganized and summarized by</a:t>
            </a:r>
          </a:p>
          <a:p>
            <a:r>
              <a:rPr lang="en-US" altLang="ko-KR" dirty="0" err="1"/>
              <a:t>Seokwon</a:t>
            </a:r>
            <a:r>
              <a:rPr lang="en-US" altLang="ko-KR" dirty="0"/>
              <a:t> Oh (swoh@mmlab.snu.ac.kr)</a:t>
            </a:r>
          </a:p>
          <a:p>
            <a:r>
              <a:rPr lang="en-US" altLang="ko-KR" dirty="0"/>
              <a:t>2024-11-05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173A2-7320-73E5-6020-4AE0A9D594DE}"/>
              </a:ext>
            </a:extLst>
          </p:cNvPr>
          <p:cNvSpPr txBox="1"/>
          <p:nvPr/>
        </p:nvSpPr>
        <p:spPr>
          <a:xfrm>
            <a:off x="0" y="58423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Junxian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Shen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2 ◦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Han Zhang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4 •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Yang Xiang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★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Xingang Shi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1 4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Xinrui Li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Yunxi Shen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Zijian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Zhang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1 2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Yongxiang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Wu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Xia Yin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Jilong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Wang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1 4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Mingwei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Xu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1 4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Yahui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Jiping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Yin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Jianchang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Song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Zhuofeng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Runjie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Nie</a:t>
            </a:r>
            <a:r>
              <a:rPr lang="en-US" altLang="ko-K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2023. Network-Centric Distributed Tracing with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DeepFlow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Troubleshooting Your Microservices in Zero Code. In </a:t>
            </a:r>
            <a:r>
              <a:rPr lang="en-US" altLang="ko-K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ACM SIGCOMM 2023 Conference (ACM SIGCOMM ’23), September 10, 2023, New York, NY, USA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ACM, New York, NY, USA, 18 pages. https://doi.org/10.1145/3603269.3604823</a:t>
            </a:r>
          </a:p>
        </p:txBody>
      </p:sp>
    </p:spTree>
    <p:extLst>
      <p:ext uri="{BB962C8B-B14F-4D97-AF65-F5344CB8AC3E}">
        <p14:creationId xmlns:p14="http://schemas.microsoft.com/office/powerpoint/2010/main" val="987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E6CE1E-7B4E-F6E9-BC6B-0675673A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Network-Centric Tracing Plane [1/3]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84D0AF-F31C-C870-7BA1-78A533FD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Microservice Execution Abstraction</a:t>
            </a:r>
          </a:p>
          <a:p>
            <a:pPr lvl="1"/>
            <a:r>
              <a:rPr lang="en-US" altLang="ko-KR" dirty="0"/>
              <a:t>Collection of </a:t>
            </a:r>
            <a:r>
              <a:rPr lang="en-US" altLang="ko-KR" dirty="0">
                <a:solidFill>
                  <a:schemeClr val="accent1"/>
                </a:solidFill>
              </a:rPr>
              <a:t>system call ABIs</a:t>
            </a:r>
            <a:r>
              <a:rPr lang="en-US" altLang="ko-KR" dirty="0"/>
              <a:t> as the basic instrumentation points</a:t>
            </a:r>
          </a:p>
          <a:p>
            <a:r>
              <a:rPr lang="en-US" altLang="ko-KR" dirty="0" err="1"/>
              <a:t>DeepFlow</a:t>
            </a:r>
            <a:r>
              <a:rPr lang="en-US" altLang="ko-KR" dirty="0"/>
              <a:t> instruments ten system call ABIs</a:t>
            </a:r>
          </a:p>
          <a:p>
            <a:pPr lvl="1"/>
            <a:r>
              <a:rPr lang="en-US" altLang="ko-KR" dirty="0"/>
              <a:t>The </a:t>
            </a:r>
            <a:r>
              <a:rPr lang="en-US" altLang="ko-KR" dirty="0">
                <a:solidFill>
                  <a:schemeClr val="accent1"/>
                </a:solidFill>
              </a:rPr>
              <a:t>system</a:t>
            </a:r>
            <a:r>
              <a:rPr lang="ko-KR" altLang="en-US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accent1"/>
                </a:solidFill>
              </a:rPr>
              <a:t>call</a:t>
            </a:r>
            <a:r>
              <a:rPr lang="ko-KR" altLang="en-US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accent1"/>
                </a:solidFill>
              </a:rPr>
              <a:t>ABIs</a:t>
            </a:r>
            <a:r>
              <a:rPr lang="en-US" altLang="ko-KR" dirty="0"/>
              <a:t> are capable of covering all data communication scenarios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C3ED4D-A80D-DC10-F24B-C5FF0708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72" y="3755842"/>
            <a:ext cx="2576644" cy="219548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FE05C04-2881-04FD-9BB7-82B0E1B3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58" y="3803565"/>
            <a:ext cx="2576643" cy="2100039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9C589C-CEC9-7251-7ACC-B9DFA09F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10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842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D0412-C6E7-76B3-917C-34330836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Network-Centric Tracing Plane [2/3]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159DE-EBF0-F355-5D77-EDFEDD5B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ko-KR" altLang="en-US" dirty="0"/>
              <a:t> </a:t>
            </a:r>
            <a:r>
              <a:rPr lang="en-US" altLang="ko-KR" dirty="0"/>
              <a:t>stores</a:t>
            </a:r>
            <a:r>
              <a:rPr lang="ko-KR" altLang="en-US" dirty="0"/>
              <a:t> </a:t>
            </a:r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about</a:t>
            </a:r>
            <a:r>
              <a:rPr lang="ko-KR" altLang="en-US" dirty="0"/>
              <a:t> </a:t>
            </a:r>
            <a:r>
              <a:rPr lang="en-US" altLang="ko-KR" dirty="0"/>
              <a:t>each</a:t>
            </a:r>
            <a:r>
              <a:rPr lang="ko-KR" altLang="en-US" dirty="0"/>
              <a:t> </a:t>
            </a:r>
            <a:r>
              <a:rPr lang="en-US" altLang="ko-KR" dirty="0"/>
              <a:t>ingress</a:t>
            </a:r>
            <a:r>
              <a:rPr lang="ko-KR" altLang="en-US" dirty="0"/>
              <a:t> </a:t>
            </a:r>
            <a:r>
              <a:rPr lang="en-US" altLang="ko-KR" dirty="0"/>
              <a:t>or</a:t>
            </a:r>
            <a:r>
              <a:rPr lang="ko-KR" altLang="en-US" dirty="0"/>
              <a:t> </a:t>
            </a:r>
            <a:r>
              <a:rPr lang="en-US" altLang="ko-KR" dirty="0"/>
              <a:t>egress</a:t>
            </a:r>
            <a:r>
              <a:rPr lang="ko-KR" altLang="en-US" dirty="0"/>
              <a:t> </a:t>
            </a:r>
            <a:r>
              <a:rPr lang="en-US" altLang="ko-KR" dirty="0"/>
              <a:t>call</a:t>
            </a:r>
          </a:p>
          <a:p>
            <a:pPr lvl="1"/>
            <a:r>
              <a:rPr lang="en-US" altLang="ko-KR" dirty="0"/>
              <a:t>Entering the kernel</a:t>
            </a:r>
          </a:p>
          <a:p>
            <a:pPr lvl="1"/>
            <a:r>
              <a:rPr lang="en-US" altLang="ko-KR" dirty="0"/>
              <a:t>Exiting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kernel</a:t>
            </a:r>
          </a:p>
          <a:p>
            <a:r>
              <a:rPr lang="en-US" altLang="ko-KR" dirty="0"/>
              <a:t>4 categories of information are recorded for further processing in the user space</a:t>
            </a:r>
          </a:p>
          <a:p>
            <a:pPr lvl="1"/>
            <a:r>
              <a:rPr lang="en-US" altLang="ko-KR" dirty="0"/>
              <a:t>Program information</a:t>
            </a:r>
          </a:p>
          <a:p>
            <a:pPr lvl="1"/>
            <a:r>
              <a:rPr lang="en-US" altLang="ko-KR" dirty="0"/>
              <a:t>Network information</a:t>
            </a:r>
          </a:p>
          <a:p>
            <a:pPr lvl="1"/>
            <a:r>
              <a:rPr lang="en-US" altLang="ko-KR" dirty="0"/>
              <a:t>Tracing information</a:t>
            </a:r>
          </a:p>
          <a:p>
            <a:pPr lvl="1"/>
            <a:r>
              <a:rPr lang="en-US" altLang="ko-KR" dirty="0"/>
              <a:t>System call information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B5CED2B-2DDA-3152-097E-CC638783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11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74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74E2A-4F92-9AA8-51EC-1D8FC827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Network-Centric Tracing Plane [3/3]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894F2A0-111B-AEC8-D86F-CE325561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93" y="1346322"/>
            <a:ext cx="6136480" cy="525289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52633D7-E16D-EACB-B392-7971B2B03C15}"/>
              </a:ext>
            </a:extLst>
          </p:cNvPr>
          <p:cNvSpPr/>
          <p:nvPr/>
        </p:nvSpPr>
        <p:spPr>
          <a:xfrm>
            <a:off x="2874614" y="1851950"/>
            <a:ext cx="2557468" cy="1209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0755ADC-0804-7BE0-ADB5-C9B6E9F5C825}"/>
              </a:ext>
            </a:extLst>
          </p:cNvPr>
          <p:cNvSpPr/>
          <p:nvPr/>
        </p:nvSpPr>
        <p:spPr>
          <a:xfrm>
            <a:off x="2869298" y="3893052"/>
            <a:ext cx="2557468" cy="1209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A6C3F1-3F4B-B079-10E5-F5B63FF18CDC}"/>
              </a:ext>
            </a:extLst>
          </p:cNvPr>
          <p:cNvSpPr/>
          <p:nvPr/>
        </p:nvSpPr>
        <p:spPr>
          <a:xfrm>
            <a:off x="5910956" y="1830685"/>
            <a:ext cx="2743200" cy="38843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29A451E-AB51-4D97-1252-A9E0C226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12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7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15AE27-E8FE-37B8-5D9F-5D0C064C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Implicit Context Propagation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686865-348D-A584-C4BF-475D39B7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Goal</a:t>
            </a:r>
          </a:p>
          <a:p>
            <a:pPr lvl="1"/>
            <a:r>
              <a:rPr lang="en-US" altLang="ko-KR" dirty="0"/>
              <a:t>Comprehensive and efficient troubleshooting</a:t>
            </a:r>
          </a:p>
          <a:p>
            <a:r>
              <a:rPr lang="en-US" altLang="ko-KR" dirty="0"/>
              <a:t>Explicit context propagation</a:t>
            </a:r>
          </a:p>
          <a:p>
            <a:pPr lvl="1"/>
            <a:r>
              <a:rPr lang="en-US" altLang="ko-KR" dirty="0"/>
              <a:t>Requires to</a:t>
            </a:r>
            <a:r>
              <a:rPr lang="ko-KR" altLang="en-US" dirty="0"/>
              <a:t> </a:t>
            </a: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familiar with the core logic of the microservice components</a:t>
            </a:r>
          </a:p>
          <a:p>
            <a:r>
              <a:rPr lang="en-US" altLang="ko-KR" dirty="0"/>
              <a:t>Implicit</a:t>
            </a:r>
            <a:r>
              <a:rPr lang="ko-KR" altLang="en-US" dirty="0"/>
              <a:t> </a:t>
            </a:r>
            <a:r>
              <a:rPr lang="en-US" altLang="ko-KR" dirty="0"/>
              <a:t>context</a:t>
            </a:r>
            <a:r>
              <a:rPr lang="ko-KR" altLang="en-US" dirty="0"/>
              <a:t> </a:t>
            </a:r>
            <a:r>
              <a:rPr lang="en-US" altLang="ko-KR" dirty="0"/>
              <a:t>propagation</a:t>
            </a:r>
          </a:p>
          <a:p>
            <a:pPr lvl="1"/>
            <a:r>
              <a:rPr lang="en-US" altLang="ko-KR" dirty="0"/>
              <a:t>Solution to the non-intrusive construction of spans and traces</a:t>
            </a:r>
          </a:p>
          <a:p>
            <a:pPr lvl="1"/>
            <a:r>
              <a:rPr lang="en-US" altLang="ko-KR" dirty="0"/>
              <a:t>The information is already contained in network-related data</a:t>
            </a:r>
          </a:p>
          <a:p>
            <a:pPr lvl="1"/>
            <a:r>
              <a:rPr lang="en-US" altLang="ko-KR" dirty="0"/>
              <a:t>Combines independent, fragmented, primitive measurements into</a:t>
            </a:r>
            <a:br>
              <a:rPr lang="en-US" altLang="ko-KR" dirty="0"/>
            </a:br>
            <a:r>
              <a:rPr lang="en-US" altLang="ko-KR" dirty="0"/>
              <a:t>request-oriented traces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BF4C67-D3FC-AB31-679C-B84BFFEA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13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90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29765B-50E0-8B3C-4A3C-A60E4364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Implicit Context Propagation [2/2]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996B2C4-7E50-A9A2-EA9C-24A33DCB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783"/>
          <a:stretch/>
        </p:blipFill>
        <p:spPr>
          <a:xfrm>
            <a:off x="449030" y="1653363"/>
            <a:ext cx="5312044" cy="464439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BDE4966-5D73-0D81-C026-2FBE83E358F1}"/>
              </a:ext>
            </a:extLst>
          </p:cNvPr>
          <p:cNvSpPr/>
          <p:nvPr/>
        </p:nvSpPr>
        <p:spPr>
          <a:xfrm>
            <a:off x="449030" y="1588500"/>
            <a:ext cx="5260654" cy="23242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E830374-6675-EADA-949C-8FD314174245}"/>
              </a:ext>
            </a:extLst>
          </p:cNvPr>
          <p:cNvSpPr/>
          <p:nvPr/>
        </p:nvSpPr>
        <p:spPr>
          <a:xfrm>
            <a:off x="405809" y="3968250"/>
            <a:ext cx="5385346" cy="2388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88FA66-7F0D-EA24-A02E-D74B34EE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14</a:t>
            </a:fld>
            <a:r>
              <a:rPr lang="en-US" altLang="ko-KR"/>
              <a:t>/20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C0DA75B-FBA1-2AAC-AC85-6B54C720B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89" y="2530060"/>
            <a:ext cx="5813404" cy="2509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4AC797A-DE93-3ACA-2E06-06349EA03D41}"/>
              </a:ext>
            </a:extLst>
          </p:cNvPr>
          <p:cNvSpPr/>
          <p:nvPr/>
        </p:nvSpPr>
        <p:spPr>
          <a:xfrm>
            <a:off x="6039957" y="2370282"/>
            <a:ext cx="5746234" cy="25099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0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F5F723-CB76-267E-1874-F347C513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Trace Assembling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66CBFC-D388-156D-23E1-D184B9150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Causal relationship between intra-component and inter-component</a:t>
            </a:r>
          </a:p>
          <a:p>
            <a:pPr lvl="1"/>
            <a:r>
              <a:rPr lang="en-US" altLang="ko-KR" dirty="0"/>
              <a:t>Necessary to be done in non-intrusive manner</a:t>
            </a:r>
          </a:p>
          <a:p>
            <a:pPr lvl="1"/>
            <a:r>
              <a:rPr lang="en-US" altLang="ko-KR" dirty="0"/>
              <a:t>Utilizes information across different network layers saved during instrumentation</a:t>
            </a:r>
          </a:p>
          <a:p>
            <a:pPr lvl="1"/>
            <a:r>
              <a:rPr lang="en-US" altLang="ko-KR" dirty="0"/>
              <a:t>Takes the spans that users query as start points and merges the associated spans</a:t>
            </a:r>
          </a:p>
          <a:p>
            <a:r>
              <a:rPr lang="en-US" altLang="ko-KR" dirty="0"/>
              <a:t>3 Types</a:t>
            </a:r>
          </a:p>
          <a:p>
            <a:pPr lvl="1"/>
            <a:r>
              <a:rPr lang="en-US" altLang="ko-KR" dirty="0"/>
              <a:t>Intra-Component Association</a:t>
            </a:r>
          </a:p>
          <a:p>
            <a:pPr lvl="1"/>
            <a:r>
              <a:rPr lang="en-US" altLang="ko-KR" dirty="0"/>
              <a:t>Inter-Component Association</a:t>
            </a:r>
          </a:p>
          <a:p>
            <a:pPr lvl="1"/>
            <a:r>
              <a:rPr lang="en-US" altLang="ko-KR" dirty="0"/>
              <a:t>Third-Party Span Integration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FCC719-4730-FC9D-5A64-B06C91BE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15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25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E26EC8-B297-2B6E-E2AE-CFBD6D0D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Trace Assembling [2/2]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06A40D-44A7-FF6C-9D33-77F85442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685" y="1412697"/>
            <a:ext cx="3892427" cy="515991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90E2CA5-1B73-7C11-B057-350460F3E8E0}"/>
              </a:ext>
            </a:extLst>
          </p:cNvPr>
          <p:cNvSpPr/>
          <p:nvPr/>
        </p:nvSpPr>
        <p:spPr>
          <a:xfrm>
            <a:off x="2796755" y="2033516"/>
            <a:ext cx="3892427" cy="27295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B4553D6-05CE-E647-CE4B-5A7E7F4B8A39}"/>
              </a:ext>
            </a:extLst>
          </p:cNvPr>
          <p:cNvSpPr/>
          <p:nvPr/>
        </p:nvSpPr>
        <p:spPr>
          <a:xfrm>
            <a:off x="2796754" y="4763069"/>
            <a:ext cx="3892427" cy="17298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BD4F589C-9977-1CDE-D351-EE71A797121C}"/>
              </a:ext>
            </a:extLst>
          </p:cNvPr>
          <p:cNvSpPr/>
          <p:nvPr/>
        </p:nvSpPr>
        <p:spPr>
          <a:xfrm>
            <a:off x="7031043" y="2627880"/>
            <a:ext cx="2841620" cy="63393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span set</a:t>
            </a:r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4F0E46B7-6C5A-82F9-1E33-A5B75B33FB21}"/>
              </a:ext>
            </a:extLst>
          </p:cNvPr>
          <p:cNvSpPr/>
          <p:nvPr/>
        </p:nvSpPr>
        <p:spPr>
          <a:xfrm>
            <a:off x="7031043" y="5430763"/>
            <a:ext cx="2841620" cy="63393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parent spans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02604FA-2F4E-7AD8-0C6C-A56B171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16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6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5842E-511E-26A8-B38B-D545DE50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484FB-41CB-FE8F-62C3-7F15A11F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en-US" altLang="ko-KR" dirty="0"/>
              <a:t> Distributed Tracing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7629F4A-7BC4-996D-B998-C59E2285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42" y="1328001"/>
            <a:ext cx="9895516" cy="5038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5639A9-E451-5918-EEAA-C6C4A6598C4C}"/>
              </a:ext>
            </a:extLst>
          </p:cNvPr>
          <p:cNvSpPr txBox="1"/>
          <p:nvPr/>
        </p:nvSpPr>
        <p:spPr>
          <a:xfrm>
            <a:off x="2222339" y="6366396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https://deepflow.io/docs/features/distributed-tracing/spring-boot-demo/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F15CCF-3B10-4523-F192-C208AD69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17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42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3E689-7F9C-8174-4799-FE28F377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en-US" altLang="ko-KR" dirty="0"/>
              <a:t> in Production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BA11A9-A725-D2B1-5BE3-3425468F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en-US" altLang="ko-KR" dirty="0"/>
              <a:t> has served dozens of companies in the years</a:t>
            </a:r>
          </a:p>
          <a:p>
            <a:pPr lvl="1"/>
            <a:r>
              <a:rPr lang="en-US" altLang="ko-KR" dirty="0"/>
              <a:t>Since it went into production</a:t>
            </a:r>
          </a:p>
          <a:p>
            <a:pPr lvl="1"/>
            <a:r>
              <a:rPr lang="en-US" altLang="ko-KR" dirty="0"/>
              <a:t>Aim to develop a substantial open-source community</a:t>
            </a:r>
          </a:p>
          <a:p>
            <a:r>
              <a:rPr lang="en-US" altLang="ko-KR" dirty="0"/>
              <a:t>Results of the target interviews with ten commercial customers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1CCBE0-66E7-E0CE-E480-5F9EBE0E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12" y="3688737"/>
            <a:ext cx="7375313" cy="2402466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2AF143-2827-6284-1B58-47205D26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18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2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CB09C-7A22-0D3F-F8AF-B421B293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Testbed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5DDA90-0EBA-5CEC-F469-F4D1FF10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Query delay</a:t>
            </a:r>
          </a:p>
          <a:p>
            <a:pPr lvl="1"/>
            <a:r>
              <a:rPr lang="en-US" altLang="ko-KR" dirty="0"/>
              <a:t>A single trace in about </a:t>
            </a:r>
            <a:r>
              <a:rPr lang="en-US" altLang="ko-KR" dirty="0">
                <a:solidFill>
                  <a:schemeClr val="accent1"/>
                </a:solidFill>
              </a:rPr>
              <a:t>1 second</a:t>
            </a:r>
          </a:p>
          <a:p>
            <a:pPr lvl="1"/>
            <a:r>
              <a:rPr lang="en-US" altLang="ko-KR" dirty="0"/>
              <a:t>Searching a 15-minute span list in approx. </a:t>
            </a:r>
            <a:r>
              <a:rPr lang="en-US" altLang="ko-KR" dirty="0">
                <a:solidFill>
                  <a:schemeClr val="accent1"/>
                </a:solidFill>
              </a:rPr>
              <a:t>0.06 seconds</a:t>
            </a:r>
          </a:p>
          <a:p>
            <a:r>
              <a:rPr lang="en-US" altLang="ko-KR" dirty="0"/>
              <a:t>End-to-end performance</a:t>
            </a:r>
          </a:p>
          <a:p>
            <a:pPr lvl="1"/>
            <a:r>
              <a:rPr lang="en-US" altLang="ko-KR" dirty="0"/>
              <a:t>Spring Boot demo</a:t>
            </a:r>
          </a:p>
          <a:p>
            <a:pPr lvl="1"/>
            <a:r>
              <a:rPr lang="en-US" altLang="ko-KR" dirty="0"/>
              <a:t>Istio </a:t>
            </a:r>
            <a:r>
              <a:rPr lang="en-US" altLang="ko-KR" dirty="0" err="1"/>
              <a:t>Bookinfo</a:t>
            </a:r>
            <a:r>
              <a:rPr lang="en-US" altLang="ko-KR" dirty="0"/>
              <a:t> application</a:t>
            </a:r>
          </a:p>
          <a:p>
            <a:pPr lvl="1"/>
            <a:r>
              <a:rPr lang="en-US" altLang="ko-KR" dirty="0"/>
              <a:t>Overhead of </a:t>
            </a:r>
            <a:r>
              <a:rPr lang="en-US" altLang="ko-KR" dirty="0">
                <a:solidFill>
                  <a:schemeClr val="accent1"/>
                </a:solidFill>
              </a:rPr>
              <a:t>no more than 7%</a:t>
            </a:r>
          </a:p>
          <a:p>
            <a:pPr lvl="1"/>
            <a:r>
              <a:rPr lang="en-US" altLang="ko-KR" dirty="0"/>
              <a:t>Significantly </a:t>
            </a:r>
            <a:r>
              <a:rPr lang="en-US" altLang="ko-KR" dirty="0">
                <a:solidFill>
                  <a:schemeClr val="accent1"/>
                </a:solidFill>
              </a:rPr>
              <a:t>more spans </a:t>
            </a:r>
            <a:r>
              <a:rPr lang="en-US" altLang="ko-KR" dirty="0"/>
              <a:t>per trace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77D39C-64DC-9FFA-3006-CDAD4AF5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19</a:t>
            </a:fld>
            <a:r>
              <a:rPr lang="en-US" altLang="ko-KR"/>
              <a:t>/20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EAB86D-DAD5-BBA5-4B3C-25B8FC1C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71" y="2969118"/>
            <a:ext cx="5583362" cy="22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C79204-D791-C146-C81A-F3366FFF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21DB41-FA6C-64CB-14E8-7ADEF12B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New Challenges</a:t>
            </a:r>
          </a:p>
          <a:p>
            <a:pPr lvl="1"/>
            <a:r>
              <a:rPr lang="en-US" altLang="ko-KR" dirty="0"/>
              <a:t>Rapid evolution of microservices</a:t>
            </a:r>
          </a:p>
          <a:p>
            <a:pPr lvl="1"/>
            <a:r>
              <a:rPr lang="en-US" altLang="ko-KR" dirty="0"/>
              <a:t>Complex infrastructures</a:t>
            </a:r>
          </a:p>
          <a:p>
            <a:r>
              <a:rPr lang="en-US" altLang="ko-KR" dirty="0" err="1">
                <a:solidFill>
                  <a:schemeClr val="accent1"/>
                </a:solidFill>
              </a:rPr>
              <a:t>DeepFlow</a:t>
            </a:r>
            <a:endParaRPr lang="en-US" altLang="ko-KR" dirty="0">
              <a:solidFill>
                <a:schemeClr val="accent1"/>
              </a:solidFill>
            </a:endParaRPr>
          </a:p>
          <a:p>
            <a:pPr lvl="1"/>
            <a:r>
              <a:rPr lang="en-US" altLang="ko-KR" dirty="0"/>
              <a:t>Network-Centric Distributed Tracing Framework</a:t>
            </a:r>
          </a:p>
          <a:p>
            <a:pPr lvl="1"/>
            <a:r>
              <a:rPr lang="en-US" altLang="ko-KR" dirty="0"/>
              <a:t>Elimination of blind spots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Production Result</a:t>
            </a:r>
          </a:p>
          <a:p>
            <a:pPr lvl="1"/>
            <a:r>
              <a:rPr lang="en-US" altLang="ko-KR" dirty="0"/>
              <a:t>71 critical performance anomalies identified</a:t>
            </a:r>
          </a:p>
          <a:p>
            <a:pPr lvl="1"/>
            <a:r>
              <a:rPr lang="en-US" altLang="ko-KR" dirty="0"/>
              <a:t>Reduce troubleshooting time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985474-3886-DE65-F6C8-5D2033D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812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6FE866-182A-3E20-B0EB-385C6BF7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6A7922-E98A-838B-4175-3C91C783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network-centric distributed tracing FW for microservice scenarios</a:t>
            </a:r>
          </a:p>
          <a:p>
            <a:pPr lvl="1"/>
            <a:r>
              <a:rPr lang="en-US" altLang="ko-KR" dirty="0"/>
              <a:t>Network-centric tracing plane with </a:t>
            </a:r>
            <a:r>
              <a:rPr lang="en-US" altLang="ko-KR" dirty="0" err="1"/>
              <a:t>eBPF</a:t>
            </a:r>
            <a:r>
              <a:rPr lang="en-US" altLang="ko-KR" dirty="0"/>
              <a:t> in the kernel</a:t>
            </a:r>
          </a:p>
          <a:p>
            <a:pPr lvl="1"/>
            <a:r>
              <a:rPr lang="en-US" altLang="ko-KR" dirty="0"/>
              <a:t>Implicit context propagation</a:t>
            </a:r>
          </a:p>
          <a:p>
            <a:r>
              <a:rPr lang="en-US" altLang="ko-KR" dirty="0"/>
              <a:t>Reduces troubleshooting time</a:t>
            </a:r>
          </a:p>
          <a:p>
            <a:pPr lvl="1"/>
            <a:r>
              <a:rPr lang="en-US" altLang="ko-KR" dirty="0"/>
              <a:t>Several hours to few minutes</a:t>
            </a:r>
          </a:p>
          <a:p>
            <a:pPr lvl="1"/>
            <a:r>
              <a:rPr lang="en-US" altLang="ko-KR" dirty="0"/>
              <a:t>Aid of enhanced network knowledge</a:t>
            </a:r>
          </a:p>
          <a:p>
            <a:r>
              <a:rPr lang="en-US" altLang="ko-KR" dirty="0"/>
              <a:t>Negligible overhead</a:t>
            </a:r>
          </a:p>
          <a:p>
            <a:pPr lvl="1"/>
            <a:r>
              <a:rPr lang="en-US" altLang="ko-KR" dirty="0"/>
              <a:t>No more than 7%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0D8EC5-3965-E584-F91C-4E1B0CB7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20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878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B230CC-F49C-2137-1B0B-BAE4B1E0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Observability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BD867B-A4AA-6027-4410-907D33A9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Gaining crucial insights</a:t>
            </a:r>
            <a:r>
              <a:rPr lang="en-US" altLang="ko-KR" dirty="0"/>
              <a:t> into complex distributed systems</a:t>
            </a:r>
          </a:p>
          <a:p>
            <a:pPr lvl="1"/>
            <a:r>
              <a:rPr lang="en-US" altLang="ko-KR" dirty="0"/>
              <a:t>Data monitoring</a:t>
            </a:r>
          </a:p>
          <a:p>
            <a:pPr lvl="1"/>
            <a:r>
              <a:rPr lang="en-US" altLang="ko-KR" dirty="0"/>
              <a:t>Root cause analysis</a:t>
            </a:r>
          </a:p>
          <a:p>
            <a:pPr lvl="1"/>
            <a:r>
              <a:rPr lang="en-US" altLang="ko-KR" dirty="0"/>
              <a:t>System diagnostics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The data sources</a:t>
            </a:r>
            <a:r>
              <a:rPr lang="en-US" altLang="ko-KR" dirty="0"/>
              <a:t> for observability tools</a:t>
            </a:r>
          </a:p>
          <a:p>
            <a:pPr lvl="1"/>
            <a:r>
              <a:rPr lang="en-US" altLang="ko-KR" dirty="0"/>
              <a:t>Metrics</a:t>
            </a:r>
          </a:p>
          <a:p>
            <a:pPr lvl="1"/>
            <a:r>
              <a:rPr lang="en-US" altLang="ko-KR" dirty="0"/>
              <a:t>Logging</a:t>
            </a:r>
          </a:p>
          <a:p>
            <a:pPr lvl="1"/>
            <a:r>
              <a:rPr lang="en-US" altLang="ko-KR" dirty="0"/>
              <a:t>Tracing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4F4F62-8152-234F-9500-9DFD57D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21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055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A6974-52E9-386F-D243-084A1110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Appendix: Background: Distributed Tracing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CD8007-E176-ABAC-741C-8EE24DEB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Spans</a:t>
            </a:r>
          </a:p>
          <a:p>
            <a:pPr lvl="1"/>
            <a:r>
              <a:rPr lang="en-US" altLang="ko-KR" dirty="0"/>
              <a:t>Subdivision of end-to-end latency</a:t>
            </a:r>
          </a:p>
          <a:p>
            <a:pPr lvl="1"/>
            <a:r>
              <a:rPr lang="en-US" altLang="ko-KR" dirty="0"/>
              <a:t>Finer units</a:t>
            </a:r>
          </a:p>
          <a:p>
            <a:pPr lvl="1"/>
            <a:r>
              <a:rPr lang="en-US" altLang="ko-KR" dirty="0"/>
              <a:t>Workflow-centric outputs</a:t>
            </a:r>
          </a:p>
          <a:p>
            <a:r>
              <a:rPr lang="en-US" altLang="ko-KR" dirty="0"/>
              <a:t>Blind spots</a:t>
            </a:r>
          </a:p>
          <a:p>
            <a:pPr lvl="1"/>
            <a:r>
              <a:rPr lang="en-US" altLang="ko-KR" dirty="0"/>
              <a:t>Spans not covered</a:t>
            </a:r>
          </a:p>
          <a:p>
            <a:pPr lvl="1"/>
            <a:r>
              <a:rPr lang="en-US" altLang="ko-KR" dirty="0"/>
              <a:t>Number of spans reduced</a:t>
            </a:r>
          </a:p>
          <a:p>
            <a:pPr lvl="1"/>
            <a:r>
              <a:rPr lang="en-US" altLang="ko-KR" dirty="0"/>
              <a:t>Ambiguous information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FFFA909-3CB4-6247-EBF1-FA6D60BC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557" y="2015079"/>
            <a:ext cx="4642244" cy="3074506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156602-2906-3CE3-0362-F6D60B1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22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75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5310A-FC69-0608-DC03-53AEFCDE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Appendix: Typical In-Production Scenarios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26DCA4-3AEA-4897-8D5E-D5C5CEFDE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Cross-department performance debugging</a:t>
            </a:r>
          </a:p>
          <a:p>
            <a:pPr lvl="1"/>
            <a:r>
              <a:rPr lang="en-US" altLang="ko-KR" dirty="0"/>
              <a:t>Common issues experienced in large companies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Online game operations</a:t>
            </a:r>
          </a:p>
          <a:p>
            <a:pPr lvl="1"/>
            <a:r>
              <a:rPr lang="en-US" altLang="ko-KR" dirty="0"/>
              <a:t>Often closed-source for commercial reasons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Developing infrastructure services</a:t>
            </a:r>
          </a:p>
          <a:p>
            <a:pPr lvl="1"/>
            <a:r>
              <a:rPr lang="en-US" altLang="ko-KR" dirty="0"/>
              <a:t>For use by other departments, portable, stable, high coverage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Agile microservice development</a:t>
            </a:r>
          </a:p>
          <a:p>
            <a:pPr lvl="1"/>
            <a:r>
              <a:rPr lang="en-US" altLang="ko-KR" dirty="0"/>
              <a:t>User-friendly, portable, stable, high coverage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25BE0D-8D6D-8E73-8339-9AA0F796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23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45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E744C2-C2FD-CAD6-53A8-652E117D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Appendix: New Distributed Tracing Requirements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89A826-3129-CEB5-E835-3202E348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07" y="1509461"/>
            <a:ext cx="7735380" cy="453453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084626-605F-5C9F-6A15-4D6D42E0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24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14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0FB5E-D8B2-8791-31C1-A9D71244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Motivation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9AE6EB-6049-BC2C-C467-DEAC1E34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9" y="1795234"/>
            <a:ext cx="10507541" cy="3267531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D23B13-84A9-DAD8-F4F2-E09A4178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25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455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83ED1D-83C0-087D-8642-65BE8045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Tag-Based Correlation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19E892-39B9-784E-925F-D17F46226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To achieve cross-component correlation in zero code,</a:t>
            </a:r>
            <a:br>
              <a:rPr lang="en-US" altLang="ko-KR" dirty="0"/>
            </a:br>
            <a:r>
              <a:rPr lang="en-US" altLang="ko-KR" dirty="0" err="1"/>
              <a:t>DeepFlow</a:t>
            </a:r>
            <a:r>
              <a:rPr lang="en-US" altLang="ko-KR" dirty="0"/>
              <a:t> injects uniform tags into the spans</a:t>
            </a:r>
          </a:p>
          <a:p>
            <a:pPr lvl="1"/>
            <a:r>
              <a:rPr lang="en-US" altLang="ko-KR" dirty="0"/>
              <a:t>Kubernetes resource tags</a:t>
            </a:r>
          </a:p>
          <a:p>
            <a:pPr lvl="1"/>
            <a:r>
              <a:rPr lang="en-US" altLang="ko-KR" dirty="0"/>
              <a:t>Self-defined labels</a:t>
            </a:r>
          </a:p>
          <a:p>
            <a:pPr lvl="1"/>
            <a:r>
              <a:rPr lang="en-US" altLang="ko-KR" dirty="0"/>
              <a:t>Cloud resource tags</a:t>
            </a:r>
          </a:p>
          <a:p>
            <a:r>
              <a:rPr lang="en-US" altLang="ko-KR" dirty="0"/>
              <a:t>Tag injection is performed off-path</a:t>
            </a:r>
            <a:br>
              <a:rPr lang="en-US" altLang="ko-KR" dirty="0"/>
            </a:br>
            <a:r>
              <a:rPr lang="en-US" altLang="ko-KR" dirty="0"/>
              <a:t>on the data collected by </a:t>
            </a:r>
            <a:r>
              <a:rPr lang="en-US" altLang="ko-KR" dirty="0" err="1"/>
              <a:t>DeepFlow</a:t>
            </a:r>
            <a:endParaRPr lang="en-US" altLang="ko-KR" dirty="0"/>
          </a:p>
          <a:p>
            <a:r>
              <a:rPr lang="en-US" altLang="ko-KR" dirty="0"/>
              <a:t>Smart-Encoding</a:t>
            </a:r>
          </a:p>
          <a:p>
            <a:pPr lvl="1"/>
            <a:r>
              <a:rPr lang="en-US" altLang="ko-KR" dirty="0"/>
              <a:t>Reduces calculation</a:t>
            </a:r>
          </a:p>
          <a:p>
            <a:pPr lvl="1"/>
            <a:r>
              <a:rPr lang="en-US" altLang="ko-KR" dirty="0"/>
              <a:t>Reduces transmission, storage overhead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D937D5-75B4-7FA3-93D7-719F68E1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61" y="2481236"/>
            <a:ext cx="4591084" cy="369572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7345D1-D2F6-A82E-B59C-39648FEF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26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196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BA7E6-E301-10F3-018C-1E22CBC7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Testbed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ED3F1F-76DC-92FB-BA92-2F75D4FC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Three-node</a:t>
            </a:r>
            <a:r>
              <a:rPr lang="ko-KR" altLang="en-US" dirty="0"/>
              <a:t> </a:t>
            </a:r>
            <a:r>
              <a:rPr lang="en-US" altLang="ko-KR" dirty="0"/>
              <a:t>Kubernetes cluster bed</a:t>
            </a:r>
          </a:p>
          <a:p>
            <a:pPr lvl="1"/>
            <a:r>
              <a:rPr lang="en-US" altLang="ko-KR" dirty="0"/>
              <a:t>Intel Xeon E5-2620 v3 CPUs</a:t>
            </a:r>
          </a:p>
          <a:p>
            <a:pPr lvl="1"/>
            <a:r>
              <a:rPr lang="en-US" altLang="ko-KR" dirty="0"/>
              <a:t>128GB of total RAM</a:t>
            </a:r>
          </a:p>
          <a:p>
            <a:pPr lvl="1"/>
            <a:r>
              <a:rPr lang="en-US" altLang="ko-KR" dirty="0"/>
              <a:t>Ubuntu 20.04</a:t>
            </a:r>
          </a:p>
          <a:p>
            <a:pPr lvl="1"/>
            <a:r>
              <a:rPr lang="en-US" altLang="ko-KR" dirty="0"/>
              <a:t>Kernel version 5.4.0</a:t>
            </a:r>
          </a:p>
          <a:p>
            <a:r>
              <a:rPr lang="en-US" altLang="ko-KR" dirty="0"/>
              <a:t>Trace collection overhead</a:t>
            </a:r>
          </a:p>
          <a:p>
            <a:pPr lvl="1"/>
            <a:r>
              <a:rPr lang="en-US" altLang="ko-KR" dirty="0" err="1"/>
              <a:t>DeepFlow</a:t>
            </a:r>
            <a:r>
              <a:rPr lang="en-US" altLang="ko-KR" dirty="0"/>
              <a:t> only adds a latency of no more than 588ns to each system call</a:t>
            </a:r>
          </a:p>
          <a:p>
            <a:r>
              <a:rPr lang="en-US" altLang="ko-KR" dirty="0"/>
              <a:t>Effectiveness of smart-encoding</a:t>
            </a:r>
          </a:p>
          <a:p>
            <a:pPr lvl="1"/>
            <a:r>
              <a:rPr lang="en-US" altLang="ko-KR" dirty="0"/>
              <a:t>0.11 CPU cores</a:t>
            </a:r>
          </a:p>
          <a:p>
            <a:pPr lvl="1"/>
            <a:r>
              <a:rPr lang="en-US" altLang="ko-KR" dirty="0"/>
              <a:t>1.39% of the host RAM</a:t>
            </a:r>
          </a:p>
          <a:p>
            <a:pPr lvl="1"/>
            <a:r>
              <a:rPr lang="en-US" altLang="ko-KR" dirty="0"/>
              <a:t>1.4GB of disk space during the storage procedure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FAC59B-49C6-9A5A-058E-AFEF96F5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27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649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60719-AAED-7377-59DF-CB84A981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Real-World Examples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05A74A-B106-1EEF-E608-D151A587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Performance debugging during execution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Entire day -&gt; 15 minutes</a:t>
            </a:r>
          </a:p>
          <a:p>
            <a:pPr lvl="1"/>
            <a:r>
              <a:rPr lang="en-US" altLang="ko-KR" dirty="0"/>
              <a:t>One of the pods hosting Nginx Ingress Control in the cluster has an error</a:t>
            </a:r>
          </a:p>
          <a:p>
            <a:r>
              <a:rPr lang="en-US" altLang="ko-KR" dirty="0"/>
              <a:t>Accurate diagnosis of network infrastructure anomalies</a:t>
            </a:r>
          </a:p>
          <a:p>
            <a:pPr lvl="1"/>
            <a:r>
              <a:rPr lang="en-US" altLang="ko-KR" dirty="0"/>
              <a:t>Newly installed Pods have a high risk of network inaccessibility</a:t>
            </a:r>
            <a:br>
              <a:rPr lang="en-US" altLang="ko-KR" dirty="0"/>
            </a:br>
            <a:r>
              <a:rPr lang="en-US" altLang="ko-KR" dirty="0"/>
              <a:t>to the gateway or other business services</a:t>
            </a:r>
          </a:p>
          <a:p>
            <a:pPr lvl="1"/>
            <a:r>
              <a:rPr lang="en-US" altLang="ko-KR" dirty="0"/>
              <a:t>Extra ARP created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Malfunctioning physical NIC</a:t>
            </a:r>
          </a:p>
          <a:p>
            <a:r>
              <a:rPr lang="en-US" altLang="ko-KR" dirty="0"/>
              <a:t>Cooperative debugging based on network metrics, distributed traces</a:t>
            </a:r>
          </a:p>
          <a:p>
            <a:pPr lvl="1"/>
            <a:r>
              <a:rPr lang="en-US" altLang="ko-KR" dirty="0"/>
              <a:t>Frequent service latency increases and connection terminations</a:t>
            </a:r>
          </a:p>
          <a:p>
            <a:pPr lvl="1"/>
            <a:r>
              <a:rPr lang="en-US" altLang="ko-KR" dirty="0"/>
              <a:t>The queue backlog of RabbitMQ was causing the </a:t>
            </a:r>
            <a:r>
              <a:rPr lang="en-US" altLang="ko-KR" dirty="0">
                <a:solidFill>
                  <a:schemeClr val="accent1"/>
                </a:solidFill>
              </a:rPr>
              <a:t>TCP connection resets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B27352-D54F-505B-1623-90228594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28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201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6F7E3-5B03-3193-5ABA-F0A8ED6F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C75B0E-542C-18A9-2300-00AE7A58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Observability tools</a:t>
            </a:r>
          </a:p>
          <a:p>
            <a:pPr lvl="1"/>
            <a:r>
              <a:rPr lang="en-US" altLang="ko-KR" dirty="0"/>
              <a:t>Diverse tools</a:t>
            </a:r>
          </a:p>
          <a:p>
            <a:pPr lvl="1"/>
            <a:r>
              <a:rPr lang="en-US" altLang="ko-KR" dirty="0"/>
              <a:t>Data filtering, overhead reduction</a:t>
            </a:r>
          </a:p>
          <a:p>
            <a:r>
              <a:rPr lang="en-US" altLang="ko-KR" dirty="0"/>
              <a:t>Automatic trace collection</a:t>
            </a:r>
          </a:p>
          <a:p>
            <a:pPr lvl="1"/>
            <a:r>
              <a:rPr lang="en-US" altLang="ko-KR" dirty="0"/>
              <a:t>Automatic code insertion</a:t>
            </a:r>
          </a:p>
          <a:p>
            <a:pPr lvl="1"/>
            <a:r>
              <a:rPr lang="en-US" altLang="ko-KR" dirty="0"/>
              <a:t>Leveraging existing logs</a:t>
            </a:r>
          </a:p>
          <a:p>
            <a:pPr lvl="1"/>
            <a:r>
              <a:rPr lang="en-US" altLang="ko-KR" dirty="0"/>
              <a:t>Employing kernel-level tools</a:t>
            </a:r>
          </a:p>
          <a:p>
            <a:r>
              <a:rPr lang="en-US" altLang="ko-KR" dirty="0" err="1"/>
              <a:t>eBPF</a:t>
            </a:r>
            <a:endParaRPr lang="en-US" altLang="ko-KR" dirty="0"/>
          </a:p>
          <a:p>
            <a:pPr lvl="1"/>
            <a:r>
              <a:rPr lang="en-US" altLang="ko-KR" dirty="0"/>
              <a:t>Recent research with attempts to improve observability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F7B1E7-14EF-1E00-F3B1-01344103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29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36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DC0F44-1DD4-1D0B-15FE-69C577E3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Microservice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51DE2B-47F2-EF9B-46BC-25652C66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1985"/>
            <a:ext cx="5892761" cy="27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1015AF-E32D-7EEA-48E8-A26AECB6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25" y="2942881"/>
            <a:ext cx="2937753" cy="15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9EBBFC-A4DB-9DFF-F6F6-FDAE3718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3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8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6F1F2-5AA0-24AA-BD0F-CAAD39D6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274959-597A-986C-6FF2-5D0D13AC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en-US" altLang="ko-KR" dirty="0"/>
              <a:t> Distributed Tracing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ABEC0EA-FADA-45ED-A501-4A429419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42" y="1328001"/>
            <a:ext cx="9895516" cy="5038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77B3F-C921-33E5-BFD6-2CB8CFCAFA69}"/>
              </a:ext>
            </a:extLst>
          </p:cNvPr>
          <p:cNvSpPr txBox="1"/>
          <p:nvPr/>
        </p:nvSpPr>
        <p:spPr>
          <a:xfrm>
            <a:off x="2222339" y="6366396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https://deepflow.io/docs/features/distributed-tracing/spring-boot-demo/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2E3AC7-D357-DF24-1C48-78401A9C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4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446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7FF41-799F-81FD-6442-C5E85BF7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Distributed Tracing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8D9CF3-C2A1-5EB0-F172-58976E0FF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Three </a:t>
            </a:r>
            <a:r>
              <a:rPr lang="en-US" altLang="ko-KR" dirty="0">
                <a:solidFill>
                  <a:schemeClr val="accent1"/>
                </a:solidFill>
              </a:rPr>
              <a:t>spans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528746A-1348-4A61-DCE5-4D405DD1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4" y="2215243"/>
            <a:ext cx="10583752" cy="354379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27F5A45-C82A-436C-A966-D7401836002F}"/>
              </a:ext>
            </a:extLst>
          </p:cNvPr>
          <p:cNvSpPr/>
          <p:nvPr/>
        </p:nvSpPr>
        <p:spPr>
          <a:xfrm>
            <a:off x="868680" y="3196244"/>
            <a:ext cx="1608117" cy="7006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EE69E9E-1626-5BEB-1B8B-8F368661DB02}"/>
              </a:ext>
            </a:extLst>
          </p:cNvPr>
          <p:cNvSpPr/>
          <p:nvPr/>
        </p:nvSpPr>
        <p:spPr>
          <a:xfrm>
            <a:off x="2514600" y="3775364"/>
            <a:ext cx="1608117" cy="7006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82D3AF-686E-84C6-2831-BAC498808572}"/>
              </a:ext>
            </a:extLst>
          </p:cNvPr>
          <p:cNvSpPr/>
          <p:nvPr/>
        </p:nvSpPr>
        <p:spPr>
          <a:xfrm>
            <a:off x="4145280" y="3211484"/>
            <a:ext cx="1608117" cy="7006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9475D4-982A-65D2-80E5-A146BCF8E210}"/>
              </a:ext>
            </a:extLst>
          </p:cNvPr>
          <p:cNvSpPr/>
          <p:nvPr/>
        </p:nvSpPr>
        <p:spPr>
          <a:xfrm>
            <a:off x="6392883" y="3136930"/>
            <a:ext cx="4960917" cy="7006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C05815-11A4-5E2E-68D8-29B4F2270E7D}"/>
              </a:ext>
            </a:extLst>
          </p:cNvPr>
          <p:cNvSpPr/>
          <p:nvPr/>
        </p:nvSpPr>
        <p:spPr>
          <a:xfrm>
            <a:off x="8038803" y="3835970"/>
            <a:ext cx="1608117" cy="7006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E0FB6B7-8A84-0AEE-4DDF-6824A855F17F}"/>
              </a:ext>
            </a:extLst>
          </p:cNvPr>
          <p:cNvSpPr/>
          <p:nvPr/>
        </p:nvSpPr>
        <p:spPr>
          <a:xfrm>
            <a:off x="7283302" y="3196244"/>
            <a:ext cx="3088758" cy="5791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C259ADCD-E833-AC44-955C-ACD118B9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5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04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0F93B-D02D-C0CD-0EC2-1F96A3B5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Introduction: Problems and Designs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DD93E1-689C-A3C2-87DB-7CEE6D97A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Distributed tracing</a:t>
            </a:r>
          </a:p>
          <a:p>
            <a:pPr lvl="1"/>
            <a:r>
              <a:rPr lang="en-US" altLang="ko-KR" dirty="0"/>
              <a:t>Execution duration</a:t>
            </a:r>
          </a:p>
          <a:p>
            <a:pPr lvl="1"/>
            <a:r>
              <a:rPr lang="en-US" altLang="ko-KR" dirty="0" err="1"/>
              <a:t>Causability</a:t>
            </a:r>
            <a:endParaRPr lang="en-US" altLang="ko-KR" dirty="0"/>
          </a:p>
          <a:p>
            <a:r>
              <a:rPr lang="en-US" altLang="ko-KR" dirty="0">
                <a:solidFill>
                  <a:schemeClr val="accent1"/>
                </a:solidFill>
              </a:rPr>
              <a:t>Two problems</a:t>
            </a:r>
          </a:p>
          <a:p>
            <a:pPr lvl="1"/>
            <a:r>
              <a:rPr lang="en-US" altLang="ko-KR" dirty="0"/>
              <a:t>Lack of usability</a:t>
            </a:r>
          </a:p>
          <a:p>
            <a:pPr lvl="1"/>
            <a:r>
              <a:rPr lang="en-US" altLang="ko-KR" dirty="0"/>
              <a:t>Disregarding network information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Three designs to tackle the problems</a:t>
            </a:r>
          </a:p>
          <a:p>
            <a:pPr lvl="1"/>
            <a:r>
              <a:rPr lang="en-US" altLang="ko-KR" dirty="0"/>
              <a:t>Network-centric tracing plane</a:t>
            </a:r>
          </a:p>
          <a:p>
            <a:pPr lvl="1"/>
            <a:r>
              <a:rPr lang="en-US" altLang="ko-KR" dirty="0"/>
              <a:t>Implicit context propagation</a:t>
            </a:r>
          </a:p>
          <a:p>
            <a:pPr lvl="1"/>
            <a:r>
              <a:rPr lang="en-US" altLang="ko-KR" dirty="0"/>
              <a:t>Tag-based correlation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D7E5D1-48B7-DB80-DE37-177D7C3F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6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291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F1745-C689-FA5D-A332-78A3C9E0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Opportunities by </a:t>
            </a:r>
            <a:r>
              <a:rPr lang="en-US" altLang="ko-KR" dirty="0" err="1"/>
              <a:t>eBPF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FA0F04-DB5F-5FF5-90D5-AB114C72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Kernel-supported mechanism</a:t>
            </a:r>
          </a:p>
          <a:p>
            <a:pPr lvl="1"/>
            <a:r>
              <a:rPr lang="en-US" altLang="ko-KR" dirty="0"/>
              <a:t>Provides virtual machine in the kernel</a:t>
            </a:r>
          </a:p>
          <a:p>
            <a:pPr lvl="1"/>
            <a:r>
              <a:rPr lang="en-US" altLang="ko-KR" dirty="0"/>
              <a:t>Executes BPF programs, written by users</a:t>
            </a:r>
          </a:p>
          <a:p>
            <a:r>
              <a:rPr lang="en-US" altLang="ko-KR" dirty="0"/>
              <a:t>Kernel privileges and visibility</a:t>
            </a:r>
          </a:p>
          <a:p>
            <a:pPr lvl="1"/>
            <a:r>
              <a:rPr lang="en-US" altLang="ko-KR" dirty="0"/>
              <a:t>BPF programs attached to different </a:t>
            </a:r>
            <a:r>
              <a:rPr lang="en-US" altLang="ko-KR" dirty="0">
                <a:solidFill>
                  <a:schemeClr val="accent1"/>
                </a:solidFill>
              </a:rPr>
              <a:t>hooks</a:t>
            </a:r>
          </a:p>
          <a:p>
            <a:pPr lvl="1"/>
            <a:r>
              <a:rPr lang="en-US" altLang="ko-KR" dirty="0"/>
              <a:t>BPF programs validated by the </a:t>
            </a:r>
            <a:r>
              <a:rPr lang="en-US" altLang="ko-KR" dirty="0" err="1"/>
              <a:t>eBPF</a:t>
            </a:r>
            <a:r>
              <a:rPr lang="en-US" altLang="ko-KR" dirty="0"/>
              <a:t> verifier</a:t>
            </a:r>
          </a:p>
          <a:p>
            <a:r>
              <a:rPr lang="en-US" altLang="ko-KR" dirty="0"/>
              <a:t>Non-</a:t>
            </a:r>
            <a:r>
              <a:rPr lang="en-US" altLang="ko-KR" dirty="0" err="1"/>
              <a:t>instrusive</a:t>
            </a:r>
            <a:r>
              <a:rPr lang="en-US" altLang="ko-KR" dirty="0"/>
              <a:t> and in-flight</a:t>
            </a:r>
          </a:p>
          <a:p>
            <a:pPr lvl="1"/>
            <a:r>
              <a:rPr lang="en-US" altLang="ko-KR" dirty="0"/>
              <a:t>No modification</a:t>
            </a:r>
          </a:p>
          <a:p>
            <a:pPr lvl="1"/>
            <a:r>
              <a:rPr lang="en-US" altLang="ko-KR" dirty="0"/>
              <a:t>No redeployment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187B65-685E-CA61-7168-9FA1DA7E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74" y="3262225"/>
            <a:ext cx="4819345" cy="251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CD552-D9A7-CAE9-05BE-EBE734820025}"/>
              </a:ext>
            </a:extLst>
          </p:cNvPr>
          <p:cNvSpPr txBox="1"/>
          <p:nvPr/>
        </p:nvSpPr>
        <p:spPr>
          <a:xfrm>
            <a:off x="7690563" y="5818387"/>
            <a:ext cx="3557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https://ebpf.io/what-is-ebpf/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8D02C2-0C3D-9BF9-13D4-EDC1BA90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7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410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C103C-AF29-DEA7-D35C-CD9BE56D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en-US" altLang="ko-KR" dirty="0"/>
              <a:t> Overview [1/2]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14DB10-3D6C-73ED-C85C-644D56B7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Goals</a:t>
            </a:r>
          </a:p>
          <a:p>
            <a:pPr lvl="1"/>
            <a:r>
              <a:rPr lang="en-US" altLang="ko-KR" dirty="0"/>
              <a:t>Instrumentation Convenience</a:t>
            </a:r>
          </a:p>
          <a:p>
            <a:pPr lvl="1"/>
            <a:r>
              <a:rPr lang="en-US" altLang="ko-KR" dirty="0"/>
              <a:t>Maintenance Simplicity</a:t>
            </a:r>
          </a:p>
          <a:p>
            <a:pPr lvl="1"/>
            <a:r>
              <a:rPr lang="en-US" altLang="ko-KR" dirty="0"/>
              <a:t>High Accuracy and Coverage</a:t>
            </a:r>
          </a:p>
          <a:p>
            <a:pPr lvl="1"/>
            <a:r>
              <a:rPr lang="en-US" altLang="ko-KR" dirty="0"/>
              <a:t>Cross-Layer and Cross-Component Correlation</a:t>
            </a:r>
          </a:p>
          <a:p>
            <a:pPr lvl="1"/>
            <a:r>
              <a:rPr lang="en-US" altLang="ko-KR" dirty="0"/>
              <a:t>High Performance</a:t>
            </a:r>
          </a:p>
          <a:p>
            <a:r>
              <a:rPr lang="en-US" altLang="ko-KR" dirty="0"/>
              <a:t>Two high-level components</a:t>
            </a:r>
          </a:p>
          <a:p>
            <a:pPr lvl="1"/>
            <a:r>
              <a:rPr lang="en-US" altLang="ko-KR" dirty="0"/>
              <a:t>Agent</a:t>
            </a:r>
          </a:p>
          <a:p>
            <a:pPr lvl="1"/>
            <a:r>
              <a:rPr lang="en-US" altLang="ko-KR" dirty="0"/>
              <a:t>Server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B0B93E-A423-F7C9-5A58-23BEE8B1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8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46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5C7B92-0420-128C-47E7-4A9AA318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DeepFlow</a:t>
            </a:r>
            <a:r>
              <a:rPr lang="en-US" altLang="ko-KR" dirty="0"/>
              <a:t> Overview [2/2]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28741E-F9A0-A6FA-82FC-0B75A738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32" y="1607463"/>
            <a:ext cx="9932755" cy="462790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434C5F5-2A25-303E-1990-C82A73EAC8BD}"/>
              </a:ext>
            </a:extLst>
          </p:cNvPr>
          <p:cNvSpPr/>
          <p:nvPr/>
        </p:nvSpPr>
        <p:spPr>
          <a:xfrm>
            <a:off x="1284598" y="3115341"/>
            <a:ext cx="6009792" cy="13068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C25BBB-A5A1-5DD3-27A9-5E4FD86C0DE0}"/>
              </a:ext>
            </a:extLst>
          </p:cNvPr>
          <p:cNvSpPr/>
          <p:nvPr/>
        </p:nvSpPr>
        <p:spPr>
          <a:xfrm>
            <a:off x="8085617" y="2517812"/>
            <a:ext cx="2993505" cy="18202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8BF22E-9221-3EA6-FC2A-BE22668A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9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21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1040</Words>
  <Application>Microsoft Office PowerPoint</Application>
  <PresentationFormat>와이드스크린</PresentationFormat>
  <Paragraphs>219</Paragraphs>
  <Slides>29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Wingdings</vt:lpstr>
      <vt:lpstr>Office 테마</vt:lpstr>
      <vt:lpstr>Network-Centric Distributed Tracing with DeepFlow: Troubleshooting Your Microservices in Zero Code</vt:lpstr>
      <vt:lpstr>Overview</vt:lpstr>
      <vt:lpstr>Microservice</vt:lpstr>
      <vt:lpstr>DeepFlow Distributed Tracing</vt:lpstr>
      <vt:lpstr>Distributed Tracing</vt:lpstr>
      <vt:lpstr>Introduction: Problems and Designs</vt:lpstr>
      <vt:lpstr>Opportunities by eBPF</vt:lpstr>
      <vt:lpstr>DeepFlow Overview [1/2]</vt:lpstr>
      <vt:lpstr>DeepFlow Overview [2/2]</vt:lpstr>
      <vt:lpstr>Network-Centric Tracing Plane [1/3]</vt:lpstr>
      <vt:lpstr>Network-Centric Tracing Plane [2/3]</vt:lpstr>
      <vt:lpstr>Network-Centric Tracing Plane [3/3]</vt:lpstr>
      <vt:lpstr>Implicit Context Propagation [1/2]</vt:lpstr>
      <vt:lpstr>Implicit Context Propagation [2/2]</vt:lpstr>
      <vt:lpstr>Trace Assembling [1/2]</vt:lpstr>
      <vt:lpstr>Trace Assembling [2/2]</vt:lpstr>
      <vt:lpstr>DeepFlow Distributed Tracing</vt:lpstr>
      <vt:lpstr>DeepFlow in Production</vt:lpstr>
      <vt:lpstr>Testbed Evaluation</vt:lpstr>
      <vt:lpstr>Conclusion</vt:lpstr>
      <vt:lpstr>Appendix: Observability</vt:lpstr>
      <vt:lpstr>Appendix: Background: Distributed Tracing</vt:lpstr>
      <vt:lpstr>Appendix: Typical In-Production Scenarios</vt:lpstr>
      <vt:lpstr>Appendix: New Distributed Tracing Requirements</vt:lpstr>
      <vt:lpstr>Appendix: Motivation</vt:lpstr>
      <vt:lpstr>Appendix: Tag-Based Correlation</vt:lpstr>
      <vt:lpstr>Appendix: Testbed Evaluation</vt:lpstr>
      <vt:lpstr>Appendix: Real-World Examples</vt:lpstr>
      <vt:lpstr>Appendix: Related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오석원</dc:creator>
  <cp:lastModifiedBy>오석원</cp:lastModifiedBy>
  <cp:revision>152</cp:revision>
  <dcterms:created xsi:type="dcterms:W3CDTF">2024-10-28T06:03:34Z</dcterms:created>
  <dcterms:modified xsi:type="dcterms:W3CDTF">2024-11-05T00:59:02Z</dcterms:modified>
</cp:coreProperties>
</file>