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298" r:id="rId3"/>
    <p:sldId id="259" r:id="rId4"/>
    <p:sldId id="289" r:id="rId5"/>
    <p:sldId id="283" r:id="rId6"/>
    <p:sldId id="290" r:id="rId7"/>
    <p:sldId id="287" r:id="rId8"/>
    <p:sldId id="281" r:id="rId9"/>
    <p:sldId id="288" r:id="rId10"/>
    <p:sldId id="299" r:id="rId11"/>
    <p:sldId id="268" r:id="rId12"/>
    <p:sldId id="269" r:id="rId13"/>
    <p:sldId id="272" r:id="rId14"/>
    <p:sldId id="270" r:id="rId15"/>
    <p:sldId id="274" r:id="rId16"/>
    <p:sldId id="275" r:id="rId17"/>
    <p:sldId id="276" r:id="rId18"/>
    <p:sldId id="295" r:id="rId19"/>
    <p:sldId id="294" r:id="rId20"/>
    <p:sldId id="293" r:id="rId21"/>
    <p:sldId id="292" r:id="rId22"/>
    <p:sldId id="264" r:id="rId23"/>
    <p:sldId id="279" r:id="rId24"/>
    <p:sldId id="265" r:id="rId25"/>
    <p:sldId id="266" r:id="rId26"/>
    <p:sldId id="297" r:id="rId27"/>
    <p:sldId id="273" r:id="rId28"/>
    <p:sldId id="296" r:id="rId2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yeongUk Ko" initials="HK" lastIdx="1" clrIdx="0">
    <p:extLst>
      <p:ext uri="{19B8F6BF-5375-455C-9EA6-DF929625EA0E}">
        <p15:presenceInfo xmlns:p15="http://schemas.microsoft.com/office/powerpoint/2012/main" userId="39644c204d37a84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77732" autoAdjust="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38D3C-7278-4E07-9F94-10F6AAE8AFE0}" type="datetimeFigureOut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750C2-3333-42C9-AE5F-76013457026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6434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96211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1787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43075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19125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9926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93848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9720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35587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41258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88925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25487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36974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33129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80541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5070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8539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36710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91165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802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9304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6160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70688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9550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73782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88938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D750C2-3333-42C9-AE5F-760134570267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2105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98BD9B-C29D-4123-A880-B2B3DD0E1C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ABCF5F8-6D1C-4EAA-8A3D-F402B1273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56B9712-E7E6-4EA3-B23E-D91055AC0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36DE9-D1E1-4596-9507-7FDE744EF870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8001674-3703-4FB6-B914-A2E6B5291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58B706-4421-4980-B6D5-0FA63622E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5337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967EA3-CCA0-43FD-B63C-B30F74FA60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F262D33-8FEA-4EB2-9DF7-DCF2B94DBB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91303E2-1DB2-452D-9032-5CE61B6C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44AAA-22BE-4D3D-94EB-BB6913557FE8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8DE594-DE57-4F6B-AA15-44DFAFC9A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81B7514-426C-4425-A541-4079E8FF0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4250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AE6C4A2-697A-4502-911C-7615DF10CC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A054468-5AA2-40C6-837D-6ACBB1ED5B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018C81-893C-4D86-9E4E-787652D6A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8AEB6-9F8B-4874-B47E-AD56AD75FD98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5E0A26-C722-4F0A-93CC-4C60FB55C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E88D92-6A3A-4109-A536-D452581EE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2761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1488B54-F42F-4900-80AC-D522752264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2C13FE5-3B81-4B28-BE7B-F74E80101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740ACBC-4FF0-45B7-B843-E76D9A68A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F0806-2F98-4DC5-A46B-CA02E55DE32E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2CB97AA-7973-4FAF-A06A-0DFCD19F9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03D9DE-A10A-4BA1-BB4C-7EC30EAE9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83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3A1453-6044-4694-947B-9CC86F44B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6CE2884-E90C-4F2F-A00F-0F7EDF5565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C5118D-A308-43D1-9475-9322D63FA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97F25-4A28-441A-97BD-9C2451E7CBBD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B4076B-E6C9-4DA3-8C72-653ED8A16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F2BC60D-2246-42C6-8D8B-07CCF911E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7746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91A4539-DE6B-401F-BA90-326661E28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EA8CA8F-A74A-4188-A4F9-B526878757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2880FF7-7C7C-4D2E-B2D6-CD1BB3E368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DE19433-64CE-4F6E-9BD5-2DA86AFFB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E98BD-1B41-4914-BDA5-6EB282A0A57D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9AA2ABB-16E9-4F98-A0BE-529BC20E7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A89B76C-5616-4591-913B-02C7C9A2D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8516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68279F2-FBA1-45C1-8795-4423FCCAB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7098036-B57E-4A92-951B-C70E1BB4A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F5E1248-B01C-4AD6-A1E8-E457CA413B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51073753-D202-4766-92DF-095F237CD1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6264470-3CB0-453C-BB6D-3CCD8DC569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3D6F171-0E72-4859-910A-5E5CCCA83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E79EE-512C-4761-8C9F-11920E5B5271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1833269-79B0-4EBB-98B6-07FE8CED6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328DF3F-B4F9-42A5-B9E9-533F0E068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809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BDDB95-B46B-4DFA-AFED-30C357021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2AC969D1-535F-4815-9F1D-F523AA735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7D2CA-F86F-4A02-83DC-A557916431CA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B6C7B3B-83B6-4B1C-AFD4-972033F54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26DA4F1A-2034-44F5-B13F-F3F0756F7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4352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2E4337-D9BB-4C18-B654-32CAF5896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A717-2D60-4741-94F9-75BAB6F3CAE7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8B7B1B7-99AB-4E46-8507-BA701921F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F06F1FF-2CB3-4932-ABDE-27DA853CE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5914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2A1AC35-0279-41F0-968F-7E77543C1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B92D598-499F-4EF2-8451-8C5883A99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3292A7F-3F0B-4976-8E64-2CAAD883F7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F0B82FC-ED08-41CD-87C0-0C90A222E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9D554-115E-47F9-9469-6D2743C673EA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4FF6AD-46E9-46C1-9AF1-363D3903D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D09F397-47FA-4202-B5FC-2AF9696CC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6457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E4CAC1-94BC-492B-9808-0AE7927F7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949C1C2-5E13-4250-A6E1-67271B8E3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5F8BC1E-F015-4285-8548-E7A3614C3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B057214-B3ED-442D-ACE6-0B193B944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F88AE-071B-46C0-B7B8-24FFE8128DC3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F6615A6-EB58-4899-B503-A77201FBE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B604AE8-912E-4E95-BF0C-607A9094C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6562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A93E30E-A1BB-4F16-A727-4FFDD12FD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2341EA7-F76F-4C45-A633-54EDAC45EA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1446991-E147-4A7B-B253-4255CB9E17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CED3-6065-4A1F-82E0-9EDA5A8C10E1}" type="datetime1">
              <a:rPr lang="ko-KR" altLang="en-US" smtClean="0"/>
              <a:t>2024-11-18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35241B5-B5EE-4C86-BEF4-CD8039AA2B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3C1A03B-77AF-487E-AB2B-9392034C61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341F1-4563-46C9-A574-E8593601BDA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914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738A323-776F-424D-A5F9-F22C156B13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124" y="1395664"/>
            <a:ext cx="10571747" cy="1126957"/>
          </a:xfrm>
        </p:spPr>
        <p:txBody>
          <a:bodyPr>
            <a:noAutofit/>
          </a:bodyPr>
          <a:lstStyle/>
          <a:p>
            <a:r>
              <a:rPr lang="en-US" altLang="ko-KR" sz="3200" b="1" dirty="0"/>
              <a:t>Take Over the Whole Cluster: Attacking Kubernetes via Excessive Permissions of Third-party Applications</a:t>
            </a:r>
            <a:endParaRPr lang="ko-KR" altLang="en-US" sz="3200" b="1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F7E3C53-D5FA-48FC-ACEF-ACE3BFDC2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49113" y="4610685"/>
            <a:ext cx="8293768" cy="1108325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sz="2000" dirty="0"/>
              <a:t>2024.11.19</a:t>
            </a:r>
          </a:p>
          <a:p>
            <a:endParaRPr lang="en-US" altLang="ko-KR" sz="2000" dirty="0"/>
          </a:p>
          <a:p>
            <a:r>
              <a:rPr lang="en-US" altLang="ko-KR" sz="2000" dirty="0"/>
              <a:t>HyeongUk Ko (huko@mmlab.snu.ac.kr)</a:t>
            </a:r>
          </a:p>
        </p:txBody>
      </p:sp>
      <p:sp>
        <p:nvSpPr>
          <p:cNvPr id="5" name="Subtitle 3">
            <a:extLst>
              <a:ext uri="{FF2B5EF4-FFF2-40B4-BE49-F238E27FC236}">
                <a16:creationId xmlns:a16="http://schemas.microsoft.com/office/drawing/2014/main" id="{7CBBD5A3-5717-4F66-B22B-82E6B8061523}"/>
              </a:ext>
            </a:extLst>
          </p:cNvPr>
          <p:cNvSpPr txBox="1">
            <a:spLocks/>
          </p:cNvSpPr>
          <p:nvPr/>
        </p:nvSpPr>
        <p:spPr bwMode="black">
          <a:xfrm>
            <a:off x="578938" y="400343"/>
            <a:ext cx="347971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5000"/>
              </a:spcBef>
              <a:spcAft>
                <a:spcPct val="25000"/>
              </a:spcAft>
              <a:buClr>
                <a:srgbClr val="012E85"/>
              </a:buClr>
              <a:buSzPct val="125000"/>
              <a:buFont typeface="Wingdings" panose="05000000000000000000" pitchFamily="2" charset="2"/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566670" indent="-223811" algn="l" rtl="0" eaLnBrk="0" fontAlgn="base" hangingPunct="0">
              <a:spcBef>
                <a:spcPct val="25000"/>
              </a:spcBef>
              <a:spcAft>
                <a:spcPct val="25000"/>
              </a:spcAft>
              <a:buClr>
                <a:srgbClr val="012E85"/>
              </a:buClr>
              <a:buSzPct val="125000"/>
              <a:buFont typeface="Arial" panose="020B0604020202020204" pitchFamily="34" charset="0"/>
              <a:buChar char="•"/>
              <a:defRPr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292" indent="-233335" algn="l" rtl="0" eaLnBrk="0" fontAlgn="base" hangingPunct="0">
              <a:spcBef>
                <a:spcPct val="25000"/>
              </a:spcBef>
              <a:spcAft>
                <a:spcPct val="25000"/>
              </a:spcAft>
              <a:buClr>
                <a:srgbClr val="012E85"/>
              </a:buClr>
              <a:buSzPct val="80000"/>
              <a:buFont typeface="Wingdings" panose="05000000000000000000" pitchFamily="2" charset="2"/>
              <a:buChar char="ü"/>
              <a:defRPr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257149" indent="-228572" algn="l" rtl="0" eaLnBrk="0" fontAlgn="base" hangingPunct="0">
              <a:spcBef>
                <a:spcPct val="25000"/>
              </a:spcBef>
              <a:spcAft>
                <a:spcPct val="25000"/>
              </a:spcAft>
              <a:buClr>
                <a:srgbClr val="C00000"/>
              </a:buClr>
              <a:buSzPct val="125000"/>
              <a:buFont typeface="Wingdings" panose="05000000000000000000" pitchFamily="2" charset="2"/>
              <a:buChar char="s"/>
              <a:defRPr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663500" indent="-234922" algn="l" rtl="0" eaLnBrk="0" fontAlgn="base" hangingPunct="0">
              <a:spcBef>
                <a:spcPct val="25000"/>
              </a:spcBef>
              <a:spcAft>
                <a:spcPct val="25000"/>
              </a:spcAft>
              <a:buClr>
                <a:srgbClr val="C00000"/>
              </a:buClr>
              <a:buSzPct val="125000"/>
              <a:buFont typeface="Arial" panose="020B0604020202020204" pitchFamily="34" charset="0"/>
              <a:buChar char="&gt;"/>
              <a:defRPr kern="120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298" indent="-228572" algn="l" defTabSz="914292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44" indent="-228572" algn="l" defTabSz="914292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588" indent="-228572" algn="l" defTabSz="914292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32" indent="-228572" algn="l" defTabSz="914292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spcBef>
                <a:spcPts val="400"/>
              </a:spcBef>
              <a:spcAft>
                <a:spcPts val="400"/>
              </a:spcAft>
            </a:pPr>
            <a:r>
              <a:rPr lang="en-US" altLang="ko-KR" sz="1600" b="1" u="none" dirty="0">
                <a:latin typeface="KoPub돋움체 Bold" panose="00000800000000000000" pitchFamily="2" charset="-127"/>
                <a:ea typeface="KoPub돋움체 Bold" panose="00000800000000000000" pitchFamily="2" charset="-127"/>
              </a:rPr>
              <a:t>MMLAB Main Seminar</a:t>
            </a: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C4795459-C899-44B4-86FB-FF207610F35A}"/>
              </a:ext>
            </a:extLst>
          </p:cNvPr>
          <p:cNvSpPr txBox="1">
            <a:spLocks/>
          </p:cNvSpPr>
          <p:nvPr/>
        </p:nvSpPr>
        <p:spPr>
          <a:xfrm>
            <a:off x="1412416" y="2701674"/>
            <a:ext cx="9367167" cy="11083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800" i="0" dirty="0" err="1">
                <a:effectLst/>
                <a:latin typeface="+mn-lt"/>
              </a:rPr>
              <a:t>Nanzi</a:t>
            </a:r>
            <a:r>
              <a:rPr lang="en-US" altLang="ko-KR" sz="1800" i="0" dirty="0">
                <a:effectLst/>
                <a:latin typeface="+mn-lt"/>
              </a:rPr>
              <a:t> Yang, </a:t>
            </a:r>
            <a:r>
              <a:rPr lang="en-US" altLang="ko-KR" sz="1800" i="0" dirty="0" err="1">
                <a:effectLst/>
                <a:latin typeface="+mn-lt"/>
              </a:rPr>
              <a:t>Wenbo</a:t>
            </a:r>
            <a:r>
              <a:rPr lang="en-US" altLang="ko-KR" sz="1800" i="0" dirty="0">
                <a:effectLst/>
                <a:latin typeface="+mn-lt"/>
              </a:rPr>
              <a:t> Shen*, </a:t>
            </a:r>
            <a:r>
              <a:rPr lang="en-US" altLang="ko-KR" sz="1800" i="0" dirty="0" err="1">
                <a:effectLst/>
                <a:latin typeface="+mn-lt"/>
              </a:rPr>
              <a:t>Jinku</a:t>
            </a:r>
            <a:r>
              <a:rPr lang="en-US" altLang="ko-KR" sz="1800" i="0" dirty="0">
                <a:effectLst/>
                <a:latin typeface="+mn-lt"/>
              </a:rPr>
              <a:t> Li, </a:t>
            </a:r>
            <a:r>
              <a:rPr lang="en-US" altLang="ko-KR" sz="1800" i="0" dirty="0" err="1">
                <a:effectLst/>
                <a:latin typeface="+mn-lt"/>
              </a:rPr>
              <a:t>Xunqi</a:t>
            </a:r>
            <a:r>
              <a:rPr lang="en-US" altLang="ko-KR" sz="1800" i="0" dirty="0">
                <a:effectLst/>
                <a:latin typeface="+mn-lt"/>
              </a:rPr>
              <a:t> Liu, Xin Guo, </a:t>
            </a:r>
            <a:r>
              <a:rPr lang="en-US" altLang="ko-KR" sz="1800" i="0" dirty="0" err="1">
                <a:effectLst/>
                <a:latin typeface="+mn-lt"/>
              </a:rPr>
              <a:t>Jianfeng</a:t>
            </a:r>
            <a:r>
              <a:rPr lang="en-US" altLang="ko-KR" sz="1800" i="0" dirty="0">
                <a:effectLst/>
                <a:latin typeface="+mn-lt"/>
              </a:rPr>
              <a:t> Ma</a:t>
            </a:r>
          </a:p>
          <a:p>
            <a:r>
              <a:rPr lang="en-US" altLang="ko-KR" sz="1600" i="1" dirty="0" err="1">
                <a:effectLst/>
                <a:latin typeface="+mn-lt"/>
              </a:rPr>
              <a:t>Xidian</a:t>
            </a:r>
            <a:r>
              <a:rPr lang="en-US" altLang="ko-KR" sz="1600" i="1" dirty="0">
                <a:effectLst/>
                <a:latin typeface="+mn-lt"/>
              </a:rPr>
              <a:t> University(Xi’an, China)</a:t>
            </a:r>
            <a:r>
              <a:rPr lang="en-US" altLang="ko-KR" sz="1600" i="1" dirty="0">
                <a:latin typeface="+mn-lt"/>
              </a:rPr>
              <a:t>, </a:t>
            </a:r>
            <a:r>
              <a:rPr lang="en-US" altLang="ko-KR" sz="1600" i="1" dirty="0">
                <a:effectLst/>
                <a:latin typeface="+mn-lt"/>
              </a:rPr>
              <a:t>Zhejiang University(Hangzhou, China)*</a:t>
            </a:r>
          </a:p>
          <a:p>
            <a:endParaRPr lang="en-US" altLang="ko-KR" sz="1600" dirty="0">
              <a:latin typeface="+mn-lt"/>
            </a:endParaRPr>
          </a:p>
          <a:p>
            <a:r>
              <a:rPr lang="en-US" altLang="ko-KR" sz="1600" b="0" i="0" dirty="0">
                <a:solidFill>
                  <a:srgbClr val="000000"/>
                </a:solidFill>
                <a:effectLst/>
                <a:latin typeface="+mn-lt"/>
              </a:rPr>
              <a:t>ACM conference on Computer and </a:t>
            </a:r>
            <a:r>
              <a:rPr lang="en-US" altLang="ko-KR" sz="1600" dirty="0">
                <a:solidFill>
                  <a:srgbClr val="000000"/>
                </a:solidFill>
                <a:latin typeface="+mn-lt"/>
              </a:rPr>
              <a:t>C</a:t>
            </a:r>
            <a:r>
              <a:rPr lang="en-US" altLang="ko-KR" sz="1600" b="0" i="0" dirty="0">
                <a:solidFill>
                  <a:srgbClr val="000000"/>
                </a:solidFill>
                <a:effectLst/>
                <a:latin typeface="+mn-lt"/>
              </a:rPr>
              <a:t>ommunications </a:t>
            </a:r>
            <a:r>
              <a:rPr lang="en-US" altLang="ko-KR" sz="1600" dirty="0">
                <a:solidFill>
                  <a:srgbClr val="000000"/>
                </a:solidFill>
                <a:latin typeface="+mn-lt"/>
              </a:rPr>
              <a:t>S</a:t>
            </a:r>
            <a:r>
              <a:rPr lang="en-US" altLang="ko-KR" sz="1600" b="0" i="0" dirty="0">
                <a:solidFill>
                  <a:srgbClr val="000000"/>
                </a:solidFill>
                <a:effectLst/>
                <a:latin typeface="+mn-lt"/>
              </a:rPr>
              <a:t>ecurity 2023 (CCS 23’)</a:t>
            </a:r>
            <a:endParaRPr lang="en-US" altLang="ko-KR" sz="1600" i="0" dirty="0"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5042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7C0C53-CF92-4AFE-9585-A4FBA2AD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0779"/>
            <a:ext cx="10515600" cy="4356184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Features</a:t>
            </a:r>
          </a:p>
          <a:p>
            <a:pPr lvl="1"/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New attack surface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which can be exploited to attack the whole Kubernetes cluster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Multiple attacks which can be made by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abusing excessive permission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Utilized third-party apps’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critical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Daemonset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&amp;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critical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component</a:t>
            </a:r>
          </a:p>
          <a:p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Threat model</a:t>
            </a:r>
          </a:p>
          <a:p>
            <a:pPr marL="457200" lvl="1" indent="0">
              <a:buNone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1. Attacker already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compromised the applications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running inside the container</a:t>
            </a:r>
          </a:p>
          <a:p>
            <a:pPr marL="457200" lvl="1" indent="0">
              <a:buNone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2. Attacker already performed a container escape to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compromise a worker node</a:t>
            </a:r>
          </a:p>
          <a:p>
            <a:pPr marL="457200" lvl="1" indent="0">
              <a:buNone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3. Attacker uses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3 strategies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to perform excessive permission attack</a:t>
            </a:r>
          </a:p>
          <a:p>
            <a:pPr lvl="1"/>
            <a:endParaRPr lang="en-US" altLang="ko-K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Excessive Permission Attack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C773588-0DE2-42C2-A7F0-07A185B0C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10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45371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Three Strategies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FCDFF014-10D9-490F-9ECE-3DE5FD4002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44441"/>
            <a:ext cx="10515600" cy="4459705"/>
          </a:xfr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E63733AD-24E3-4463-B5F5-7114D8840C2E}"/>
              </a:ext>
            </a:extLst>
          </p:cNvPr>
          <p:cNvSpPr/>
          <p:nvPr/>
        </p:nvSpPr>
        <p:spPr>
          <a:xfrm>
            <a:off x="9488905" y="1764631"/>
            <a:ext cx="1644316" cy="778043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DE97A1BC-6105-4CED-BAB7-BE2B64502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11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D0B74014-30B9-4F6A-AC74-C0A816830394}"/>
              </a:ext>
            </a:extLst>
          </p:cNvPr>
          <p:cNvSpPr/>
          <p:nvPr/>
        </p:nvSpPr>
        <p:spPr>
          <a:xfrm>
            <a:off x="4475747" y="2863516"/>
            <a:ext cx="1524000" cy="497305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BDE9B2E-9E4B-419B-8620-24B16E2BAD63}"/>
              </a:ext>
            </a:extLst>
          </p:cNvPr>
          <p:cNvSpPr/>
          <p:nvPr/>
        </p:nvSpPr>
        <p:spPr>
          <a:xfrm>
            <a:off x="2856998" y="2124075"/>
            <a:ext cx="1491915" cy="481262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69D72A76-E18A-4FE8-8CB3-E46B83B992EB}"/>
              </a:ext>
            </a:extLst>
          </p:cNvPr>
          <p:cNvSpPr/>
          <p:nvPr/>
        </p:nvSpPr>
        <p:spPr>
          <a:xfrm>
            <a:off x="7128210" y="2124075"/>
            <a:ext cx="1491915" cy="481262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134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Strategy 1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FCDFF014-10D9-490F-9ECE-3DE5FD4002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44441"/>
            <a:ext cx="10515600" cy="4459705"/>
          </a:xfr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2C0D235F-9CD9-4C9E-8BBF-FE74A12EEDCF}"/>
              </a:ext>
            </a:extLst>
          </p:cNvPr>
          <p:cNvSpPr/>
          <p:nvPr/>
        </p:nvSpPr>
        <p:spPr>
          <a:xfrm>
            <a:off x="4379495" y="2173705"/>
            <a:ext cx="2895600" cy="3224463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말풍선: 사각형 7">
            <a:extLst>
              <a:ext uri="{FF2B5EF4-FFF2-40B4-BE49-F238E27FC236}">
                <a16:creationId xmlns:a16="http://schemas.microsoft.com/office/drawing/2014/main" id="{0EE0E881-D8C5-403C-AA6C-FFA8809922B4}"/>
              </a:ext>
            </a:extLst>
          </p:cNvPr>
          <p:cNvSpPr/>
          <p:nvPr/>
        </p:nvSpPr>
        <p:spPr>
          <a:xfrm>
            <a:off x="5871412" y="573798"/>
            <a:ext cx="3641556" cy="1070643"/>
          </a:xfrm>
          <a:prstGeom prst="wedgeRectCallout">
            <a:avLst>
              <a:gd name="adj1" fmla="val -38022"/>
              <a:gd name="adj2" fmla="val 9570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Strategy </a:t>
            </a:r>
            <a:r>
              <a:rPr lang="ko-KR" alt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①</a:t>
            </a:r>
          </a:p>
          <a:p>
            <a:pPr algn="ctr"/>
            <a:r>
              <a:rPr lang="en-US" altLang="ko-K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Leverages critical </a:t>
            </a:r>
            <a:r>
              <a:rPr lang="en-US" altLang="ko-KR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Daemonset</a:t>
            </a:r>
            <a:r>
              <a:rPr lang="en-US" altLang="ko-K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steal the cluster admin permission directly</a:t>
            </a: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8E2BE533-7776-4CC0-954B-AAC4E311971A}"/>
              </a:ext>
            </a:extLst>
          </p:cNvPr>
          <p:cNvSpPr/>
          <p:nvPr/>
        </p:nvSpPr>
        <p:spPr>
          <a:xfrm>
            <a:off x="4475747" y="2863516"/>
            <a:ext cx="1524000" cy="497305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슬라이드 번호 개체 틀 9">
            <a:extLst>
              <a:ext uri="{FF2B5EF4-FFF2-40B4-BE49-F238E27FC236}">
                <a16:creationId xmlns:a16="http://schemas.microsoft.com/office/drawing/2014/main" id="{BCFE9E8E-357D-4544-B2CD-FBF1019EE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12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9867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Strategy</a:t>
            </a:r>
            <a:r>
              <a:rPr lang="ko-K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1 Example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7C0C53-CF92-4AFE-9585-A4FBA2AD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126"/>
            <a:ext cx="10515600" cy="4604837"/>
          </a:xfrm>
        </p:spPr>
        <p:txBody>
          <a:bodyPr/>
          <a:lstStyle/>
          <a:p>
            <a:r>
              <a:rPr lang="en-US" altLang="ko-KR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CubeFS</a:t>
            </a:r>
            <a:endParaRPr lang="en-US" altLang="ko-KR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Open-source cloud-native file storage system</a:t>
            </a:r>
          </a:p>
          <a:p>
            <a:pPr lvl="1"/>
            <a:r>
              <a:rPr lang="en-US" altLang="ko-K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CNCF incubating project</a:t>
            </a:r>
          </a:p>
          <a:p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Attack scenario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It has a critical 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Daemonset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 err="1">
                <a:latin typeface="Bell MT" panose="02020503060305020303" pitchFamily="18" charset="0"/>
                <a:cs typeface="Calibri" panose="020F0502020204030204" pitchFamily="34" charset="0"/>
              </a:rPr>
              <a:t>cfs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-</a:t>
            </a:r>
            <a:r>
              <a:rPr lang="en-US" altLang="ko-KR" sz="2000" b="1" dirty="0" err="1">
                <a:latin typeface="Bell MT" panose="02020503060305020303" pitchFamily="18" charset="0"/>
                <a:cs typeface="Calibri" panose="020F0502020204030204" pitchFamily="34" charset="0"/>
              </a:rPr>
              <a:t>csi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-node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which uses a service account </a:t>
            </a:r>
            <a:r>
              <a:rPr lang="en-US" altLang="ko-KR" sz="2000" b="1" dirty="0" err="1">
                <a:latin typeface="Bell MT" panose="02020503060305020303" pitchFamily="18" charset="0"/>
                <a:cs typeface="Calibri" panose="020F0502020204030204" pitchFamily="34" charset="0"/>
              </a:rPr>
              <a:t>cfs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-</a:t>
            </a:r>
            <a:r>
              <a:rPr lang="en-US" altLang="ko-KR" sz="2000" b="1" dirty="0" err="1">
                <a:latin typeface="Bell MT" panose="02020503060305020303" pitchFamily="18" charset="0"/>
                <a:cs typeface="Calibri" panose="020F0502020204030204" pitchFamily="34" charset="0"/>
              </a:rPr>
              <a:t>csi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-service-account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which is assigned 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ClusterRole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 err="1">
                <a:latin typeface="Bell MT" panose="02020503060305020303" pitchFamily="18" charset="0"/>
                <a:cs typeface="Calibri" panose="020F0502020204030204" pitchFamily="34" charset="0"/>
              </a:rPr>
              <a:t>cfs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-</a:t>
            </a:r>
            <a:r>
              <a:rPr lang="en-US" altLang="ko-KR" sz="2000" b="1" dirty="0" err="1">
                <a:latin typeface="Bell MT" panose="02020503060305020303" pitchFamily="18" charset="0"/>
                <a:cs typeface="Calibri" panose="020F0502020204030204" pitchFamily="34" charset="0"/>
              </a:rPr>
              <a:t>csi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-cluster-role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that has the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“get/list” verbs of the “secrets” resource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Attacker can see admin’s secrets utilizing that permission</a:t>
            </a:r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ko-KR" sz="2400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45622B7-F768-4D91-B46C-681ADBE85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13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81272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Strategy 2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FCDFF014-10D9-490F-9ECE-3DE5FD4002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44441"/>
            <a:ext cx="10515600" cy="4459705"/>
          </a:xfr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2C0D235F-9CD9-4C9E-8BBF-FE74A12EEDCF}"/>
              </a:ext>
            </a:extLst>
          </p:cNvPr>
          <p:cNvSpPr/>
          <p:nvPr/>
        </p:nvSpPr>
        <p:spPr>
          <a:xfrm>
            <a:off x="2173706" y="2422358"/>
            <a:ext cx="3457074" cy="2245895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말풍선: 사각형 7">
            <a:extLst>
              <a:ext uri="{FF2B5EF4-FFF2-40B4-BE49-F238E27FC236}">
                <a16:creationId xmlns:a16="http://schemas.microsoft.com/office/drawing/2014/main" id="{0EE0E881-D8C5-403C-AA6C-FFA8809922B4}"/>
              </a:ext>
            </a:extLst>
          </p:cNvPr>
          <p:cNvSpPr/>
          <p:nvPr/>
        </p:nvSpPr>
        <p:spPr>
          <a:xfrm>
            <a:off x="4387518" y="184839"/>
            <a:ext cx="3641556" cy="1070643"/>
          </a:xfrm>
          <a:prstGeom prst="wedgeRectCallout">
            <a:avLst>
              <a:gd name="adj1" fmla="val -43308"/>
              <a:gd name="adj2" fmla="val 155635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Strategy </a:t>
            </a:r>
            <a:r>
              <a:rPr lang="ko-KR" alt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②</a:t>
            </a:r>
            <a:endParaRPr lang="en-US" altLang="ko-K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Leverages critical </a:t>
            </a:r>
            <a:r>
              <a:rPr lang="en-US" altLang="ko-KR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Daemonset</a:t>
            </a:r>
            <a:r>
              <a:rPr lang="en-US" altLang="ko-K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hijack same app’s critical component</a:t>
            </a:r>
            <a:endParaRPr lang="ko-KR" alt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8F71C26E-A34E-44E2-A9D8-56A08876F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14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8147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Strategy 2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FCDFF014-10D9-490F-9ECE-3DE5FD4002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44441"/>
            <a:ext cx="10515600" cy="4459705"/>
          </a:xfr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2C0D235F-9CD9-4C9E-8BBF-FE74A12EEDCF}"/>
              </a:ext>
            </a:extLst>
          </p:cNvPr>
          <p:cNvSpPr/>
          <p:nvPr/>
        </p:nvSpPr>
        <p:spPr>
          <a:xfrm>
            <a:off x="2975810" y="4419600"/>
            <a:ext cx="2558715" cy="176464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065A782-A66A-46C5-8EF5-80D507E1C374}"/>
              </a:ext>
            </a:extLst>
          </p:cNvPr>
          <p:cNvSpPr/>
          <p:nvPr/>
        </p:nvSpPr>
        <p:spPr>
          <a:xfrm>
            <a:off x="3617495" y="4596064"/>
            <a:ext cx="1283368" cy="745957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말풍선: 사각형 8">
            <a:extLst>
              <a:ext uri="{FF2B5EF4-FFF2-40B4-BE49-F238E27FC236}">
                <a16:creationId xmlns:a16="http://schemas.microsoft.com/office/drawing/2014/main" id="{36D33F68-9AD6-48D9-842E-2A11ACB4C2CB}"/>
              </a:ext>
            </a:extLst>
          </p:cNvPr>
          <p:cNvSpPr/>
          <p:nvPr/>
        </p:nvSpPr>
        <p:spPr>
          <a:xfrm>
            <a:off x="2703095" y="3296528"/>
            <a:ext cx="1764631" cy="461523"/>
          </a:xfrm>
          <a:prstGeom prst="wedgeRectCallout">
            <a:avLst>
              <a:gd name="adj1" fmla="val 34259"/>
              <a:gd name="adj2" fmla="val 186918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Strategy </a:t>
            </a:r>
            <a:r>
              <a:rPr lang="ko-KR" alt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②</a:t>
            </a:r>
            <a:r>
              <a:rPr lang="en-US" altLang="ko-K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altLang="ko-KR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578CBC8-60FB-4E4D-BD12-124046A5C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15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779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Strategy 2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FCDFF014-10D9-490F-9ECE-3DE5FD4002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44441"/>
            <a:ext cx="10515600" cy="4459705"/>
          </a:xfr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C065A782-A66A-46C5-8EF5-80D507E1C374}"/>
              </a:ext>
            </a:extLst>
          </p:cNvPr>
          <p:cNvSpPr/>
          <p:nvPr/>
        </p:nvSpPr>
        <p:spPr>
          <a:xfrm>
            <a:off x="2847473" y="2101517"/>
            <a:ext cx="1491915" cy="481262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말풍선: 사각형 8">
            <a:extLst>
              <a:ext uri="{FF2B5EF4-FFF2-40B4-BE49-F238E27FC236}">
                <a16:creationId xmlns:a16="http://schemas.microsoft.com/office/drawing/2014/main" id="{36D33F68-9AD6-48D9-842E-2A11ACB4C2CB}"/>
              </a:ext>
            </a:extLst>
          </p:cNvPr>
          <p:cNvSpPr/>
          <p:nvPr/>
        </p:nvSpPr>
        <p:spPr>
          <a:xfrm>
            <a:off x="2646946" y="3059595"/>
            <a:ext cx="1692442" cy="461523"/>
          </a:xfrm>
          <a:prstGeom prst="wedgeRectCallout">
            <a:avLst>
              <a:gd name="adj1" fmla="val -47667"/>
              <a:gd name="adj2" fmla="val -113749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Strategy </a:t>
            </a:r>
            <a:r>
              <a:rPr lang="ko-KR" alt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②</a:t>
            </a:r>
            <a:r>
              <a:rPr lang="en-US" altLang="ko-K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altLang="ko-KR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" name="L 도형 4">
            <a:extLst>
              <a:ext uri="{FF2B5EF4-FFF2-40B4-BE49-F238E27FC236}">
                <a16:creationId xmlns:a16="http://schemas.microsoft.com/office/drawing/2014/main" id="{7E74EB7D-F2C0-4EAC-AFB1-AA085E10473E}"/>
              </a:ext>
            </a:extLst>
          </p:cNvPr>
          <p:cNvSpPr/>
          <p:nvPr/>
        </p:nvSpPr>
        <p:spPr>
          <a:xfrm rot="5400000">
            <a:off x="3027945" y="1864898"/>
            <a:ext cx="1788698" cy="3224463"/>
          </a:xfrm>
          <a:prstGeom prst="corner">
            <a:avLst>
              <a:gd name="adj1" fmla="val 8294"/>
              <a:gd name="adj2" fmla="val 6478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D01EB949-3786-4D53-8D76-C8F5F035E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16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27724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Strategy</a:t>
            </a:r>
            <a:r>
              <a:rPr lang="ko-K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2 Example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7C0C53-CF92-4AFE-9585-A4FBA2AD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126"/>
            <a:ext cx="10515600" cy="4604837"/>
          </a:xfrm>
        </p:spPr>
        <p:txBody>
          <a:bodyPr/>
          <a:lstStyle/>
          <a:p>
            <a:r>
              <a:rPr lang="en-US" altLang="ko-K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Kubevirt</a:t>
            </a:r>
            <a:endParaRPr lang="en-US" altLang="ko-KR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Virtualization workload manager which operates inside a Kubernetes cluster</a:t>
            </a:r>
          </a:p>
          <a:p>
            <a:pPr lvl="1"/>
            <a:r>
              <a:rPr lang="en-US" altLang="ko-K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CNCF incubating project</a:t>
            </a:r>
          </a:p>
          <a:p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Attack scenario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It has a critical 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Daemonset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 err="1">
                <a:latin typeface="Bell MT" panose="02020503060305020303" pitchFamily="18" charset="0"/>
                <a:cs typeface="Calibri" panose="020F0502020204030204" pitchFamily="34" charset="0"/>
              </a:rPr>
              <a:t>virt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-handler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which uses a service account </a:t>
            </a:r>
            <a:r>
              <a:rPr lang="en-US" altLang="ko-KR" sz="2000" b="1" dirty="0" err="1">
                <a:latin typeface="Bell MT" panose="02020503060305020303" pitchFamily="18" charset="0"/>
                <a:cs typeface="Calibri" panose="020F0502020204030204" pitchFamily="34" charset="0"/>
              </a:rPr>
              <a:t>kubevirt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-handler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which is assigned 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ClusterRole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b="1" dirty="0" err="1">
                <a:latin typeface="Bell MT" panose="02020503060305020303" pitchFamily="18" charset="0"/>
                <a:cs typeface="Calibri" panose="020F0502020204030204" pitchFamily="34" charset="0"/>
              </a:rPr>
              <a:t>kubevirt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-handler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that has the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“patch” verb of the “nodes” resource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Attacker can hijack critical component </a:t>
            </a:r>
            <a:r>
              <a:rPr lang="en-US" altLang="ko-KR" sz="2000" b="1" dirty="0" err="1">
                <a:latin typeface="Bell MT" panose="02020503060305020303" pitchFamily="18" charset="0"/>
                <a:cs typeface="Calibri" panose="020F0502020204030204" pitchFamily="34" charset="0"/>
              </a:rPr>
              <a:t>virt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-operator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by setting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taint “node.kubernetes.io/ </a:t>
            </a:r>
            <a:r>
              <a:rPr lang="en-US" altLang="ko-KR" sz="20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unschedulable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sz="20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NoExecute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”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to all nodes except attacker-controlled worker node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That component’s service account is assigned 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ClusterRole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which has the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“get/list” verbs of the “secrets” resource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therefore attacker can see admin’s secrets</a:t>
            </a:r>
            <a:endParaRPr lang="en-US" altLang="ko-K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ko-KR" sz="2000" b="1" dirty="0">
              <a:solidFill>
                <a:schemeClr val="tx1"/>
              </a:solidFill>
              <a:latin typeface="Bell MT" panose="02020503060305020303" pitchFamily="18" charset="0"/>
            </a:endParaRPr>
          </a:p>
          <a:p>
            <a:endParaRPr lang="en-US" altLang="ko-KR" sz="2400" dirty="0"/>
          </a:p>
          <a:p>
            <a:endParaRPr lang="en-US" altLang="ko-KR" sz="2400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4810BAD-3E4D-4F4D-9032-F50FBC7AF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17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8E5991CA-C546-41AA-BECF-E2837868DDA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634" y="4381161"/>
            <a:ext cx="400390" cy="400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6240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Strategy 3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FCDFF014-10D9-490F-9ECE-3DE5FD4002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44441"/>
            <a:ext cx="10515600" cy="4459705"/>
          </a:xfr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2C0D235F-9CD9-4C9E-8BBF-FE74A12EEDCF}"/>
              </a:ext>
            </a:extLst>
          </p:cNvPr>
          <p:cNvSpPr/>
          <p:nvPr/>
        </p:nvSpPr>
        <p:spPr>
          <a:xfrm>
            <a:off x="6525126" y="2438401"/>
            <a:ext cx="3457074" cy="2245895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말풍선: 사각형 7">
            <a:extLst>
              <a:ext uri="{FF2B5EF4-FFF2-40B4-BE49-F238E27FC236}">
                <a16:creationId xmlns:a16="http://schemas.microsoft.com/office/drawing/2014/main" id="{0EE0E881-D8C5-403C-AA6C-FFA8809922B4}"/>
              </a:ext>
            </a:extLst>
          </p:cNvPr>
          <p:cNvSpPr/>
          <p:nvPr/>
        </p:nvSpPr>
        <p:spPr>
          <a:xfrm>
            <a:off x="4387518" y="184839"/>
            <a:ext cx="3641556" cy="1070643"/>
          </a:xfrm>
          <a:prstGeom prst="wedgeRectCallout">
            <a:avLst>
              <a:gd name="adj1" fmla="val 22771"/>
              <a:gd name="adj2" fmla="val 156384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Strategy </a:t>
            </a:r>
            <a:r>
              <a:rPr lang="ko-KR" alt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③</a:t>
            </a:r>
            <a:endParaRPr lang="en-US" altLang="ko-K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US" altLang="ko-K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Leverages critical </a:t>
            </a:r>
            <a:r>
              <a:rPr lang="en-US" altLang="ko-KR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Daemonset</a:t>
            </a:r>
            <a:r>
              <a:rPr lang="en-US" altLang="ko-KR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hijack other app’s critical component</a:t>
            </a:r>
            <a:endParaRPr lang="ko-KR" alt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8F71C26E-A34E-44E2-A9D8-56A08876F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18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2485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Strategy 3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FCDFF014-10D9-490F-9ECE-3DE5FD4002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44441"/>
            <a:ext cx="10515600" cy="4459705"/>
          </a:xfrm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2C0D235F-9CD9-4C9E-8BBF-FE74A12EEDCF}"/>
              </a:ext>
            </a:extLst>
          </p:cNvPr>
          <p:cNvSpPr/>
          <p:nvPr/>
        </p:nvSpPr>
        <p:spPr>
          <a:xfrm>
            <a:off x="6697579" y="4419600"/>
            <a:ext cx="2486525" cy="176464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C065A782-A66A-46C5-8EF5-80D507E1C374}"/>
              </a:ext>
            </a:extLst>
          </p:cNvPr>
          <p:cNvSpPr/>
          <p:nvPr/>
        </p:nvSpPr>
        <p:spPr>
          <a:xfrm>
            <a:off x="7327232" y="4596064"/>
            <a:ext cx="1215189" cy="745957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말풍선: 사각형 8">
            <a:extLst>
              <a:ext uri="{FF2B5EF4-FFF2-40B4-BE49-F238E27FC236}">
                <a16:creationId xmlns:a16="http://schemas.microsoft.com/office/drawing/2014/main" id="{36D33F68-9AD6-48D9-842E-2A11ACB4C2CB}"/>
              </a:ext>
            </a:extLst>
          </p:cNvPr>
          <p:cNvSpPr/>
          <p:nvPr/>
        </p:nvSpPr>
        <p:spPr>
          <a:xfrm>
            <a:off x="6777790" y="3272465"/>
            <a:ext cx="1764631" cy="461523"/>
          </a:xfrm>
          <a:prstGeom prst="wedgeRectCallout">
            <a:avLst>
              <a:gd name="adj1" fmla="val 34259"/>
              <a:gd name="adj2" fmla="val 186918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Strategy </a:t>
            </a:r>
            <a:r>
              <a:rPr lang="ko-KR" alt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③</a:t>
            </a:r>
            <a:r>
              <a:rPr lang="en-US" altLang="ko-K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altLang="ko-KR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3" name="슬라이드 번호 개체 틀 2">
            <a:extLst>
              <a:ext uri="{FF2B5EF4-FFF2-40B4-BE49-F238E27FC236}">
                <a16:creationId xmlns:a16="http://schemas.microsoft.com/office/drawing/2014/main" id="{4578CBC8-60FB-4E4D-BD12-124046A5C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19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44219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Contents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7C0C53-CF92-4AFE-9585-A4FBA2AD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126"/>
            <a:ext cx="10515600" cy="4604837"/>
          </a:xfrm>
        </p:spPr>
        <p:txBody>
          <a:bodyPr>
            <a:normAutofit/>
          </a:bodyPr>
          <a:lstStyle/>
          <a:p>
            <a:r>
              <a:rPr lang="en-US" altLang="ko-KR" dirty="0"/>
              <a:t>Background</a:t>
            </a:r>
          </a:p>
          <a:p>
            <a:r>
              <a:rPr lang="en-US" altLang="ko-KR" dirty="0"/>
              <a:t>Problems</a:t>
            </a:r>
          </a:p>
          <a:p>
            <a:r>
              <a:rPr lang="en-US" altLang="ko-KR" dirty="0"/>
              <a:t>Three Strategies</a:t>
            </a:r>
          </a:p>
          <a:p>
            <a:r>
              <a:rPr lang="en-US" altLang="ko-KR" dirty="0"/>
              <a:t>Result Summary</a:t>
            </a:r>
          </a:p>
          <a:p>
            <a:r>
              <a:rPr lang="en-US" altLang="ko-KR" dirty="0"/>
              <a:t>Mitigations</a:t>
            </a:r>
          </a:p>
          <a:p>
            <a:r>
              <a:rPr lang="en-US" altLang="ko-KR" dirty="0"/>
              <a:t>Conclusion</a:t>
            </a:r>
          </a:p>
          <a:p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C773588-0DE2-42C2-A7F0-07A185B0C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2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078957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Strategy 3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내용 개체 틀 6">
            <a:extLst>
              <a:ext uri="{FF2B5EF4-FFF2-40B4-BE49-F238E27FC236}">
                <a16:creationId xmlns:a16="http://schemas.microsoft.com/office/drawing/2014/main" id="{FCDFF014-10D9-490F-9ECE-3DE5FD4002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44441"/>
            <a:ext cx="10515600" cy="4459705"/>
          </a:xfr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C065A782-A66A-46C5-8EF5-80D507E1C374}"/>
              </a:ext>
            </a:extLst>
          </p:cNvPr>
          <p:cNvSpPr/>
          <p:nvPr/>
        </p:nvSpPr>
        <p:spPr>
          <a:xfrm>
            <a:off x="7118685" y="2101518"/>
            <a:ext cx="1491915" cy="481262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말풍선: 사각형 8">
            <a:extLst>
              <a:ext uri="{FF2B5EF4-FFF2-40B4-BE49-F238E27FC236}">
                <a16:creationId xmlns:a16="http://schemas.microsoft.com/office/drawing/2014/main" id="{36D33F68-9AD6-48D9-842E-2A11ACB4C2CB}"/>
              </a:ext>
            </a:extLst>
          </p:cNvPr>
          <p:cNvSpPr/>
          <p:nvPr/>
        </p:nvSpPr>
        <p:spPr>
          <a:xfrm>
            <a:off x="7118685" y="2999686"/>
            <a:ext cx="1692442" cy="461523"/>
          </a:xfrm>
          <a:prstGeom prst="wedgeRectCallout">
            <a:avLst>
              <a:gd name="adj1" fmla="val 59916"/>
              <a:gd name="adj2" fmla="val -103321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Strategy </a:t>
            </a:r>
            <a:r>
              <a:rPr lang="ko-KR" alt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③</a:t>
            </a:r>
            <a:r>
              <a:rPr lang="en-US" altLang="ko-K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altLang="ko-KR" sz="17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5" name="L 도형 4">
            <a:extLst>
              <a:ext uri="{FF2B5EF4-FFF2-40B4-BE49-F238E27FC236}">
                <a16:creationId xmlns:a16="http://schemas.microsoft.com/office/drawing/2014/main" id="{7E74EB7D-F2C0-4EAC-AFB1-AA085E10473E}"/>
              </a:ext>
            </a:extLst>
          </p:cNvPr>
          <p:cNvSpPr/>
          <p:nvPr/>
        </p:nvSpPr>
        <p:spPr>
          <a:xfrm rot="16200000" flipH="1">
            <a:off x="7413431" y="1899016"/>
            <a:ext cx="1760681" cy="3128212"/>
          </a:xfrm>
          <a:prstGeom prst="corner">
            <a:avLst>
              <a:gd name="adj1" fmla="val 8294"/>
              <a:gd name="adj2" fmla="val 6478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슬라이드 번호 개체 틀 7">
            <a:extLst>
              <a:ext uri="{FF2B5EF4-FFF2-40B4-BE49-F238E27FC236}">
                <a16:creationId xmlns:a16="http://schemas.microsoft.com/office/drawing/2014/main" id="{D01EB949-3786-4D53-8D76-C8F5F035E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20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0889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Strategy</a:t>
            </a:r>
            <a:r>
              <a:rPr lang="ko-K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3 Example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7C0C53-CF92-4AFE-9585-A4FBA2AD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126"/>
            <a:ext cx="10515600" cy="4604837"/>
          </a:xfrm>
        </p:spPr>
        <p:txBody>
          <a:bodyPr/>
          <a:lstStyle/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Open</a:t>
            </a:r>
            <a:r>
              <a:rPr lang="ko-KR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Cluster Management(OCM)</a:t>
            </a:r>
            <a:endParaRPr lang="en-US" altLang="ko-KR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ko-K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CNCF sandbox project</a:t>
            </a:r>
          </a:p>
          <a:p>
            <a:pPr lvl="1"/>
            <a:r>
              <a:rPr lang="en-US" altLang="ko-KR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critical components</a:t>
            </a:r>
          </a:p>
          <a:p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Attack scenario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Use another app’s critical 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Daemonset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to hijack critical component 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cluster-manager-registration-controller-</a:t>
            </a:r>
            <a:r>
              <a:rPr lang="en-US" altLang="ko-KR" sz="2000" b="1" dirty="0" err="1">
                <a:latin typeface="Bell MT" panose="02020503060305020303" pitchFamily="18" charset="0"/>
                <a:cs typeface="Calibri" panose="020F0502020204030204" pitchFamily="34" charset="0"/>
              </a:rPr>
              <a:t>sa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altLang="ko-KR" sz="2000" b="1" dirty="0">
                <a:latin typeface="Bell MT" panose="02020503060305020303" pitchFamily="18" charset="0"/>
                <a:cs typeface="Calibri" panose="020F0502020204030204" pitchFamily="34" charset="0"/>
              </a:rPr>
              <a:t>cluster-manager</a:t>
            </a: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by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setting taint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to all nodes except attacker-controlled worker node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One is assigned 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ClusterRole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which has the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“escalate/bind” verbs of the “</a:t>
            </a:r>
            <a:r>
              <a:rPr lang="en-US" altLang="ko-KR" sz="2000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clusterroles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” resource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and another one is additionally assigned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“get/list” verbs of the “secrets” resource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therefore attacker can take over whole cluster</a:t>
            </a:r>
            <a:endParaRPr lang="en-US" altLang="ko-KR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ko-KR" sz="2000" b="1" dirty="0">
              <a:solidFill>
                <a:schemeClr val="tx1"/>
              </a:solidFill>
              <a:latin typeface="Bell MT" panose="02020503060305020303" pitchFamily="18" charset="0"/>
            </a:endParaRPr>
          </a:p>
          <a:p>
            <a:endParaRPr lang="en-US" altLang="ko-KR" sz="2400" dirty="0"/>
          </a:p>
          <a:p>
            <a:endParaRPr lang="en-US" altLang="ko-KR" sz="2400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B4810BAD-3E4D-4F4D-9032-F50FBC7AF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21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8309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Summary</a:t>
            </a:r>
            <a:r>
              <a:rPr lang="ko-K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ko-KR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CNCF Projects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E0A644DF-9158-4495-A62D-B6AE958216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960" y="1807279"/>
            <a:ext cx="8348079" cy="1717973"/>
          </a:xfrm>
        </p:spPr>
      </p:pic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E8635B-3D1F-4A4D-8A0B-0C087C1E2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22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pic>
        <p:nvPicPr>
          <p:cNvPr id="8" name="내용 개체 틀 4">
            <a:extLst>
              <a:ext uri="{FF2B5EF4-FFF2-40B4-BE49-F238E27FC236}">
                <a16:creationId xmlns:a16="http://schemas.microsoft.com/office/drawing/2014/main" id="{ED2C82D6-CD69-4633-899E-7F9472A2B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125" y="3896763"/>
            <a:ext cx="4475748" cy="1771651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3A59E516-FA4D-40CE-A5F5-65D3747989A4}"/>
              </a:ext>
            </a:extLst>
          </p:cNvPr>
          <p:cNvSpPr/>
          <p:nvPr/>
        </p:nvSpPr>
        <p:spPr>
          <a:xfrm>
            <a:off x="1989221" y="3128211"/>
            <a:ext cx="8165432" cy="300789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C05CBAFC-050F-4885-848E-A92B6D47A0BD}"/>
              </a:ext>
            </a:extLst>
          </p:cNvPr>
          <p:cNvSpPr/>
          <p:nvPr/>
        </p:nvSpPr>
        <p:spPr>
          <a:xfrm flipV="1">
            <a:off x="6208295" y="4523874"/>
            <a:ext cx="2045367" cy="268776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9635E1D-0618-438B-808F-160DCE54D89B}"/>
              </a:ext>
            </a:extLst>
          </p:cNvPr>
          <p:cNvSpPr/>
          <p:nvPr/>
        </p:nvSpPr>
        <p:spPr>
          <a:xfrm flipV="1">
            <a:off x="6208295" y="4792649"/>
            <a:ext cx="2045367" cy="806045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6201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76811" cy="1070643"/>
          </a:xfrm>
        </p:spPr>
        <p:txBody>
          <a:bodyPr>
            <a:no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Summary of Excessive Permissions in Cloud Environments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5B1C31AC-36BA-4056-B7C2-0487E54385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6523" y="1295441"/>
            <a:ext cx="6538954" cy="5197434"/>
          </a:xfrm>
        </p:spPr>
      </p:pic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0BF8878-0B72-4FEA-A9E8-6CAAB2097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23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9233AE04-065E-4E42-9E70-E9E218740A02}"/>
              </a:ext>
            </a:extLst>
          </p:cNvPr>
          <p:cNvSpPr/>
          <p:nvPr/>
        </p:nvSpPr>
        <p:spPr>
          <a:xfrm flipV="1">
            <a:off x="3585411" y="1488072"/>
            <a:ext cx="1090863" cy="1355559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096AA872-A00C-46E2-988C-913C50632BCC}"/>
              </a:ext>
            </a:extLst>
          </p:cNvPr>
          <p:cNvSpPr/>
          <p:nvPr/>
        </p:nvSpPr>
        <p:spPr>
          <a:xfrm flipV="1">
            <a:off x="3585411" y="2843631"/>
            <a:ext cx="1090863" cy="701674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E12A479A-A390-40FB-AB3F-8D3267BC978A}"/>
              </a:ext>
            </a:extLst>
          </p:cNvPr>
          <p:cNvSpPr/>
          <p:nvPr/>
        </p:nvSpPr>
        <p:spPr>
          <a:xfrm flipV="1">
            <a:off x="3585411" y="3545304"/>
            <a:ext cx="1090863" cy="553453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E8A0970E-A90C-4C4A-BCE4-8A1BC0CF4E09}"/>
              </a:ext>
            </a:extLst>
          </p:cNvPr>
          <p:cNvSpPr/>
          <p:nvPr/>
        </p:nvSpPr>
        <p:spPr>
          <a:xfrm flipV="1">
            <a:off x="3585411" y="4098756"/>
            <a:ext cx="1090863" cy="2334127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742CA0BC-27C2-4022-95AA-33598D216D5D}"/>
              </a:ext>
            </a:extLst>
          </p:cNvPr>
          <p:cNvSpPr/>
          <p:nvPr/>
        </p:nvSpPr>
        <p:spPr>
          <a:xfrm flipV="1">
            <a:off x="8575200" y="1488073"/>
            <a:ext cx="738000" cy="4944810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297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Mitigations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7C0C53-CF92-4AFE-9585-A4FBA2AD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126"/>
            <a:ext cx="10515600" cy="4604837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Removing unnecessary permissions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Remove excessive permissions which are not required by the app’s functionalities</a:t>
            </a:r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Using more complex designs for service accounts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Use multiple service accounts with varying permission levels than a single service account with excessive permissions</a:t>
            </a:r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Using </a:t>
            </a:r>
            <a:r>
              <a:rPr lang="en-US" altLang="ko-K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RoleBinding</a:t>
            </a:r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 to remove cluster efforts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Restrict the scope of permission from whole cluster to certain namespace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Difficult since the namespaces requiring resource consumption may not be known in advance</a:t>
            </a:r>
          </a:p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Using accurate resource names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Not use resource as “secrets” but use as “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aaa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-bb-secret”</a:t>
            </a:r>
          </a:p>
          <a:p>
            <a:endParaRPr lang="en-US" altLang="ko-KR" sz="2400" dirty="0"/>
          </a:p>
          <a:p>
            <a:endParaRPr lang="en-US" altLang="ko-KR" sz="2400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7B48075-744C-4E76-B67F-3F7011BFD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24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55552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7C0C53-CF92-4AFE-9585-A4FBA2AD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126"/>
            <a:ext cx="10515600" cy="4604837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Reveals that multiple third-party apps in the Kubernetes cluster are granted excessive permissions</a:t>
            </a:r>
          </a:p>
          <a:p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Evaluates the impact by analyzing the CNCF projects in the local cluster and third-party apps in four cloud vendors using three strategies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Reported to related communities and got 8 CVEs and a bounty</a:t>
            </a:r>
          </a:p>
          <a:p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Provides several actionable suggestions to mitigate the risks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18ED388-7DA4-4858-8DE1-714A35070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25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91876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7C0C53-CF92-4AFE-9585-A4FBA2AD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1158"/>
            <a:ext cx="10515600" cy="573580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400" dirty="0"/>
          </a:p>
          <a:p>
            <a:pPr marL="0" indent="0" algn="ctr">
              <a:buNone/>
            </a:pPr>
            <a:endParaRPr lang="en-US" altLang="ko-KR" sz="2400" dirty="0"/>
          </a:p>
          <a:p>
            <a:pPr marL="0" indent="0" algn="ctr">
              <a:buNone/>
            </a:pPr>
            <a:endParaRPr lang="en-US" altLang="ko-KR" sz="2400" dirty="0"/>
          </a:p>
          <a:p>
            <a:pPr marL="0" indent="0" algn="ctr">
              <a:buNone/>
            </a:pPr>
            <a:endParaRPr lang="en-US" altLang="ko-KR" sz="2400" dirty="0"/>
          </a:p>
          <a:p>
            <a:pPr marL="0" indent="0" algn="ctr">
              <a:buNone/>
            </a:pPr>
            <a:endParaRPr lang="en-US" altLang="ko-KR" sz="2400" dirty="0"/>
          </a:p>
          <a:p>
            <a:pPr marL="0" indent="0" algn="ctr">
              <a:buNone/>
            </a:pPr>
            <a:r>
              <a:rPr lang="en-US" altLang="ko-KR" sz="7200" dirty="0">
                <a:latin typeface="Calibri" panose="020F0502020204030204" pitchFamily="34" charset="0"/>
                <a:cs typeface="Calibri" panose="020F0502020204030204" pitchFamily="34" charset="0"/>
              </a:rPr>
              <a:t>Thank you!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18ED388-7DA4-4858-8DE1-714A35070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26</a:t>
            </a:fld>
            <a:r>
              <a:rPr lang="en-US" altLang="ko-KR" dirty="0"/>
              <a:t>/25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545706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Appendix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7C0C53-CF92-4AFE-9585-A4FBA2AD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126"/>
            <a:ext cx="10515600" cy="4604837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/>
              <a:t>Experiment environments</a:t>
            </a: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1BD8FC0-A94A-4921-B5DE-DA409D835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27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0497F65-17FA-4379-8E64-1FFC6D5AFC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78196"/>
            <a:ext cx="10515600" cy="2056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31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Appendix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1BD8FC0-A94A-4921-B5DE-DA409D835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28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725F157A-49A3-4A14-B9B8-A9C6F75008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7787"/>
            <a:ext cx="10515600" cy="359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01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What is Kubernetes?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7C0C53-CF92-4AFE-9585-A4FBA2AD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26321"/>
            <a:ext cx="10515600" cy="1387643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Container orchestration tool</a:t>
            </a:r>
          </a:p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Adopted by numerous companies including well-known cloud vendors (e.g. Google GKE, Amazon EKS, …)</a:t>
            </a:r>
          </a:p>
          <a:p>
            <a:endParaRPr lang="en-US" altLang="ko-KR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C773588-0DE2-42C2-A7F0-07A185B0C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3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F540DD04-1863-4467-8446-DF1ECBBBAD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9719" y="1764297"/>
            <a:ext cx="7712561" cy="2719638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2C8F2FBD-1331-4529-8380-706D267CD22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53049" y="1190643"/>
            <a:ext cx="2515102" cy="1696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68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Kubernetes Architecture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내용 개체 틀 5">
            <a:extLst>
              <a:ext uri="{FF2B5EF4-FFF2-40B4-BE49-F238E27FC236}">
                <a16:creationId xmlns:a16="http://schemas.microsoft.com/office/drawing/2014/main" id="{B33F94C5-E478-4487-880E-C32C76384C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610" y="1435768"/>
            <a:ext cx="7786779" cy="4920582"/>
          </a:xfrm>
        </p:spPr>
      </p:pic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155609B-431C-44D7-9A45-7FF03E31C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4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CBC330A-E7E8-451A-86D2-BFA39E324E6C}"/>
              </a:ext>
            </a:extLst>
          </p:cNvPr>
          <p:cNvSpPr/>
          <p:nvPr/>
        </p:nvSpPr>
        <p:spPr>
          <a:xfrm>
            <a:off x="5309937" y="3304674"/>
            <a:ext cx="1427747" cy="2229852"/>
          </a:xfrm>
          <a:prstGeom prst="rect">
            <a:avLst/>
          </a:prstGeom>
          <a:noFill/>
          <a:ln w="28575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타원 2">
            <a:extLst>
              <a:ext uri="{FF2B5EF4-FFF2-40B4-BE49-F238E27FC236}">
                <a16:creationId xmlns:a16="http://schemas.microsoft.com/office/drawing/2014/main" id="{3DCD5F75-8FB0-447B-A74B-60322710CBD2}"/>
              </a:ext>
            </a:extLst>
          </p:cNvPr>
          <p:cNvSpPr/>
          <p:nvPr/>
        </p:nvSpPr>
        <p:spPr>
          <a:xfrm>
            <a:off x="5502442" y="4507832"/>
            <a:ext cx="521368" cy="4973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말풍선: 사각형 6">
            <a:extLst>
              <a:ext uri="{FF2B5EF4-FFF2-40B4-BE49-F238E27FC236}">
                <a16:creationId xmlns:a16="http://schemas.microsoft.com/office/drawing/2014/main" id="{038A0EC0-8386-4C9E-BF27-2A3A28E9B86A}"/>
              </a:ext>
            </a:extLst>
          </p:cNvPr>
          <p:cNvSpPr/>
          <p:nvPr/>
        </p:nvSpPr>
        <p:spPr>
          <a:xfrm>
            <a:off x="5109411" y="2703094"/>
            <a:ext cx="2422357" cy="358523"/>
          </a:xfrm>
          <a:prstGeom prst="wedgeRectCallout">
            <a:avLst>
              <a:gd name="adj1" fmla="val -21299"/>
              <a:gd name="adj2" fmla="val 111229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</a:rPr>
              <a:t>Virtual or physical machine</a:t>
            </a:r>
          </a:p>
        </p:txBody>
      </p:sp>
    </p:spTree>
    <p:extLst>
      <p:ext uri="{BB962C8B-B14F-4D97-AF65-F5344CB8AC3E}">
        <p14:creationId xmlns:p14="http://schemas.microsoft.com/office/powerpoint/2010/main" val="381708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Control Plane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155609B-431C-44D7-9A45-7FF03E31C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5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974A4BB-745C-4C31-82B8-C386217D1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6337" y="1785325"/>
            <a:ext cx="8177462" cy="4391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/>
              <a:t>1.  </a:t>
            </a:r>
            <a:r>
              <a:rPr lang="en-US" altLang="ko-K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kube</a:t>
            </a:r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altLang="ko-K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api</a:t>
            </a:r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-server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Exposes Kubernetes API to user</a:t>
            </a:r>
          </a:p>
          <a:p>
            <a:pPr lvl="1"/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chemeClr val="tx1"/>
                  </a:solidFill>
                </a:uFill>
                <a:latin typeface="Calibri" panose="020F0502020204030204" pitchFamily="34" charset="0"/>
                <a:cs typeface="Calibri" panose="020F0502020204030204" pitchFamily="34" charset="0"/>
              </a:rPr>
              <a:t>Processes requests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from users and components to manage resources like pods, services, nodes, etc. (Communication hub)</a:t>
            </a:r>
          </a:p>
          <a:p>
            <a:pPr marL="0" indent="0">
              <a:buNone/>
            </a:pPr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2.  </a:t>
            </a:r>
            <a:r>
              <a:rPr lang="en-US" altLang="ko-K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etcd</a:t>
            </a:r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Stores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the entire state of the cluster including configuration, workloads, node status, etc. (Data storage)</a:t>
            </a:r>
          </a:p>
          <a:p>
            <a:pPr lvl="1"/>
            <a:endParaRPr lang="en-US" altLang="ko-K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3.  scheduler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Watches for unscheduled pods in the API server and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determines which node to run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them based on scheduling policies</a:t>
            </a:r>
          </a:p>
          <a:p>
            <a:pPr marL="0" indent="0">
              <a:buNone/>
            </a:pPr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altLang="ko-KR" sz="2400" dirty="0"/>
          </a:p>
          <a:p>
            <a:pPr marL="514350" indent="-514350">
              <a:buFont typeface="+mj-lt"/>
              <a:buAutoNum type="arabicPeriod"/>
            </a:pPr>
            <a:endParaRPr lang="en-US" altLang="ko-KR" sz="2400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46E97A45-F342-417C-AE85-5B1A98CED3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85325"/>
            <a:ext cx="2124371" cy="439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7812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Control Plane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155609B-431C-44D7-9A45-7FF03E31C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6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974A4BB-745C-4C31-82B8-C386217D1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6337" y="1785325"/>
            <a:ext cx="8177462" cy="43916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4.  controller manager</a:t>
            </a:r>
          </a:p>
          <a:p>
            <a:pPr lvl="1"/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Manages states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of cluster and workload by running controllers, such as Node controller, Deployment controller, etc.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Monitors the cluster state and makes adjustments to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ensure the cluster matches the desired state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specified in resource definitions</a:t>
            </a:r>
          </a:p>
          <a:p>
            <a:pPr marL="0" indent="0">
              <a:buNone/>
            </a:pPr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5.  cloud-controller-manager (optional)</a:t>
            </a:r>
          </a:p>
          <a:p>
            <a:pPr lvl="1"/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Integrates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Kubernetes clusters with services provided by cloud providers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Handles tasks that require cloud provider APIs, such as managing load balancers, network routes, and persistent storage volumes</a:t>
            </a: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46E97A45-F342-417C-AE85-5B1A98CED3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85325"/>
            <a:ext cx="2124371" cy="439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861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Application Installation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155609B-431C-44D7-9A45-7FF03E31C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7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3974A4BB-745C-4C31-82B8-C386217D1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dirty="0"/>
              <a:t> 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9956303A-46CD-4C94-B064-BE2D3789E5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55" y="2610978"/>
            <a:ext cx="1352148" cy="1695550"/>
          </a:xfrm>
          <a:prstGeom prst="rect">
            <a:avLst/>
          </a:prstGeom>
        </p:spPr>
      </p:pic>
      <p:sp>
        <p:nvSpPr>
          <p:cNvPr id="7" name="화살표: 오른쪽 6">
            <a:extLst>
              <a:ext uri="{FF2B5EF4-FFF2-40B4-BE49-F238E27FC236}">
                <a16:creationId xmlns:a16="http://schemas.microsoft.com/office/drawing/2014/main" id="{587F5E47-5CD7-4988-84B2-F72CB8CBFFC8}"/>
              </a:ext>
            </a:extLst>
          </p:cNvPr>
          <p:cNvSpPr/>
          <p:nvPr/>
        </p:nvSpPr>
        <p:spPr>
          <a:xfrm>
            <a:off x="2466454" y="3121311"/>
            <a:ext cx="1116563" cy="783045"/>
          </a:xfrm>
          <a:prstGeom prst="rightArrow">
            <a:avLst>
              <a:gd name="adj1" fmla="val 4166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7CC99B71-6A4D-4ABE-A4EB-EF180936A4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656" y="2735728"/>
            <a:ext cx="1510190" cy="1510190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F5C6F68A-DD1C-4129-90C1-4A96771D3B2C}"/>
              </a:ext>
            </a:extLst>
          </p:cNvPr>
          <p:cNvSpPr txBox="1"/>
          <p:nvPr/>
        </p:nvSpPr>
        <p:spPr>
          <a:xfrm>
            <a:off x="783578" y="4328680"/>
            <a:ext cx="1598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manifest.YAML</a:t>
            </a:r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4E9F502-BA4B-4DB8-91BC-F73A2DB8D451}"/>
              </a:ext>
            </a:extLst>
          </p:cNvPr>
          <p:cNvSpPr txBox="1"/>
          <p:nvPr/>
        </p:nvSpPr>
        <p:spPr>
          <a:xfrm>
            <a:off x="3841762" y="4328680"/>
            <a:ext cx="14650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kubectl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apply</a:t>
            </a:r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FFA45C-68E7-4D81-8006-C2A762E8A8CB}"/>
              </a:ext>
            </a:extLst>
          </p:cNvPr>
          <p:cNvSpPr txBox="1"/>
          <p:nvPr/>
        </p:nvSpPr>
        <p:spPr>
          <a:xfrm>
            <a:off x="6810302" y="4328680"/>
            <a:ext cx="1598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Store spec files</a:t>
            </a:r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D77BAB2-CD44-468E-A19F-6BED3B1E7981}"/>
              </a:ext>
            </a:extLst>
          </p:cNvPr>
          <p:cNvSpPr txBox="1"/>
          <p:nvPr/>
        </p:nvSpPr>
        <p:spPr>
          <a:xfrm>
            <a:off x="9534774" y="4328680"/>
            <a:ext cx="2176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Create </a:t>
            </a:r>
            <a:r>
              <a:rPr lang="en-US" altLang="ko-KR" dirty="0" err="1">
                <a:latin typeface="Calibri" panose="020F0502020204030204" pitchFamily="34" charset="0"/>
                <a:cs typeface="Calibri" panose="020F0502020204030204" pitchFamily="34" charset="0"/>
              </a:rPr>
              <a:t>Objects&amp;Pods</a:t>
            </a:r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5961D1B-F5AE-41B2-B413-33E4430169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4699" y="2628426"/>
            <a:ext cx="826398" cy="80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tructurizr - Help - Theme browser">
            <a:extLst>
              <a:ext uri="{FF2B5EF4-FFF2-40B4-BE49-F238E27FC236}">
                <a16:creationId xmlns:a16="http://schemas.microsoft.com/office/drawing/2014/main" id="{41FDCDD8-14FB-47BB-8BF2-79D7CDE0D9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3925" y="3286072"/>
            <a:ext cx="826398" cy="80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2BEA398D-99D2-4829-8CBB-C050431633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6801" y="2610978"/>
            <a:ext cx="826398" cy="80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1D35B880-019A-4288-A762-AE71ECC043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8947" y="3286072"/>
            <a:ext cx="826398" cy="800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화살표: 오른쪽 24">
            <a:extLst>
              <a:ext uri="{FF2B5EF4-FFF2-40B4-BE49-F238E27FC236}">
                <a16:creationId xmlns:a16="http://schemas.microsoft.com/office/drawing/2014/main" id="{C63A6D3B-E3CC-423C-BF05-6A87050B3BB6}"/>
              </a:ext>
            </a:extLst>
          </p:cNvPr>
          <p:cNvSpPr/>
          <p:nvPr/>
        </p:nvSpPr>
        <p:spPr>
          <a:xfrm>
            <a:off x="5526710" y="3118224"/>
            <a:ext cx="1116563" cy="783045"/>
          </a:xfrm>
          <a:prstGeom prst="rightArrow">
            <a:avLst>
              <a:gd name="adj1" fmla="val 4166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화살표: 오른쪽 29">
            <a:extLst>
              <a:ext uri="{FF2B5EF4-FFF2-40B4-BE49-F238E27FC236}">
                <a16:creationId xmlns:a16="http://schemas.microsoft.com/office/drawing/2014/main" id="{5A28FEE6-D9C0-44FF-B652-2E4D2BD64B80}"/>
              </a:ext>
            </a:extLst>
          </p:cNvPr>
          <p:cNvSpPr/>
          <p:nvPr/>
        </p:nvSpPr>
        <p:spPr>
          <a:xfrm>
            <a:off x="8531749" y="3118224"/>
            <a:ext cx="1116563" cy="783045"/>
          </a:xfrm>
          <a:prstGeom prst="rightArrow">
            <a:avLst>
              <a:gd name="adj1" fmla="val 4166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말풍선: 모서리가 둥근 사각형 32">
            <a:extLst>
              <a:ext uri="{FF2B5EF4-FFF2-40B4-BE49-F238E27FC236}">
                <a16:creationId xmlns:a16="http://schemas.microsoft.com/office/drawing/2014/main" id="{F8E84C76-9F29-452E-A0CA-640348A2C083}"/>
              </a:ext>
            </a:extLst>
          </p:cNvPr>
          <p:cNvSpPr/>
          <p:nvPr/>
        </p:nvSpPr>
        <p:spPr>
          <a:xfrm>
            <a:off x="10258425" y="4379225"/>
            <a:ext cx="745774" cy="268241"/>
          </a:xfrm>
          <a:prstGeom prst="wedgeRoundRectCallout">
            <a:avLst>
              <a:gd name="adj1" fmla="val -47587"/>
              <a:gd name="adj2" fmla="val 223042"/>
              <a:gd name="adj3" fmla="val 16667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내용 개체 틀 2">
            <a:extLst>
              <a:ext uri="{FF2B5EF4-FFF2-40B4-BE49-F238E27FC236}">
                <a16:creationId xmlns:a16="http://schemas.microsoft.com/office/drawing/2014/main" id="{E9F0601B-CCC6-422F-84E8-192A9C7717DC}"/>
              </a:ext>
            </a:extLst>
          </p:cNvPr>
          <p:cNvSpPr txBox="1">
            <a:spLocks/>
          </p:cNvSpPr>
          <p:nvPr/>
        </p:nvSpPr>
        <p:spPr>
          <a:xfrm>
            <a:off x="5306847" y="5191958"/>
            <a:ext cx="5513554" cy="5992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Persistent entity</a:t>
            </a:r>
            <a:r>
              <a:rPr lang="en-US" altLang="ko-KR" sz="2000" dirty="0"/>
              <a:t> that represents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state and configuration</a:t>
            </a:r>
            <a:r>
              <a:rPr lang="en-US" altLang="ko-KR" sz="2000" dirty="0"/>
              <a:t> of resources in the cluster</a:t>
            </a:r>
            <a:endParaRPr lang="en-US" altLang="ko-K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074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8" grpId="0"/>
      <p:bldP spid="29" grpId="0"/>
      <p:bldP spid="31" grpId="0"/>
      <p:bldP spid="25" grpId="0" animBg="1"/>
      <p:bldP spid="30" grpId="0" animBg="1"/>
      <p:bldP spid="33" grpId="0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Objects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155609B-431C-44D7-9A45-7FF03E31C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8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53A315B-4C11-4357-8826-F42B8F8B1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92326" cy="5032375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Deployment</a:t>
            </a:r>
          </a:p>
          <a:p>
            <a:pPr lvl="1"/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Manages a set of Pods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to run an application workload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Ensures Kubernetes cluster to maintain the desired state</a:t>
            </a:r>
          </a:p>
          <a:p>
            <a:r>
              <a:rPr lang="en-US" altLang="ko-K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Daemonset</a:t>
            </a:r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Ensures that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all nodes run a copy of a Pod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basically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Typically used to deploy system-level applications such as monitoring agents, networking helper tool, log collecting daemons, or other add-ons that need to run on every node</a:t>
            </a:r>
            <a:endParaRPr lang="ko-KR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Role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Contains rules that represent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 set of permissions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which</a:t>
            </a:r>
            <a:r>
              <a:rPr lang="ko-KR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work</a:t>
            </a:r>
            <a:r>
              <a:rPr lang="ko-KR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only</a:t>
            </a:r>
            <a:r>
              <a:rPr lang="ko-KR" altLang="en-US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within</a:t>
            </a:r>
            <a:r>
              <a:rPr lang="ko-KR" altLang="en-US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specified</a:t>
            </a:r>
            <a:r>
              <a:rPr lang="ko-KR" altLang="en-US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namespace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Can be granted to users by using 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RoleBinding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object</a:t>
            </a:r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ko-KR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ClusterRole</a:t>
            </a:r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Contains rules that represent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a set of permissions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which</a:t>
            </a:r>
            <a:r>
              <a:rPr lang="ko-KR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work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within whole cluster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Can be granted to users by using 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RoleBinding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ko-KR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ClusterRoleBinding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object</a:t>
            </a:r>
            <a:endParaRPr lang="en-US" altLang="ko-KR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728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17C0C53-CF92-4AFE-9585-A4FBA2AD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0779"/>
            <a:ext cx="10515600" cy="4356184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latin typeface="Calibri" panose="020F0502020204030204" pitchFamily="34" charset="0"/>
                <a:cs typeface="Calibri" panose="020F0502020204030204" pitchFamily="34" charset="0"/>
              </a:rPr>
              <a:t>Third-party applications are used widely in Kubernetes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Used to </a:t>
            </a:r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extend the control functionality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of Kubernetes</a:t>
            </a:r>
          </a:p>
          <a:p>
            <a:pPr lvl="1"/>
            <a:r>
              <a:rPr lang="en-US" altLang="ko-KR" sz="2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Granted critical permissions(excessive permission)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for cluster management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Security of them has not been systemically studied so far</a:t>
            </a:r>
          </a:p>
          <a:p>
            <a:pPr lvl="1"/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Utilizes third-party apps (e.g. CNCF projects) which are granted excessive permissions</a:t>
            </a:r>
            <a:endParaRPr lang="ko-KR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17E8C355-6C2F-4997-AF59-38EE81FE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0643"/>
          </a:xfrm>
        </p:spPr>
        <p:txBody>
          <a:bodyPr>
            <a:normAutofit/>
          </a:bodyPr>
          <a:lstStyle/>
          <a:p>
            <a:r>
              <a:rPr lang="en-US" altLang="ko-KR" sz="3600" dirty="0">
                <a:latin typeface="Calibri" panose="020F0502020204030204" pitchFamily="34" charset="0"/>
                <a:cs typeface="Calibri" panose="020F0502020204030204" pitchFamily="34" charset="0"/>
              </a:rPr>
              <a:t>Problems</a:t>
            </a:r>
            <a:endParaRPr lang="ko-KR" alt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C773588-0DE2-42C2-A7F0-07A185B0C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341F1-4563-46C9-A574-E8593601BDA9}" type="slidenum">
              <a:rPr lang="ko-KR" altLang="en-US" smtClean="0"/>
              <a:t>9</a:t>
            </a:fld>
            <a:r>
              <a:rPr lang="en-US" altLang="ko-KR" dirty="0"/>
              <a:t>/25</a:t>
            </a:r>
            <a:endParaRPr lang="ko-KR" altLang="en-US" dirty="0"/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7A780A08-8CCD-48DE-8F9E-C3167AFD67F0}"/>
              </a:ext>
            </a:extLst>
          </p:cNvPr>
          <p:cNvSpPr txBox="1">
            <a:spLocks/>
          </p:cNvSpPr>
          <p:nvPr/>
        </p:nvSpPr>
        <p:spPr>
          <a:xfrm>
            <a:off x="1169321" y="4030536"/>
            <a:ext cx="4531394" cy="2146427"/>
          </a:xfrm>
          <a:prstGeom prst="rect">
            <a:avLst/>
          </a:prstGeom>
          <a:solidFill>
            <a:srgbClr val="00B0F0">
              <a:tint val="66000"/>
              <a:satMod val="160000"/>
            </a:srgb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The Cloud Native Computing Foundation (CNCF) is a Linux Foundation project that was started in 2015 to help advance container technology</a:t>
            </a:r>
          </a:p>
          <a:p>
            <a:pPr marL="0" indent="0">
              <a:buNone/>
            </a:pP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 CNCF manages its projects through a structured process, which includes 3 main maturity levels:</a:t>
            </a:r>
            <a:endParaRPr lang="ko-KR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표 7">
            <a:extLst>
              <a:ext uri="{FF2B5EF4-FFF2-40B4-BE49-F238E27FC236}">
                <a16:creationId xmlns:a16="http://schemas.microsoft.com/office/drawing/2014/main" id="{E6DA3FF9-ECCC-42E9-A9C7-9111DF31EC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183492"/>
              </p:ext>
            </p:extLst>
          </p:nvPr>
        </p:nvGraphicFramePr>
        <p:xfrm>
          <a:off x="5700715" y="4030536"/>
          <a:ext cx="5805484" cy="21464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535">
                  <a:extLst>
                    <a:ext uri="{9D8B030D-6E8A-4147-A177-3AD203B41FA5}">
                      <a16:colId xmlns:a16="http://schemas.microsoft.com/office/drawing/2014/main" val="2628137517"/>
                    </a:ext>
                  </a:extLst>
                </a:gridCol>
                <a:gridCol w="4171949">
                  <a:extLst>
                    <a:ext uri="{9D8B030D-6E8A-4147-A177-3AD203B41FA5}">
                      <a16:colId xmlns:a16="http://schemas.microsoft.com/office/drawing/2014/main" val="2344231452"/>
                    </a:ext>
                  </a:extLst>
                </a:gridCol>
              </a:tblGrid>
              <a:tr h="47506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dirty="0"/>
                        <a:t>Maturity level</a:t>
                      </a:r>
                      <a:endParaRPr lang="ko-KR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dirty="0"/>
                        <a:t>Explanation</a:t>
                      </a:r>
                      <a:endParaRPr lang="ko-KR" altLang="en-US" sz="1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5524065"/>
                  </a:ext>
                </a:extLst>
              </a:tr>
              <a:tr h="56614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500" dirty="0"/>
                        <a:t>Sandbox</a:t>
                      </a:r>
                      <a:endParaRPr lang="ko-KR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dirty="0"/>
                        <a:t>Experimental projects</a:t>
                      </a:r>
                      <a:r>
                        <a:rPr lang="en-US" altLang="ko-KR" sz="1200" dirty="0"/>
                        <a:t> not yet widely tested in production on the bleeding edge of technology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4783286"/>
                  </a:ext>
                </a:extLst>
              </a:tr>
              <a:tr h="5526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dirty="0"/>
                        <a:t>Incubating</a:t>
                      </a:r>
                      <a:endParaRPr lang="ko-KR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Projects </a:t>
                      </a:r>
                      <a:r>
                        <a:rPr lang="en-US" altLang="ko-KR" sz="1200" b="1" dirty="0"/>
                        <a:t>used successfully in production by a small number users</a:t>
                      </a:r>
                      <a:r>
                        <a:rPr lang="en-US" altLang="ko-KR" sz="1200" dirty="0"/>
                        <a:t> with a healthy pool of contributors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4912222"/>
                  </a:ext>
                </a:extLst>
              </a:tr>
              <a:tr h="55260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500" dirty="0"/>
                        <a:t>Graduated</a:t>
                      </a:r>
                      <a:endParaRPr lang="ko-KR" alt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/>
                        <a:t>Projects considered </a:t>
                      </a:r>
                      <a:r>
                        <a:rPr lang="en-US" altLang="ko-KR" sz="1200" b="1" dirty="0"/>
                        <a:t>stable, widely adopted</a:t>
                      </a:r>
                      <a:r>
                        <a:rPr lang="en-US" altLang="ko-KR" sz="1200" dirty="0"/>
                        <a:t>, and production ready, </a:t>
                      </a:r>
                      <a:r>
                        <a:rPr lang="en-US" altLang="ko-KR" sz="1200" b="1" dirty="0"/>
                        <a:t>attracting thousands of contributors</a:t>
                      </a:r>
                      <a:r>
                        <a:rPr lang="en-US" altLang="ko-KR" sz="1200" dirty="0"/>
                        <a:t> </a:t>
                      </a:r>
                      <a:endParaRPr lang="ko-KR" alt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0121802"/>
                  </a:ext>
                </a:extLst>
              </a:tr>
            </a:tbl>
          </a:graphicData>
        </a:graphic>
      </p:graphicFrame>
      <p:sp>
        <p:nvSpPr>
          <p:cNvPr id="6" name="말풍선: 모서리가 둥근 사각형 5">
            <a:extLst>
              <a:ext uri="{FF2B5EF4-FFF2-40B4-BE49-F238E27FC236}">
                <a16:creationId xmlns:a16="http://schemas.microsoft.com/office/drawing/2014/main" id="{6D403B2F-F968-4FE7-8646-7FAA6558135A}"/>
              </a:ext>
            </a:extLst>
          </p:cNvPr>
          <p:cNvSpPr/>
          <p:nvPr/>
        </p:nvSpPr>
        <p:spPr>
          <a:xfrm>
            <a:off x="4610100" y="3271670"/>
            <a:ext cx="1485900" cy="262105"/>
          </a:xfrm>
          <a:prstGeom prst="wedgeRoundRectCallout">
            <a:avLst>
              <a:gd name="adj1" fmla="val 13568"/>
              <a:gd name="adj2" fmla="val 222067"/>
              <a:gd name="adj3" fmla="val 16667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5844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10571</TotalTime>
  <Words>1174</Words>
  <Application>Microsoft Office PowerPoint</Application>
  <PresentationFormat>와이드스크린</PresentationFormat>
  <Paragraphs>212</Paragraphs>
  <Slides>28</Slides>
  <Notes>26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35" baseType="lpstr">
      <vt:lpstr>KoPub돋움체 Bold</vt:lpstr>
      <vt:lpstr>맑은 고딕</vt:lpstr>
      <vt:lpstr>Arial</vt:lpstr>
      <vt:lpstr>Bell MT</vt:lpstr>
      <vt:lpstr>Calibri</vt:lpstr>
      <vt:lpstr>Wingdings</vt:lpstr>
      <vt:lpstr>Office 테마</vt:lpstr>
      <vt:lpstr>Take Over the Whole Cluster: Attacking Kubernetes via Excessive Permissions of Third-party Applications</vt:lpstr>
      <vt:lpstr>Contents</vt:lpstr>
      <vt:lpstr>What is Kubernetes?</vt:lpstr>
      <vt:lpstr>Kubernetes Architecture</vt:lpstr>
      <vt:lpstr>Control Plane</vt:lpstr>
      <vt:lpstr>Control Plane</vt:lpstr>
      <vt:lpstr>Application Installation</vt:lpstr>
      <vt:lpstr>Objects</vt:lpstr>
      <vt:lpstr>Problems</vt:lpstr>
      <vt:lpstr>Excessive Permission Attack</vt:lpstr>
      <vt:lpstr>Three Strategies</vt:lpstr>
      <vt:lpstr>Strategy 1</vt:lpstr>
      <vt:lpstr>Strategy 1 Example</vt:lpstr>
      <vt:lpstr>Strategy 2</vt:lpstr>
      <vt:lpstr>Strategy 2</vt:lpstr>
      <vt:lpstr>Strategy 2</vt:lpstr>
      <vt:lpstr>Strategy 2 Example</vt:lpstr>
      <vt:lpstr>Strategy 3</vt:lpstr>
      <vt:lpstr>Strategy 3</vt:lpstr>
      <vt:lpstr>Strategy 3</vt:lpstr>
      <vt:lpstr>Strategy 3 Example</vt:lpstr>
      <vt:lpstr>Summary of CNCF Projects</vt:lpstr>
      <vt:lpstr>Summary of Excessive Permissions in Cloud Environments</vt:lpstr>
      <vt:lpstr>Mitigations</vt:lpstr>
      <vt:lpstr>Conclusion</vt:lpstr>
      <vt:lpstr>PowerPoint 프레젠테이션</vt:lpstr>
      <vt:lpstr>Appendix</vt:lpstr>
      <vt:lpstr>Appendix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Take Over the Whole Cluster: Attacking Kubernetes via Excessive Permissions of Third-party Applications</dc:title>
  <dc:creator>HyeongUk Ko</dc:creator>
  <cp:lastModifiedBy>HyeongUk Ko</cp:lastModifiedBy>
  <cp:revision>303</cp:revision>
  <dcterms:created xsi:type="dcterms:W3CDTF">2024-11-06T06:52:10Z</dcterms:created>
  <dcterms:modified xsi:type="dcterms:W3CDTF">2024-11-18T08:54:30Z</dcterms:modified>
</cp:coreProperties>
</file>