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8" r:id="rId2"/>
    <p:sldId id="260" r:id="rId3"/>
    <p:sldId id="261" r:id="rId4"/>
    <p:sldId id="262" r:id="rId5"/>
    <p:sldId id="263" r:id="rId6"/>
    <p:sldId id="271" r:id="rId7"/>
    <p:sldId id="265" r:id="rId8"/>
    <p:sldId id="266" r:id="rId9"/>
    <p:sldId id="267" r:id="rId10"/>
    <p:sldId id="264" r:id="rId11"/>
    <p:sldId id="269" r:id="rId12"/>
    <p:sldId id="270" r:id="rId13"/>
    <p:sldId id="272" r:id="rId14"/>
    <p:sldId id="273" r:id="rId15"/>
    <p:sldId id="274" r:id="rId16"/>
    <p:sldId id="268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424"/>
    <a:srgbClr val="D0E0FF"/>
    <a:srgbClr val="F8FFD1"/>
    <a:srgbClr val="D1FFD2"/>
    <a:srgbClr val="FF3300"/>
    <a:srgbClr val="EE0000"/>
    <a:srgbClr val="FF2525"/>
    <a:srgbClr val="2A65AC"/>
    <a:srgbClr val="9999FF"/>
    <a:srgbClr val="367B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테마 스타일 2 - 강조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80682" autoAdjust="0"/>
  </p:normalViewPr>
  <p:slideViewPr>
    <p:cSldViewPr>
      <p:cViewPr varScale="1">
        <p:scale>
          <a:sx n="89" d="100"/>
          <a:sy n="89" d="100"/>
        </p:scale>
        <p:origin x="1371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18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70"/>
    </p:cViewPr>
  </p:sorterViewPr>
  <p:notesViewPr>
    <p:cSldViewPr>
      <p:cViewPr varScale="1">
        <p:scale>
          <a:sx n="92" d="100"/>
          <a:sy n="92" d="100"/>
        </p:scale>
        <p:origin x="373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EADF5-2339-4661-BFDE-4C6AFD62E655}" type="datetimeFigureOut">
              <a:rPr lang="ko-KR" altLang="en-US" smtClean="0"/>
              <a:t>2024-12-09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C7E58-5AFD-4390-AB7E-469069D359E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0214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30A2E1-1B38-4BF8-B99D-829810B97EF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560424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The ease and availability of these powerful models thus motivate attackers to abuse them to create social engineering scams such as phishing attacks.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C7E58-5AFD-4390-AB7E-469069D359E0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6443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phishing email aims to impersonate a reputable brand or organization while also devising text that, through prevalent phishing strategies (such as inducing confusion or urgency), persuades users to engage with an external link.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C7E58-5AFD-4390-AB7E-469069D359E0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4766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B66FB-6F58-1519-EF0D-713216E11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9287029-3E53-14ED-BE5C-D903F017FF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9C7A752-207B-A21C-8381-73D7AABB39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phishing email aims to impersonate a reputable brand or organization while also devising text that, through prevalent phishing strategies (such as inducing confusion or urgency), persuades users to engage with an external link.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DE3266C-5D34-C5B9-3196-D362A60690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C7E58-5AFD-4390-AB7E-469069D359E0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5414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99CA-1660-443A-BAF4-3A520395D87A}" type="datetime1">
              <a:rPr lang="ko-KR" altLang="en-US" smtClean="0"/>
              <a:t>2024-12-09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2650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EEDC1-9B23-4D6D-9464-3B0787C38A7D}" type="datetime1">
              <a:rPr lang="ko-KR" altLang="en-US" smtClean="0"/>
              <a:t>2024-12-09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8913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5FA52-BC87-4DE7-A62E-708FAF219080}" type="datetime1">
              <a:rPr lang="ko-KR" altLang="en-US" smtClean="0"/>
              <a:t>2024-12-09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2008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1372" y="980728"/>
            <a:ext cx="11329259" cy="5223769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600">
                <a:latin typeface="Calibri" panose="020F0502020204030204" pitchFamily="34" charset="0"/>
                <a:ea typeface="+mn-ea"/>
              </a:defRPr>
            </a:lvl1pPr>
            <a:lvl2pPr marL="742950" indent="-285750">
              <a:buFont typeface="Arial" panose="020B0604020202020204" pitchFamily="34" charset="0"/>
              <a:buChar char="•"/>
              <a:defRPr sz="2200">
                <a:latin typeface="Calibri" panose="020F0502020204030204" pitchFamily="34" charset="0"/>
                <a:ea typeface="+mn-ea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ea typeface="+mn-ea"/>
              </a:defRPr>
            </a:lvl3pPr>
            <a:lvl4pPr>
              <a:defRPr sz="1800">
                <a:latin typeface="Calibri" panose="020F0502020204030204" pitchFamily="34" charset="0"/>
                <a:ea typeface="+mn-ea"/>
              </a:defRPr>
            </a:lvl4pPr>
            <a:lvl5pPr>
              <a:defRPr sz="1800">
                <a:latin typeface="Calibri" panose="020F0502020204030204" pitchFamily="34" charset="0"/>
                <a:ea typeface="+mn-ea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31371" y="6356353"/>
            <a:ext cx="2844800" cy="365125"/>
          </a:xfrm>
        </p:spPr>
        <p:txBody>
          <a:bodyPr/>
          <a:lstStyle/>
          <a:p>
            <a:fld id="{6601DD02-C526-47C6-8C64-72128E3EE099}" type="datetime1">
              <a:rPr lang="ko-KR" altLang="en-US" smtClean="0"/>
              <a:t>2024-12-09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altLang="ko-KR"/>
              <a:t>1. https://en.wikipedia.org/wiki/Fake_news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915829" y="6356352"/>
            <a:ext cx="2844800" cy="365125"/>
          </a:xfrm>
        </p:spPr>
        <p:txBody>
          <a:bodyPr/>
          <a:lstStyle/>
          <a:p>
            <a:fld id="{FD9E5376-B7C0-46E9-8616-EA99E5E9F90A}" type="slidenum">
              <a:rPr lang="ko-KR" altLang="en-US" smtClean="0"/>
              <a:pPr/>
              <a:t>‹#›</a:t>
            </a:fld>
            <a:r>
              <a:rPr lang="ko-KR" altLang="en-US" dirty="0"/>
              <a:t> </a:t>
            </a:r>
            <a:r>
              <a:rPr lang="en-US" altLang="ko-KR" dirty="0"/>
              <a:t>/ 26</a:t>
            </a:r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830D6FD-B698-2A24-8427-06DBCA78B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69" y="274638"/>
            <a:ext cx="11151031" cy="554234"/>
          </a:xfrm>
        </p:spPr>
        <p:txBody>
          <a:bodyPr>
            <a:noAutofit/>
          </a:bodyPr>
          <a:lstStyle>
            <a:lvl1pPr algn="l">
              <a:defRPr sz="3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081919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Calibri" panose="020F0502020204030204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51CD2-D766-43EC-BA6A-FD21895A268A}" type="datetime1">
              <a:rPr lang="ko-KR" altLang="en-US" smtClean="0"/>
              <a:t>2024-12-09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FD9E5376-B7C0-46E9-8616-EA99E5E9F90A}" type="slidenum">
              <a:rPr lang="ko-KR" altLang="en-US" smtClean="0"/>
              <a:pPr/>
              <a:t>‹#›</a:t>
            </a:fld>
            <a:r>
              <a:rPr lang="ko-KR" altLang="en-US" dirty="0"/>
              <a:t> </a:t>
            </a:r>
            <a:r>
              <a:rPr lang="en-US" altLang="ko-KR" dirty="0"/>
              <a:t>/ 31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1699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8201-7338-4505-A6C0-7D77BB592FFB}" type="datetime1">
              <a:rPr lang="ko-KR" altLang="en-US" smtClean="0"/>
              <a:t>2024-12-09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930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96B4-48C0-4E36-A745-01F5D3B279D7}" type="datetime1">
              <a:rPr lang="ko-KR" altLang="en-US" smtClean="0"/>
              <a:t>2024-12-09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163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6AFF-B5F7-4EB9-AAED-1C94C99796B2}" type="datetime1">
              <a:rPr lang="ko-KR" altLang="en-US" smtClean="0"/>
              <a:t>2024-12-09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938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7534-15A1-464C-8DFC-4C1AB84D059B}" type="datetime1">
              <a:rPr lang="ko-KR" altLang="en-US" smtClean="0"/>
              <a:t>2024-12-09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834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E751-E19B-47E8-824D-CBE871A4C1D2}" type="datetime1">
              <a:rPr lang="ko-KR" altLang="en-US" smtClean="0"/>
              <a:t>2024-12-09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8837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A30A-CB4B-4559-B009-DB2F7F79AEEE}" type="datetime1">
              <a:rPr lang="ko-KR" altLang="en-US" smtClean="0"/>
              <a:t>2024-12-09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400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A836B-EB0D-4642-921C-00DD980AD437}" type="datetime1">
              <a:rPr lang="ko-KR" altLang="en-US" smtClean="0"/>
              <a:t>2024-12-09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E5376-B7C0-46E9-8616-EA99E5E9F90A}" type="slidenum">
              <a:rPr lang="ko-KR" altLang="en-US" smtClean="0"/>
              <a:pPr/>
              <a:t>‹#›</a:t>
            </a:fld>
            <a:r>
              <a:rPr lang="ko-KR" altLang="en-US" dirty="0"/>
              <a:t> </a:t>
            </a:r>
            <a:r>
              <a:rPr lang="en-US" altLang="ko-KR" dirty="0"/>
              <a:t>/ 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683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073484"/>
            <a:ext cx="7918648" cy="1656184"/>
          </a:xfrm>
        </p:spPr>
        <p:txBody>
          <a:bodyPr>
            <a:noAutofit/>
          </a:bodyPr>
          <a:lstStyle/>
          <a:p>
            <a:r>
              <a:rPr lang="en-US" altLang="ko-KR" sz="2800" b="1" dirty="0">
                <a:latin typeface="Calibri" panose="020F0502020204030204" pitchFamily="34" charset="0"/>
                <a:ea typeface="굴림" charset="-127"/>
              </a:rPr>
              <a:t>From Chatbots to </a:t>
            </a:r>
            <a:r>
              <a:rPr lang="en-US" altLang="ko-KR" sz="2800" b="1" dirty="0" err="1">
                <a:latin typeface="Calibri" panose="020F0502020204030204" pitchFamily="34" charset="0"/>
                <a:ea typeface="굴림" charset="-127"/>
              </a:rPr>
              <a:t>Phishbots</a:t>
            </a:r>
            <a:r>
              <a:rPr lang="en-US" altLang="ko-KR" sz="2800" b="1" dirty="0">
                <a:latin typeface="Calibri" panose="020F0502020204030204" pitchFamily="34" charset="0"/>
                <a:ea typeface="굴림" charset="-127"/>
              </a:rPr>
              <a:t>?: Phishing Scam Generation in Commercial Large Language Models</a:t>
            </a:r>
            <a:endParaRPr lang="ko-KR" altLang="en-US" sz="2800" b="1" dirty="0">
              <a:latin typeface="Calibri" panose="020F0502020204030204" pitchFamily="34" charset="0"/>
              <a:ea typeface="굴림" charset="-127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95600" y="3284984"/>
            <a:ext cx="8568952" cy="2499532"/>
          </a:xfrm>
        </p:spPr>
        <p:txBody>
          <a:bodyPr>
            <a:normAutofit/>
          </a:bodyPr>
          <a:lstStyle/>
          <a:p>
            <a:pPr algn="r"/>
            <a:endParaRPr lang="en-US" altLang="ko-KR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r"/>
            <a:endParaRPr lang="en-US" altLang="ko-KR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r"/>
            <a:r>
              <a:rPr lang="en-US" altLang="ko-KR" sz="2200" dirty="0">
                <a:solidFill>
                  <a:schemeClr val="tx1"/>
                </a:solidFill>
                <a:latin typeface="Calibri" panose="020F0502020204030204" pitchFamily="34" charset="0"/>
              </a:rPr>
              <a:t>2024-12-10</a:t>
            </a:r>
          </a:p>
          <a:p>
            <a:pPr algn="r"/>
            <a:r>
              <a:rPr lang="en-US" altLang="ko-KR" sz="2200" dirty="0">
                <a:solidFill>
                  <a:schemeClr val="tx1"/>
                </a:solidFill>
                <a:latin typeface="Calibri" panose="020F0502020204030204" pitchFamily="34" charset="0"/>
              </a:rPr>
              <a:t>Selin Chun</a:t>
            </a:r>
          </a:p>
          <a:p>
            <a:pPr algn="r"/>
            <a:r>
              <a:rPr lang="en-US" altLang="ko-KR" sz="2200" dirty="0">
                <a:solidFill>
                  <a:schemeClr val="tx1"/>
                </a:solidFill>
                <a:latin typeface="Calibri" panose="020F0502020204030204" pitchFamily="34" charset="0"/>
              </a:rPr>
              <a:t>slchun@mmlab.snu.ac.kr</a:t>
            </a:r>
          </a:p>
          <a:p>
            <a:pPr algn="r"/>
            <a:endParaRPr lang="ko-KR" alt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96A556-63A6-4571-9852-BD78DEDF6443}"/>
              </a:ext>
            </a:extLst>
          </p:cNvPr>
          <p:cNvSpPr txBox="1">
            <a:spLocks noChangeArrowheads="1"/>
          </p:cNvSpPr>
          <p:nvPr/>
        </p:nvSpPr>
        <p:spPr>
          <a:xfrm>
            <a:off x="2335560" y="2685601"/>
            <a:ext cx="7520880" cy="1275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Sayak</a:t>
            </a:r>
            <a:r>
              <a:rPr lang="en-US" altLang="ko-KR" sz="1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Saha Roy et al.</a:t>
            </a:r>
            <a:br>
              <a:rPr lang="en-US" altLang="ko-KR" sz="1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</a:br>
            <a:r>
              <a:rPr lang="en-US" altLang="ko-KR" sz="1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The University of Texas at Arlington</a:t>
            </a:r>
            <a:br>
              <a:rPr lang="en-US" altLang="ko-KR" sz="1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</a:br>
            <a:r>
              <a:rPr lang="en-US" altLang="ko-KR" sz="1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S&amp;P 2024</a:t>
            </a:r>
            <a:endParaRPr lang="en-US" altLang="ko-KR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82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420A6BE4-A420-A4FF-8672-F0F646487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While direct phishing sites generation can be blocked, separating them into several smaller prompts can deceive the LLM</a:t>
            </a:r>
            <a:endParaRPr lang="ko-KR" altLang="en-US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4D487BCD-85F3-54E3-FAB7-F0ABB52D1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Phishing Website Generation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69F4BDA-ABAE-52D0-06E5-B266CF33F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4" y="2135059"/>
            <a:ext cx="6258941" cy="4145365"/>
          </a:xfrm>
          <a:prstGeom prst="rect">
            <a:avLst/>
          </a:prstGeom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6BB1A9D-CB0A-9C5F-6143-94D668CED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10</a:t>
            </a:fld>
            <a:r>
              <a:rPr lang="ko-KR" altLang="en-US"/>
              <a:t> </a:t>
            </a:r>
            <a:r>
              <a:rPr lang="en-US" altLang="ko-KR"/>
              <a:t>/ 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5841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FEDC6-6D3C-25AF-4EC5-A419CA977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4D586CE3-CBFE-3581-E62C-E15A98CCF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While direct phishing sites generation can be blocked, separating them into several smaller prompts can deceive the LLM</a:t>
            </a:r>
            <a:endParaRPr lang="ko-KR" altLang="en-US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0307B7E4-FCF4-D8A3-640F-B9FD37C06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Phishing Website Generation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C0DA8E2-E633-DAA5-FFCE-F45838472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4" y="2135059"/>
            <a:ext cx="6258941" cy="4145365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E6F348D6-5A37-E72F-BA11-E9F537457326}"/>
              </a:ext>
            </a:extLst>
          </p:cNvPr>
          <p:cNvSpPr/>
          <p:nvPr/>
        </p:nvSpPr>
        <p:spPr>
          <a:xfrm>
            <a:off x="6023992" y="2060848"/>
            <a:ext cx="3816424" cy="446449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B33D76-D863-EACC-9763-3F356F25AC6B}"/>
              </a:ext>
            </a:extLst>
          </p:cNvPr>
          <p:cNvSpPr txBox="1"/>
          <p:nvPr/>
        </p:nvSpPr>
        <p:spPr>
          <a:xfrm>
            <a:off x="6528048" y="3356992"/>
            <a:ext cx="158417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Design object</a:t>
            </a:r>
            <a:endParaRPr lang="ko-KR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D66830-B1A7-2F01-73F3-3D58E7B4492F}"/>
              </a:ext>
            </a:extLst>
          </p:cNvPr>
          <p:cNvSpPr txBox="1"/>
          <p:nvPr/>
        </p:nvSpPr>
        <p:spPr>
          <a:xfrm>
            <a:off x="6528049" y="3861048"/>
            <a:ext cx="288032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Credential-stealing object</a:t>
            </a:r>
            <a:endParaRPr lang="ko-KR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8ACF28-93F0-ED53-F994-4520B6AD9870}"/>
              </a:ext>
            </a:extLst>
          </p:cNvPr>
          <p:cNvSpPr txBox="1"/>
          <p:nvPr/>
        </p:nvSpPr>
        <p:spPr>
          <a:xfrm>
            <a:off x="6528049" y="4434611"/>
            <a:ext cx="288032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Exploit generation object</a:t>
            </a:r>
            <a:endParaRPr lang="ko-KR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323572-6439-F491-623B-C220C3CC3EB8}"/>
              </a:ext>
            </a:extLst>
          </p:cNvPr>
          <p:cNvSpPr txBox="1"/>
          <p:nvPr/>
        </p:nvSpPr>
        <p:spPr>
          <a:xfrm>
            <a:off x="6528049" y="4995578"/>
            <a:ext cx="288032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Credential transfer object</a:t>
            </a:r>
            <a:endParaRPr lang="ko-KR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40EC6383-F20F-D216-B557-BEF54CB14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11</a:t>
            </a:fld>
            <a:r>
              <a:rPr lang="ko-KR" altLang="en-US"/>
              <a:t> </a:t>
            </a:r>
            <a:r>
              <a:rPr lang="en-US" altLang="ko-KR"/>
              <a:t>/ 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290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F1702-1582-F5F4-AE93-E789203BB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DFB4F4DC-7F00-58DE-27A6-36F5224D9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Prompts were created by three independent coders (two graduate, one undergraduate)</a:t>
            </a:r>
            <a:endParaRPr lang="ko-KR" altLang="en-US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0EE46BE6-CE2B-431D-6CFC-05CDB1F61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Phishing Website Generation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329935A8-A2A9-9D63-EA3C-2AC2A046D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2241426"/>
            <a:ext cx="8688288" cy="3961100"/>
          </a:xfrm>
          <a:prstGeom prst="rect">
            <a:avLst/>
          </a:prstGeom>
        </p:spPr>
      </p:pic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DBCAA952-B1A8-6287-FBB4-F333778A9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12</a:t>
            </a:fld>
            <a:r>
              <a:rPr lang="ko-KR" altLang="en-US"/>
              <a:t> </a:t>
            </a:r>
            <a:r>
              <a:rPr lang="en-US" altLang="ko-KR"/>
              <a:t>/ 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2154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11758-989F-194E-0CE0-4C4452844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4036E907-BD3E-D0B4-0D3D-FD3BF3E46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However, manually producing the attack prompts can be time-consuming</a:t>
            </a:r>
          </a:p>
          <a:p>
            <a:pPr lvl="1"/>
            <a:r>
              <a:rPr lang="en-US" altLang="ko-KR" dirty="0"/>
              <a:t>LLM can perform this labor!</a:t>
            </a:r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05A56208-F712-C43B-8E5F-C3165B080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Phishing Website Generation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92F1385-FD8E-0A1A-6325-E164DD407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780" y="2276872"/>
            <a:ext cx="7968208" cy="3823455"/>
          </a:xfrm>
          <a:prstGeom prst="rect">
            <a:avLst/>
          </a:prstGeom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D449BF2-ED21-E4FC-EAE7-6AF989E1F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13</a:t>
            </a:fld>
            <a:r>
              <a:rPr lang="ko-KR" altLang="en-US"/>
              <a:t> </a:t>
            </a:r>
            <a:r>
              <a:rPr lang="en-US" altLang="ko-KR"/>
              <a:t>/ 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0990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22E3B-AC45-83CD-019D-E652C4869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AADFFE1C-D410-9DA1-A8ED-7E9218C00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However, manually producing the attack prompts can be time-consuming</a:t>
            </a:r>
          </a:p>
          <a:p>
            <a:pPr lvl="1"/>
            <a:r>
              <a:rPr lang="en-US" altLang="ko-KR" dirty="0"/>
              <a:t>LLM can perform this labor!</a:t>
            </a:r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61E071DB-2AC4-8805-6759-3A5C8C33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Phishing Website Generation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45CDFB5-9B6C-F3BD-C114-E610C49EE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2221647"/>
            <a:ext cx="8568952" cy="3660775"/>
          </a:xfrm>
          <a:prstGeom prst="rect">
            <a:avLst/>
          </a:prstGeom>
        </p:spPr>
      </p:pic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2008E4DF-C042-2E78-86AA-4ADE3E419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14</a:t>
            </a:fld>
            <a:r>
              <a:rPr lang="ko-KR" altLang="en-US"/>
              <a:t> </a:t>
            </a:r>
            <a:r>
              <a:rPr lang="en-US" altLang="ko-KR"/>
              <a:t>/ 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9563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43005-D8BF-725F-9CE7-0B4D91CA3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5886D390-F743-A582-91F5-EAF5C31F9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However, manually producing the attack prompts can be time-consuming</a:t>
            </a:r>
          </a:p>
          <a:p>
            <a:pPr lvl="1"/>
            <a:r>
              <a:rPr lang="en-US" altLang="ko-KR" dirty="0"/>
              <a:t>LLM can perform this labor!</a:t>
            </a:r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10E10853-7CE2-A96A-A2D7-61A89AB97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Phishing Website Generation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9A346C0-F347-FD4C-A00D-358A61BC9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704" y="2420888"/>
            <a:ext cx="9336360" cy="3407739"/>
          </a:xfrm>
          <a:prstGeom prst="rect">
            <a:avLst/>
          </a:prstGeom>
        </p:spPr>
      </p:pic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7CBC490A-BEC5-41C0-A110-49BE60A1F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15</a:t>
            </a:fld>
            <a:r>
              <a:rPr lang="ko-KR" altLang="en-US"/>
              <a:t> </a:t>
            </a:r>
            <a:r>
              <a:rPr lang="en-US" altLang="ko-KR"/>
              <a:t>/ 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6578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D8AFDD15-6C00-7305-9C6A-C834A50BF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For the generated phishing websites, authors assessed the generated websites based on its </a:t>
            </a:r>
            <a:r>
              <a:rPr lang="en-US" altLang="ko-KR" i="1" u="sng" dirty="0"/>
              <a:t>appearance</a:t>
            </a:r>
            <a:r>
              <a:rPr lang="en-US" altLang="ko-KR" i="1" dirty="0"/>
              <a:t> </a:t>
            </a:r>
            <a:r>
              <a:rPr lang="en-US" altLang="ko-KR" dirty="0"/>
              <a:t>and </a:t>
            </a:r>
            <a:r>
              <a:rPr lang="en-US" altLang="ko-KR" i="1" dirty="0"/>
              <a:t>functionality</a:t>
            </a:r>
          </a:p>
          <a:p>
            <a:pPr lvl="1"/>
            <a:r>
              <a:rPr lang="en-US" altLang="ko-KR" dirty="0"/>
              <a:t>Reviewed 80 samples for each LLM</a:t>
            </a:r>
            <a:endParaRPr lang="ko-KR" altLang="en-US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3BB0D624-809C-8BC7-B6D9-E7F9F340B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Evaluation of Generated Websites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3C4D682-FC42-55C2-72B1-A7203C0FD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927" y="2780928"/>
            <a:ext cx="5638073" cy="252028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99AAC31-F169-8C15-D048-56C076520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064" y="2708920"/>
            <a:ext cx="4963791" cy="2937230"/>
          </a:xfrm>
          <a:prstGeom prst="rect">
            <a:avLst/>
          </a:prstGeom>
        </p:spPr>
      </p:pic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7C74CFF3-8F03-F7F6-76B6-3AAAC81EC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16</a:t>
            </a:fld>
            <a:r>
              <a:rPr lang="ko-KR" altLang="en-US"/>
              <a:t> </a:t>
            </a:r>
            <a:r>
              <a:rPr lang="en-US" altLang="ko-KR"/>
              <a:t>/ 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6553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94447-4067-355E-4BD1-13DCE5566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550F1B20-4066-D267-3251-A6587D9FF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For the generated phishing websites, authors assessed the generated websites based on its </a:t>
            </a:r>
            <a:r>
              <a:rPr lang="en-US" altLang="ko-KR" i="1" dirty="0"/>
              <a:t>appearance </a:t>
            </a:r>
            <a:r>
              <a:rPr lang="en-US" altLang="ko-KR" dirty="0"/>
              <a:t>and </a:t>
            </a:r>
            <a:r>
              <a:rPr lang="en-US" altLang="ko-KR" i="1" u="sng" dirty="0"/>
              <a:t>functionality</a:t>
            </a:r>
          </a:p>
          <a:p>
            <a:pPr lvl="1"/>
            <a:r>
              <a:rPr lang="en-US" altLang="ko-KR" dirty="0"/>
              <a:t>Reviewed 80 samples for each LLM</a:t>
            </a:r>
            <a:endParaRPr lang="ko-KR" altLang="en-US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54EB9C57-8A3F-8822-E704-E5CF9CBC2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Evaluation of Generated Websites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D51D360-44F0-2B10-49EC-BFD0E47DA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2512215"/>
            <a:ext cx="10369152" cy="3365057"/>
          </a:xfrm>
          <a:prstGeom prst="rect">
            <a:avLst/>
          </a:prstGeom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038073A-0918-714F-FAE0-7B2947B5B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17</a:t>
            </a:fld>
            <a:r>
              <a:rPr lang="ko-KR" altLang="en-US"/>
              <a:t> </a:t>
            </a:r>
            <a:r>
              <a:rPr lang="en-US" altLang="ko-KR"/>
              <a:t>/ 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9632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6483D268-9C7B-5530-1010-B26BBAF8E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2" y="980729"/>
            <a:ext cx="11329259" cy="1368152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/>
              <a:t>Furthermore, authors tested whether the generated websites could bypass the anti-phishing mechanisms</a:t>
            </a:r>
          </a:p>
          <a:p>
            <a:pPr lvl="1"/>
            <a:r>
              <a:rPr lang="en-US" altLang="ko-KR" dirty="0"/>
              <a:t>Tested for 160 LLM generated websites (GPT4 – 63, GPT 3.5T – 31, Claude – 48, Bard – 18) and 160 human-generated websites</a:t>
            </a:r>
            <a:endParaRPr lang="ko-KR" altLang="en-US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B9D3F473-6B46-B027-21CD-B1D685980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Evaluation of Generated Websites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BD21E21-E792-3669-CD7E-1EB4A96DA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736" y="2516798"/>
            <a:ext cx="4032448" cy="3718711"/>
          </a:xfrm>
          <a:prstGeom prst="rect">
            <a:avLst/>
          </a:prstGeom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7089295-6B13-F507-707B-27C67DEDC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18</a:t>
            </a:fld>
            <a:r>
              <a:rPr lang="ko-KR" altLang="en-US"/>
              <a:t> </a:t>
            </a:r>
            <a:r>
              <a:rPr lang="en-US" altLang="ko-KR"/>
              <a:t>/ 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4807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489B9E0-E536-465A-713C-2C2881DA1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To classify the prompts, trained another pre-trained language model</a:t>
            </a:r>
            <a:endParaRPr lang="ko-KR" altLang="en-US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397A4358-B4E1-B1EE-FE1D-8FAE4114C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Detecting Malicious Prompts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9257635-C3B8-2F97-F605-F1A272524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736" y="1844824"/>
            <a:ext cx="4030930" cy="4581128"/>
          </a:xfrm>
          <a:prstGeom prst="rect">
            <a:avLst/>
          </a:prstGeom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847DE22-23BB-A165-A1DF-B379A96F5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19</a:t>
            </a:fld>
            <a:r>
              <a:rPr lang="ko-KR" altLang="en-US"/>
              <a:t> </a:t>
            </a:r>
            <a:r>
              <a:rPr lang="en-US" altLang="ko-KR"/>
              <a:t>/ 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4647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D6C03BA6-E3A4-67B8-50A3-49F90CF2F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The advanced capabilities of LLM have made them used across various applications including chatbots, content creation, etc.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FD317D97-93CF-5E0E-CDCE-35DC309EE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pic>
        <p:nvPicPr>
          <p:cNvPr id="1026" name="Picture 2" descr="Navigating the Future: Emerging Architectures for LLM Applications">
            <a:extLst>
              <a:ext uri="{FF2B5EF4-FFF2-40B4-BE49-F238E27FC236}">
                <a16:creationId xmlns:a16="http://schemas.microsoft.com/office/drawing/2014/main" id="{70B8C0D8-706C-C444-6508-13B08CC1C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498" y="2100511"/>
            <a:ext cx="5439004" cy="425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E94C6FE-8B57-F30F-56C9-B3AB056EF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2</a:t>
            </a:fld>
            <a:r>
              <a:rPr lang="ko-KR" altLang="en-US"/>
              <a:t> </a:t>
            </a:r>
            <a:r>
              <a:rPr lang="en-US" altLang="ko-KR"/>
              <a:t>/ 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2968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26A60-3CDC-45B7-E4FA-C9BE5F100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4D614A53-DA60-A0C3-15F3-0C224DF96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Two coders labelled 1,255 phishing prompts and 1,534 benign prompts</a:t>
            </a:r>
            <a:endParaRPr lang="ko-KR" altLang="en-US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4AD42968-19E3-E3EF-59FB-AEA0A8700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Detecting Malicious Prompts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67C37B3-6248-DF86-A633-86BE17A8E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2204864"/>
            <a:ext cx="10750128" cy="2993841"/>
          </a:xfrm>
          <a:prstGeom prst="rect">
            <a:avLst/>
          </a:prstGeom>
        </p:spPr>
      </p:pic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1C6BE259-565B-DB2C-9B70-570E1D7D0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20</a:t>
            </a:fld>
            <a:r>
              <a:rPr lang="ko-KR" altLang="en-US"/>
              <a:t> </a:t>
            </a:r>
            <a:r>
              <a:rPr lang="en-US" altLang="ko-KR"/>
              <a:t>/ 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7467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40B32C45-97D3-A649-150D-29659FBD3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As for the model, authors tested with several BERT-based models</a:t>
            </a:r>
            <a:endParaRPr lang="ko-KR" altLang="en-US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229D709D-5320-D4FB-5C68-A1543A945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Detecting Malicious Prompts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8FEFA83-E0E3-2ECC-66FE-2923E6AC7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26" y="2924944"/>
            <a:ext cx="10948948" cy="2133665"/>
          </a:xfrm>
          <a:prstGeom prst="rect">
            <a:avLst/>
          </a:prstGeom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3576575-9A33-2FCF-6F36-367F7CBB4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21</a:t>
            </a:fld>
            <a:r>
              <a:rPr lang="ko-KR" altLang="en-US"/>
              <a:t> </a:t>
            </a:r>
            <a:r>
              <a:rPr lang="en-US" altLang="ko-KR"/>
              <a:t>/ 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445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10AC5-5457-CAC9-45DD-DC74FC888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31BA926C-8EFA-DB0D-8394-6350C49F4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As for the model, authors tested with several BERT-based models</a:t>
            </a:r>
            <a:endParaRPr lang="ko-KR" altLang="en-US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92A3294D-65AE-5FAF-0C1C-BE2EAF74F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Detecting Malicious Prompts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F843401-E47F-B6CC-BC57-38A08FBA9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816" y="4293096"/>
            <a:ext cx="9408368" cy="126847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D206903-2F5A-EE7F-CC33-6EB72E031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1772816"/>
            <a:ext cx="10948948" cy="2133665"/>
          </a:xfrm>
          <a:prstGeom prst="rect">
            <a:avLst/>
          </a:prstGeom>
        </p:spPr>
      </p:pic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F46B061-4542-7B25-B773-4B96DDC7E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22</a:t>
            </a:fld>
            <a:r>
              <a:rPr lang="ko-KR" altLang="en-US"/>
              <a:t> </a:t>
            </a:r>
            <a:r>
              <a:rPr lang="en-US" altLang="ko-KR"/>
              <a:t>/ 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7916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891D4A77-95B4-71DC-CE8C-FD19287DC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However, there can be a scenario where each prompt is benign, but the overall conversation can be malicious</a:t>
            </a:r>
          </a:p>
          <a:p>
            <a:pPr lvl="1"/>
            <a:r>
              <a:rPr lang="en-US" altLang="ko-KR" dirty="0"/>
              <a:t>Thus, tested with other conditions such as prompt-collection and prompt-subset</a:t>
            </a:r>
            <a:endParaRPr lang="ko-KR" altLang="en-US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25029A11-1701-FF15-0F68-3D68843FB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Detecting Malicious Prompts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4AF70CE-8D6B-33E2-FF31-DA3AB5C56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675" y="2924944"/>
            <a:ext cx="6187673" cy="302433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C1134946-E921-5445-3924-E57DCA4B0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812" y="3645024"/>
            <a:ext cx="5159989" cy="1152128"/>
          </a:xfrm>
          <a:prstGeom prst="rect">
            <a:avLst/>
          </a:prstGeom>
        </p:spPr>
      </p:pic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3E28C81B-AB37-4B5D-3DB4-CAD80D995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23</a:t>
            </a:fld>
            <a:r>
              <a:rPr lang="ko-KR" altLang="en-US"/>
              <a:t> </a:t>
            </a:r>
            <a:r>
              <a:rPr lang="en-US" altLang="ko-KR"/>
              <a:t>/ 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3494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9AF6A-9D8A-98DE-5EA8-BC50F76FD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D56B261D-9556-71C9-7989-FED67C6EA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However, there can be a scenario where each prompt is benign, but the overall conversation can be malicious</a:t>
            </a:r>
          </a:p>
          <a:p>
            <a:pPr lvl="1"/>
            <a:r>
              <a:rPr lang="en-US" altLang="ko-KR" dirty="0"/>
              <a:t>Thus, tested with other conditions such as </a:t>
            </a:r>
            <a:r>
              <a:rPr lang="en-US" altLang="ko-KR" u="sng" dirty="0"/>
              <a:t>prompt-collection</a:t>
            </a:r>
            <a:r>
              <a:rPr lang="en-US" altLang="ko-KR" dirty="0"/>
              <a:t> and prompt-subset</a:t>
            </a:r>
            <a:endParaRPr lang="ko-KR" altLang="en-US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28836BEA-3C24-8DE1-F3BE-BC5A67BD5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Detecting Malicious Prompts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7A3D91D-7DCD-F2D4-A805-EF224CE96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748" y="3212976"/>
            <a:ext cx="8544272" cy="2256007"/>
          </a:xfrm>
          <a:prstGeom prst="rect">
            <a:avLst/>
          </a:prstGeom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9AABDE8-D545-0E17-C3F7-0186B9373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24</a:t>
            </a:fld>
            <a:r>
              <a:rPr lang="ko-KR" altLang="en-US"/>
              <a:t> </a:t>
            </a:r>
            <a:r>
              <a:rPr lang="en-US" altLang="ko-KR"/>
              <a:t>/ 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3923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5B0D9-6452-FEF9-0407-0E111601E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D4824E1C-1CC5-4AF6-5B72-E08F51358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However, there can be a scenario where each prompt is benign, but the overall conversation can be malicious</a:t>
            </a:r>
          </a:p>
          <a:p>
            <a:pPr lvl="1"/>
            <a:r>
              <a:rPr lang="en-US" altLang="ko-KR" dirty="0"/>
              <a:t>Thus, tested with other conditions such as prompt-collection and </a:t>
            </a:r>
            <a:r>
              <a:rPr lang="en-US" altLang="ko-KR" u="sng" dirty="0"/>
              <a:t>prompt-subset</a:t>
            </a:r>
            <a:endParaRPr lang="ko-KR" altLang="en-US" u="sng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7D7C9B78-E279-4F65-E54F-EDA3896EB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Detecting Malicious Prompts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0075D5E-5EA1-BA86-D702-808BC8125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816" y="3592612"/>
            <a:ext cx="9408368" cy="1241678"/>
          </a:xfrm>
          <a:prstGeom prst="rect">
            <a:avLst/>
          </a:prstGeom>
        </p:spPr>
      </p:pic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7C54B682-C629-8A18-2F91-F670ED7DB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25</a:t>
            </a:fld>
            <a:r>
              <a:rPr lang="ko-KR" altLang="en-US"/>
              <a:t> </a:t>
            </a:r>
            <a:r>
              <a:rPr lang="en-US" altLang="ko-KR"/>
              <a:t>/ 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9240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47095A8B-270F-AC9F-E71D-6245D0373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In this work, authors investigated the phishing attack generated by Large Language Models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r>
              <a:rPr lang="en-US" altLang="ko-KR" dirty="0"/>
              <a:t>It is proved that LLMs can be easily manipulated to create the elements (e.g., e-mails and websites) regarding to the phishing attack</a:t>
            </a:r>
          </a:p>
          <a:p>
            <a:pPr lvl="1"/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However, such malicious prompts can be prevented by training a smaller model that distinguishes it from the benign prompt</a:t>
            </a:r>
            <a:endParaRPr lang="ko-KR" altLang="en-US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7D6E7C47-85C9-D9A3-72EF-0BED4ECC4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Summary</a:t>
            </a: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E9A4E48-2C93-FD1F-CC0C-FC93E6A84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26</a:t>
            </a:fld>
            <a:r>
              <a:rPr lang="ko-KR" altLang="en-US"/>
              <a:t> </a:t>
            </a:r>
            <a:r>
              <a:rPr lang="en-US" altLang="ko-KR"/>
              <a:t>/ 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4325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A2FD8-EEAB-4102-77EE-A4141B8EF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7673E29E-AAD6-3CDF-4CB6-CD5CE5F97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However, LLMs can be used also for malicious purposes</a:t>
            </a:r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86CCAAED-C7D8-40AD-990A-3C2B42E2A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pic>
        <p:nvPicPr>
          <p:cNvPr id="2050" name="Picture 2" descr="Comprehensive Guide to Large Language Model (LLM) Security | Lakera –  Protecting AI teams that disrupt the world.">
            <a:extLst>
              <a:ext uri="{FF2B5EF4-FFF2-40B4-BE49-F238E27FC236}">
                <a16:creationId xmlns:a16="http://schemas.microsoft.com/office/drawing/2014/main" id="{9EEF357C-A151-63BE-AE68-8338C116A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1698090"/>
            <a:ext cx="10289572" cy="452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EA5A7EA-0EF2-AFBF-779F-336BEAE25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3</a:t>
            </a:fld>
            <a:r>
              <a:rPr lang="ko-KR" altLang="en-US"/>
              <a:t> </a:t>
            </a:r>
            <a:r>
              <a:rPr lang="en-US" altLang="ko-KR"/>
              <a:t>/ 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176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E7F5FF43-2274-C526-AEF7-7B49DEB94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This work aims at exploring the extent to which LLMs can be leveraged for generating phishing attacks</a:t>
            </a:r>
            <a:endParaRPr lang="ko-KR" altLang="en-US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1C458A2F-E527-4258-4B29-B68117087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Contribution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C325A56-23E8-98A0-DF35-B7937DC56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6" y="2338891"/>
            <a:ext cx="9264352" cy="3538381"/>
          </a:xfrm>
          <a:prstGeom prst="rect">
            <a:avLst/>
          </a:prstGeom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EE60CB9-A81B-F14B-1943-5DA325A27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4</a:t>
            </a:fld>
            <a:r>
              <a:rPr lang="ko-KR" altLang="en-US"/>
              <a:t> </a:t>
            </a:r>
            <a:r>
              <a:rPr lang="en-US" altLang="ko-KR"/>
              <a:t>/ 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86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00CC4E48-D0B6-BFA7-E7CC-A2F2355A1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489" y="1532747"/>
            <a:ext cx="9363024" cy="4119730"/>
          </a:xfrm>
          <a:prstGeom prst="rect">
            <a:avLst/>
          </a:prstGeom>
          <a:noFill/>
        </p:spPr>
      </p:pic>
      <p:sp>
        <p:nvSpPr>
          <p:cNvPr id="4" name="제목 3">
            <a:extLst>
              <a:ext uri="{FF2B5EF4-FFF2-40B4-BE49-F238E27FC236}">
                <a16:creationId xmlns:a16="http://schemas.microsoft.com/office/drawing/2014/main" id="{8B4B6AB5-6151-8D80-8805-4AC14FF6C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69" y="274638"/>
            <a:ext cx="11151031" cy="55423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ko-KR" sz="3100"/>
              <a:t>Threat Model</a:t>
            </a:r>
            <a:endParaRPr lang="ko-KR" altLang="en-US" sz="310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CF58C41-03BC-4ACF-1D58-01C5FD090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5</a:t>
            </a:fld>
            <a:r>
              <a:rPr lang="ko-KR" altLang="en-US"/>
              <a:t> </a:t>
            </a:r>
            <a:r>
              <a:rPr lang="en-US" altLang="ko-KR"/>
              <a:t>/ 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9278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CA186-B348-4100-20E1-ECCC648DD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76373456-2D3F-A76F-E6DA-BB2399D8F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69" y="274638"/>
            <a:ext cx="11151031" cy="55423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ko-KR" sz="3100"/>
              <a:t>Threat Model</a:t>
            </a:r>
            <a:endParaRPr lang="ko-KR" altLang="en-US" sz="3100"/>
          </a:p>
        </p:txBody>
      </p:sp>
      <p:pic>
        <p:nvPicPr>
          <p:cNvPr id="3074" name="Picture 2" descr="ChatGPT icon PNG and SVG Vector Free Download">
            <a:extLst>
              <a:ext uri="{FF2B5EF4-FFF2-40B4-BE49-F238E27FC236}">
                <a16:creationId xmlns:a16="http://schemas.microsoft.com/office/drawing/2014/main" id="{460A623E-EC6D-06F0-4AE6-70B4FE201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32" y="235743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A03A88A-2880-380C-EBB6-F9FC2FC7F1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512" y="2459511"/>
            <a:ext cx="1938975" cy="193897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809C28BD-4483-C62F-319E-DA75BAC86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4272" y="2459511"/>
            <a:ext cx="2493399" cy="1871489"/>
          </a:xfrm>
          <a:prstGeom prst="rect">
            <a:avLst/>
          </a:prstGeom>
        </p:spPr>
      </p:pic>
      <p:sp>
        <p:nvSpPr>
          <p:cNvPr id="14" name="슬라이드 번호 개체 틀 13">
            <a:extLst>
              <a:ext uri="{FF2B5EF4-FFF2-40B4-BE49-F238E27FC236}">
                <a16:creationId xmlns:a16="http://schemas.microsoft.com/office/drawing/2014/main" id="{A9330D18-0771-60DA-6316-357CCF4F4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6</a:t>
            </a:fld>
            <a:r>
              <a:rPr lang="ko-KR" altLang="en-US"/>
              <a:t> </a:t>
            </a:r>
            <a:r>
              <a:rPr lang="en-US" altLang="ko-KR"/>
              <a:t>/ 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3814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3147BDD1-4C16-CA34-7FA5-02EE36154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Authors have devised prompt for with 8 different types of phishing attack types</a:t>
            </a:r>
            <a:endParaRPr lang="ko-KR" altLang="en-US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4FA1C1DB-90DA-6BB4-7BE3-A55B2A69E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Phishing Website Generation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D58FC64-2E55-FEA6-40DF-834A7E0A7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48" y="2780928"/>
            <a:ext cx="11064552" cy="2177230"/>
          </a:xfrm>
          <a:prstGeom prst="rect">
            <a:avLst/>
          </a:prstGeom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1AC4E95-99A9-B118-88B9-AFEFE8CD6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7</a:t>
            </a:fld>
            <a:r>
              <a:rPr lang="ko-KR" altLang="en-US"/>
              <a:t> </a:t>
            </a:r>
            <a:r>
              <a:rPr lang="en-US" altLang="ko-KR"/>
              <a:t>/ 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6163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D41AD-B265-CE76-53C6-C7104EF36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0DEABA4F-BDD1-BD97-419E-AE15C9EAC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Authors have devised prompt for with 8 different types of phishing attack types</a:t>
            </a:r>
            <a:endParaRPr lang="ko-KR" altLang="en-US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5F9F0201-7C97-995F-05FA-3E95BF93B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Phishing Website Generation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FCB744C-4A7B-8082-FF4F-D33E6D38B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988" y="2204864"/>
            <a:ext cx="6312024" cy="34067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D07719-2FF0-EB73-8C8C-7B2DB2A01B9D}"/>
              </a:ext>
            </a:extLst>
          </p:cNvPr>
          <p:cNvSpPr txBox="1"/>
          <p:nvPr/>
        </p:nvSpPr>
        <p:spPr>
          <a:xfrm>
            <a:off x="2243572" y="5939194"/>
            <a:ext cx="770485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QR code attack</a:t>
            </a:r>
            <a:endParaRPr lang="ko-KR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F5E6665-20CA-6100-E416-78AC20E1C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8</a:t>
            </a:fld>
            <a:r>
              <a:rPr lang="ko-KR" altLang="en-US"/>
              <a:t> </a:t>
            </a:r>
            <a:r>
              <a:rPr lang="en-US" altLang="ko-KR"/>
              <a:t>/ 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5152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BF503-94EF-7FAC-C4C6-7201A096B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FA1AF22E-4B1C-F95D-18D3-5C6CF20F3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Authors have devised prompt for with 8 different types of phishing attack types</a:t>
            </a:r>
            <a:endParaRPr lang="ko-KR" altLang="en-US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243C3294-0817-A4AA-94AE-234D4FCE6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Phishing Website Generation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B2E6AD4-2612-D9C9-75E9-45CDFAADF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612" y="1844824"/>
            <a:ext cx="6984776" cy="4286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E5E664-42FE-EB89-54E7-DB84F540566E}"/>
              </a:ext>
            </a:extLst>
          </p:cNvPr>
          <p:cNvSpPr txBox="1"/>
          <p:nvPr/>
        </p:nvSpPr>
        <p:spPr>
          <a:xfrm>
            <a:off x="2243572" y="6080370"/>
            <a:ext cx="770485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Browser in the Browser attack</a:t>
            </a:r>
            <a:endParaRPr lang="ko-KR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575C286-9EFF-AD9A-2F8A-3EC1F4EDB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9</a:t>
            </a:fld>
            <a:r>
              <a:rPr lang="ko-KR" altLang="en-US"/>
              <a:t> </a:t>
            </a:r>
            <a:r>
              <a:rPr lang="en-US" altLang="ko-KR"/>
              <a:t>/ 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4350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ctr">
          <a:defRPr sz="2000"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C23490C-3150-476E-B8F3-AAE7DFF4A741}">
  <we:reference id="wa104381411" version="1.0.0.0" store="ko-KR" storeType="OMEX"/>
  <we:alternateReferences>
    <we:reference id="WA104381411" version="1.0.0.0" store="WA10438141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79252</TotalTime>
  <Words>775</Words>
  <Application>Microsoft Office PowerPoint</Application>
  <PresentationFormat>와이드스크린</PresentationFormat>
  <Paragraphs>108</Paragraphs>
  <Slides>26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1" baseType="lpstr">
      <vt:lpstr>맑은 고딕</vt:lpstr>
      <vt:lpstr>Arial</vt:lpstr>
      <vt:lpstr>Calibri</vt:lpstr>
      <vt:lpstr>Wingdings</vt:lpstr>
      <vt:lpstr>Office 테마</vt:lpstr>
      <vt:lpstr>From Chatbots to Phishbots?: Phishing Scam Generation in Commercial Large Language Models</vt:lpstr>
      <vt:lpstr>Introduction</vt:lpstr>
      <vt:lpstr>Introduction</vt:lpstr>
      <vt:lpstr>Contribution</vt:lpstr>
      <vt:lpstr>Threat Model</vt:lpstr>
      <vt:lpstr>Threat Model</vt:lpstr>
      <vt:lpstr>Phishing Website Generation</vt:lpstr>
      <vt:lpstr>Phishing Website Generation</vt:lpstr>
      <vt:lpstr>Phishing Website Generation</vt:lpstr>
      <vt:lpstr>Phishing Website Generation</vt:lpstr>
      <vt:lpstr>Phishing Website Generation</vt:lpstr>
      <vt:lpstr>Phishing Website Generation</vt:lpstr>
      <vt:lpstr>Phishing Website Generation</vt:lpstr>
      <vt:lpstr>Phishing Website Generation</vt:lpstr>
      <vt:lpstr>Phishing Website Generation</vt:lpstr>
      <vt:lpstr>Evaluation of Generated Websites</vt:lpstr>
      <vt:lpstr>Evaluation of Generated Websites</vt:lpstr>
      <vt:lpstr>Evaluation of Generated Websites</vt:lpstr>
      <vt:lpstr>Detecting Malicious Prompts</vt:lpstr>
      <vt:lpstr>Detecting Malicious Prompts</vt:lpstr>
      <vt:lpstr>Detecting Malicious Prompts</vt:lpstr>
      <vt:lpstr>Detecting Malicious Prompts</vt:lpstr>
      <vt:lpstr>Detecting Malicious Prompts</vt:lpstr>
      <vt:lpstr>Detecting Malicious Prompts</vt:lpstr>
      <vt:lpstr>Detecting Malicious Prompts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세린 천</cp:lastModifiedBy>
  <cp:revision>4501</cp:revision>
  <dcterms:created xsi:type="dcterms:W3CDTF">2014-12-26T06:56:01Z</dcterms:created>
  <dcterms:modified xsi:type="dcterms:W3CDTF">2024-12-09T11:25:32Z</dcterms:modified>
</cp:coreProperties>
</file>