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503" r:id="rId2"/>
    <p:sldId id="515" r:id="rId3"/>
    <p:sldId id="517" r:id="rId4"/>
    <p:sldId id="518" r:id="rId5"/>
    <p:sldId id="519" r:id="rId6"/>
    <p:sldId id="521" r:id="rId7"/>
    <p:sldId id="522" r:id="rId8"/>
    <p:sldId id="524" r:id="rId9"/>
    <p:sldId id="527" r:id="rId10"/>
    <p:sldId id="528" r:id="rId11"/>
    <p:sldId id="529" r:id="rId12"/>
    <p:sldId id="530" r:id="rId13"/>
    <p:sldId id="531" r:id="rId14"/>
    <p:sldId id="532" r:id="rId15"/>
    <p:sldId id="533" r:id="rId16"/>
    <p:sldId id="534" r:id="rId17"/>
    <p:sldId id="535" r:id="rId18"/>
    <p:sldId id="553" r:id="rId19"/>
    <p:sldId id="536" r:id="rId20"/>
    <p:sldId id="543" r:id="rId21"/>
    <p:sldId id="544" r:id="rId22"/>
    <p:sldId id="545" r:id="rId23"/>
    <p:sldId id="548" r:id="rId24"/>
    <p:sldId id="554" r:id="rId25"/>
    <p:sldId id="555" r:id="rId26"/>
    <p:sldId id="556" r:id="rId27"/>
    <p:sldId id="557" r:id="rId28"/>
    <p:sldId id="560" r:id="rId29"/>
    <p:sldId id="561" r:id="rId30"/>
    <p:sldId id="564" r:id="rId31"/>
    <p:sldId id="565" r:id="rId32"/>
    <p:sldId id="568" r:id="rId33"/>
    <p:sldId id="569" r:id="rId34"/>
    <p:sldId id="571" r:id="rId35"/>
    <p:sldId id="570" r:id="rId36"/>
    <p:sldId id="520" r:id="rId37"/>
    <p:sldId id="563" r:id="rId38"/>
    <p:sldId id="552" r:id="rId39"/>
    <p:sldId id="546" r:id="rId40"/>
    <p:sldId id="559" r:id="rId41"/>
  </p:sldIdLst>
  <p:sldSz cx="12192000" cy="6858000"/>
  <p:notesSz cx="6858000" cy="9144000"/>
  <p:embeddedFontLst>
    <p:embeddedFont>
      <p:font typeface="Cambria Math" panose="02040503050406030204" pitchFamily="18" charset="0"/>
      <p:regular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5E19955-10BD-42B8-A897-FFC9BBAF6EC4}">
          <p14:sldIdLst>
            <p14:sldId id="503"/>
            <p14:sldId id="515"/>
            <p14:sldId id="517"/>
            <p14:sldId id="518"/>
            <p14:sldId id="519"/>
            <p14:sldId id="521"/>
            <p14:sldId id="522"/>
            <p14:sldId id="524"/>
            <p14:sldId id="527"/>
            <p14:sldId id="528"/>
            <p14:sldId id="529"/>
            <p14:sldId id="530"/>
            <p14:sldId id="531"/>
            <p14:sldId id="532"/>
            <p14:sldId id="533"/>
            <p14:sldId id="534"/>
            <p14:sldId id="535"/>
            <p14:sldId id="553"/>
            <p14:sldId id="536"/>
            <p14:sldId id="543"/>
            <p14:sldId id="544"/>
            <p14:sldId id="545"/>
            <p14:sldId id="548"/>
            <p14:sldId id="554"/>
            <p14:sldId id="555"/>
            <p14:sldId id="556"/>
            <p14:sldId id="557"/>
            <p14:sldId id="560"/>
            <p14:sldId id="561"/>
            <p14:sldId id="564"/>
            <p14:sldId id="565"/>
            <p14:sldId id="568"/>
            <p14:sldId id="569"/>
            <p14:sldId id="571"/>
            <p14:sldId id="570"/>
          </p14:sldIdLst>
        </p14:section>
        <p14:section name="Appendix" id="{756A42D1-F432-44D3-A246-C972E04466CB}">
          <p14:sldIdLst>
            <p14:sldId id="520"/>
            <p14:sldId id="563"/>
            <p14:sldId id="552"/>
            <p14:sldId id="546"/>
            <p14:sldId id="559"/>
          </p14:sldIdLst>
        </p14:section>
        <p14:section name="ToRemove" id="{166EE5FA-E7E9-4BD0-BED5-F6ACDD57737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20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만든 이" initials="오전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E084"/>
    <a:srgbClr val="85E085"/>
    <a:srgbClr val="DEEBF7"/>
    <a:srgbClr val="FFFFFF"/>
    <a:srgbClr val="FF5050"/>
    <a:srgbClr val="F466AD"/>
    <a:srgbClr val="FBE5D6"/>
    <a:srgbClr val="000000"/>
    <a:srgbClr val="FFF2CC"/>
    <a:srgbClr val="F855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0941" autoAdjust="0"/>
  </p:normalViewPr>
  <p:slideViewPr>
    <p:cSldViewPr snapToGrid="0">
      <p:cViewPr varScale="1">
        <p:scale>
          <a:sx n="106" d="100"/>
          <a:sy n="106" d="100"/>
        </p:scale>
        <p:origin x="792" y="108"/>
      </p:cViewPr>
      <p:guideLst>
        <p:guide orient="horz" pos="120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190"/>
    </p:cViewPr>
  </p:sorterViewPr>
  <p:notesViewPr>
    <p:cSldViewPr snapToGrid="0">
      <p:cViewPr varScale="1">
        <p:scale>
          <a:sx n="91" d="100"/>
          <a:sy n="91" d="100"/>
        </p:scale>
        <p:origin x="223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3802D3-CDA8-F44F-B0F7-48F6BDCA64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0E81D9-51E7-93C3-FD55-2C73133582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A574E-54E0-4A23-955A-85E1B580075F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581331-C15D-9B4E-9618-E7AF32B87E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AE97FC-9F29-995B-F075-ED37AC2551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253EF5-67CE-4EA0-9BCE-01796D925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148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E1D24-999B-44E4-86A7-CB6467A7F7C5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2819E1-847C-4DE7-B9A4-78BCAD509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81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2819E1-847C-4DE7-B9A4-78BCAD509D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100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2819E1-847C-4DE7-B9A4-78BCAD509D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39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2819E1-847C-4DE7-B9A4-78BCAD509D3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35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B606AC-5F45-38AD-D6EC-85EF9A714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5A07647-27FD-F76F-ED46-A39CB46461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C1381E5-DF98-1CD3-FA92-1ACCC98A29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C34FCB8-FA27-214D-0E5A-3F3656A18D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2819E1-847C-4DE7-B9A4-78BCAD509D3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999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CFB1B-CF65-8DEC-596E-B54D7C8E9E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64208"/>
            <a:ext cx="9144000" cy="1398079"/>
          </a:xfrm>
        </p:spPr>
        <p:txBody>
          <a:bodyPr anchor="t">
            <a:normAutofit/>
          </a:bodyPr>
          <a:lstStyle>
            <a:lvl1pPr algn="ctr">
              <a:defRPr sz="4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453E1E-4891-FA73-B061-63C5CA7F05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216830"/>
            <a:ext cx="9144000" cy="365125"/>
          </a:xfrm>
        </p:spPr>
        <p:txBody>
          <a:bodyPr>
            <a:normAutofit/>
          </a:bodyPr>
          <a:lstStyle>
            <a:lvl1pPr marL="0" indent="0" algn="l">
              <a:buNone/>
              <a:defRPr sz="1800" i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BE8977-343A-BB3F-1A5A-31E5B5C256C3}"/>
              </a:ext>
            </a:extLst>
          </p:cNvPr>
          <p:cNvSpPr/>
          <p:nvPr userDrawn="1"/>
        </p:nvSpPr>
        <p:spPr>
          <a:xfrm>
            <a:off x="11579230" y="6445513"/>
            <a:ext cx="466466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B5BA41A-E04E-3A94-E227-12410CB6D632}"/>
              </a:ext>
            </a:extLst>
          </p:cNvPr>
          <p:cNvCxnSpPr>
            <a:cxnSpLocks/>
          </p:cNvCxnSpPr>
          <p:nvPr userDrawn="1"/>
        </p:nvCxnSpPr>
        <p:spPr>
          <a:xfrm>
            <a:off x="1524000" y="4982718"/>
            <a:ext cx="91440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0523265-87AC-C6EE-E98D-BCB3081AEC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4000" y="3144541"/>
            <a:ext cx="9144000" cy="1800838"/>
          </a:xfrm>
        </p:spPr>
        <p:txBody>
          <a:bodyPr/>
          <a:lstStyle>
            <a:lvl1pPr marL="0" indent="0" algn="ctr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26" name="그룹 4">
            <a:extLst>
              <a:ext uri="{FF2B5EF4-FFF2-40B4-BE49-F238E27FC236}">
                <a16:creationId xmlns:a16="http://schemas.microsoft.com/office/drawing/2014/main" id="{4F5B3D4D-1F54-6197-0D53-86459F058A5D}"/>
              </a:ext>
            </a:extLst>
          </p:cNvPr>
          <p:cNvGrpSpPr/>
          <p:nvPr userDrawn="1"/>
        </p:nvGrpSpPr>
        <p:grpSpPr>
          <a:xfrm>
            <a:off x="4899250" y="5888164"/>
            <a:ext cx="2393501" cy="739912"/>
            <a:chOff x="4533335" y="5329393"/>
            <a:chExt cx="2889979" cy="893391"/>
          </a:xfrm>
        </p:grpSpPr>
        <p:pic>
          <p:nvPicPr>
            <p:cNvPr id="27" name="그림 5">
              <a:extLst>
                <a:ext uri="{FF2B5EF4-FFF2-40B4-BE49-F238E27FC236}">
                  <a16:creationId xmlns:a16="http://schemas.microsoft.com/office/drawing/2014/main" id="{191AACE1-F177-6B91-E95B-E2FA6B2676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335" y="5329393"/>
              <a:ext cx="859031" cy="893391"/>
            </a:xfrm>
            <a:prstGeom prst="rect">
              <a:avLst/>
            </a:prstGeom>
          </p:spPr>
        </p:pic>
        <p:pic>
          <p:nvPicPr>
            <p:cNvPr id="28" name="Picture 2">
              <a:extLst>
                <a:ext uri="{FF2B5EF4-FFF2-40B4-BE49-F238E27FC236}">
                  <a16:creationId xmlns:a16="http://schemas.microsoft.com/office/drawing/2014/main" id="{C8BD1583-BE8B-534B-12D4-23F75DA15EE0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2682" y="5462162"/>
              <a:ext cx="1960632" cy="5659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Text Placeholder 21">
            <a:extLst>
              <a:ext uri="{FF2B5EF4-FFF2-40B4-BE49-F238E27FC236}">
                <a16:creationId xmlns:a16="http://schemas.microsoft.com/office/drawing/2014/main" id="{618E57D1-6CF3-8F66-65FB-DC151F1AAC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24000" y="5020056"/>
            <a:ext cx="9144000" cy="547432"/>
          </a:xfrm>
        </p:spPr>
        <p:txBody>
          <a:bodyPr/>
          <a:lstStyle>
            <a:lvl1pPr marL="0" indent="0" algn="ctr"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21">
            <a:extLst>
              <a:ext uri="{FF2B5EF4-FFF2-40B4-BE49-F238E27FC236}">
                <a16:creationId xmlns:a16="http://schemas.microsoft.com/office/drawing/2014/main" id="{446E4F9D-DD0C-5F35-54CA-576FE50D90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24000" y="657833"/>
            <a:ext cx="9144000" cy="35181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7958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79F93-0931-2C09-D50E-764282EA2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6F46A5-24F8-48F3-80AB-D6B89B60ED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FAF04D-6FF1-2FB5-6EB4-77FD6D8FBA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DBE034-5B27-D528-0068-3E94F694D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DFEABB-1699-B57D-6DBF-22650BA0B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15BC44-EBF3-B210-D93A-7648501DE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0FB5-BC68-415E-B104-1A5D9F53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22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7ED6A-F92F-66DA-ED18-F6E0D70A2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60DECE-C748-ABB3-1105-522A73F1B5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F7017-F653-DDA4-BA52-A11D25DED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F7073-A5A1-6527-EB98-A8786C6FF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81C4E-6E3B-A40E-110D-E52A8A1E7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0FB5-BC68-415E-B104-1A5D9F53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010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06186D-FF06-5062-FA56-ED81435E1A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372FAC-EC57-4724-EE72-14D3CE47DC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FE161-71C6-16EC-61B4-A09DBDB2E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4B304-6BC3-C025-F170-FD71B26CD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435A1-396A-E4AE-ABB0-0F21BF027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0FB5-BC68-415E-B104-1A5D9F53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25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BF99E-4591-5B9E-FC5E-8E58BC241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967038"/>
            <a:ext cx="10515600" cy="1500187"/>
          </a:xfrm>
        </p:spPr>
        <p:txBody>
          <a:bodyPr anchor="b">
            <a:normAutofit/>
          </a:bodyPr>
          <a:lstStyle>
            <a:lvl1pPr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C74400-5C57-8852-1DCC-8D318E57C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229B201-DCB5-8ACA-A690-91AF3E2B6494}"/>
              </a:ext>
            </a:extLst>
          </p:cNvPr>
          <p:cNvCxnSpPr>
            <a:cxnSpLocks/>
          </p:cNvCxnSpPr>
          <p:nvPr userDrawn="1"/>
        </p:nvCxnSpPr>
        <p:spPr>
          <a:xfrm>
            <a:off x="831850" y="4533900"/>
            <a:ext cx="10515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0D0F82DC-4937-814C-162D-4E749DC2BC76}"/>
              </a:ext>
            </a:extLst>
          </p:cNvPr>
          <p:cNvSpPr/>
          <p:nvPr userDrawn="1"/>
        </p:nvSpPr>
        <p:spPr>
          <a:xfrm>
            <a:off x="11445118" y="6468491"/>
            <a:ext cx="624962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3669480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DFBBF-4CAD-6782-58F1-9BE8F0224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633" y="328554"/>
            <a:ext cx="10978699" cy="649094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1DD25-FCCF-32D0-499D-6AB36199C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633" y="1132676"/>
            <a:ext cx="10978699" cy="5044287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86072-6D9F-6831-769F-6B22AAE2C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286" y="6451911"/>
            <a:ext cx="8107680" cy="365125"/>
          </a:xfrm>
        </p:spPr>
        <p:txBody>
          <a:bodyPr/>
          <a:lstStyle>
            <a:lvl1pPr algn="l">
              <a:defRPr sz="1050"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FEB23-A015-EAD2-C6F6-DFF4F4AE2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F9880FB5-BC68-415E-B104-1A5D9F53AE9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AA48ACB-7FB8-3984-F85B-5FA18BF439F4}"/>
              </a:ext>
            </a:extLst>
          </p:cNvPr>
          <p:cNvCxnSpPr>
            <a:cxnSpLocks/>
          </p:cNvCxnSpPr>
          <p:nvPr userDrawn="1"/>
        </p:nvCxnSpPr>
        <p:spPr>
          <a:xfrm>
            <a:off x="607633" y="977648"/>
            <a:ext cx="11028160" cy="0"/>
          </a:xfrm>
          <a:prstGeom prst="line">
            <a:avLst/>
          </a:prstGeom>
          <a:ln w="38100">
            <a:solidFill>
              <a:srgbClr val="7F7F7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텍스트 개체 틀 11">
            <a:extLst>
              <a:ext uri="{FF2B5EF4-FFF2-40B4-BE49-F238E27FC236}">
                <a16:creationId xmlns:a16="http://schemas.microsoft.com/office/drawing/2014/main" id="{ABA583D1-B51E-9268-80E2-6736484B64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5667" y="93084"/>
            <a:ext cx="10978699" cy="315913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 sz="1400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ko-KR" altLang="en-US" dirty="0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38681701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BF99E-4591-5B9E-FC5E-8E58BC241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C74400-5C57-8852-1DCC-8D318E57C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193FB6-CAD6-7C27-F2B2-2B7FF4A7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F40C9-45C0-AEA8-06FC-FFCB8DD49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5B8178-6F56-F721-E9DE-DB70316BC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0FB5-BC68-415E-B104-1A5D9F53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27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CA422-40CF-138A-BD85-7833B167F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29A40-209B-6FEB-F771-423D06E1E0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21F998-4C6D-B8B2-882B-24B4731582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A6A71C-98C4-48FC-BDF7-7ACD522C6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236DFE-10C6-2359-2A60-48F08D8EE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DB53AF-F75E-777C-650F-E29F61085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0FB5-BC68-415E-B104-1A5D9F53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74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FDF3F-D05E-144F-180A-48B082A3E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018F86-B310-5388-A379-F6FC4AB64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B8E2E8-D533-426C-B416-40A28198E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C28C62-FCA6-FECB-6337-B81A53556C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F15718-D806-B137-32E3-D833907379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708156-3E4B-BC4E-632C-42F432E5D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5B5802-2A75-2443-8943-318DAD38B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B3FC95-186D-37FD-20E0-1AD7991A7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0FB5-BC68-415E-B104-1A5D9F53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622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EAA0A23-6C18-DE81-4FE6-A7436A927B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65126"/>
            <a:ext cx="10515600" cy="649224"/>
          </a:xfrm>
        </p:spPr>
        <p:txBody>
          <a:bodyPr anchor="ctr">
            <a:normAutofit/>
          </a:bodyPr>
          <a:lstStyle>
            <a:lvl1pPr marL="0" indent="0">
              <a:buNone/>
              <a:defRPr sz="36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ACE5AC-D67A-9D42-99A8-AD38A1E9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91E013-A84D-D08D-EB6E-758FE2171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D7748B-E747-9290-99A9-3ED61D701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0FB5-BC68-415E-B104-1A5D9F53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8996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E1056-726C-858D-55A3-63F3B2E6C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86A5DC-E48B-7AA1-BBAA-FC857FE6A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A4211-A07D-8A4F-6169-8329234F4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0FB5-BC68-415E-B104-1A5D9F53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712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DDC6D-DFEB-8494-E5F3-AD4664773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6033E-7782-97A5-7177-BECEE2AB0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62CC5D-F506-BEFE-44EC-5DAD24B09B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B168EC-25DF-7C40-56AA-4180865C6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682AB9-1798-68CB-12C4-B999F57B2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DD2F79-3634-D402-E0C3-A454CB584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0FB5-BC68-415E-B104-1A5D9F53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46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3A631-C850-F8D2-C7B7-F0F7FC08B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CDE255-3F2E-5A03-92A0-29A378A56E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4CFB6-FB7F-599E-1CA4-2CAE4A2AC3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104" y="64519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40FA7E-6DD5-49C1-BCEB-B7D7EFD2C6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38272" y="6451911"/>
            <a:ext cx="8107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A8AC7-E106-4196-965D-DA87FCD26C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9690" y="6451911"/>
            <a:ext cx="486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9880FB5-BC68-415E-B104-1A5D9F53AE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4ED0B3-5D68-80EC-9949-85EC1C3FF855}"/>
              </a:ext>
            </a:extLst>
          </p:cNvPr>
          <p:cNvSpPr txBox="1"/>
          <p:nvPr userDrawn="1"/>
        </p:nvSpPr>
        <p:spPr>
          <a:xfrm>
            <a:off x="11504729" y="6465196"/>
            <a:ext cx="5562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35</a:t>
            </a:r>
          </a:p>
        </p:txBody>
      </p:sp>
    </p:spTree>
    <p:extLst>
      <p:ext uri="{BB962C8B-B14F-4D97-AF65-F5344CB8AC3E}">
        <p14:creationId xmlns:p14="http://schemas.microsoft.com/office/powerpoint/2010/main" val="761675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12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svg"/><Relationship Id="rId11" Type="http://schemas.openxmlformats.org/officeDocument/2006/relationships/image" Target="../media/image39.png"/><Relationship Id="rId5" Type="http://schemas.openxmlformats.org/officeDocument/2006/relationships/image" Target="../media/image5.png"/><Relationship Id="rId10" Type="http://schemas.openxmlformats.org/officeDocument/2006/relationships/image" Target="../media/image38.png"/><Relationship Id="rId4" Type="http://schemas.openxmlformats.org/officeDocument/2006/relationships/image" Target="../media/image4.svg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3.png"/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12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svg"/><Relationship Id="rId11" Type="http://schemas.openxmlformats.org/officeDocument/2006/relationships/image" Target="../media/image39.png"/><Relationship Id="rId5" Type="http://schemas.openxmlformats.org/officeDocument/2006/relationships/image" Target="../media/image5.png"/><Relationship Id="rId10" Type="http://schemas.openxmlformats.org/officeDocument/2006/relationships/image" Target="../media/image38.png"/><Relationship Id="rId4" Type="http://schemas.openxmlformats.org/officeDocument/2006/relationships/image" Target="../media/image4.svg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9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5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svg"/><Relationship Id="rId11" Type="http://schemas.openxmlformats.org/officeDocument/2006/relationships/image" Target="../media/image54.png"/><Relationship Id="rId5" Type="http://schemas.openxmlformats.org/officeDocument/2006/relationships/image" Target="../media/image3.png"/><Relationship Id="rId10" Type="http://schemas.openxmlformats.org/officeDocument/2006/relationships/image" Target="../media/image53.png"/><Relationship Id="rId4" Type="http://schemas.openxmlformats.org/officeDocument/2006/relationships/image" Target="../media/image6.svg"/><Relationship Id="rId9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58.png"/><Relationship Id="rId7" Type="http://schemas.openxmlformats.org/officeDocument/2006/relationships/image" Target="../media/image13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0.png"/><Relationship Id="rId11" Type="http://schemas.openxmlformats.org/officeDocument/2006/relationships/image" Target="../media/image170.png"/><Relationship Id="rId5" Type="http://schemas.openxmlformats.org/officeDocument/2006/relationships/image" Target="../media/image110.png"/><Relationship Id="rId10" Type="http://schemas.openxmlformats.org/officeDocument/2006/relationships/image" Target="../media/image160.png"/><Relationship Id="rId4" Type="http://schemas.openxmlformats.org/officeDocument/2006/relationships/image" Target="../media/image100.png"/><Relationship Id="rId9" Type="http://schemas.openxmlformats.org/officeDocument/2006/relationships/image" Target="../media/image15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3.png"/><Relationship Id="rId21" Type="http://schemas.openxmlformats.org/officeDocument/2006/relationships/image" Target="../media/image650.png"/><Relationship Id="rId7" Type="http://schemas.openxmlformats.org/officeDocument/2006/relationships/image" Target="../media/image60.png"/><Relationship Id="rId17" Type="http://schemas.openxmlformats.org/officeDocument/2006/relationships/image" Target="../media/image33.png"/><Relationship Id="rId2" Type="http://schemas.openxmlformats.org/officeDocument/2006/relationships/image" Target="../media/image59.png"/><Relationship Id="rId16" Type="http://schemas.openxmlformats.org/officeDocument/2006/relationships/image" Target="../media/image32.png"/><Relationship Id="rId20" Type="http://schemas.openxmlformats.org/officeDocument/2006/relationships/image" Target="../media/image6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svg"/><Relationship Id="rId24" Type="http://schemas.openxmlformats.org/officeDocument/2006/relationships/image" Target="../media/image68.png"/><Relationship Id="rId5" Type="http://schemas.openxmlformats.org/officeDocument/2006/relationships/image" Target="../media/image5.png"/><Relationship Id="rId15" Type="http://schemas.openxmlformats.org/officeDocument/2006/relationships/image" Target="../media/image31.png"/><Relationship Id="rId23" Type="http://schemas.openxmlformats.org/officeDocument/2006/relationships/image" Target="../media/image67.png"/><Relationship Id="rId10" Type="http://schemas.openxmlformats.org/officeDocument/2006/relationships/image" Target="../media/image63.png"/><Relationship Id="rId19" Type="http://schemas.openxmlformats.org/officeDocument/2006/relationships/image" Target="../media/image64.png"/><Relationship Id="rId4" Type="http://schemas.openxmlformats.org/officeDocument/2006/relationships/image" Target="../media/image4.svg"/><Relationship Id="rId9" Type="http://schemas.openxmlformats.org/officeDocument/2006/relationships/image" Target="../media/image62.png"/><Relationship Id="rId14" Type="http://schemas.openxmlformats.org/officeDocument/2006/relationships/image" Target="../media/image30.png"/><Relationship Id="rId22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4.svg"/><Relationship Id="rId7" Type="http://schemas.openxmlformats.org/officeDocument/2006/relationships/image" Target="../media/image6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0.png"/><Relationship Id="rId5" Type="http://schemas.openxmlformats.org/officeDocument/2006/relationships/image" Target="../media/image6.svg"/><Relationship Id="rId10" Type="http://schemas.openxmlformats.org/officeDocument/2006/relationships/image" Target="../media/image72.png"/><Relationship Id="rId4" Type="http://schemas.openxmlformats.org/officeDocument/2006/relationships/image" Target="../media/image5.png"/><Relationship Id="rId9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3" Type="http://schemas.openxmlformats.org/officeDocument/2006/relationships/image" Target="../media/image74.png"/><Relationship Id="rId7" Type="http://schemas.openxmlformats.org/officeDocument/2006/relationships/image" Target="../media/image6.svg"/><Relationship Id="rId12" Type="http://schemas.openxmlformats.org/officeDocument/2006/relationships/image" Target="../media/image79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78.png"/><Relationship Id="rId5" Type="http://schemas.openxmlformats.org/officeDocument/2006/relationships/image" Target="../media/image4.svg"/><Relationship Id="rId15" Type="http://schemas.openxmlformats.org/officeDocument/2006/relationships/image" Target="../media/image82.png"/><Relationship Id="rId10" Type="http://schemas.openxmlformats.org/officeDocument/2006/relationships/image" Target="../media/image77.png"/><Relationship Id="rId4" Type="http://schemas.openxmlformats.org/officeDocument/2006/relationships/image" Target="../media/image3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8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7.png"/><Relationship Id="rId5" Type="http://schemas.openxmlformats.org/officeDocument/2006/relationships/image" Target="../media/image64.png"/><Relationship Id="rId4" Type="http://schemas.openxmlformats.org/officeDocument/2006/relationships/image" Target="../media/image6.sv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1.png"/><Relationship Id="rId7" Type="http://schemas.openxmlformats.org/officeDocument/2006/relationships/image" Target="../media/image102.png"/><Relationship Id="rId2" Type="http://schemas.openxmlformats.org/officeDocument/2006/relationships/image" Target="../media/image96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1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0.png"/><Relationship Id="rId2" Type="http://schemas.openxmlformats.org/officeDocument/2006/relationships/image" Target="../media/image9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5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0.png"/><Relationship Id="rId2" Type="http://schemas.openxmlformats.org/officeDocument/2006/relationships/image" Target="../media/image96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sv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svg"/><Relationship Id="rId11" Type="http://schemas.openxmlformats.org/officeDocument/2006/relationships/image" Target="../media/image20.png"/><Relationship Id="rId5" Type="http://schemas.openxmlformats.org/officeDocument/2006/relationships/image" Target="../media/image5.png"/><Relationship Id="rId10" Type="http://schemas.openxmlformats.org/officeDocument/2006/relationships/image" Target="../media/image19.png"/><Relationship Id="rId4" Type="http://schemas.openxmlformats.org/officeDocument/2006/relationships/image" Target="../media/image4.sv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22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svg"/><Relationship Id="rId11" Type="http://schemas.openxmlformats.org/officeDocument/2006/relationships/image" Target="../media/image27.png"/><Relationship Id="rId5" Type="http://schemas.openxmlformats.org/officeDocument/2006/relationships/image" Target="../media/image5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4.sv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8B58-251A-FE60-0B36-7DCD70137A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39875"/>
            <a:ext cx="9144000" cy="1130173"/>
          </a:xfrm>
        </p:spPr>
        <p:txBody>
          <a:bodyPr>
            <a:normAutofit/>
          </a:bodyPr>
          <a:lstStyle/>
          <a:p>
            <a:r>
              <a:rPr lang="en-US" sz="3600" dirty="0"/>
              <a:t>Call Me By My Name: Simple, Practical Private Information Retrieval for Keyword Queries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41E28CFE-A3C2-3C11-1DB7-D89023C04A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ACM CCS 2024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9F97B2-0921-7EAC-2D9D-759626C1C5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24000" y="5056632"/>
            <a:ext cx="9144000" cy="510856"/>
          </a:xfrm>
        </p:spPr>
        <p:txBody>
          <a:bodyPr>
            <a:normAutofit/>
          </a:bodyPr>
          <a:lstStyle/>
          <a:p>
            <a:r>
              <a:rPr lang="en-US" dirty="0" err="1"/>
              <a:t>Honggeun</a:t>
            </a:r>
            <a:r>
              <a:rPr lang="en-US" dirty="0"/>
              <a:t> Park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E08F859-0D67-636B-D5BB-799577AD404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24000" y="657833"/>
            <a:ext cx="9144000" cy="351817"/>
          </a:xfrm>
        </p:spPr>
        <p:txBody>
          <a:bodyPr>
            <a:normAutofit/>
          </a:bodyPr>
          <a:lstStyle/>
          <a:p>
            <a:r>
              <a:rPr lang="en-US" dirty="0"/>
              <a:t>[2025.04.30] MMLAB</a:t>
            </a:r>
            <a:r>
              <a:rPr lang="ko-KR" altLang="en-US" dirty="0"/>
              <a:t> </a:t>
            </a:r>
            <a:r>
              <a:rPr lang="en-US" altLang="ko-KR" dirty="0"/>
              <a:t>Main</a:t>
            </a:r>
            <a:r>
              <a:rPr lang="ko-KR" altLang="en-US" dirty="0"/>
              <a:t> </a:t>
            </a:r>
            <a:r>
              <a:rPr lang="en-US" dirty="0"/>
              <a:t>Seminar – Private Information Retrieval (PIR)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5F74400-87CC-A6E7-FFB1-A7226F1078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4000" y="3144541"/>
            <a:ext cx="4572000" cy="1800838"/>
          </a:xfrm>
        </p:spPr>
        <p:txBody>
          <a:bodyPr>
            <a:normAutofit/>
          </a:bodyPr>
          <a:lstStyle/>
          <a:p>
            <a:r>
              <a:rPr lang="en-US" sz="2400" b="1" dirty="0"/>
              <a:t>Sofia Celi</a:t>
            </a:r>
          </a:p>
          <a:p>
            <a:r>
              <a:rPr lang="en-US" sz="2000" dirty="0"/>
              <a:t>Brave Software</a:t>
            </a:r>
          </a:p>
          <a:p>
            <a:r>
              <a:rPr lang="en-US" sz="2000" dirty="0"/>
              <a:t>Lisbon, Portugal</a:t>
            </a:r>
          </a:p>
          <a:p>
            <a:r>
              <a:rPr lang="en-US" sz="2000" dirty="0"/>
              <a:t>cherenkov@riseup.net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0AF1E823-06EB-29FB-5BC5-1A058011CBEC}"/>
              </a:ext>
            </a:extLst>
          </p:cNvPr>
          <p:cNvSpPr txBox="1">
            <a:spLocks/>
          </p:cNvSpPr>
          <p:nvPr/>
        </p:nvSpPr>
        <p:spPr>
          <a:xfrm>
            <a:off x="5617029" y="3144541"/>
            <a:ext cx="5529942" cy="1800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/>
              <a:t>Alex Davidson</a:t>
            </a:r>
          </a:p>
          <a:p>
            <a:r>
              <a:rPr lang="en-US" sz="2000" dirty="0" err="1"/>
              <a:t>Universidade</a:t>
            </a:r>
            <a:r>
              <a:rPr lang="en-US" sz="2000" dirty="0"/>
              <a:t> NOVA de Lisboa &amp; Nova LINCS</a:t>
            </a:r>
          </a:p>
          <a:p>
            <a:r>
              <a:rPr lang="en-US" sz="2000" dirty="0"/>
              <a:t>Lisbon, Portugal</a:t>
            </a:r>
          </a:p>
          <a:p>
            <a:r>
              <a:rPr lang="en-US" sz="2000" dirty="0"/>
              <a:t>a.davidson@fct.unl.pt</a:t>
            </a:r>
          </a:p>
        </p:txBody>
      </p:sp>
    </p:spTree>
    <p:extLst>
      <p:ext uri="{BB962C8B-B14F-4D97-AF65-F5344CB8AC3E}">
        <p14:creationId xmlns:p14="http://schemas.microsoft.com/office/powerpoint/2010/main" val="3107874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C0CE47D-560C-B8B1-CE28-66D50B749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Index-Based PIR – Detail [2/3]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8F9D43B3-B422-A2B8-5640-1581A4F063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7633" y="1132676"/>
                <a:ext cx="10978699" cy="5044287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arabicPeriod" startAt="2"/>
                </a:pPr>
                <a:r>
                  <a:rPr lang="en-US" altLang="ko-KR" b="1" dirty="0"/>
                  <a:t>Generates Response </a:t>
                </a:r>
                <a14:m>
                  <m:oMath xmlns:m="http://schemas.openxmlformats.org/officeDocument/2006/math"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en-US" altLang="ko-KR" b="1" dirty="0"/>
              </a:p>
              <a:p>
                <a:pPr lvl="1"/>
                <a:r>
                  <a:rPr lang="en-US" altLang="ko-KR" dirty="0"/>
                  <a:t>Multiplies each value in DB with each element in query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</m:oMath>
                </a14:m>
                <a:r>
                  <a:rPr lang="en-US" altLang="ko-KR" dirty="0"/>
                  <a:t> to generate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endParaRPr lang="en-US" altLang="ko-KR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8F9D43B3-B422-A2B8-5640-1581A4F063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7633" y="1132676"/>
                <a:ext cx="10978699" cy="5044287"/>
              </a:xfrm>
              <a:blipFill>
                <a:blip r:embed="rId2"/>
                <a:stretch>
                  <a:fillRect l="-1166" t="-21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CFCEFB8-EE81-DA09-4FC6-2F495A0AB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0FB5-BC68-415E-B104-1A5D9F53AE9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80220DB-CA7B-45DC-A455-DDD6D47E79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5667" y="93084"/>
            <a:ext cx="10978699" cy="315913"/>
          </a:xfrm>
        </p:spPr>
        <p:txBody>
          <a:bodyPr/>
          <a:lstStyle/>
          <a:p>
            <a:r>
              <a:rPr lang="en-US" altLang="ko-KR" dirty="0"/>
              <a:t>Introduction &amp; Background</a:t>
            </a:r>
            <a:endParaRPr lang="ko-KR" altLang="en-US" dirty="0"/>
          </a:p>
        </p:txBody>
      </p:sp>
      <p:pic>
        <p:nvPicPr>
          <p:cNvPr id="6" name="Graphic 5" descr="Man with solid fill">
            <a:extLst>
              <a:ext uri="{FF2B5EF4-FFF2-40B4-BE49-F238E27FC236}">
                <a16:creationId xmlns:a16="http://schemas.microsoft.com/office/drawing/2014/main" id="{9785C1FC-9B66-A329-CC77-DA3C86B47D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651" y="3771605"/>
            <a:ext cx="1498798" cy="1498798"/>
          </a:xfrm>
          <a:prstGeom prst="rect">
            <a:avLst/>
          </a:prstGeom>
        </p:spPr>
      </p:pic>
      <p:pic>
        <p:nvPicPr>
          <p:cNvPr id="7" name="Graphic 7" descr="Server with solid fill">
            <a:extLst>
              <a:ext uri="{FF2B5EF4-FFF2-40B4-BE49-F238E27FC236}">
                <a16:creationId xmlns:a16="http://schemas.microsoft.com/office/drawing/2014/main" id="{AE9AB23A-A547-A0A3-AF6A-B465067F7E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36957" y="3771605"/>
            <a:ext cx="1498798" cy="1498798"/>
          </a:xfrm>
          <a:prstGeom prst="rect">
            <a:avLst/>
          </a:prstGeom>
        </p:spPr>
      </p:pic>
      <p:sp>
        <p:nvSpPr>
          <p:cNvPr id="9" name="말풍선: 모서리가 둥근 사각형 8">
            <a:extLst>
              <a:ext uri="{FF2B5EF4-FFF2-40B4-BE49-F238E27FC236}">
                <a16:creationId xmlns:a16="http://schemas.microsoft.com/office/drawing/2014/main" id="{4D69468F-57D7-C86D-243B-00F925D6D4AD}"/>
              </a:ext>
            </a:extLst>
          </p:cNvPr>
          <p:cNvSpPr/>
          <p:nvPr/>
        </p:nvSpPr>
        <p:spPr>
          <a:xfrm>
            <a:off x="179512" y="2558721"/>
            <a:ext cx="2960852" cy="612648"/>
          </a:xfrm>
          <a:prstGeom prst="wedgeRoundRectCallout">
            <a:avLst>
              <a:gd name="adj1" fmla="val -21568"/>
              <a:gd name="adj2" fmla="val 8633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ysClr val="windowText" lastClr="000000"/>
                </a:solidFill>
              </a:rPr>
              <a:t>Want to get 3</a:t>
            </a:r>
            <a:r>
              <a:rPr lang="en-US" altLang="ko-KR" sz="2000" baseline="30000" dirty="0">
                <a:solidFill>
                  <a:sysClr val="windowText" lastClr="000000"/>
                </a:solidFill>
              </a:rPr>
              <a:t>rd</a:t>
            </a:r>
            <a:r>
              <a:rPr lang="en-US" altLang="ko-KR" sz="2000" dirty="0">
                <a:solidFill>
                  <a:sysClr val="windowText" lastClr="000000"/>
                </a:solidFill>
              </a:rPr>
              <a:t> element</a:t>
            </a:r>
            <a:endParaRPr lang="ko-KR" altLang="en-US" sz="2000" dirty="0">
              <a:solidFill>
                <a:sysClr val="windowText" lastClr="00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50CFBD4-6C0E-4C65-8BB0-F1B7B2013F04}"/>
              </a:ext>
            </a:extLst>
          </p:cNvPr>
          <p:cNvSpPr txBox="1"/>
          <p:nvPr/>
        </p:nvSpPr>
        <p:spPr>
          <a:xfrm>
            <a:off x="10033303" y="2989880"/>
            <a:ext cx="4908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cs typeface="Times New Roman" panose="02020603050405020304" pitchFamily="18" charset="0"/>
              </a:rPr>
              <a:t>DB</a:t>
            </a:r>
            <a:endParaRPr lang="ko-KR" altLang="en-US" sz="1600" b="1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표 28">
                <a:extLst>
                  <a:ext uri="{FF2B5EF4-FFF2-40B4-BE49-F238E27FC236}">
                    <a16:creationId xmlns:a16="http://schemas.microsoft.com/office/drawing/2014/main" id="{2340483B-CD0D-4B1E-A88C-6397C5F2B50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918412"/>
                  </p:ext>
                </p:extLst>
              </p:nvPr>
            </p:nvGraphicFramePr>
            <p:xfrm>
              <a:off x="10025384" y="3408484"/>
              <a:ext cx="506678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06678">
                      <a:extLst>
                        <a:ext uri="{9D8B030D-6E8A-4147-A177-3AD203B41FA5}">
                          <a16:colId xmlns:a16="http://schemas.microsoft.com/office/drawing/2014/main" val="50139795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14897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20623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75410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187193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694858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190342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표 28">
                <a:extLst>
                  <a:ext uri="{FF2B5EF4-FFF2-40B4-BE49-F238E27FC236}">
                    <a16:creationId xmlns:a16="http://schemas.microsoft.com/office/drawing/2014/main" id="{2340483B-CD0D-4B1E-A88C-6397C5F2B50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918412"/>
                  </p:ext>
                </p:extLst>
              </p:nvPr>
            </p:nvGraphicFramePr>
            <p:xfrm>
              <a:off x="10025384" y="3408484"/>
              <a:ext cx="506678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06678">
                      <a:extLst>
                        <a:ext uri="{9D8B030D-6E8A-4147-A177-3AD203B41FA5}">
                          <a16:colId xmlns:a16="http://schemas.microsoft.com/office/drawing/2014/main" val="50139795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7"/>
                          <a:stretch>
                            <a:fillRect l="-1190" t="-1639" r="-2381" b="-5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114897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7"/>
                          <a:stretch>
                            <a:fillRect l="-1190" t="-101639" r="-2381" b="-4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20623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7"/>
                          <a:stretch>
                            <a:fillRect l="-1190" t="-201639" r="-2381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75410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7"/>
                          <a:stretch>
                            <a:fillRect l="-1190" t="-301639" r="-2381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87193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7"/>
                          <a:stretch>
                            <a:fillRect l="-1190" t="-401639" r="-2381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694858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7"/>
                          <a:stretch>
                            <a:fillRect l="-1190" t="-501639" r="-2381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9034249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1" name="그룹 10">
            <a:extLst>
              <a:ext uri="{FF2B5EF4-FFF2-40B4-BE49-F238E27FC236}">
                <a16:creationId xmlns:a16="http://schemas.microsoft.com/office/drawing/2014/main" id="{244AA83B-EA6D-43C3-8616-F2D7BA3121E3}"/>
              </a:ext>
            </a:extLst>
          </p:cNvPr>
          <p:cNvGrpSpPr/>
          <p:nvPr/>
        </p:nvGrpSpPr>
        <p:grpSpPr>
          <a:xfrm>
            <a:off x="8948011" y="166908"/>
            <a:ext cx="2687782" cy="707622"/>
            <a:chOff x="9227127" y="427491"/>
            <a:chExt cx="2687782" cy="707622"/>
          </a:xfrm>
        </p:grpSpPr>
        <p:sp>
          <p:nvSpPr>
            <p:cNvPr id="8" name="사각형: 둥근 모서리 7">
              <a:extLst>
                <a:ext uri="{FF2B5EF4-FFF2-40B4-BE49-F238E27FC236}">
                  <a16:creationId xmlns:a16="http://schemas.microsoft.com/office/drawing/2014/main" id="{1B50AACC-64A6-4BC7-A026-B8EB7F11C5DB}"/>
                </a:ext>
              </a:extLst>
            </p:cNvPr>
            <p:cNvSpPr/>
            <p:nvPr/>
          </p:nvSpPr>
          <p:spPr>
            <a:xfrm>
              <a:off x="9227127" y="427491"/>
              <a:ext cx="2687782" cy="70762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dirty="0">
                  <a:solidFill>
                    <a:schemeClr val="tx1"/>
                  </a:solidFill>
                </a:rPr>
                <a:t>Encrypted Message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FF566424-4B43-41CB-96E1-A9AB50BE009D}"/>
                </a:ext>
              </a:extLst>
            </p:cNvPr>
            <p:cNvSpPr/>
            <p:nvPr/>
          </p:nvSpPr>
          <p:spPr>
            <a:xfrm>
              <a:off x="9493015" y="623345"/>
              <a:ext cx="277091" cy="31591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5" name="표 34">
                <a:extLst>
                  <a:ext uri="{FF2B5EF4-FFF2-40B4-BE49-F238E27FC236}">
                    <a16:creationId xmlns:a16="http://schemas.microsoft.com/office/drawing/2014/main" id="{998926FD-B2DE-4DBD-9C0F-08D34E151D8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75688322"/>
                  </p:ext>
                </p:extLst>
              </p:nvPr>
            </p:nvGraphicFramePr>
            <p:xfrm>
              <a:off x="9037668" y="3408484"/>
              <a:ext cx="449423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49423">
                      <a:extLst>
                        <a:ext uri="{9D8B030D-6E8A-4147-A177-3AD203B41FA5}">
                          <a16:colId xmlns:a16="http://schemas.microsoft.com/office/drawing/2014/main" val="37144262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0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114897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0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20623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1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75410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0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87193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694858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0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90342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5" name="표 34">
                <a:extLst>
                  <a:ext uri="{FF2B5EF4-FFF2-40B4-BE49-F238E27FC236}">
                    <a16:creationId xmlns:a16="http://schemas.microsoft.com/office/drawing/2014/main" id="{998926FD-B2DE-4DBD-9C0F-08D34E151D8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75688322"/>
                  </p:ext>
                </p:extLst>
              </p:nvPr>
            </p:nvGraphicFramePr>
            <p:xfrm>
              <a:off x="9037668" y="3408484"/>
              <a:ext cx="449423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49423">
                      <a:extLst>
                        <a:ext uri="{9D8B030D-6E8A-4147-A177-3AD203B41FA5}">
                          <a16:colId xmlns:a16="http://schemas.microsoft.com/office/drawing/2014/main" val="37144262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0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114897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0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20623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1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75410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0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87193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8"/>
                          <a:stretch>
                            <a:fillRect l="-1333" t="-408197" r="-2667" b="-1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694858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0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903424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A9D399C-6568-43C9-BCF5-7CD32905DDFB}"/>
                  </a:ext>
                </a:extLst>
              </p:cNvPr>
              <p:cNvSpPr txBox="1"/>
              <p:nvPr/>
            </p:nvSpPr>
            <p:spPr>
              <a:xfrm>
                <a:off x="9037668" y="5633524"/>
                <a:ext cx="45117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ko-KR" sz="2000" b="1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ko-KR" sz="2000" b="1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𝒆</m:t>
                          </m:r>
                        </m:e>
                      </m:acc>
                    </m:oMath>
                  </m:oMathPara>
                </a14:m>
                <a:endParaRPr lang="ko-KR" altLang="en-US" sz="1600" b="1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A9D399C-6568-43C9-BCF5-7CD32905DD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7668" y="5633524"/>
                <a:ext cx="451174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곱하기 기호 38">
            <a:extLst>
              <a:ext uri="{FF2B5EF4-FFF2-40B4-BE49-F238E27FC236}">
                <a16:creationId xmlns:a16="http://schemas.microsoft.com/office/drawing/2014/main" id="{76928531-209C-49EC-8D54-43BFE0371F16}"/>
              </a:ext>
            </a:extLst>
          </p:cNvPr>
          <p:cNvSpPr/>
          <p:nvPr/>
        </p:nvSpPr>
        <p:spPr>
          <a:xfrm>
            <a:off x="9575961" y="4343586"/>
            <a:ext cx="354836" cy="354836"/>
          </a:xfrm>
          <a:prstGeom prst="mathMultiply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2" name="같음 기호 41">
            <a:extLst>
              <a:ext uri="{FF2B5EF4-FFF2-40B4-BE49-F238E27FC236}">
                <a16:creationId xmlns:a16="http://schemas.microsoft.com/office/drawing/2014/main" id="{665210E9-CE19-480D-A94D-DDEE7B8CF8A8}"/>
              </a:ext>
            </a:extLst>
          </p:cNvPr>
          <p:cNvSpPr/>
          <p:nvPr/>
        </p:nvSpPr>
        <p:spPr>
          <a:xfrm>
            <a:off x="8545168" y="4351727"/>
            <a:ext cx="346695" cy="346695"/>
          </a:xfrm>
          <a:prstGeom prst="mathEqual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3" name="표 42">
                <a:extLst>
                  <a:ext uri="{FF2B5EF4-FFF2-40B4-BE49-F238E27FC236}">
                    <a16:creationId xmlns:a16="http://schemas.microsoft.com/office/drawing/2014/main" id="{14135C82-22B9-4B59-AD76-3E6867D17D6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28456426"/>
                  </p:ext>
                </p:extLst>
              </p:nvPr>
            </p:nvGraphicFramePr>
            <p:xfrm>
              <a:off x="7949940" y="3408484"/>
              <a:ext cx="449423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49423">
                      <a:extLst>
                        <a:ext uri="{9D8B030D-6E8A-4147-A177-3AD203B41FA5}">
                          <a16:colId xmlns:a16="http://schemas.microsoft.com/office/drawing/2014/main" val="37144262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0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114897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0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20623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75410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0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87193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694858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0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90342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3" name="표 42">
                <a:extLst>
                  <a:ext uri="{FF2B5EF4-FFF2-40B4-BE49-F238E27FC236}">
                    <a16:creationId xmlns:a16="http://schemas.microsoft.com/office/drawing/2014/main" id="{14135C82-22B9-4B59-AD76-3E6867D17D6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28456426"/>
                  </p:ext>
                </p:extLst>
              </p:nvPr>
            </p:nvGraphicFramePr>
            <p:xfrm>
              <a:off x="7949940" y="3408484"/>
              <a:ext cx="449423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49423">
                      <a:extLst>
                        <a:ext uri="{9D8B030D-6E8A-4147-A177-3AD203B41FA5}">
                          <a16:colId xmlns:a16="http://schemas.microsoft.com/office/drawing/2014/main" val="37144262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0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114897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0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20623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10"/>
                          <a:stretch>
                            <a:fillRect l="-1351" t="-208197" r="-2703" b="-3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75410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0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87193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10"/>
                          <a:stretch>
                            <a:fillRect l="-1351" t="-408197" r="-2703" b="-1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694858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0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903424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A64029E-0234-4C3B-A41F-EB2D6AC5A187}"/>
                  </a:ext>
                </a:extLst>
              </p:cNvPr>
              <p:cNvSpPr txBox="1"/>
              <p:nvPr/>
            </p:nvSpPr>
            <p:spPr>
              <a:xfrm>
                <a:off x="7948189" y="5633524"/>
                <a:ext cx="45117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ko-KR" sz="2000" b="1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ko-KR" sz="2000" b="1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e>
                      </m:acc>
                    </m:oMath>
                  </m:oMathPara>
                </a14:m>
                <a:endParaRPr lang="ko-KR" altLang="en-US" sz="2000" b="1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A64029E-0234-4C3B-A41F-EB2D6AC5A1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8189" y="5633524"/>
                <a:ext cx="451174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5E98DE5-A7C2-4BCC-9EB8-824BA178F757}"/>
                  </a:ext>
                </a:extLst>
              </p:cNvPr>
              <p:cNvSpPr txBox="1"/>
              <p:nvPr/>
            </p:nvSpPr>
            <p:spPr>
              <a:xfrm>
                <a:off x="6510413" y="2232500"/>
                <a:ext cx="4416204" cy="4126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en-US" altLang="ko-KR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altLang="ko-KR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ko-KR" sz="20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LWE</m:t>
                          </m:r>
                        </m:sub>
                      </m:sSub>
                      <m:d>
                        <m:dPr>
                          <m:ctrlPr>
                            <a:rPr lang="en-US" altLang="ko-KR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ko-KR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ko-KR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ko-KR" sz="20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LWE</m:t>
                          </m:r>
                        </m:sub>
                      </m:sSub>
                      <m:d>
                        <m:d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𝑐𝑥</m:t>
                          </m:r>
                        </m:e>
                      </m:d>
                    </m:oMath>
                  </m:oMathPara>
                </a14:m>
                <a:endParaRPr lang="ko-KR" altLang="en-US" sz="2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5E98DE5-A7C2-4BCC-9EB8-824BA178F7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0413" y="2232500"/>
                <a:ext cx="4416204" cy="412677"/>
              </a:xfrm>
              <a:prstGeom prst="rect">
                <a:avLst/>
              </a:prstGeom>
              <a:blipFill>
                <a:blip r:embed="rId12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42AED89A-804E-40DA-8B20-6FDFD3CEC5EB}"/>
              </a:ext>
            </a:extLst>
          </p:cNvPr>
          <p:cNvCxnSpPr>
            <a:cxnSpLocks/>
            <a:stCxn id="13" idx="2"/>
            <a:endCxn id="42" idx="5"/>
          </p:cNvCxnSpPr>
          <p:nvPr/>
        </p:nvCxnSpPr>
        <p:spPr>
          <a:xfrm>
            <a:off x="8718515" y="2645177"/>
            <a:ext cx="1" cy="17779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연결선 47">
            <a:extLst>
              <a:ext uri="{FF2B5EF4-FFF2-40B4-BE49-F238E27FC236}">
                <a16:creationId xmlns:a16="http://schemas.microsoft.com/office/drawing/2014/main" id="{99A37F73-9A11-4921-886D-AB4488E7E99A}"/>
              </a:ext>
            </a:extLst>
          </p:cNvPr>
          <p:cNvCxnSpPr>
            <a:cxnSpLocks/>
          </p:cNvCxnSpPr>
          <p:nvPr/>
        </p:nvCxnSpPr>
        <p:spPr>
          <a:xfrm>
            <a:off x="3538511" y="2436055"/>
            <a:ext cx="0" cy="3924481"/>
          </a:xfrm>
          <a:prstGeom prst="line">
            <a:avLst/>
          </a:prstGeom>
          <a:ln w="381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63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45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C0CE47D-560C-B8B1-CE28-66D50B749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Index-Based PIR – Detail [2/3]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8F9D43B3-B422-A2B8-5640-1581A4F063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7633" y="1132676"/>
                <a:ext cx="10978699" cy="5044287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arabicPeriod" startAt="2"/>
                </a:pPr>
                <a:r>
                  <a:rPr lang="en-US" altLang="ko-KR" b="1" dirty="0"/>
                  <a:t>Generates Response </a:t>
                </a:r>
                <a14:m>
                  <m:oMath xmlns:m="http://schemas.openxmlformats.org/officeDocument/2006/math"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en-US" altLang="ko-KR" b="1" dirty="0"/>
              </a:p>
              <a:p>
                <a:pPr lvl="1"/>
                <a:r>
                  <a:rPr lang="en-US" altLang="ko-KR" dirty="0"/>
                  <a:t>Multiplies each value in DB with each element in query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</m:oMath>
                </a14:m>
                <a:r>
                  <a:rPr lang="en-US" altLang="ko-KR" dirty="0"/>
                  <a:t> to generate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endParaRPr lang="en-US" altLang="ko-KR" dirty="0"/>
              </a:p>
              <a:p>
                <a:pPr lvl="1"/>
                <a:r>
                  <a:rPr lang="en-US" altLang="ko-KR" u="sng" dirty="0"/>
                  <a:t>Adds all element in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ko-KR" b="0" i="1" u="sng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b="0" i="1" u="sng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altLang="ko-KR" u="sng" dirty="0"/>
                  <a:t> </a:t>
                </a:r>
                <a:r>
                  <a:rPr lang="en-US" altLang="ko-KR" dirty="0"/>
                  <a:t>homomorphically to generate response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altLang="ko-KR" dirty="0"/>
              </a:p>
              <a:p>
                <a:pPr lvl="1"/>
                <a:endParaRPr lang="en-US" altLang="ko-KR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8F9D43B3-B422-A2B8-5640-1581A4F063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7633" y="1132676"/>
                <a:ext cx="10978699" cy="5044287"/>
              </a:xfrm>
              <a:blipFill>
                <a:blip r:embed="rId2"/>
                <a:stretch>
                  <a:fillRect l="-1166" t="-21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CFCEFB8-EE81-DA09-4FC6-2F495A0AB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0FB5-BC68-415E-B104-1A5D9F53AE9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80220DB-CA7B-45DC-A455-DDD6D47E79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5667" y="93084"/>
            <a:ext cx="10978699" cy="315913"/>
          </a:xfrm>
        </p:spPr>
        <p:txBody>
          <a:bodyPr/>
          <a:lstStyle/>
          <a:p>
            <a:r>
              <a:rPr lang="en-US" altLang="ko-KR" dirty="0"/>
              <a:t>Introduction &amp; Background</a:t>
            </a:r>
            <a:endParaRPr lang="ko-KR" altLang="en-US" dirty="0"/>
          </a:p>
        </p:txBody>
      </p:sp>
      <p:pic>
        <p:nvPicPr>
          <p:cNvPr id="6" name="Graphic 5" descr="Man with solid fill">
            <a:extLst>
              <a:ext uri="{FF2B5EF4-FFF2-40B4-BE49-F238E27FC236}">
                <a16:creationId xmlns:a16="http://schemas.microsoft.com/office/drawing/2014/main" id="{9785C1FC-9B66-A329-CC77-DA3C86B47D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651" y="3771605"/>
            <a:ext cx="1498798" cy="1498798"/>
          </a:xfrm>
          <a:prstGeom prst="rect">
            <a:avLst/>
          </a:prstGeom>
        </p:spPr>
      </p:pic>
      <p:pic>
        <p:nvPicPr>
          <p:cNvPr id="7" name="Graphic 7" descr="Server with solid fill">
            <a:extLst>
              <a:ext uri="{FF2B5EF4-FFF2-40B4-BE49-F238E27FC236}">
                <a16:creationId xmlns:a16="http://schemas.microsoft.com/office/drawing/2014/main" id="{AE9AB23A-A547-A0A3-AF6A-B465067F7E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36957" y="3771605"/>
            <a:ext cx="1498798" cy="1498798"/>
          </a:xfrm>
          <a:prstGeom prst="rect">
            <a:avLst/>
          </a:prstGeom>
        </p:spPr>
      </p:pic>
      <p:sp>
        <p:nvSpPr>
          <p:cNvPr id="9" name="말풍선: 모서리가 둥근 사각형 8">
            <a:extLst>
              <a:ext uri="{FF2B5EF4-FFF2-40B4-BE49-F238E27FC236}">
                <a16:creationId xmlns:a16="http://schemas.microsoft.com/office/drawing/2014/main" id="{4D69468F-57D7-C86D-243B-00F925D6D4AD}"/>
              </a:ext>
            </a:extLst>
          </p:cNvPr>
          <p:cNvSpPr/>
          <p:nvPr/>
        </p:nvSpPr>
        <p:spPr>
          <a:xfrm>
            <a:off x="179512" y="2558721"/>
            <a:ext cx="2960852" cy="612648"/>
          </a:xfrm>
          <a:prstGeom prst="wedgeRoundRectCallout">
            <a:avLst>
              <a:gd name="adj1" fmla="val -21568"/>
              <a:gd name="adj2" fmla="val 8633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ysClr val="windowText" lastClr="000000"/>
                </a:solidFill>
              </a:rPr>
              <a:t>Want to get 3</a:t>
            </a:r>
            <a:r>
              <a:rPr lang="en-US" altLang="ko-KR" sz="2000" baseline="30000" dirty="0">
                <a:solidFill>
                  <a:sysClr val="windowText" lastClr="000000"/>
                </a:solidFill>
              </a:rPr>
              <a:t>rd</a:t>
            </a:r>
            <a:r>
              <a:rPr lang="en-US" altLang="ko-KR" sz="2000" dirty="0">
                <a:solidFill>
                  <a:sysClr val="windowText" lastClr="000000"/>
                </a:solidFill>
              </a:rPr>
              <a:t> element</a:t>
            </a:r>
            <a:endParaRPr lang="ko-KR" altLang="en-US" sz="2000" dirty="0">
              <a:solidFill>
                <a:sysClr val="windowText" lastClr="000000"/>
              </a:solidFill>
            </a:endParaRPr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3D8E7867-CDEE-3324-DB3B-845713324E01}"/>
              </a:ext>
            </a:extLst>
          </p:cNvPr>
          <p:cNvCxnSpPr>
            <a:cxnSpLocks/>
          </p:cNvCxnSpPr>
          <p:nvPr/>
        </p:nvCxnSpPr>
        <p:spPr>
          <a:xfrm>
            <a:off x="3538511" y="2436055"/>
            <a:ext cx="0" cy="3924481"/>
          </a:xfrm>
          <a:prstGeom prst="line">
            <a:avLst/>
          </a:prstGeom>
          <a:ln w="381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50CFBD4-6C0E-4C65-8BB0-F1B7B2013F04}"/>
              </a:ext>
            </a:extLst>
          </p:cNvPr>
          <p:cNvSpPr txBox="1"/>
          <p:nvPr/>
        </p:nvSpPr>
        <p:spPr>
          <a:xfrm>
            <a:off x="10033303" y="2989880"/>
            <a:ext cx="4908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cs typeface="Times New Roman" panose="02020603050405020304" pitchFamily="18" charset="0"/>
              </a:rPr>
              <a:t>DB</a:t>
            </a:r>
            <a:endParaRPr lang="ko-KR" altLang="en-US" sz="1600" b="1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표 28">
                <a:extLst>
                  <a:ext uri="{FF2B5EF4-FFF2-40B4-BE49-F238E27FC236}">
                    <a16:creationId xmlns:a16="http://schemas.microsoft.com/office/drawing/2014/main" id="{2340483B-CD0D-4B1E-A88C-6397C5F2B50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73057280"/>
                  </p:ext>
                </p:extLst>
              </p:nvPr>
            </p:nvGraphicFramePr>
            <p:xfrm>
              <a:off x="10025384" y="3408484"/>
              <a:ext cx="506678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06678">
                      <a:extLst>
                        <a:ext uri="{9D8B030D-6E8A-4147-A177-3AD203B41FA5}">
                          <a16:colId xmlns:a16="http://schemas.microsoft.com/office/drawing/2014/main" val="50139795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14897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20623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75410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187193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694858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190342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표 28">
                <a:extLst>
                  <a:ext uri="{FF2B5EF4-FFF2-40B4-BE49-F238E27FC236}">
                    <a16:creationId xmlns:a16="http://schemas.microsoft.com/office/drawing/2014/main" id="{2340483B-CD0D-4B1E-A88C-6397C5F2B50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73057280"/>
                  </p:ext>
                </p:extLst>
              </p:nvPr>
            </p:nvGraphicFramePr>
            <p:xfrm>
              <a:off x="10025384" y="3408484"/>
              <a:ext cx="506678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06678">
                      <a:extLst>
                        <a:ext uri="{9D8B030D-6E8A-4147-A177-3AD203B41FA5}">
                          <a16:colId xmlns:a16="http://schemas.microsoft.com/office/drawing/2014/main" val="50139795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7"/>
                          <a:stretch>
                            <a:fillRect l="-1190" t="-1639" r="-2381" b="-5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114897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7"/>
                          <a:stretch>
                            <a:fillRect l="-1190" t="-101639" r="-2381" b="-4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20623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7"/>
                          <a:stretch>
                            <a:fillRect l="-1190" t="-201639" r="-2381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75410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7"/>
                          <a:stretch>
                            <a:fillRect l="-1190" t="-301639" r="-2381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87193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7"/>
                          <a:stretch>
                            <a:fillRect l="-1190" t="-401639" r="-2381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694858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7"/>
                          <a:stretch>
                            <a:fillRect l="-1190" t="-501639" r="-2381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9034249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1" name="그룹 10">
            <a:extLst>
              <a:ext uri="{FF2B5EF4-FFF2-40B4-BE49-F238E27FC236}">
                <a16:creationId xmlns:a16="http://schemas.microsoft.com/office/drawing/2014/main" id="{244AA83B-EA6D-43C3-8616-F2D7BA3121E3}"/>
              </a:ext>
            </a:extLst>
          </p:cNvPr>
          <p:cNvGrpSpPr/>
          <p:nvPr/>
        </p:nvGrpSpPr>
        <p:grpSpPr>
          <a:xfrm>
            <a:off x="8948011" y="166908"/>
            <a:ext cx="2687782" cy="707622"/>
            <a:chOff x="9227127" y="427491"/>
            <a:chExt cx="2687782" cy="707622"/>
          </a:xfrm>
        </p:grpSpPr>
        <p:sp>
          <p:nvSpPr>
            <p:cNvPr id="8" name="사각형: 둥근 모서리 7">
              <a:extLst>
                <a:ext uri="{FF2B5EF4-FFF2-40B4-BE49-F238E27FC236}">
                  <a16:creationId xmlns:a16="http://schemas.microsoft.com/office/drawing/2014/main" id="{1B50AACC-64A6-4BC7-A026-B8EB7F11C5DB}"/>
                </a:ext>
              </a:extLst>
            </p:cNvPr>
            <p:cNvSpPr/>
            <p:nvPr/>
          </p:nvSpPr>
          <p:spPr>
            <a:xfrm>
              <a:off x="9227127" y="427491"/>
              <a:ext cx="2687782" cy="70762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dirty="0">
                  <a:solidFill>
                    <a:schemeClr val="tx1"/>
                  </a:solidFill>
                </a:rPr>
                <a:t>Encrypted Message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FF566424-4B43-41CB-96E1-A9AB50BE009D}"/>
                </a:ext>
              </a:extLst>
            </p:cNvPr>
            <p:cNvSpPr/>
            <p:nvPr/>
          </p:nvSpPr>
          <p:spPr>
            <a:xfrm>
              <a:off x="9493015" y="623345"/>
              <a:ext cx="277091" cy="31591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5" name="표 34">
                <a:extLst>
                  <a:ext uri="{FF2B5EF4-FFF2-40B4-BE49-F238E27FC236}">
                    <a16:creationId xmlns:a16="http://schemas.microsoft.com/office/drawing/2014/main" id="{998926FD-B2DE-4DBD-9C0F-08D34E151D8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90462073"/>
                  </p:ext>
                </p:extLst>
              </p:nvPr>
            </p:nvGraphicFramePr>
            <p:xfrm>
              <a:off x="9037668" y="3408484"/>
              <a:ext cx="449423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49423">
                      <a:extLst>
                        <a:ext uri="{9D8B030D-6E8A-4147-A177-3AD203B41FA5}">
                          <a16:colId xmlns:a16="http://schemas.microsoft.com/office/drawing/2014/main" val="37144262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0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114897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0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20623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1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75410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0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87193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694858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0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90342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5" name="표 34">
                <a:extLst>
                  <a:ext uri="{FF2B5EF4-FFF2-40B4-BE49-F238E27FC236}">
                    <a16:creationId xmlns:a16="http://schemas.microsoft.com/office/drawing/2014/main" id="{998926FD-B2DE-4DBD-9C0F-08D34E151D8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90462073"/>
                  </p:ext>
                </p:extLst>
              </p:nvPr>
            </p:nvGraphicFramePr>
            <p:xfrm>
              <a:off x="9037668" y="3408484"/>
              <a:ext cx="449423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49423">
                      <a:extLst>
                        <a:ext uri="{9D8B030D-6E8A-4147-A177-3AD203B41FA5}">
                          <a16:colId xmlns:a16="http://schemas.microsoft.com/office/drawing/2014/main" val="37144262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0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114897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0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20623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1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75410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0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87193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8"/>
                          <a:stretch>
                            <a:fillRect l="-1333" t="-408197" r="-2667" b="-1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694858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0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903424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A9D399C-6568-43C9-BCF5-7CD32905DDFB}"/>
                  </a:ext>
                </a:extLst>
              </p:cNvPr>
              <p:cNvSpPr txBox="1"/>
              <p:nvPr/>
            </p:nvSpPr>
            <p:spPr>
              <a:xfrm>
                <a:off x="9037668" y="5633524"/>
                <a:ext cx="45117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ko-KR" sz="2000" b="1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ko-KR" sz="2000" b="1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𝒆</m:t>
                          </m:r>
                        </m:e>
                      </m:acc>
                    </m:oMath>
                  </m:oMathPara>
                </a14:m>
                <a:endParaRPr lang="ko-KR" altLang="en-US" sz="1600" b="1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A9D399C-6568-43C9-BCF5-7CD32905DD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7668" y="5633524"/>
                <a:ext cx="451174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곱하기 기호 38">
            <a:extLst>
              <a:ext uri="{FF2B5EF4-FFF2-40B4-BE49-F238E27FC236}">
                <a16:creationId xmlns:a16="http://schemas.microsoft.com/office/drawing/2014/main" id="{76928531-209C-49EC-8D54-43BFE0371F16}"/>
              </a:ext>
            </a:extLst>
          </p:cNvPr>
          <p:cNvSpPr/>
          <p:nvPr/>
        </p:nvSpPr>
        <p:spPr>
          <a:xfrm>
            <a:off x="9575961" y="4343586"/>
            <a:ext cx="354836" cy="354836"/>
          </a:xfrm>
          <a:prstGeom prst="mathMultiply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2" name="같음 기호 41">
            <a:extLst>
              <a:ext uri="{FF2B5EF4-FFF2-40B4-BE49-F238E27FC236}">
                <a16:creationId xmlns:a16="http://schemas.microsoft.com/office/drawing/2014/main" id="{665210E9-CE19-480D-A94D-DDEE7B8CF8A8}"/>
              </a:ext>
            </a:extLst>
          </p:cNvPr>
          <p:cNvSpPr/>
          <p:nvPr/>
        </p:nvSpPr>
        <p:spPr>
          <a:xfrm>
            <a:off x="8545168" y="4351727"/>
            <a:ext cx="346695" cy="346695"/>
          </a:xfrm>
          <a:prstGeom prst="mathEqual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3" name="표 42">
                <a:extLst>
                  <a:ext uri="{FF2B5EF4-FFF2-40B4-BE49-F238E27FC236}">
                    <a16:creationId xmlns:a16="http://schemas.microsoft.com/office/drawing/2014/main" id="{14135C82-22B9-4B59-AD76-3E6867D17D6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32589120"/>
                  </p:ext>
                </p:extLst>
              </p:nvPr>
            </p:nvGraphicFramePr>
            <p:xfrm>
              <a:off x="7949940" y="3408484"/>
              <a:ext cx="449423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49423">
                      <a:extLst>
                        <a:ext uri="{9D8B030D-6E8A-4147-A177-3AD203B41FA5}">
                          <a16:colId xmlns:a16="http://schemas.microsoft.com/office/drawing/2014/main" val="37144262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0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114897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0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20623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75410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0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87193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694858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0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90342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3" name="표 42">
                <a:extLst>
                  <a:ext uri="{FF2B5EF4-FFF2-40B4-BE49-F238E27FC236}">
                    <a16:creationId xmlns:a16="http://schemas.microsoft.com/office/drawing/2014/main" id="{14135C82-22B9-4B59-AD76-3E6867D17D6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32589120"/>
                  </p:ext>
                </p:extLst>
              </p:nvPr>
            </p:nvGraphicFramePr>
            <p:xfrm>
              <a:off x="7949940" y="3408484"/>
              <a:ext cx="449423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49423">
                      <a:extLst>
                        <a:ext uri="{9D8B030D-6E8A-4147-A177-3AD203B41FA5}">
                          <a16:colId xmlns:a16="http://schemas.microsoft.com/office/drawing/2014/main" val="37144262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0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114897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0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20623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10"/>
                          <a:stretch>
                            <a:fillRect l="-1351" t="-208197" r="-2703" b="-3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75410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0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87193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10"/>
                          <a:stretch>
                            <a:fillRect l="-1351" t="-408197" r="-2703" b="-1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694858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0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903424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A64029E-0234-4C3B-A41F-EB2D6AC5A187}"/>
                  </a:ext>
                </a:extLst>
              </p:cNvPr>
              <p:cNvSpPr txBox="1"/>
              <p:nvPr/>
            </p:nvSpPr>
            <p:spPr>
              <a:xfrm>
                <a:off x="7948189" y="5633524"/>
                <a:ext cx="45117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ko-KR" sz="2000" b="1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ko-KR" sz="2000" b="1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e>
                      </m:acc>
                    </m:oMath>
                  </m:oMathPara>
                </a14:m>
                <a:endParaRPr lang="ko-KR" altLang="en-US" sz="1600" b="1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A64029E-0234-4C3B-A41F-EB2D6AC5A1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8189" y="5633524"/>
                <a:ext cx="451174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왼쪽 대괄호 12">
            <a:extLst>
              <a:ext uri="{FF2B5EF4-FFF2-40B4-BE49-F238E27FC236}">
                <a16:creationId xmlns:a16="http://schemas.microsoft.com/office/drawing/2014/main" id="{5C598C63-4995-4485-9ACA-BE642C716AC9}"/>
              </a:ext>
            </a:extLst>
          </p:cNvPr>
          <p:cNvSpPr/>
          <p:nvPr/>
        </p:nvSpPr>
        <p:spPr>
          <a:xfrm>
            <a:off x="7638472" y="3429000"/>
            <a:ext cx="222587" cy="2204524"/>
          </a:xfrm>
          <a:prstGeom prst="leftBracket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더하기 기호 13">
            <a:extLst>
              <a:ext uri="{FF2B5EF4-FFF2-40B4-BE49-F238E27FC236}">
                <a16:creationId xmlns:a16="http://schemas.microsoft.com/office/drawing/2014/main" id="{59CAFA3E-F157-4FCB-8198-705FAAE165CF}"/>
              </a:ext>
            </a:extLst>
          </p:cNvPr>
          <p:cNvSpPr/>
          <p:nvPr/>
        </p:nvSpPr>
        <p:spPr>
          <a:xfrm>
            <a:off x="7446154" y="4351727"/>
            <a:ext cx="346695" cy="346695"/>
          </a:xfrm>
          <a:prstGeom prst="mathPlu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431D075-DDCB-4808-ABBA-534253A2B4A1}"/>
                  </a:ext>
                </a:extLst>
              </p:cNvPr>
              <p:cNvSpPr txBox="1"/>
              <p:nvPr/>
            </p:nvSpPr>
            <p:spPr>
              <a:xfrm>
                <a:off x="4561304" y="4317933"/>
                <a:ext cx="2887730" cy="4142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𝒄</m:t>
                      </m:r>
                      <m:r>
                        <a:rPr lang="en-US" altLang="ko-KR" sz="20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ko-KR" sz="20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𝑬𝒏</m:t>
                      </m:r>
                      <m:sSub>
                        <m:sSubPr>
                          <m:ctrlPr>
                            <a:rPr lang="en-US" altLang="ko-KR" sz="20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ko-KR" sz="2000" b="1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LWE</m:t>
                          </m:r>
                        </m:sub>
                      </m:sSub>
                      <m:d>
                        <m:dPr>
                          <m:ctrlPr>
                            <a:rPr lang="en-US" altLang="ko-KR" sz="20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20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0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altLang="ko-KR" sz="20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ko-KR" altLang="en-US" sz="2000" b="1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431D075-DDCB-4808-ABBA-534253A2B4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304" y="4317933"/>
                <a:ext cx="2887730" cy="414281"/>
              </a:xfrm>
              <a:prstGeom prst="rect">
                <a:avLst/>
              </a:prstGeom>
              <a:blipFill>
                <a:blip r:embed="rId12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712257A3-B998-4255-820C-07F825A49F3B}"/>
              </a:ext>
            </a:extLst>
          </p:cNvPr>
          <p:cNvCxnSpPr>
            <a:cxnSpLocks/>
            <a:stCxn id="23" idx="1"/>
            <a:endCxn id="32" idx="3"/>
          </p:cNvCxnSpPr>
          <p:nvPr/>
        </p:nvCxnSpPr>
        <p:spPr>
          <a:xfrm flipH="1" flipV="1">
            <a:off x="2547461" y="4514807"/>
            <a:ext cx="2013843" cy="1026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3236F7B-1F81-4EDC-98DA-E2B3F675CF0F}"/>
                  </a:ext>
                </a:extLst>
              </p:cNvPr>
              <p:cNvSpPr txBox="1"/>
              <p:nvPr/>
            </p:nvSpPr>
            <p:spPr>
              <a:xfrm>
                <a:off x="2096287" y="4283974"/>
                <a:ext cx="4511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1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𝒄</m:t>
                      </m:r>
                    </m:oMath>
                  </m:oMathPara>
                </a14:m>
                <a:endParaRPr lang="ko-KR" altLang="en-US" b="1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3236F7B-1F81-4EDC-98DA-E2B3F675CF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6287" y="4283974"/>
                <a:ext cx="451174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594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3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C0CE47D-560C-B8B1-CE28-66D50B749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Index-Based PIR – Detail [3/3]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8F9D43B3-B422-A2B8-5640-1581A4F063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7633" y="1132676"/>
                <a:ext cx="10978699" cy="5044287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arabicPeriod" startAt="3"/>
                </a:pPr>
                <a:r>
                  <a:rPr lang="en-US" altLang="ko-KR" b="1" dirty="0"/>
                  <a:t>Decrypts Response </a:t>
                </a:r>
                <a14:m>
                  <m:oMath xmlns:m="http://schemas.openxmlformats.org/officeDocument/2006/math"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en-US" altLang="ko-KR" b="1" dirty="0"/>
              </a:p>
              <a:p>
                <a:pPr lvl="1"/>
                <a:r>
                  <a:rPr lang="en-US" altLang="ko-KR" dirty="0"/>
                  <a:t>Decrypts response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ko-KR" dirty="0"/>
                  <a:t> to get queried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ko-KR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8F9D43B3-B422-A2B8-5640-1581A4F063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7633" y="1132676"/>
                <a:ext cx="10978699" cy="5044287"/>
              </a:xfrm>
              <a:blipFill>
                <a:blip r:embed="rId2"/>
                <a:stretch>
                  <a:fillRect l="-1166" t="-21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CFCEFB8-EE81-DA09-4FC6-2F495A0AB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0FB5-BC68-415E-B104-1A5D9F53AE9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80220DB-CA7B-45DC-A455-DDD6D47E79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5667" y="93084"/>
            <a:ext cx="10978699" cy="315913"/>
          </a:xfrm>
        </p:spPr>
        <p:txBody>
          <a:bodyPr/>
          <a:lstStyle/>
          <a:p>
            <a:r>
              <a:rPr lang="en-US" altLang="ko-KR" dirty="0"/>
              <a:t>Introduction &amp; Background</a:t>
            </a:r>
            <a:endParaRPr lang="ko-KR" altLang="en-US" dirty="0"/>
          </a:p>
        </p:txBody>
      </p:sp>
      <p:pic>
        <p:nvPicPr>
          <p:cNvPr id="6" name="Graphic 5" descr="Man with solid fill">
            <a:extLst>
              <a:ext uri="{FF2B5EF4-FFF2-40B4-BE49-F238E27FC236}">
                <a16:creationId xmlns:a16="http://schemas.microsoft.com/office/drawing/2014/main" id="{9785C1FC-9B66-A329-CC77-DA3C86B47D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651" y="3771605"/>
            <a:ext cx="1498798" cy="1498798"/>
          </a:xfrm>
          <a:prstGeom prst="rect">
            <a:avLst/>
          </a:prstGeom>
        </p:spPr>
      </p:pic>
      <p:pic>
        <p:nvPicPr>
          <p:cNvPr id="7" name="Graphic 7" descr="Server with solid fill">
            <a:extLst>
              <a:ext uri="{FF2B5EF4-FFF2-40B4-BE49-F238E27FC236}">
                <a16:creationId xmlns:a16="http://schemas.microsoft.com/office/drawing/2014/main" id="{AE9AB23A-A547-A0A3-AF6A-B465067F7E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36957" y="3771605"/>
            <a:ext cx="1498798" cy="1498798"/>
          </a:xfrm>
          <a:prstGeom prst="rect">
            <a:avLst/>
          </a:prstGeom>
        </p:spPr>
      </p:pic>
      <p:sp>
        <p:nvSpPr>
          <p:cNvPr id="9" name="말풍선: 모서리가 둥근 사각형 8">
            <a:extLst>
              <a:ext uri="{FF2B5EF4-FFF2-40B4-BE49-F238E27FC236}">
                <a16:creationId xmlns:a16="http://schemas.microsoft.com/office/drawing/2014/main" id="{4D69468F-57D7-C86D-243B-00F925D6D4AD}"/>
              </a:ext>
            </a:extLst>
          </p:cNvPr>
          <p:cNvSpPr/>
          <p:nvPr/>
        </p:nvSpPr>
        <p:spPr>
          <a:xfrm>
            <a:off x="179512" y="2558721"/>
            <a:ext cx="2960852" cy="612648"/>
          </a:xfrm>
          <a:prstGeom prst="wedgeRoundRectCallout">
            <a:avLst>
              <a:gd name="adj1" fmla="val -21568"/>
              <a:gd name="adj2" fmla="val 8633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ysClr val="windowText" lastClr="000000"/>
                </a:solidFill>
              </a:rPr>
              <a:t>Want to get 3</a:t>
            </a:r>
            <a:r>
              <a:rPr lang="en-US" altLang="ko-KR" sz="2000" baseline="30000" dirty="0">
                <a:solidFill>
                  <a:sysClr val="windowText" lastClr="000000"/>
                </a:solidFill>
              </a:rPr>
              <a:t>rd</a:t>
            </a:r>
            <a:r>
              <a:rPr lang="en-US" altLang="ko-KR" sz="2000" dirty="0">
                <a:solidFill>
                  <a:sysClr val="windowText" lastClr="000000"/>
                </a:solidFill>
              </a:rPr>
              <a:t> element</a:t>
            </a:r>
            <a:endParaRPr lang="ko-KR" altLang="en-US" sz="2000" dirty="0">
              <a:solidFill>
                <a:sysClr val="windowText" lastClr="000000"/>
              </a:solidFill>
            </a:endParaRPr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3D8E7867-CDEE-3324-DB3B-845713324E01}"/>
              </a:ext>
            </a:extLst>
          </p:cNvPr>
          <p:cNvCxnSpPr>
            <a:cxnSpLocks/>
          </p:cNvCxnSpPr>
          <p:nvPr/>
        </p:nvCxnSpPr>
        <p:spPr>
          <a:xfrm>
            <a:off x="9206570" y="2436055"/>
            <a:ext cx="0" cy="3924481"/>
          </a:xfrm>
          <a:prstGeom prst="line">
            <a:avLst/>
          </a:prstGeom>
          <a:ln w="381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50CFBD4-6C0E-4C65-8BB0-F1B7B2013F04}"/>
              </a:ext>
            </a:extLst>
          </p:cNvPr>
          <p:cNvSpPr txBox="1"/>
          <p:nvPr/>
        </p:nvSpPr>
        <p:spPr>
          <a:xfrm>
            <a:off x="10033303" y="2989880"/>
            <a:ext cx="4908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cs typeface="Times New Roman" panose="02020603050405020304" pitchFamily="18" charset="0"/>
              </a:rPr>
              <a:t>DB</a:t>
            </a:r>
            <a:endParaRPr lang="ko-KR" altLang="en-US" sz="1600" b="1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표 28">
                <a:extLst>
                  <a:ext uri="{FF2B5EF4-FFF2-40B4-BE49-F238E27FC236}">
                    <a16:creationId xmlns:a16="http://schemas.microsoft.com/office/drawing/2014/main" id="{2340483B-CD0D-4B1E-A88C-6397C5F2B50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5422420"/>
                  </p:ext>
                </p:extLst>
              </p:nvPr>
            </p:nvGraphicFramePr>
            <p:xfrm>
              <a:off x="10025384" y="3408484"/>
              <a:ext cx="506678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06678">
                      <a:extLst>
                        <a:ext uri="{9D8B030D-6E8A-4147-A177-3AD203B41FA5}">
                          <a16:colId xmlns:a16="http://schemas.microsoft.com/office/drawing/2014/main" val="50139795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14897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20623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75410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187193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694858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190342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표 28">
                <a:extLst>
                  <a:ext uri="{FF2B5EF4-FFF2-40B4-BE49-F238E27FC236}">
                    <a16:creationId xmlns:a16="http://schemas.microsoft.com/office/drawing/2014/main" id="{2340483B-CD0D-4B1E-A88C-6397C5F2B50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5422420"/>
                  </p:ext>
                </p:extLst>
              </p:nvPr>
            </p:nvGraphicFramePr>
            <p:xfrm>
              <a:off x="10025384" y="3408484"/>
              <a:ext cx="506678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06678">
                      <a:extLst>
                        <a:ext uri="{9D8B030D-6E8A-4147-A177-3AD203B41FA5}">
                          <a16:colId xmlns:a16="http://schemas.microsoft.com/office/drawing/2014/main" val="50139795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7"/>
                          <a:stretch>
                            <a:fillRect l="-1190" t="-1639" r="-2381" b="-5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114897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7"/>
                          <a:stretch>
                            <a:fillRect l="-1190" t="-101639" r="-2381" b="-4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20623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7"/>
                          <a:stretch>
                            <a:fillRect l="-1190" t="-201639" r="-2381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75410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7"/>
                          <a:stretch>
                            <a:fillRect l="-1190" t="-301639" r="-2381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87193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7"/>
                          <a:stretch>
                            <a:fillRect l="-1190" t="-401639" r="-2381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694858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7"/>
                          <a:stretch>
                            <a:fillRect l="-1190" t="-501639" r="-2381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9034249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1" name="그룹 10">
            <a:extLst>
              <a:ext uri="{FF2B5EF4-FFF2-40B4-BE49-F238E27FC236}">
                <a16:creationId xmlns:a16="http://schemas.microsoft.com/office/drawing/2014/main" id="{244AA83B-EA6D-43C3-8616-F2D7BA3121E3}"/>
              </a:ext>
            </a:extLst>
          </p:cNvPr>
          <p:cNvGrpSpPr/>
          <p:nvPr/>
        </p:nvGrpSpPr>
        <p:grpSpPr>
          <a:xfrm>
            <a:off x="8948011" y="166908"/>
            <a:ext cx="2687782" cy="707622"/>
            <a:chOff x="9227127" y="427491"/>
            <a:chExt cx="2687782" cy="707622"/>
          </a:xfrm>
        </p:grpSpPr>
        <p:sp>
          <p:nvSpPr>
            <p:cNvPr id="8" name="사각형: 둥근 모서리 7">
              <a:extLst>
                <a:ext uri="{FF2B5EF4-FFF2-40B4-BE49-F238E27FC236}">
                  <a16:creationId xmlns:a16="http://schemas.microsoft.com/office/drawing/2014/main" id="{1B50AACC-64A6-4BC7-A026-B8EB7F11C5DB}"/>
                </a:ext>
              </a:extLst>
            </p:cNvPr>
            <p:cNvSpPr/>
            <p:nvPr/>
          </p:nvSpPr>
          <p:spPr>
            <a:xfrm>
              <a:off x="9227127" y="427491"/>
              <a:ext cx="2687782" cy="70762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dirty="0">
                  <a:solidFill>
                    <a:schemeClr val="tx1"/>
                  </a:solidFill>
                </a:rPr>
                <a:t>Encrypted Message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FF566424-4B43-41CB-96E1-A9AB50BE009D}"/>
                </a:ext>
              </a:extLst>
            </p:cNvPr>
            <p:cNvSpPr/>
            <p:nvPr/>
          </p:nvSpPr>
          <p:spPr>
            <a:xfrm>
              <a:off x="9493015" y="623345"/>
              <a:ext cx="277091" cy="31591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431D075-DDCB-4808-ABBA-534253A2B4A1}"/>
                  </a:ext>
                </a:extLst>
              </p:cNvPr>
              <p:cNvSpPr txBox="1"/>
              <p:nvPr/>
            </p:nvSpPr>
            <p:spPr>
              <a:xfrm>
                <a:off x="6104780" y="4309797"/>
                <a:ext cx="2887730" cy="4142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𝒄</m:t>
                      </m:r>
                      <m:r>
                        <a:rPr lang="en-US" altLang="ko-KR" sz="20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ko-KR" sz="20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𝑬𝒏</m:t>
                      </m:r>
                      <m:sSub>
                        <m:sSubPr>
                          <m:ctrlPr>
                            <a:rPr lang="en-US" altLang="ko-KR" sz="20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ko-KR" sz="2000" b="1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LWE</m:t>
                          </m:r>
                        </m:sub>
                      </m:sSub>
                      <m:d>
                        <m:dPr>
                          <m:ctrlPr>
                            <a:rPr lang="en-US" altLang="ko-KR" sz="20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20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0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altLang="ko-KR" sz="20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ko-KR" altLang="en-US" sz="2000" b="1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431D075-DDCB-4808-ABBA-534253A2B4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4780" y="4309797"/>
                <a:ext cx="2887730" cy="414281"/>
              </a:xfrm>
              <a:prstGeom prst="rect">
                <a:avLst/>
              </a:prstGeom>
              <a:blipFill>
                <a:blip r:embed="rId8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8AE4FC8-64CF-49A2-BC90-3F29166EE615}"/>
                  </a:ext>
                </a:extLst>
              </p:cNvPr>
              <p:cNvSpPr txBox="1"/>
              <p:nvPr/>
            </p:nvSpPr>
            <p:spPr>
              <a:xfrm>
                <a:off x="2496919" y="4323968"/>
                <a:ext cx="64941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ko-KR" sz="20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ko-KR" altLang="en-US" sz="2800" b="1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8AE4FC8-64CF-49A2-BC90-3F29166EE6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6919" y="4323968"/>
                <a:ext cx="649410" cy="400110"/>
              </a:xfrm>
              <a:prstGeom prst="rect">
                <a:avLst/>
              </a:prstGeom>
              <a:blipFill>
                <a:blip r:embed="rId9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3B1EE852-2985-489E-AB57-A0EE6A27EA52}"/>
              </a:ext>
            </a:extLst>
          </p:cNvPr>
          <p:cNvCxnSpPr>
            <a:stCxn id="23" idx="1"/>
            <a:endCxn id="26" idx="3"/>
          </p:cNvCxnSpPr>
          <p:nvPr/>
        </p:nvCxnSpPr>
        <p:spPr>
          <a:xfrm flipH="1">
            <a:off x="3146329" y="4516938"/>
            <a:ext cx="2958451" cy="70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5197F92-1B29-4519-8B33-F61AF040F874}"/>
              </a:ext>
            </a:extLst>
          </p:cNvPr>
          <p:cNvSpPr txBox="1"/>
          <p:nvPr/>
        </p:nvSpPr>
        <p:spPr>
          <a:xfrm>
            <a:off x="4958160" y="4116828"/>
            <a:ext cx="1136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b="1" dirty="0">
                <a:cs typeface="Times New Roman" panose="02020603050405020304" pitchFamily="18" charset="0"/>
              </a:rPr>
              <a:t>Decrypt</a:t>
            </a:r>
            <a:endParaRPr lang="ko-KR" altLang="en-US" sz="16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95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97DF79E-F39B-6FC7-2D87-89BA1E7BF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Keyword-Based PIR – Naïve Approach [1/3]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2538C9BA-5885-535B-6229-A7166C85A4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/>
                  <a:t>Extends index-based PIR with 2 steps</a:t>
                </a:r>
              </a:p>
              <a:p>
                <a:pPr marL="514350" indent="-514350">
                  <a:buAutoNum type="arabicPeriod"/>
                </a:pPr>
                <a:r>
                  <a:rPr lang="en-US" altLang="ko-KR" b="1" dirty="0"/>
                  <a:t>Retrieves the</a:t>
                </a:r>
                <a:r>
                  <a:rPr lang="ko-KR" altLang="en-US" b="1" dirty="0"/>
                  <a:t> </a:t>
                </a:r>
                <a:r>
                  <a:rPr lang="en-US" altLang="ko-KR" b="1" dirty="0"/>
                  <a:t>location</a:t>
                </a:r>
                <a:r>
                  <a:rPr lang="ko-KR" altLang="en-US" b="1" dirty="0"/>
                  <a:t> </a:t>
                </a:r>
                <a:r>
                  <a:rPr lang="en-US" altLang="ko-KR" b="1" dirty="0"/>
                  <a:t>of</a:t>
                </a:r>
                <a:r>
                  <a:rPr lang="ko-KR" altLang="en-US" b="1" dirty="0"/>
                  <a:t> </a:t>
                </a:r>
                <a:r>
                  <a:rPr lang="en-US" altLang="ko-KR" b="1" dirty="0"/>
                  <a:t>keyword in keywords</a:t>
                </a:r>
              </a:p>
              <a:p>
                <a:pPr lvl="1"/>
                <a:r>
                  <a:rPr lang="en-US" altLang="ko-KR" dirty="0"/>
                  <a:t>Assume that keywords in DB are sorted in increasing order</a:t>
                </a:r>
              </a:p>
              <a:p>
                <a:pPr lvl="1"/>
                <a:r>
                  <a:rPr lang="en-US" altLang="ko-KR" dirty="0"/>
                  <a:t>e.g., </a:t>
                </a:r>
                <a:r>
                  <a:rPr lang="en-US" altLang="ko-KR" u="sng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u="sng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u="sng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ko-KR" b="0" i="1" u="sng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b="0" i="1" u="sng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ko-KR" b="0" i="0" u="sng" smtClean="0">
                        <a:latin typeface="Cambria Math" panose="02040503050406030204" pitchFamily="18" charset="0"/>
                      </a:rPr>
                      <m:t>banana</m:t>
                    </m:r>
                  </m:oMath>
                </a14:m>
                <a:r>
                  <a:rPr lang="en-US" altLang="ko-KR" u="sng" dirty="0"/>
                  <a:t>, its location is 2</a:t>
                </a:r>
              </a:p>
              <a:p>
                <a:pPr lvl="1"/>
                <a:endParaRPr lang="en-US" altLang="ko-KR" u="sng" dirty="0"/>
              </a:p>
              <a:p>
                <a:pPr marL="514350" indent="-514350">
                  <a:buAutoNum type="arabicPeriod"/>
                </a:pPr>
                <a:r>
                  <a:rPr lang="en-US" altLang="ko-KR" b="1" dirty="0"/>
                  <a:t>Performs index-based PIR to that location</a:t>
                </a:r>
              </a:p>
              <a:p>
                <a:pPr marL="0" indent="0">
                  <a:buNone/>
                </a:pPr>
                <a:endParaRPr lang="en-US" altLang="ko-KR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2538C9BA-5885-535B-6229-A7166C85A4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66" t="-20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4C5C121-22D5-3CFE-95A2-D634ED6A9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0FB5-BC68-415E-B104-1A5D9F53AE9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D4183154-3164-A5F9-C43F-DBA6ACE076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/>
              <a:t>Introduction &amp; Background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표 7">
                <a:extLst>
                  <a:ext uri="{FF2B5EF4-FFF2-40B4-BE49-F238E27FC236}">
                    <a16:creationId xmlns:a16="http://schemas.microsoft.com/office/drawing/2014/main" id="{759733DF-ACE6-AE3D-E988-770294F5CCD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48529541"/>
                  </p:ext>
                </p:extLst>
              </p:nvPr>
            </p:nvGraphicFramePr>
            <p:xfrm>
              <a:off x="9012028" y="3408484"/>
              <a:ext cx="1520037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06679">
                      <a:extLst>
                        <a:ext uri="{9D8B030D-6E8A-4147-A177-3AD203B41FA5}">
                          <a16:colId xmlns:a16="http://schemas.microsoft.com/office/drawing/2014/main" val="3164342440"/>
                        </a:ext>
                      </a:extLst>
                    </a:gridCol>
                    <a:gridCol w="506679">
                      <a:extLst>
                        <a:ext uri="{9D8B030D-6E8A-4147-A177-3AD203B41FA5}">
                          <a16:colId xmlns:a16="http://schemas.microsoft.com/office/drawing/2014/main" val="1699008821"/>
                        </a:ext>
                      </a:extLst>
                    </a:gridCol>
                    <a:gridCol w="506679">
                      <a:extLst>
                        <a:ext uri="{9D8B030D-6E8A-4147-A177-3AD203B41FA5}">
                          <a16:colId xmlns:a16="http://schemas.microsoft.com/office/drawing/2014/main" val="50139795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1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14897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2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20623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3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75410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4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187193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694858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190342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표 7">
                <a:extLst>
                  <a:ext uri="{FF2B5EF4-FFF2-40B4-BE49-F238E27FC236}">
                    <a16:creationId xmlns:a16="http://schemas.microsoft.com/office/drawing/2014/main" id="{759733DF-ACE6-AE3D-E988-770294F5CCD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48529541"/>
                  </p:ext>
                </p:extLst>
              </p:nvPr>
            </p:nvGraphicFramePr>
            <p:xfrm>
              <a:off x="9012028" y="3408484"/>
              <a:ext cx="1520037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06679">
                      <a:extLst>
                        <a:ext uri="{9D8B030D-6E8A-4147-A177-3AD203B41FA5}">
                          <a16:colId xmlns:a16="http://schemas.microsoft.com/office/drawing/2014/main" val="3164342440"/>
                        </a:ext>
                      </a:extLst>
                    </a:gridCol>
                    <a:gridCol w="506679">
                      <a:extLst>
                        <a:ext uri="{9D8B030D-6E8A-4147-A177-3AD203B41FA5}">
                          <a16:colId xmlns:a16="http://schemas.microsoft.com/office/drawing/2014/main" val="1699008821"/>
                        </a:ext>
                      </a:extLst>
                    </a:gridCol>
                    <a:gridCol w="506679">
                      <a:extLst>
                        <a:ext uri="{9D8B030D-6E8A-4147-A177-3AD203B41FA5}">
                          <a16:colId xmlns:a16="http://schemas.microsoft.com/office/drawing/2014/main" val="50139795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1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8197" r="-101190" b="-5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3"/>
                          <a:stretch>
                            <a:fillRect l="-202410" t="-8197" r="-2410" b="-5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114897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2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108197" r="-101190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3"/>
                          <a:stretch>
                            <a:fillRect l="-202410" t="-108197" r="-2410" b="-4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20623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3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208197" r="-101190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3"/>
                          <a:stretch>
                            <a:fillRect l="-202410" t="-208197" r="-2410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75410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4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308197" r="-101190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3"/>
                          <a:stretch>
                            <a:fillRect l="-202410" t="-308197" r="-2410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87193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3"/>
                          <a:stretch>
                            <a:fillRect l="-1205" t="-408197" r="-203614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408197" r="-101190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3"/>
                          <a:stretch>
                            <a:fillRect l="-202410" t="-408197" r="-2410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694858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3"/>
                          <a:stretch>
                            <a:fillRect l="-1205" t="-508197" r="-203614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508197" r="-10119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3"/>
                          <a:stretch>
                            <a:fillRect l="-202410" t="-508197" r="-2410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90342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3FE3CEE5-CA77-FDE8-327B-F80225931A2C}"/>
              </a:ext>
            </a:extLst>
          </p:cNvPr>
          <p:cNvSpPr txBox="1"/>
          <p:nvPr/>
        </p:nvSpPr>
        <p:spPr>
          <a:xfrm>
            <a:off x="8712882" y="3008374"/>
            <a:ext cx="2118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cs typeface="Times New Roman" panose="02020603050405020304" pitchFamily="18" charset="0"/>
              </a:rPr>
              <a:t>Key-value map DB</a:t>
            </a:r>
            <a:endParaRPr lang="ko-KR" altLang="en-US" sz="1600" b="1" dirty="0">
              <a:cs typeface="Times New Roman" panose="02020603050405020304" pitchFamily="18" charset="0"/>
            </a:endParaRPr>
          </a:p>
        </p:txBody>
      </p:sp>
      <p:pic>
        <p:nvPicPr>
          <p:cNvPr id="12" name="Graphic 7" descr="Server with solid fill">
            <a:extLst>
              <a:ext uri="{FF2B5EF4-FFF2-40B4-BE49-F238E27FC236}">
                <a16:creationId xmlns:a16="http://schemas.microsoft.com/office/drawing/2014/main" id="{4119C5A4-EC82-92DB-5922-0AC6D1F67A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36957" y="3771605"/>
            <a:ext cx="1498798" cy="149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082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65D3979-DCEE-EFBE-8CE0-0BB54400E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Keyword-Based PIR – Naïve Approach [2/3]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431A831-F1AB-C5C1-D5AD-C82EA6008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altLang="ko-KR" b="1" dirty="0"/>
              <a:t>Retrieves the location of keyword in keywords</a:t>
            </a:r>
          </a:p>
          <a:p>
            <a:pPr lvl="1"/>
            <a:r>
              <a:rPr lang="en-US" altLang="ko-KR" dirty="0"/>
              <a:t>Assume that keywords are sorted, and </a:t>
            </a:r>
            <a:r>
              <a:rPr lang="en-US" altLang="ko-KR" u="sng" dirty="0"/>
              <a:t>the number of keywords is 7</a:t>
            </a:r>
          </a:p>
          <a:p>
            <a:pPr lvl="1"/>
            <a:r>
              <a:rPr lang="en-US" altLang="ko-KR" dirty="0"/>
              <a:t>Uses binary search to get location of keyword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164091-1ACA-FB1D-56E9-F5304B546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0FB5-BC68-415E-B104-1A5D9F53AE9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FB70611-3936-41DA-A65E-562A7B727C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/>
              <a:t>Introduction &amp; Background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표 5">
                <a:extLst>
                  <a:ext uri="{FF2B5EF4-FFF2-40B4-BE49-F238E27FC236}">
                    <a16:creationId xmlns:a16="http://schemas.microsoft.com/office/drawing/2014/main" id="{E95266F9-BF09-CA28-6FE9-BE4246F11F7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37915293"/>
                  </p:ext>
                </p:extLst>
              </p:nvPr>
            </p:nvGraphicFramePr>
            <p:xfrm>
              <a:off x="9012028" y="3223064"/>
              <a:ext cx="1520037" cy="25958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06679">
                      <a:extLst>
                        <a:ext uri="{9D8B030D-6E8A-4147-A177-3AD203B41FA5}">
                          <a16:colId xmlns:a16="http://schemas.microsoft.com/office/drawing/2014/main" val="3164342440"/>
                        </a:ext>
                      </a:extLst>
                    </a:gridCol>
                    <a:gridCol w="506679">
                      <a:extLst>
                        <a:ext uri="{9D8B030D-6E8A-4147-A177-3AD203B41FA5}">
                          <a16:colId xmlns:a16="http://schemas.microsoft.com/office/drawing/2014/main" val="1699008821"/>
                        </a:ext>
                      </a:extLst>
                    </a:gridCol>
                    <a:gridCol w="506679">
                      <a:extLst>
                        <a:ext uri="{9D8B030D-6E8A-4147-A177-3AD203B41FA5}">
                          <a16:colId xmlns:a16="http://schemas.microsoft.com/office/drawing/2014/main" val="50139795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1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14897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2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20623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3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75410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4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187193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5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444316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6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694858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7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190342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표 5">
                <a:extLst>
                  <a:ext uri="{FF2B5EF4-FFF2-40B4-BE49-F238E27FC236}">
                    <a16:creationId xmlns:a16="http://schemas.microsoft.com/office/drawing/2014/main" id="{E95266F9-BF09-CA28-6FE9-BE4246F11F7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37915293"/>
                  </p:ext>
                </p:extLst>
              </p:nvPr>
            </p:nvGraphicFramePr>
            <p:xfrm>
              <a:off x="9012028" y="3223064"/>
              <a:ext cx="1520037" cy="25958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06679">
                      <a:extLst>
                        <a:ext uri="{9D8B030D-6E8A-4147-A177-3AD203B41FA5}">
                          <a16:colId xmlns:a16="http://schemas.microsoft.com/office/drawing/2014/main" val="3164342440"/>
                        </a:ext>
                      </a:extLst>
                    </a:gridCol>
                    <a:gridCol w="506679">
                      <a:extLst>
                        <a:ext uri="{9D8B030D-6E8A-4147-A177-3AD203B41FA5}">
                          <a16:colId xmlns:a16="http://schemas.microsoft.com/office/drawing/2014/main" val="1699008821"/>
                        </a:ext>
                      </a:extLst>
                    </a:gridCol>
                    <a:gridCol w="506679">
                      <a:extLst>
                        <a:ext uri="{9D8B030D-6E8A-4147-A177-3AD203B41FA5}">
                          <a16:colId xmlns:a16="http://schemas.microsoft.com/office/drawing/2014/main" val="50139795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1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8197" r="-101190" b="-6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2"/>
                          <a:stretch>
                            <a:fillRect l="-202410" t="-8197" r="-2410" b="-6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114897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2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108197" r="-101190" b="-5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2"/>
                          <a:stretch>
                            <a:fillRect l="-202410" t="-108197" r="-2410" b="-5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20623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3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208197" r="-101190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2"/>
                          <a:stretch>
                            <a:fillRect l="-202410" t="-208197" r="-2410" b="-4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75410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4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308197" r="-101190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2"/>
                          <a:stretch>
                            <a:fillRect l="-202410" t="-308197" r="-2410" b="-3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87193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5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408197" r="-101190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2"/>
                          <a:stretch>
                            <a:fillRect l="-202410" t="-408197" r="-2410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444316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6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508197" r="-101190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2"/>
                          <a:stretch>
                            <a:fillRect l="-202410" t="-508197" r="-2410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694858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7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608197" r="-10119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2"/>
                          <a:stretch>
                            <a:fillRect l="-202410" t="-608197" r="-2410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90342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5177293-69FA-0A8F-6F8E-C63E4CFBDD85}"/>
              </a:ext>
            </a:extLst>
          </p:cNvPr>
          <p:cNvSpPr txBox="1"/>
          <p:nvPr/>
        </p:nvSpPr>
        <p:spPr>
          <a:xfrm>
            <a:off x="8712877" y="2822954"/>
            <a:ext cx="2118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cs typeface="Times New Roman" panose="02020603050405020304" pitchFamily="18" charset="0"/>
              </a:rPr>
              <a:t>Key-value map DB</a:t>
            </a:r>
            <a:endParaRPr lang="ko-KR" altLang="en-US" sz="1600" b="1" dirty="0">
              <a:cs typeface="Times New Roman" panose="02020603050405020304" pitchFamily="18" charset="0"/>
            </a:endParaRPr>
          </a:p>
        </p:txBody>
      </p:sp>
      <p:pic>
        <p:nvPicPr>
          <p:cNvPr id="8" name="Graphic 7" descr="Server with solid fill">
            <a:extLst>
              <a:ext uri="{FF2B5EF4-FFF2-40B4-BE49-F238E27FC236}">
                <a16:creationId xmlns:a16="http://schemas.microsoft.com/office/drawing/2014/main" id="{023EDE1B-173D-25C2-F66E-5A5510CEE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36957" y="3771605"/>
            <a:ext cx="1498798" cy="1498798"/>
          </a:xfrm>
          <a:prstGeom prst="rect">
            <a:avLst/>
          </a:prstGeom>
        </p:spPr>
      </p:pic>
      <p:pic>
        <p:nvPicPr>
          <p:cNvPr id="9" name="Graphic 5" descr="Man with solid fill">
            <a:extLst>
              <a:ext uri="{FF2B5EF4-FFF2-40B4-BE49-F238E27FC236}">
                <a16:creationId xmlns:a16="http://schemas.microsoft.com/office/drawing/2014/main" id="{1CCB2E69-4BCB-A98B-B1FC-EE0DEB90E5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7651" y="3771605"/>
            <a:ext cx="1498798" cy="14987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말풍선: 모서리가 둥근 사각형 9">
                <a:extLst>
                  <a:ext uri="{FF2B5EF4-FFF2-40B4-BE49-F238E27FC236}">
                    <a16:creationId xmlns:a16="http://schemas.microsoft.com/office/drawing/2014/main" id="{AA637ADB-8358-AE6C-B875-8DFFF186AB80}"/>
                  </a:ext>
                </a:extLst>
              </p:cNvPr>
              <p:cNvSpPr/>
              <p:nvPr/>
            </p:nvSpPr>
            <p:spPr>
              <a:xfrm>
                <a:off x="179512" y="2558721"/>
                <a:ext cx="2960852" cy="612648"/>
              </a:xfrm>
              <a:prstGeom prst="wedgeRoundRectCallout">
                <a:avLst>
                  <a:gd name="adj1" fmla="val -21568"/>
                  <a:gd name="adj2" fmla="val 86330"/>
                  <a:gd name="adj3" fmla="val 16667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000" dirty="0">
                    <a:solidFill>
                      <a:sysClr val="windowText" lastClr="000000"/>
                    </a:solidFill>
                  </a:rPr>
                  <a:t>Want to get location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ko-KR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ko-KR" altLang="en-US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0" name="말풍선: 모서리가 둥근 사각형 9">
                <a:extLst>
                  <a:ext uri="{FF2B5EF4-FFF2-40B4-BE49-F238E27FC236}">
                    <a16:creationId xmlns:a16="http://schemas.microsoft.com/office/drawing/2014/main" id="{AA637ADB-8358-AE6C-B875-8DFFF186AB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558721"/>
                <a:ext cx="2960852" cy="612648"/>
              </a:xfrm>
              <a:prstGeom prst="wedgeRoundRectCallout">
                <a:avLst>
                  <a:gd name="adj1" fmla="val -21568"/>
                  <a:gd name="adj2" fmla="val 86330"/>
                  <a:gd name="adj3" fmla="val 16667"/>
                </a:avLst>
              </a:prstGeom>
              <a:blipFill>
                <a:blip r:embed="rId7"/>
                <a:stretch>
                  <a:fillRect l="-20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1C75599-EBFA-A967-C326-67C24ED9DBFA}"/>
                  </a:ext>
                </a:extLst>
              </p:cNvPr>
              <p:cNvSpPr txBox="1"/>
              <p:nvPr/>
            </p:nvSpPr>
            <p:spPr>
              <a:xfrm>
                <a:off x="749850" y="5270403"/>
                <a:ext cx="914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000" dirty="0">
                    <a:cs typeface="Times New Roman" panose="02020603050405020304" pitchFamily="18" charset="0"/>
                  </a:rPr>
                  <a:t>Knows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=7</m:t>
                    </m:r>
                  </m:oMath>
                </a14:m>
                <a:endParaRPr lang="ko-KR" altLang="en-US" sz="2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1C75599-EBFA-A967-C326-67C24ED9DB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50" y="5270403"/>
                <a:ext cx="914400" cy="707886"/>
              </a:xfrm>
              <a:prstGeom prst="rect">
                <a:avLst/>
              </a:prstGeom>
              <a:blipFill>
                <a:blip r:embed="rId8"/>
                <a:stretch>
                  <a:fillRect l="-4000" t="-5172" r="-1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그룹 16">
            <a:extLst>
              <a:ext uri="{FF2B5EF4-FFF2-40B4-BE49-F238E27FC236}">
                <a16:creationId xmlns:a16="http://schemas.microsoft.com/office/drawing/2014/main" id="{7115E156-17EB-1CD7-17A5-B494A041C157}"/>
              </a:ext>
            </a:extLst>
          </p:cNvPr>
          <p:cNvGrpSpPr/>
          <p:nvPr/>
        </p:nvGrpSpPr>
        <p:grpSpPr>
          <a:xfrm>
            <a:off x="7432896" y="4351727"/>
            <a:ext cx="1579132" cy="338554"/>
            <a:chOff x="7432896" y="4351727"/>
            <a:chExt cx="1579132" cy="338554"/>
          </a:xfrm>
        </p:grpSpPr>
        <p:cxnSp>
          <p:nvCxnSpPr>
            <p:cNvPr id="15" name="직선 화살표 연결선 14">
              <a:extLst>
                <a:ext uri="{FF2B5EF4-FFF2-40B4-BE49-F238E27FC236}">
                  <a16:creationId xmlns:a16="http://schemas.microsoft.com/office/drawing/2014/main" id="{57504341-4A6A-7032-6820-B0A9E09EAD83}"/>
                </a:ext>
              </a:extLst>
            </p:cNvPr>
            <p:cNvCxnSpPr/>
            <p:nvPr/>
          </p:nvCxnSpPr>
          <p:spPr>
            <a:xfrm>
              <a:off x="8559355" y="4521004"/>
              <a:ext cx="45267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C248242-8399-3558-B808-9D9B8673EF47}"/>
                </a:ext>
              </a:extLst>
            </p:cNvPr>
            <p:cNvSpPr txBox="1"/>
            <p:nvPr/>
          </p:nvSpPr>
          <p:spPr>
            <a:xfrm>
              <a:off x="7432896" y="4351727"/>
              <a:ext cx="11215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>
                  <a:cs typeface="Times New Roman" panose="02020603050405020304" pitchFamily="18" charset="0"/>
                </a:rPr>
                <a:t>1</a:t>
              </a:r>
              <a:r>
                <a:rPr lang="en-US" altLang="ko-KR" sz="1600" baseline="30000" dirty="0">
                  <a:cs typeface="Times New Roman" panose="02020603050405020304" pitchFamily="18" charset="0"/>
                </a:rPr>
                <a:t>st</a:t>
              </a:r>
              <a:r>
                <a:rPr lang="en-US" altLang="ko-KR" sz="1600" dirty="0">
                  <a:cs typeface="Times New Roman" panose="02020603050405020304" pitchFamily="18" charset="0"/>
                </a:rPr>
                <a:t> Query</a:t>
              </a:r>
              <a:endParaRPr lang="ko-KR" altLang="en-US" sz="1600" dirty="0"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B5AF2FF3-409B-60F6-E60E-5AAC83435447}"/>
              </a:ext>
            </a:extLst>
          </p:cNvPr>
          <p:cNvGrpSpPr/>
          <p:nvPr/>
        </p:nvGrpSpPr>
        <p:grpSpPr>
          <a:xfrm>
            <a:off x="7432896" y="3602328"/>
            <a:ext cx="1579132" cy="338554"/>
            <a:chOff x="7432896" y="4351727"/>
            <a:chExt cx="1579132" cy="338554"/>
          </a:xfrm>
        </p:grpSpPr>
        <p:cxnSp>
          <p:nvCxnSpPr>
            <p:cNvPr id="19" name="직선 화살표 연결선 18">
              <a:extLst>
                <a:ext uri="{FF2B5EF4-FFF2-40B4-BE49-F238E27FC236}">
                  <a16:creationId xmlns:a16="http://schemas.microsoft.com/office/drawing/2014/main" id="{E59EBF91-74DC-21A5-E4BA-15150E91F5CF}"/>
                </a:ext>
              </a:extLst>
            </p:cNvPr>
            <p:cNvCxnSpPr/>
            <p:nvPr/>
          </p:nvCxnSpPr>
          <p:spPr>
            <a:xfrm>
              <a:off x="8559355" y="4521004"/>
              <a:ext cx="45267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FA14332-9DD0-CF6E-9D0C-B1C1940E12DD}"/>
                </a:ext>
              </a:extLst>
            </p:cNvPr>
            <p:cNvSpPr txBox="1"/>
            <p:nvPr/>
          </p:nvSpPr>
          <p:spPr>
            <a:xfrm>
              <a:off x="7432896" y="4351727"/>
              <a:ext cx="11215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>
                  <a:cs typeface="Times New Roman" panose="02020603050405020304" pitchFamily="18" charset="0"/>
                </a:rPr>
                <a:t>2</a:t>
              </a:r>
              <a:r>
                <a:rPr lang="en-US" altLang="ko-KR" sz="1600" baseline="30000" dirty="0">
                  <a:cs typeface="Times New Roman" panose="02020603050405020304" pitchFamily="18" charset="0"/>
                </a:rPr>
                <a:t>nd</a:t>
              </a:r>
              <a:r>
                <a:rPr lang="en-US" altLang="ko-KR" sz="1600" dirty="0">
                  <a:cs typeface="Times New Roman" panose="02020603050405020304" pitchFamily="18" charset="0"/>
                </a:rPr>
                <a:t> Query</a:t>
              </a:r>
              <a:endParaRPr lang="ko-KR" altLang="en-US" sz="1600" dirty="0"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5C1C67BC-0DE4-F57A-8C72-07AFBA779809}"/>
              </a:ext>
            </a:extLst>
          </p:cNvPr>
          <p:cNvGrpSpPr/>
          <p:nvPr/>
        </p:nvGrpSpPr>
        <p:grpSpPr>
          <a:xfrm>
            <a:off x="7432896" y="3977027"/>
            <a:ext cx="1579132" cy="338554"/>
            <a:chOff x="7432896" y="4351727"/>
            <a:chExt cx="1579132" cy="338554"/>
          </a:xfrm>
        </p:grpSpPr>
        <p:cxnSp>
          <p:nvCxnSpPr>
            <p:cNvPr id="25" name="직선 화살표 연결선 24">
              <a:extLst>
                <a:ext uri="{FF2B5EF4-FFF2-40B4-BE49-F238E27FC236}">
                  <a16:creationId xmlns:a16="http://schemas.microsoft.com/office/drawing/2014/main" id="{02F5EC2B-7D3C-B80A-F7D9-31F70A9DD0B2}"/>
                </a:ext>
              </a:extLst>
            </p:cNvPr>
            <p:cNvCxnSpPr/>
            <p:nvPr/>
          </p:nvCxnSpPr>
          <p:spPr>
            <a:xfrm>
              <a:off x="8559355" y="4521004"/>
              <a:ext cx="45267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59C9F2F-DA57-2CA5-267E-05609C8D9A6C}"/>
                </a:ext>
              </a:extLst>
            </p:cNvPr>
            <p:cNvSpPr txBox="1"/>
            <p:nvPr/>
          </p:nvSpPr>
          <p:spPr>
            <a:xfrm>
              <a:off x="7432896" y="4351727"/>
              <a:ext cx="11215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>
                  <a:cs typeface="Times New Roman" panose="02020603050405020304" pitchFamily="18" charset="0"/>
                </a:rPr>
                <a:t>3</a:t>
              </a:r>
              <a:r>
                <a:rPr lang="en-US" altLang="ko-KR" sz="1600" baseline="30000" dirty="0">
                  <a:cs typeface="Times New Roman" panose="02020603050405020304" pitchFamily="18" charset="0"/>
                </a:rPr>
                <a:t>rd</a:t>
              </a:r>
              <a:r>
                <a:rPr lang="en-US" altLang="ko-KR" sz="1600" dirty="0">
                  <a:cs typeface="Times New Roman" panose="02020603050405020304" pitchFamily="18" charset="0"/>
                </a:rPr>
                <a:t> Query</a:t>
              </a:r>
              <a:endParaRPr lang="ko-KR" altLang="en-US" sz="1600" dirty="0"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AB15B52B-CA20-4DAF-26FD-FD1AB9F7295C}"/>
              </a:ext>
            </a:extLst>
          </p:cNvPr>
          <p:cNvGrpSpPr/>
          <p:nvPr/>
        </p:nvGrpSpPr>
        <p:grpSpPr>
          <a:xfrm>
            <a:off x="1951557" y="3433051"/>
            <a:ext cx="5086331" cy="672838"/>
            <a:chOff x="1951557" y="3433051"/>
            <a:chExt cx="5086331" cy="672838"/>
          </a:xfrm>
        </p:grpSpPr>
        <p:cxnSp>
          <p:nvCxnSpPr>
            <p:cNvPr id="28" name="직선 화살표 연결선 27">
              <a:extLst>
                <a:ext uri="{FF2B5EF4-FFF2-40B4-BE49-F238E27FC236}">
                  <a16:creationId xmlns:a16="http://schemas.microsoft.com/office/drawing/2014/main" id="{2E16FF6C-6CDB-0872-15B3-B8E7C1DC9AD6}"/>
                </a:ext>
              </a:extLst>
            </p:cNvPr>
            <p:cNvCxnSpPr/>
            <p:nvPr/>
          </p:nvCxnSpPr>
          <p:spPr>
            <a:xfrm>
              <a:off x="1956449" y="3771605"/>
              <a:ext cx="507899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EEE3C70-1E2F-FE19-67A5-51B4F97B3F3D}"/>
                </a:ext>
              </a:extLst>
            </p:cNvPr>
            <p:cNvSpPr txBox="1"/>
            <p:nvPr/>
          </p:nvSpPr>
          <p:spPr>
            <a:xfrm>
              <a:off x="1951557" y="3433051"/>
              <a:ext cx="23488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600" dirty="0">
                  <a:cs typeface="Times New Roman" panose="02020603050405020304" pitchFamily="18" charset="0"/>
                </a:rPr>
                <a:t>1. Query 4</a:t>
              </a:r>
              <a:r>
                <a:rPr lang="en-US" altLang="ko-KR" sz="1600" baseline="30000" dirty="0">
                  <a:cs typeface="Times New Roman" panose="02020603050405020304" pitchFamily="18" charset="0"/>
                </a:rPr>
                <a:t>th</a:t>
              </a:r>
              <a:r>
                <a:rPr lang="en-US" altLang="ko-KR" sz="1600" dirty="0">
                  <a:cs typeface="Times New Roman" panose="02020603050405020304" pitchFamily="18" charset="0"/>
                </a:rPr>
                <a:t> keyword</a:t>
              </a:r>
              <a:endParaRPr lang="ko-KR" altLang="en-US" sz="1600" dirty="0"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B778DB65-4F2B-6635-7352-57FFF5944CC5}"/>
                    </a:ext>
                  </a:extLst>
                </p:cNvPr>
                <p:cNvSpPr txBox="1"/>
                <p:nvPr/>
              </p:nvSpPr>
              <p:spPr>
                <a:xfrm>
                  <a:off x="5149235" y="3767335"/>
                  <a:ext cx="188865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altLang="ko-KR" sz="1600" b="0" dirty="0">
                      <a:cs typeface="Times New Roman" panose="02020603050405020304" pitchFamily="18" charset="0"/>
                    </a:rPr>
                    <a:t>Respond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</m:oMath>
                  </a14:m>
                  <a:endParaRPr lang="ko-KR" altLang="en-US" sz="16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B778DB65-4F2B-6635-7352-57FFF5944C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9235" y="3767335"/>
                  <a:ext cx="1888653" cy="338554"/>
                </a:xfrm>
                <a:prstGeom prst="rect">
                  <a:avLst/>
                </a:prstGeom>
                <a:blipFill>
                  <a:blip r:embed="rId9"/>
                  <a:stretch>
                    <a:fillRect t="-5357" b="-21429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B93F8BB1-E90B-7F9A-E3AA-9265A2289F8F}"/>
              </a:ext>
            </a:extLst>
          </p:cNvPr>
          <p:cNvGrpSpPr/>
          <p:nvPr/>
        </p:nvGrpSpPr>
        <p:grpSpPr>
          <a:xfrm>
            <a:off x="1951557" y="4119029"/>
            <a:ext cx="5086331" cy="672838"/>
            <a:chOff x="1951557" y="3433051"/>
            <a:chExt cx="5086331" cy="672838"/>
          </a:xfrm>
        </p:grpSpPr>
        <p:cxnSp>
          <p:nvCxnSpPr>
            <p:cNvPr id="33" name="직선 화살표 연결선 32">
              <a:extLst>
                <a:ext uri="{FF2B5EF4-FFF2-40B4-BE49-F238E27FC236}">
                  <a16:creationId xmlns:a16="http://schemas.microsoft.com/office/drawing/2014/main" id="{4936F469-E8B4-EA25-E550-EE46CD299569}"/>
                </a:ext>
              </a:extLst>
            </p:cNvPr>
            <p:cNvCxnSpPr/>
            <p:nvPr/>
          </p:nvCxnSpPr>
          <p:spPr>
            <a:xfrm>
              <a:off x="1956449" y="3771605"/>
              <a:ext cx="507899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FC2475A-49A1-D471-1A85-31185FAE22E3}"/>
                </a:ext>
              </a:extLst>
            </p:cNvPr>
            <p:cNvSpPr txBox="1"/>
            <p:nvPr/>
          </p:nvSpPr>
          <p:spPr>
            <a:xfrm>
              <a:off x="1951557" y="3433051"/>
              <a:ext cx="22764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600" dirty="0">
                  <a:cs typeface="Times New Roman" panose="02020603050405020304" pitchFamily="18" charset="0"/>
                </a:rPr>
                <a:t>2. Query 2</a:t>
              </a:r>
              <a:r>
                <a:rPr lang="en-US" altLang="ko-KR" sz="1600" baseline="30000" dirty="0">
                  <a:cs typeface="Times New Roman" panose="02020603050405020304" pitchFamily="18" charset="0"/>
                </a:rPr>
                <a:t>nd</a:t>
              </a:r>
              <a:r>
                <a:rPr lang="en-US" altLang="ko-KR" sz="1600" dirty="0">
                  <a:cs typeface="Times New Roman" panose="02020603050405020304" pitchFamily="18" charset="0"/>
                </a:rPr>
                <a:t> keyword</a:t>
              </a:r>
              <a:endParaRPr lang="ko-KR" altLang="en-US" sz="1600" dirty="0"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A6650787-65A8-6F03-0719-658D77077A5B}"/>
                    </a:ext>
                  </a:extLst>
                </p:cNvPr>
                <p:cNvSpPr txBox="1"/>
                <p:nvPr/>
              </p:nvSpPr>
              <p:spPr>
                <a:xfrm>
                  <a:off x="5149235" y="3767335"/>
                  <a:ext cx="188865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altLang="ko-KR" sz="1600" b="0" dirty="0">
                      <a:cs typeface="Times New Roman" panose="02020603050405020304" pitchFamily="18" charset="0"/>
                    </a:rPr>
                    <a:t>Respond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ko-KR" altLang="en-US" sz="16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A6650787-65A8-6F03-0719-658D77077A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9235" y="3767335"/>
                  <a:ext cx="1888653" cy="338554"/>
                </a:xfrm>
                <a:prstGeom prst="rect">
                  <a:avLst/>
                </a:prstGeom>
                <a:blipFill>
                  <a:blip r:embed="rId10"/>
                  <a:stretch>
                    <a:fillRect t="-5455" b="-23636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BF49FD7B-9892-E4B6-894B-48BBAA9C877C}"/>
              </a:ext>
            </a:extLst>
          </p:cNvPr>
          <p:cNvGrpSpPr/>
          <p:nvPr/>
        </p:nvGrpSpPr>
        <p:grpSpPr>
          <a:xfrm>
            <a:off x="1951557" y="4805007"/>
            <a:ext cx="5086331" cy="672838"/>
            <a:chOff x="1951557" y="3433051"/>
            <a:chExt cx="5086331" cy="672838"/>
          </a:xfrm>
        </p:grpSpPr>
        <p:cxnSp>
          <p:nvCxnSpPr>
            <p:cNvPr id="37" name="직선 화살표 연결선 36">
              <a:extLst>
                <a:ext uri="{FF2B5EF4-FFF2-40B4-BE49-F238E27FC236}">
                  <a16:creationId xmlns:a16="http://schemas.microsoft.com/office/drawing/2014/main" id="{4C9084A8-A342-0B46-5B7F-33BF71AC0E04}"/>
                </a:ext>
              </a:extLst>
            </p:cNvPr>
            <p:cNvCxnSpPr/>
            <p:nvPr/>
          </p:nvCxnSpPr>
          <p:spPr>
            <a:xfrm>
              <a:off x="1956449" y="3771605"/>
              <a:ext cx="507899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904544C-685B-387F-99EC-6D48E5E9CBDB}"/>
                </a:ext>
              </a:extLst>
            </p:cNvPr>
            <p:cNvSpPr txBox="1"/>
            <p:nvPr/>
          </p:nvSpPr>
          <p:spPr>
            <a:xfrm>
              <a:off x="1951557" y="3433051"/>
              <a:ext cx="22764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600" dirty="0">
                  <a:cs typeface="Times New Roman" panose="02020603050405020304" pitchFamily="18" charset="0"/>
                </a:rPr>
                <a:t>3. Query 3</a:t>
              </a:r>
              <a:r>
                <a:rPr lang="en-US" altLang="ko-KR" sz="1600" baseline="30000" dirty="0">
                  <a:cs typeface="Times New Roman" panose="02020603050405020304" pitchFamily="18" charset="0"/>
                </a:rPr>
                <a:t>rd</a:t>
              </a:r>
              <a:r>
                <a:rPr lang="en-US" altLang="ko-KR" sz="1600" dirty="0">
                  <a:cs typeface="Times New Roman" panose="02020603050405020304" pitchFamily="18" charset="0"/>
                </a:rPr>
                <a:t> keyword</a:t>
              </a:r>
              <a:endParaRPr lang="ko-KR" altLang="en-US" sz="1600" dirty="0"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A5E19F6A-EFCE-9C79-71B8-C124819D3A4D}"/>
                    </a:ext>
                  </a:extLst>
                </p:cNvPr>
                <p:cNvSpPr txBox="1"/>
                <p:nvPr/>
              </p:nvSpPr>
              <p:spPr>
                <a:xfrm>
                  <a:off x="5149235" y="3767335"/>
                  <a:ext cx="188865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altLang="ko-KR" sz="1600" b="0" dirty="0">
                      <a:cs typeface="Times New Roman" panose="02020603050405020304" pitchFamily="18" charset="0"/>
                    </a:rPr>
                    <a:t>Respond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</m:oMath>
                  </a14:m>
                  <a:endParaRPr lang="ko-KR" altLang="en-US" sz="16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A5E19F6A-EFCE-9C79-71B8-C124819D3A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9235" y="3767335"/>
                  <a:ext cx="1888653" cy="338554"/>
                </a:xfrm>
                <a:prstGeom prst="rect">
                  <a:avLst/>
                </a:prstGeom>
                <a:blipFill>
                  <a:blip r:embed="rId11"/>
                  <a:stretch>
                    <a:fillRect t="-5357" b="-21429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5883984-7951-5A26-EACA-331B495FD01A}"/>
                  </a:ext>
                </a:extLst>
              </p:cNvPr>
              <p:cNvSpPr txBox="1"/>
              <p:nvPr/>
            </p:nvSpPr>
            <p:spPr>
              <a:xfrm>
                <a:off x="2124078" y="6007785"/>
                <a:ext cx="474373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ko-KR" sz="2000" dirty="0">
                    <a:cs typeface="Times New Roman" panose="02020603050405020304" pitchFamily="18" charset="0"/>
                  </a:rPr>
                  <a:t>Client can know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ko-KR" altLang="en-US" sz="2000" dirty="0">
                    <a:cs typeface="Times New Roman" panose="02020603050405020304" pitchFamily="18" charset="0"/>
                  </a:rPr>
                  <a:t> </a:t>
                </a:r>
                <a:r>
                  <a:rPr lang="en-US" altLang="ko-KR" sz="2000" dirty="0">
                    <a:cs typeface="Times New Roman" panose="02020603050405020304" pitchFamily="18" charset="0"/>
                  </a:rPr>
                  <a:t>is 3</a:t>
                </a:r>
                <a:r>
                  <a:rPr lang="en-US" altLang="ko-KR" sz="2000" baseline="30000" dirty="0">
                    <a:cs typeface="Times New Roman" panose="02020603050405020304" pitchFamily="18" charset="0"/>
                  </a:rPr>
                  <a:t>rd</a:t>
                </a:r>
                <a:r>
                  <a:rPr lang="en-US" altLang="ko-KR" sz="2000" dirty="0">
                    <a:cs typeface="Times New Roman" panose="02020603050405020304" pitchFamily="18" charset="0"/>
                  </a:rPr>
                  <a:t> keyword in DB</a:t>
                </a:r>
                <a:endParaRPr lang="ko-KR" altLang="en-US" sz="2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5883984-7951-5A26-EACA-331B495FD0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078" y="6007785"/>
                <a:ext cx="4743735" cy="400110"/>
              </a:xfrm>
              <a:prstGeom prst="rect">
                <a:avLst/>
              </a:prstGeom>
              <a:blipFill>
                <a:blip r:embed="rId12"/>
                <a:stretch>
                  <a:fillRect l="-1284" t="-9231" r="-385" b="-2769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직선 화살표 연결선 41">
            <a:extLst>
              <a:ext uri="{FF2B5EF4-FFF2-40B4-BE49-F238E27FC236}">
                <a16:creationId xmlns:a16="http://schemas.microsoft.com/office/drawing/2014/main" id="{7B6345CE-EC2F-7BE6-81C0-361251BD7B7C}"/>
              </a:ext>
            </a:extLst>
          </p:cNvPr>
          <p:cNvCxnSpPr>
            <a:stCxn id="40" idx="0"/>
          </p:cNvCxnSpPr>
          <p:nvPr/>
        </p:nvCxnSpPr>
        <p:spPr>
          <a:xfrm flipV="1">
            <a:off x="4495946" y="5341211"/>
            <a:ext cx="0" cy="666574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237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5D3ABF-78B3-1303-2910-6959169459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78197EB-012A-2A09-6C3A-0099140E6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Keyword-Based PIR – Naïve Approach [3/3]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16C73B3C-16C8-CDBA-3DF1-13261E0378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AutoNum type="arabicPeriod"/>
                </a:pPr>
                <a:r>
                  <a:rPr lang="en-US" altLang="ko-KR" dirty="0"/>
                  <a:t>Retrieves the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location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of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keyword in keywords </a:t>
                </a:r>
                <a14:m>
                  <m:oMath xmlns:m="http://schemas.openxmlformats.org/officeDocument/2006/math"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ko-KR" b="1" dirty="0"/>
                  <a:t> </a:t>
                </a:r>
                <a14:m>
                  <m:oMath xmlns:m="http://schemas.openxmlformats.org/officeDocument/2006/math">
                    <m:r>
                      <a:rPr lang="en-US" altLang="ko-KR" b="1" i="1" dirty="0" smtClean="0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altLang="ko-KR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ko-KR" b="1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altLang="ko-KR" b="1" i="0" dirty="0" smtClean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US" altLang="ko-KR" b="1" i="1" dirty="0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func>
                      </m:e>
                    </m:d>
                  </m:oMath>
                </a14:m>
                <a:endParaRPr lang="en-US" altLang="ko-KR" b="1" dirty="0"/>
              </a:p>
              <a:p>
                <a:pPr lvl="1"/>
                <a:r>
                  <a:rPr lang="en-US" altLang="ko-KR" dirty="0"/>
                  <a:t>Assume that keywords in DB are sorted in increasing order</a:t>
                </a:r>
              </a:p>
              <a:p>
                <a:pPr marL="457200" lvl="1" indent="0">
                  <a:buNone/>
                </a:pPr>
                <a:endParaRPr lang="en-US" altLang="ko-KR" u="sng" dirty="0"/>
              </a:p>
              <a:p>
                <a:pPr marL="514350" indent="-514350">
                  <a:buAutoNum type="arabicPeriod"/>
                </a:pPr>
                <a:r>
                  <a:rPr lang="en-US" altLang="ko-KR" dirty="0"/>
                  <a:t>Performs index-based PIR to that location </a:t>
                </a:r>
                <a14:m>
                  <m:oMath xmlns:m="http://schemas.openxmlformats.org/officeDocument/2006/math"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ko-KR" b="1" dirty="0"/>
                  <a:t> 1</a:t>
                </a:r>
              </a:p>
              <a:p>
                <a:pPr marL="0" indent="0">
                  <a:buNone/>
                </a:pPr>
                <a:endParaRPr lang="en-US" altLang="ko-KR" dirty="0"/>
              </a:p>
              <a:p>
                <a14:m>
                  <m:oMath xmlns:m="http://schemas.openxmlformats.org/officeDocument/2006/math">
                    <m:r>
                      <a:rPr lang="en-US" altLang="ko-KR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𝑶</m:t>
                    </m:r>
                    <m:d>
                      <m:dPr>
                        <m:ctrlPr>
                          <a:rPr lang="en-US" altLang="ko-KR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ko-KR" b="1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funcPr>
                          <m:fName>
                            <m:r>
                              <a:rPr lang="en-US" altLang="ko-KR" b="1" i="0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𝒏</m:t>
                            </m:r>
                          </m:e>
                        </m:func>
                      </m:e>
                    </m:d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index-based PIRs are required!</a:t>
                </a:r>
              </a:p>
              <a:p>
                <a:pPr lvl="1"/>
                <a:r>
                  <a:rPr lang="en-US" altLang="ko-KR" b="1" dirty="0"/>
                  <a:t>Too slow to use in practice </a:t>
                </a:r>
                <a:r>
                  <a:rPr lang="en-US" altLang="ko-KR" b="1" dirty="0">
                    <a:sym typeface="Wingdings" panose="05000000000000000000" pitchFamily="2" charset="2"/>
                  </a:rPr>
                  <a:t></a:t>
                </a:r>
              </a:p>
              <a:p>
                <a:pPr lvl="1"/>
                <a:endParaRPr lang="en-US" altLang="ko-KR" dirty="0"/>
              </a:p>
              <a:p>
                <a:r>
                  <a:rPr lang="en-US" altLang="ko-KR" b="1" dirty="0"/>
                  <a:t>How to do better?</a:t>
                </a: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16C73B3C-16C8-CDBA-3DF1-13261E0378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66" t="-21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783F3C1-45C2-87EB-E178-C86C28C41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0FB5-BC68-415E-B104-1A5D9F53AE9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B5F35D3-D0B4-8349-D482-213F95DF42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/>
              <a:t>Introduction &amp; Background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표 7">
                <a:extLst>
                  <a:ext uri="{FF2B5EF4-FFF2-40B4-BE49-F238E27FC236}">
                    <a16:creationId xmlns:a16="http://schemas.microsoft.com/office/drawing/2014/main" id="{FF529132-13C8-7DB0-0B3F-2581A7B87A0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012028" y="3408484"/>
              <a:ext cx="1520037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06679">
                      <a:extLst>
                        <a:ext uri="{9D8B030D-6E8A-4147-A177-3AD203B41FA5}">
                          <a16:colId xmlns:a16="http://schemas.microsoft.com/office/drawing/2014/main" val="3164342440"/>
                        </a:ext>
                      </a:extLst>
                    </a:gridCol>
                    <a:gridCol w="506679">
                      <a:extLst>
                        <a:ext uri="{9D8B030D-6E8A-4147-A177-3AD203B41FA5}">
                          <a16:colId xmlns:a16="http://schemas.microsoft.com/office/drawing/2014/main" val="1699008821"/>
                        </a:ext>
                      </a:extLst>
                    </a:gridCol>
                    <a:gridCol w="506679">
                      <a:extLst>
                        <a:ext uri="{9D8B030D-6E8A-4147-A177-3AD203B41FA5}">
                          <a16:colId xmlns:a16="http://schemas.microsoft.com/office/drawing/2014/main" val="50139795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1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14897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2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20623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3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75410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4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187193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694858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190342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표 7">
                <a:extLst>
                  <a:ext uri="{FF2B5EF4-FFF2-40B4-BE49-F238E27FC236}">
                    <a16:creationId xmlns:a16="http://schemas.microsoft.com/office/drawing/2014/main" id="{FF529132-13C8-7DB0-0B3F-2581A7B87A0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012028" y="3408484"/>
              <a:ext cx="1520037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06679">
                      <a:extLst>
                        <a:ext uri="{9D8B030D-6E8A-4147-A177-3AD203B41FA5}">
                          <a16:colId xmlns:a16="http://schemas.microsoft.com/office/drawing/2014/main" val="3164342440"/>
                        </a:ext>
                      </a:extLst>
                    </a:gridCol>
                    <a:gridCol w="506679">
                      <a:extLst>
                        <a:ext uri="{9D8B030D-6E8A-4147-A177-3AD203B41FA5}">
                          <a16:colId xmlns:a16="http://schemas.microsoft.com/office/drawing/2014/main" val="1699008821"/>
                        </a:ext>
                      </a:extLst>
                    </a:gridCol>
                    <a:gridCol w="506679">
                      <a:extLst>
                        <a:ext uri="{9D8B030D-6E8A-4147-A177-3AD203B41FA5}">
                          <a16:colId xmlns:a16="http://schemas.microsoft.com/office/drawing/2014/main" val="50139795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1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8197" r="-101190" b="-5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3"/>
                          <a:stretch>
                            <a:fillRect l="-202410" t="-8197" r="-2410" b="-5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114897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2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108197" r="-101190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3"/>
                          <a:stretch>
                            <a:fillRect l="-202410" t="-108197" r="-2410" b="-4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20623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3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208197" r="-101190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3"/>
                          <a:stretch>
                            <a:fillRect l="-202410" t="-208197" r="-2410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75410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4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308197" r="-101190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3"/>
                          <a:stretch>
                            <a:fillRect l="-202410" t="-308197" r="-2410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87193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3"/>
                          <a:stretch>
                            <a:fillRect l="-1205" t="-408197" r="-203614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408197" r="-101190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3"/>
                          <a:stretch>
                            <a:fillRect l="-202410" t="-408197" r="-2410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694858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3"/>
                          <a:stretch>
                            <a:fillRect l="-1205" t="-508197" r="-203614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508197" r="-10119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3"/>
                          <a:stretch>
                            <a:fillRect l="-202410" t="-508197" r="-2410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90342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74F2E294-6115-403C-6973-BD953BFDA287}"/>
              </a:ext>
            </a:extLst>
          </p:cNvPr>
          <p:cNvSpPr txBox="1"/>
          <p:nvPr/>
        </p:nvSpPr>
        <p:spPr>
          <a:xfrm>
            <a:off x="8712882" y="3008374"/>
            <a:ext cx="2118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cs typeface="Times New Roman" panose="02020603050405020304" pitchFamily="18" charset="0"/>
              </a:rPr>
              <a:t>Key-value map DB</a:t>
            </a:r>
            <a:endParaRPr lang="ko-KR" altLang="en-US" sz="1600" b="1" dirty="0">
              <a:cs typeface="Times New Roman" panose="02020603050405020304" pitchFamily="18" charset="0"/>
            </a:endParaRPr>
          </a:p>
        </p:txBody>
      </p:sp>
      <p:pic>
        <p:nvPicPr>
          <p:cNvPr id="12" name="Graphic 7" descr="Server with solid fill">
            <a:extLst>
              <a:ext uri="{FF2B5EF4-FFF2-40B4-BE49-F238E27FC236}">
                <a16:creationId xmlns:a16="http://schemas.microsoft.com/office/drawing/2014/main" id="{CA9EC952-5F7A-2F1B-1E67-1B4FA843A1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36957" y="3771605"/>
            <a:ext cx="1498798" cy="149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307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07907A5-9E60-B961-6858-D20E41A00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Keyword-Based PIR – Better Approach [1/2]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0D089253-ACA0-8C23-D36A-ABD3DF9857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/>
                  <a:t>Uses probabilistic filter (PF) like Bloom Filter</a:t>
                </a:r>
              </a:p>
              <a:p>
                <a:pPr lvl="1"/>
                <a:r>
                  <a:rPr lang="en-US" altLang="ko-KR" u="sng" dirty="0"/>
                  <a:t>Probabilistic data structure</a:t>
                </a:r>
                <a:r>
                  <a:rPr lang="en-US" altLang="ko-KR" dirty="0"/>
                  <a:t> for </a:t>
                </a:r>
                <a:r>
                  <a:rPr lang="en-US" altLang="ko-KR" b="1" dirty="0"/>
                  <a:t>testing membership of data</a:t>
                </a:r>
              </a:p>
              <a:p>
                <a:pPr lvl="1"/>
                <a:r>
                  <a:rPr lang="en-US" altLang="ko-KR" dirty="0"/>
                  <a:t>Operates by maintaining </a:t>
                </a:r>
                <a14:m>
                  <m:oMath xmlns:m="http://schemas.openxmlformats.org/officeDocument/2006/math">
                    <m:r>
                      <a:rPr lang="en-US" altLang="ko-KR" b="0" i="1" u="sng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ko-KR" altLang="en-US" u="sng" dirty="0"/>
                  <a:t> </a:t>
                </a:r>
                <a:r>
                  <a:rPr lang="en-US" altLang="ko-KR" u="sng" dirty="0"/>
                  <a:t>hash functions</a:t>
                </a:r>
              </a:p>
              <a:p>
                <a:pPr lvl="1"/>
                <a:r>
                  <a:rPr lang="en-US" altLang="ko-KR" dirty="0"/>
                  <a:t>Only false positive exists with </a:t>
                </a:r>
                <a:r>
                  <a:rPr lang="en-US" altLang="ko-KR" u="sng" dirty="0"/>
                  <a:t>false positive rate</a:t>
                </a:r>
                <a:r>
                  <a:rPr lang="en-US" altLang="ko-KR" dirty="0"/>
                  <a:t>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endParaRPr lang="en-US" altLang="ko-KR" dirty="0"/>
              </a:p>
              <a:p>
                <a:pPr lvl="1"/>
                <a:r>
                  <a:rPr lang="en-US" altLang="ko-KR" dirty="0"/>
                  <a:t>Usually used with </a:t>
                </a:r>
                <a:r>
                  <a:rPr lang="en-US" altLang="ko-KR" u="sng" dirty="0"/>
                  <a:t>finite set of items</a:t>
                </a:r>
                <a:endParaRPr lang="ko-KR" altLang="en-US" u="sng" dirty="0"/>
              </a:p>
              <a:p>
                <a:pPr lvl="1"/>
                <a:endParaRPr lang="en-US" altLang="ko-KR" b="1" dirty="0"/>
              </a:p>
              <a:p>
                <a:pPr lvl="1"/>
                <a:endParaRPr lang="en-US" altLang="ko-KR" dirty="0"/>
              </a:p>
              <a:p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0D089253-ACA0-8C23-D36A-ABD3DF9857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99" t="-20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CA8E268-6C33-AF78-6E36-8ED163772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0FB5-BC68-415E-B104-1A5D9F53AE9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9C134E4-33DA-F90D-27E2-5C0D082F6B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/>
              <a:t>Introduction &amp; Background</a:t>
            </a:r>
            <a:endParaRPr lang="ko-KR" altLang="en-US" dirty="0"/>
          </a:p>
        </p:txBody>
      </p:sp>
      <p:sp>
        <p:nvSpPr>
          <p:cNvPr id="100" name="직사각형 99">
            <a:extLst>
              <a:ext uri="{FF2B5EF4-FFF2-40B4-BE49-F238E27FC236}">
                <a16:creationId xmlns:a16="http://schemas.microsoft.com/office/drawing/2014/main" id="{FEE8AB60-1AD2-4A18-C998-9A47406E5DC9}"/>
              </a:ext>
            </a:extLst>
          </p:cNvPr>
          <p:cNvSpPr/>
          <p:nvPr/>
        </p:nvSpPr>
        <p:spPr>
          <a:xfrm>
            <a:off x="1610801" y="5340105"/>
            <a:ext cx="371260" cy="391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1" name="직사각형 100">
            <a:extLst>
              <a:ext uri="{FF2B5EF4-FFF2-40B4-BE49-F238E27FC236}">
                <a16:creationId xmlns:a16="http://schemas.microsoft.com/office/drawing/2014/main" id="{01781468-9917-6835-39AA-4930A1A5F911}"/>
              </a:ext>
            </a:extLst>
          </p:cNvPr>
          <p:cNvSpPr/>
          <p:nvPr/>
        </p:nvSpPr>
        <p:spPr>
          <a:xfrm>
            <a:off x="1982061" y="5340105"/>
            <a:ext cx="371260" cy="391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직사각형 101">
            <a:extLst>
              <a:ext uri="{FF2B5EF4-FFF2-40B4-BE49-F238E27FC236}">
                <a16:creationId xmlns:a16="http://schemas.microsoft.com/office/drawing/2014/main" id="{496DB2BA-144C-0F7B-6A80-0E49090B36D4}"/>
              </a:ext>
            </a:extLst>
          </p:cNvPr>
          <p:cNvSpPr/>
          <p:nvPr/>
        </p:nvSpPr>
        <p:spPr>
          <a:xfrm>
            <a:off x="2353321" y="5340105"/>
            <a:ext cx="371260" cy="391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" name="직사각형 102">
            <a:extLst>
              <a:ext uri="{FF2B5EF4-FFF2-40B4-BE49-F238E27FC236}">
                <a16:creationId xmlns:a16="http://schemas.microsoft.com/office/drawing/2014/main" id="{19EBB277-B747-39D9-C8CA-429D98079A0C}"/>
              </a:ext>
            </a:extLst>
          </p:cNvPr>
          <p:cNvSpPr/>
          <p:nvPr/>
        </p:nvSpPr>
        <p:spPr>
          <a:xfrm>
            <a:off x="2724581" y="5340105"/>
            <a:ext cx="371260" cy="391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직사각형 103">
            <a:extLst>
              <a:ext uri="{FF2B5EF4-FFF2-40B4-BE49-F238E27FC236}">
                <a16:creationId xmlns:a16="http://schemas.microsoft.com/office/drawing/2014/main" id="{2A6EB139-939E-79BD-C1ED-FDB6DDD57F40}"/>
              </a:ext>
            </a:extLst>
          </p:cNvPr>
          <p:cNvSpPr/>
          <p:nvPr/>
        </p:nvSpPr>
        <p:spPr>
          <a:xfrm>
            <a:off x="3095841" y="5340105"/>
            <a:ext cx="371260" cy="391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5" name="직사각형 104">
            <a:extLst>
              <a:ext uri="{FF2B5EF4-FFF2-40B4-BE49-F238E27FC236}">
                <a16:creationId xmlns:a16="http://schemas.microsoft.com/office/drawing/2014/main" id="{B3FFBE1F-4943-C5C5-9818-344322485AAA}"/>
              </a:ext>
            </a:extLst>
          </p:cNvPr>
          <p:cNvSpPr/>
          <p:nvPr/>
        </p:nvSpPr>
        <p:spPr>
          <a:xfrm>
            <a:off x="3467101" y="5340105"/>
            <a:ext cx="371260" cy="391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" name="직사각형 105">
            <a:extLst>
              <a:ext uri="{FF2B5EF4-FFF2-40B4-BE49-F238E27FC236}">
                <a16:creationId xmlns:a16="http://schemas.microsoft.com/office/drawing/2014/main" id="{F2411B54-D718-A9B6-C43B-669F612E7A4E}"/>
              </a:ext>
            </a:extLst>
          </p:cNvPr>
          <p:cNvSpPr/>
          <p:nvPr/>
        </p:nvSpPr>
        <p:spPr>
          <a:xfrm>
            <a:off x="3838361" y="5340105"/>
            <a:ext cx="371260" cy="391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직사각형 106">
            <a:extLst>
              <a:ext uri="{FF2B5EF4-FFF2-40B4-BE49-F238E27FC236}">
                <a16:creationId xmlns:a16="http://schemas.microsoft.com/office/drawing/2014/main" id="{5B7BD52F-1956-ED32-3D76-1360E421B463}"/>
              </a:ext>
            </a:extLst>
          </p:cNvPr>
          <p:cNvSpPr/>
          <p:nvPr/>
        </p:nvSpPr>
        <p:spPr>
          <a:xfrm>
            <a:off x="4209621" y="5340105"/>
            <a:ext cx="371260" cy="391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8" name="직사각형 107">
            <a:extLst>
              <a:ext uri="{FF2B5EF4-FFF2-40B4-BE49-F238E27FC236}">
                <a16:creationId xmlns:a16="http://schemas.microsoft.com/office/drawing/2014/main" id="{15366ED6-52F9-2D4D-F272-62EE76E8855C}"/>
              </a:ext>
            </a:extLst>
          </p:cNvPr>
          <p:cNvSpPr/>
          <p:nvPr/>
        </p:nvSpPr>
        <p:spPr>
          <a:xfrm>
            <a:off x="4580881" y="5340105"/>
            <a:ext cx="371260" cy="391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9" name="직사각형 108">
            <a:extLst>
              <a:ext uri="{FF2B5EF4-FFF2-40B4-BE49-F238E27FC236}">
                <a16:creationId xmlns:a16="http://schemas.microsoft.com/office/drawing/2014/main" id="{C9A10353-ABEC-434C-5B6F-CC4A274D2435}"/>
              </a:ext>
            </a:extLst>
          </p:cNvPr>
          <p:cNvSpPr/>
          <p:nvPr/>
        </p:nvSpPr>
        <p:spPr>
          <a:xfrm>
            <a:off x="4952141" y="5340105"/>
            <a:ext cx="371260" cy="391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0" name="직선 연결선 109">
            <a:extLst>
              <a:ext uri="{FF2B5EF4-FFF2-40B4-BE49-F238E27FC236}">
                <a16:creationId xmlns:a16="http://schemas.microsoft.com/office/drawing/2014/main" id="{65A7EC22-2BE8-3BC4-19B4-7A4CDD1CCA85}"/>
              </a:ext>
            </a:extLst>
          </p:cNvPr>
          <p:cNvCxnSpPr>
            <a:cxnSpLocks/>
          </p:cNvCxnSpPr>
          <p:nvPr/>
        </p:nvCxnSpPr>
        <p:spPr>
          <a:xfrm>
            <a:off x="6096000" y="3884481"/>
            <a:ext cx="0" cy="2292482"/>
          </a:xfrm>
          <a:prstGeom prst="line">
            <a:avLst/>
          </a:prstGeom>
          <a:ln w="1905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직사각형 110">
            <a:extLst>
              <a:ext uri="{FF2B5EF4-FFF2-40B4-BE49-F238E27FC236}">
                <a16:creationId xmlns:a16="http://schemas.microsoft.com/office/drawing/2014/main" id="{43B4F883-5267-37F8-E4EF-DD35ED07B377}"/>
              </a:ext>
            </a:extLst>
          </p:cNvPr>
          <p:cNvSpPr/>
          <p:nvPr/>
        </p:nvSpPr>
        <p:spPr>
          <a:xfrm>
            <a:off x="6868600" y="5340105"/>
            <a:ext cx="371260" cy="391886"/>
          </a:xfrm>
          <a:prstGeom prst="rect">
            <a:avLst/>
          </a:prstGeom>
          <a:solidFill>
            <a:srgbClr val="FF535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2" name="직사각형 111">
            <a:extLst>
              <a:ext uri="{FF2B5EF4-FFF2-40B4-BE49-F238E27FC236}">
                <a16:creationId xmlns:a16="http://schemas.microsoft.com/office/drawing/2014/main" id="{0A6F1E2A-214B-28AD-6D0E-724B2C8FC6DF}"/>
              </a:ext>
            </a:extLst>
          </p:cNvPr>
          <p:cNvSpPr/>
          <p:nvPr/>
        </p:nvSpPr>
        <p:spPr>
          <a:xfrm>
            <a:off x="7239860" y="5340105"/>
            <a:ext cx="371260" cy="391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3" name="직사각형 112">
            <a:extLst>
              <a:ext uri="{FF2B5EF4-FFF2-40B4-BE49-F238E27FC236}">
                <a16:creationId xmlns:a16="http://schemas.microsoft.com/office/drawing/2014/main" id="{1BC632D6-12C5-DFC3-E15B-53C389A637B3}"/>
              </a:ext>
            </a:extLst>
          </p:cNvPr>
          <p:cNvSpPr/>
          <p:nvPr/>
        </p:nvSpPr>
        <p:spPr>
          <a:xfrm>
            <a:off x="7611120" y="5340105"/>
            <a:ext cx="371260" cy="391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4" name="직사각형 113">
            <a:extLst>
              <a:ext uri="{FF2B5EF4-FFF2-40B4-BE49-F238E27FC236}">
                <a16:creationId xmlns:a16="http://schemas.microsoft.com/office/drawing/2014/main" id="{33DE7A93-0894-01CC-CCAD-A371BDE4A9EE}"/>
              </a:ext>
            </a:extLst>
          </p:cNvPr>
          <p:cNvSpPr/>
          <p:nvPr/>
        </p:nvSpPr>
        <p:spPr>
          <a:xfrm>
            <a:off x="7982380" y="5340105"/>
            <a:ext cx="371260" cy="391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5" name="직사각형 114">
            <a:extLst>
              <a:ext uri="{FF2B5EF4-FFF2-40B4-BE49-F238E27FC236}">
                <a16:creationId xmlns:a16="http://schemas.microsoft.com/office/drawing/2014/main" id="{1A4E09E0-82E8-7C3D-BBBD-B43B09F65F81}"/>
              </a:ext>
            </a:extLst>
          </p:cNvPr>
          <p:cNvSpPr/>
          <p:nvPr/>
        </p:nvSpPr>
        <p:spPr>
          <a:xfrm>
            <a:off x="8353640" y="5340105"/>
            <a:ext cx="371260" cy="391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6" name="직사각형 115">
            <a:extLst>
              <a:ext uri="{FF2B5EF4-FFF2-40B4-BE49-F238E27FC236}">
                <a16:creationId xmlns:a16="http://schemas.microsoft.com/office/drawing/2014/main" id="{8E86ED80-D433-4C89-E7B7-1E4945909B3D}"/>
              </a:ext>
            </a:extLst>
          </p:cNvPr>
          <p:cNvSpPr/>
          <p:nvPr/>
        </p:nvSpPr>
        <p:spPr>
          <a:xfrm>
            <a:off x="8724900" y="5340105"/>
            <a:ext cx="371260" cy="391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7" name="직사각형 116">
            <a:extLst>
              <a:ext uri="{FF2B5EF4-FFF2-40B4-BE49-F238E27FC236}">
                <a16:creationId xmlns:a16="http://schemas.microsoft.com/office/drawing/2014/main" id="{D9C9F616-B154-8608-A699-AB8ABE449A14}"/>
              </a:ext>
            </a:extLst>
          </p:cNvPr>
          <p:cNvSpPr/>
          <p:nvPr/>
        </p:nvSpPr>
        <p:spPr>
          <a:xfrm>
            <a:off x="9096160" y="5340105"/>
            <a:ext cx="371260" cy="391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8" name="직사각형 117">
            <a:extLst>
              <a:ext uri="{FF2B5EF4-FFF2-40B4-BE49-F238E27FC236}">
                <a16:creationId xmlns:a16="http://schemas.microsoft.com/office/drawing/2014/main" id="{8D530798-4803-0FF2-9DE7-384AE970148D}"/>
              </a:ext>
            </a:extLst>
          </p:cNvPr>
          <p:cNvSpPr/>
          <p:nvPr/>
        </p:nvSpPr>
        <p:spPr>
          <a:xfrm>
            <a:off x="9467420" y="5340105"/>
            <a:ext cx="371260" cy="391886"/>
          </a:xfrm>
          <a:prstGeom prst="rect">
            <a:avLst/>
          </a:prstGeom>
          <a:solidFill>
            <a:srgbClr val="FF535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9" name="직사각형 118">
            <a:extLst>
              <a:ext uri="{FF2B5EF4-FFF2-40B4-BE49-F238E27FC236}">
                <a16:creationId xmlns:a16="http://schemas.microsoft.com/office/drawing/2014/main" id="{DF9E2953-927D-9B70-2479-8730625FB35D}"/>
              </a:ext>
            </a:extLst>
          </p:cNvPr>
          <p:cNvSpPr/>
          <p:nvPr/>
        </p:nvSpPr>
        <p:spPr>
          <a:xfrm>
            <a:off x="9838680" y="5340105"/>
            <a:ext cx="371260" cy="391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0" name="직사각형 119">
            <a:extLst>
              <a:ext uri="{FF2B5EF4-FFF2-40B4-BE49-F238E27FC236}">
                <a16:creationId xmlns:a16="http://schemas.microsoft.com/office/drawing/2014/main" id="{96B97AAD-F848-C0C0-B6A2-01567A41FFAE}"/>
              </a:ext>
            </a:extLst>
          </p:cNvPr>
          <p:cNvSpPr/>
          <p:nvPr/>
        </p:nvSpPr>
        <p:spPr>
          <a:xfrm>
            <a:off x="10209940" y="5340105"/>
            <a:ext cx="371260" cy="391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64EF522F-250F-7909-C8B1-89E513D5F204}"/>
              </a:ext>
            </a:extLst>
          </p:cNvPr>
          <p:cNvSpPr txBox="1"/>
          <p:nvPr/>
        </p:nvSpPr>
        <p:spPr>
          <a:xfrm>
            <a:off x="2883895" y="5807631"/>
            <a:ext cx="1166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/>
              <a:t>Insertion</a:t>
            </a:r>
            <a:endParaRPr lang="ko-KR" altLang="en-US" b="1" dirty="0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161D03DC-6680-05E1-7994-B3829EF455EA}"/>
              </a:ext>
            </a:extLst>
          </p:cNvPr>
          <p:cNvSpPr txBox="1"/>
          <p:nvPr/>
        </p:nvSpPr>
        <p:spPr>
          <a:xfrm>
            <a:off x="8182925" y="5807631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/>
              <a:t>Look up</a:t>
            </a:r>
            <a:endParaRPr lang="ko-KR" altLang="en-US" b="1" dirty="0"/>
          </a:p>
        </p:txBody>
      </p:sp>
      <p:sp>
        <p:nvSpPr>
          <p:cNvPr id="123" name="사각형: 둥근 모서리 122">
            <a:extLst>
              <a:ext uri="{FF2B5EF4-FFF2-40B4-BE49-F238E27FC236}">
                <a16:creationId xmlns:a16="http://schemas.microsoft.com/office/drawing/2014/main" id="{823CBF9B-BB79-4462-3282-B93914306BB6}"/>
              </a:ext>
            </a:extLst>
          </p:cNvPr>
          <p:cNvSpPr/>
          <p:nvPr/>
        </p:nvSpPr>
        <p:spPr>
          <a:xfrm>
            <a:off x="1745728" y="4195520"/>
            <a:ext cx="1402537" cy="39188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ysClr val="windowText" lastClr="000000"/>
                </a:solidFill>
              </a:rPr>
              <a:t>Apple</a:t>
            </a:r>
            <a:endParaRPr lang="ko-KR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124" name="사각형: 둥근 모서리 123">
            <a:extLst>
              <a:ext uri="{FF2B5EF4-FFF2-40B4-BE49-F238E27FC236}">
                <a16:creationId xmlns:a16="http://schemas.microsoft.com/office/drawing/2014/main" id="{59F1AA2E-03B0-C6B1-CB2F-010C51357261}"/>
              </a:ext>
            </a:extLst>
          </p:cNvPr>
          <p:cNvSpPr/>
          <p:nvPr/>
        </p:nvSpPr>
        <p:spPr>
          <a:xfrm>
            <a:off x="3920864" y="4199827"/>
            <a:ext cx="1402537" cy="39188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ysClr val="windowText" lastClr="000000"/>
                </a:solidFill>
              </a:rPr>
              <a:t>Banana</a:t>
            </a:r>
            <a:endParaRPr lang="ko-KR" altLang="en-US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ADF0BC3B-95D8-4F81-FE02-6BF47BD3B634}"/>
                  </a:ext>
                </a:extLst>
              </p:cNvPr>
              <p:cNvSpPr txBox="1"/>
              <p:nvPr/>
            </p:nvSpPr>
            <p:spPr>
              <a:xfrm>
                <a:off x="4188708" y="3429000"/>
                <a:ext cx="38145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b="0" dirty="0"/>
                  <a:t>Example with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ADF0BC3B-95D8-4F81-FE02-6BF47BD3B6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708" y="3429000"/>
                <a:ext cx="3814583" cy="369332"/>
              </a:xfrm>
              <a:prstGeom prst="rect">
                <a:avLst/>
              </a:prstGeom>
              <a:blipFill>
                <a:blip r:embed="rId3"/>
                <a:stretch>
                  <a:fillRect t="-10000" b="-25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6" name="그룹 125">
            <a:extLst>
              <a:ext uri="{FF2B5EF4-FFF2-40B4-BE49-F238E27FC236}">
                <a16:creationId xmlns:a16="http://schemas.microsoft.com/office/drawing/2014/main" id="{2CD986D9-18B0-F98F-3F41-A5962DA038CF}"/>
              </a:ext>
            </a:extLst>
          </p:cNvPr>
          <p:cNvGrpSpPr/>
          <p:nvPr/>
        </p:nvGrpSpPr>
        <p:grpSpPr>
          <a:xfrm>
            <a:off x="1527468" y="4587406"/>
            <a:ext cx="2867783" cy="752699"/>
            <a:chOff x="1527468" y="4587406"/>
            <a:chExt cx="2867783" cy="752699"/>
          </a:xfrm>
        </p:grpSpPr>
        <p:cxnSp>
          <p:nvCxnSpPr>
            <p:cNvPr id="127" name="직선 화살표 연결선 126">
              <a:extLst>
                <a:ext uri="{FF2B5EF4-FFF2-40B4-BE49-F238E27FC236}">
                  <a16:creationId xmlns:a16="http://schemas.microsoft.com/office/drawing/2014/main" id="{5E93FE77-3F67-B1D0-043E-1E4503A4ABB0}"/>
                </a:ext>
              </a:extLst>
            </p:cNvPr>
            <p:cNvCxnSpPr>
              <a:stCxn id="123" idx="2"/>
              <a:endCxn id="100" idx="0"/>
            </p:cNvCxnSpPr>
            <p:nvPr/>
          </p:nvCxnSpPr>
          <p:spPr>
            <a:xfrm flipH="1">
              <a:off x="1796431" y="4587406"/>
              <a:ext cx="650566" cy="752699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직선 화살표 연결선 127">
              <a:extLst>
                <a:ext uri="{FF2B5EF4-FFF2-40B4-BE49-F238E27FC236}">
                  <a16:creationId xmlns:a16="http://schemas.microsoft.com/office/drawing/2014/main" id="{78543C39-E713-1607-14EE-1FF10C516A71}"/>
                </a:ext>
              </a:extLst>
            </p:cNvPr>
            <p:cNvCxnSpPr>
              <a:cxnSpLocks/>
              <a:stCxn id="123" idx="2"/>
              <a:endCxn id="107" idx="0"/>
            </p:cNvCxnSpPr>
            <p:nvPr/>
          </p:nvCxnSpPr>
          <p:spPr>
            <a:xfrm>
              <a:off x="2446997" y="4587406"/>
              <a:ext cx="1948254" cy="752699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92089ABE-B0A0-4C37-8CEE-E2ACDECD5280}"/>
                    </a:ext>
                  </a:extLst>
                </p:cNvPr>
                <p:cNvSpPr txBox="1"/>
                <p:nvPr/>
              </p:nvSpPr>
              <p:spPr>
                <a:xfrm>
                  <a:off x="1527468" y="4774830"/>
                  <a:ext cx="4966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8F63C1DA-EBAF-17C3-BB36-D36753F91C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7468" y="4774830"/>
                  <a:ext cx="496674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B4B0146B-8B7E-C722-B68C-5A4F203B9FC4}"/>
                    </a:ext>
                  </a:extLst>
                </p:cNvPr>
                <p:cNvSpPr txBox="1"/>
                <p:nvPr/>
              </p:nvSpPr>
              <p:spPr>
                <a:xfrm>
                  <a:off x="2752807" y="4774830"/>
                  <a:ext cx="5019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6F2FB332-917B-54C2-99F6-C4F05274A2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2807" y="4774830"/>
                  <a:ext cx="501996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1" name="그룹 130">
            <a:extLst>
              <a:ext uri="{FF2B5EF4-FFF2-40B4-BE49-F238E27FC236}">
                <a16:creationId xmlns:a16="http://schemas.microsoft.com/office/drawing/2014/main" id="{E9E1C99F-A3A3-018D-A330-9FF2348FC123}"/>
              </a:ext>
            </a:extLst>
          </p:cNvPr>
          <p:cNvGrpSpPr/>
          <p:nvPr/>
        </p:nvGrpSpPr>
        <p:grpSpPr>
          <a:xfrm>
            <a:off x="3848102" y="4591713"/>
            <a:ext cx="1594297" cy="748392"/>
            <a:chOff x="3848102" y="4591713"/>
            <a:chExt cx="1594297" cy="748392"/>
          </a:xfrm>
        </p:grpSpPr>
        <p:cxnSp>
          <p:nvCxnSpPr>
            <p:cNvPr id="132" name="직선 화살표 연결선 131">
              <a:extLst>
                <a:ext uri="{FF2B5EF4-FFF2-40B4-BE49-F238E27FC236}">
                  <a16:creationId xmlns:a16="http://schemas.microsoft.com/office/drawing/2014/main" id="{E1AE1C2B-3578-BAC1-8B3F-F73B23A6E324}"/>
                </a:ext>
              </a:extLst>
            </p:cNvPr>
            <p:cNvCxnSpPr>
              <a:stCxn id="124" idx="2"/>
              <a:endCxn id="106" idx="0"/>
            </p:cNvCxnSpPr>
            <p:nvPr/>
          </p:nvCxnSpPr>
          <p:spPr>
            <a:xfrm flipH="1">
              <a:off x="4023991" y="4591713"/>
              <a:ext cx="598142" cy="748392"/>
            </a:xfrm>
            <a:prstGeom prst="straightConnector1">
              <a:avLst/>
            </a:prstGeom>
            <a:ln>
              <a:solidFill>
                <a:srgbClr val="00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직선 화살표 연결선 132">
              <a:extLst>
                <a:ext uri="{FF2B5EF4-FFF2-40B4-BE49-F238E27FC236}">
                  <a16:creationId xmlns:a16="http://schemas.microsoft.com/office/drawing/2014/main" id="{011EB38D-1348-4197-E13F-4608C0E5F02D}"/>
                </a:ext>
              </a:extLst>
            </p:cNvPr>
            <p:cNvCxnSpPr>
              <a:cxnSpLocks/>
              <a:stCxn id="124" idx="2"/>
              <a:endCxn id="109" idx="0"/>
            </p:cNvCxnSpPr>
            <p:nvPr/>
          </p:nvCxnSpPr>
          <p:spPr>
            <a:xfrm>
              <a:off x="4622133" y="4591713"/>
              <a:ext cx="515638" cy="748392"/>
            </a:xfrm>
            <a:prstGeom prst="straightConnector1">
              <a:avLst/>
            </a:prstGeom>
            <a:ln>
              <a:solidFill>
                <a:srgbClr val="00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7FDD1184-B2D8-5FF2-7018-945E81912EDA}"/>
                    </a:ext>
                  </a:extLst>
                </p:cNvPr>
                <p:cNvSpPr txBox="1"/>
                <p:nvPr/>
              </p:nvSpPr>
              <p:spPr>
                <a:xfrm>
                  <a:off x="4945725" y="4774830"/>
                  <a:ext cx="4966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0163B8E9-4C3A-215A-4AA6-44B69A8C6D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5725" y="4774830"/>
                  <a:ext cx="496674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TextBox 134">
                  <a:extLst>
                    <a:ext uri="{FF2B5EF4-FFF2-40B4-BE49-F238E27FC236}">
                      <a16:creationId xmlns:a16="http://schemas.microsoft.com/office/drawing/2014/main" id="{BC526FD9-2A52-E5EE-8A27-E4D46621DF3A}"/>
                    </a:ext>
                  </a:extLst>
                </p:cNvPr>
                <p:cNvSpPr txBox="1"/>
                <p:nvPr/>
              </p:nvSpPr>
              <p:spPr>
                <a:xfrm>
                  <a:off x="3848102" y="4770873"/>
                  <a:ext cx="5019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E2BA1AF0-C177-89B1-1DFA-C22C06AB06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8102" y="4770873"/>
                  <a:ext cx="501996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6" name="사각형: 둥근 모서리 135">
            <a:extLst>
              <a:ext uri="{FF2B5EF4-FFF2-40B4-BE49-F238E27FC236}">
                <a16:creationId xmlns:a16="http://schemas.microsoft.com/office/drawing/2014/main" id="{3D9CDD02-E203-FF31-C323-6CDF532B1439}"/>
              </a:ext>
            </a:extLst>
          </p:cNvPr>
          <p:cNvSpPr/>
          <p:nvPr/>
        </p:nvSpPr>
        <p:spPr>
          <a:xfrm>
            <a:off x="6978997" y="4195520"/>
            <a:ext cx="1402537" cy="39188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ysClr val="windowText" lastClr="000000"/>
                </a:solidFill>
              </a:rPr>
              <a:t>Apple</a:t>
            </a:r>
            <a:endParaRPr lang="ko-KR" altLang="en-US" dirty="0">
              <a:solidFill>
                <a:sysClr val="windowText" lastClr="000000"/>
              </a:solidFill>
            </a:endParaRPr>
          </a:p>
        </p:txBody>
      </p:sp>
      <p:grpSp>
        <p:nvGrpSpPr>
          <p:cNvPr id="137" name="그룹 136">
            <a:extLst>
              <a:ext uri="{FF2B5EF4-FFF2-40B4-BE49-F238E27FC236}">
                <a16:creationId xmlns:a16="http://schemas.microsoft.com/office/drawing/2014/main" id="{8B56EF34-6FBF-D5DF-6684-93291D31F2E6}"/>
              </a:ext>
            </a:extLst>
          </p:cNvPr>
          <p:cNvGrpSpPr/>
          <p:nvPr/>
        </p:nvGrpSpPr>
        <p:grpSpPr>
          <a:xfrm>
            <a:off x="6760737" y="4587406"/>
            <a:ext cx="2892313" cy="752699"/>
            <a:chOff x="1527468" y="4587406"/>
            <a:chExt cx="2892313" cy="752699"/>
          </a:xfrm>
        </p:grpSpPr>
        <p:cxnSp>
          <p:nvCxnSpPr>
            <p:cNvPr id="138" name="직선 화살표 연결선 137">
              <a:extLst>
                <a:ext uri="{FF2B5EF4-FFF2-40B4-BE49-F238E27FC236}">
                  <a16:creationId xmlns:a16="http://schemas.microsoft.com/office/drawing/2014/main" id="{5CD502BD-9D2C-0EB4-471A-E7B9FDC4EC28}"/>
                </a:ext>
              </a:extLst>
            </p:cNvPr>
            <p:cNvCxnSpPr>
              <a:cxnSpLocks/>
              <a:stCxn id="136" idx="2"/>
              <a:endCxn id="111" idx="0"/>
            </p:cNvCxnSpPr>
            <p:nvPr/>
          </p:nvCxnSpPr>
          <p:spPr>
            <a:xfrm flipH="1">
              <a:off x="1820961" y="4587406"/>
              <a:ext cx="626036" cy="752699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직선 화살표 연결선 138">
              <a:extLst>
                <a:ext uri="{FF2B5EF4-FFF2-40B4-BE49-F238E27FC236}">
                  <a16:creationId xmlns:a16="http://schemas.microsoft.com/office/drawing/2014/main" id="{5191C1A5-F97E-97E5-6F7C-92375B297778}"/>
                </a:ext>
              </a:extLst>
            </p:cNvPr>
            <p:cNvCxnSpPr>
              <a:cxnSpLocks/>
              <a:stCxn id="136" idx="2"/>
              <a:endCxn id="118" idx="0"/>
            </p:cNvCxnSpPr>
            <p:nvPr/>
          </p:nvCxnSpPr>
          <p:spPr>
            <a:xfrm>
              <a:off x="2446997" y="4587406"/>
              <a:ext cx="1972784" cy="752699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id="{0DF5CE73-E971-0002-CCEA-D9FA8115AE53}"/>
                    </a:ext>
                  </a:extLst>
                </p:cNvPr>
                <p:cNvSpPr txBox="1"/>
                <p:nvPr/>
              </p:nvSpPr>
              <p:spPr>
                <a:xfrm>
                  <a:off x="1527468" y="4774830"/>
                  <a:ext cx="4966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39CAEF5F-2030-BA37-A7EF-61780CD58F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7468" y="4774830"/>
                  <a:ext cx="496674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1" name="TextBox 140">
                  <a:extLst>
                    <a:ext uri="{FF2B5EF4-FFF2-40B4-BE49-F238E27FC236}">
                      <a16:creationId xmlns:a16="http://schemas.microsoft.com/office/drawing/2014/main" id="{EB2E6F6B-13AC-A4FD-15C6-F3DB55B93246}"/>
                    </a:ext>
                  </a:extLst>
                </p:cNvPr>
                <p:cNvSpPr txBox="1"/>
                <p:nvPr/>
              </p:nvSpPr>
              <p:spPr>
                <a:xfrm>
                  <a:off x="2752807" y="4774830"/>
                  <a:ext cx="5019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2A1FAF1E-5132-DD38-9455-9C2E5FDAD4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2807" y="4774830"/>
                  <a:ext cx="501996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2" name="사각형: 둥근 모서리 141">
            <a:extLst>
              <a:ext uri="{FF2B5EF4-FFF2-40B4-BE49-F238E27FC236}">
                <a16:creationId xmlns:a16="http://schemas.microsoft.com/office/drawing/2014/main" id="{8BB37FA7-4707-F4C4-6CB7-732A7D7A983C}"/>
              </a:ext>
            </a:extLst>
          </p:cNvPr>
          <p:cNvSpPr/>
          <p:nvPr/>
        </p:nvSpPr>
        <p:spPr>
          <a:xfrm>
            <a:off x="9173909" y="4195520"/>
            <a:ext cx="1402537" cy="39188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ysClr val="windowText" lastClr="000000"/>
                </a:solidFill>
              </a:rPr>
              <a:t>Orange</a:t>
            </a:r>
            <a:endParaRPr lang="ko-KR" altLang="en-US" dirty="0">
              <a:solidFill>
                <a:sysClr val="windowText" lastClr="000000"/>
              </a:solidFill>
            </a:endParaRPr>
          </a:p>
        </p:txBody>
      </p:sp>
      <p:grpSp>
        <p:nvGrpSpPr>
          <p:cNvPr id="143" name="그룹 142">
            <a:extLst>
              <a:ext uri="{FF2B5EF4-FFF2-40B4-BE49-F238E27FC236}">
                <a16:creationId xmlns:a16="http://schemas.microsoft.com/office/drawing/2014/main" id="{D59F8298-D9FE-87F2-51A5-021D93AD9FEE}"/>
              </a:ext>
            </a:extLst>
          </p:cNvPr>
          <p:cNvGrpSpPr/>
          <p:nvPr/>
        </p:nvGrpSpPr>
        <p:grpSpPr>
          <a:xfrm>
            <a:off x="9243869" y="4587406"/>
            <a:ext cx="1425986" cy="752699"/>
            <a:chOff x="3990824" y="4591713"/>
            <a:chExt cx="1425986" cy="752699"/>
          </a:xfrm>
        </p:grpSpPr>
        <p:cxnSp>
          <p:nvCxnSpPr>
            <p:cNvPr id="144" name="직선 화살표 연결선 143">
              <a:extLst>
                <a:ext uri="{FF2B5EF4-FFF2-40B4-BE49-F238E27FC236}">
                  <a16:creationId xmlns:a16="http://schemas.microsoft.com/office/drawing/2014/main" id="{B329709E-9B96-4117-EC79-5E00AB48D704}"/>
                </a:ext>
              </a:extLst>
            </p:cNvPr>
            <p:cNvCxnSpPr>
              <a:cxnSpLocks/>
              <a:stCxn id="142" idx="2"/>
              <a:endCxn id="118" idx="0"/>
            </p:cNvCxnSpPr>
            <p:nvPr/>
          </p:nvCxnSpPr>
          <p:spPr>
            <a:xfrm flipH="1">
              <a:off x="4400005" y="4591713"/>
              <a:ext cx="222128" cy="752699"/>
            </a:xfrm>
            <a:prstGeom prst="straightConnector1">
              <a:avLst/>
            </a:prstGeom>
            <a:ln>
              <a:solidFill>
                <a:srgbClr val="00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직선 화살표 연결선 144">
              <a:extLst>
                <a:ext uri="{FF2B5EF4-FFF2-40B4-BE49-F238E27FC236}">
                  <a16:creationId xmlns:a16="http://schemas.microsoft.com/office/drawing/2014/main" id="{E5363865-19B1-DCBD-4ABE-ECE9A1DE581D}"/>
                </a:ext>
              </a:extLst>
            </p:cNvPr>
            <p:cNvCxnSpPr>
              <a:cxnSpLocks/>
              <a:stCxn id="142" idx="2"/>
            </p:cNvCxnSpPr>
            <p:nvPr/>
          </p:nvCxnSpPr>
          <p:spPr>
            <a:xfrm>
              <a:off x="4622133" y="4591713"/>
              <a:ext cx="515638" cy="748392"/>
            </a:xfrm>
            <a:prstGeom prst="straightConnector1">
              <a:avLst/>
            </a:prstGeom>
            <a:ln>
              <a:solidFill>
                <a:srgbClr val="00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E59E57A5-8C68-15E3-A3AA-B14B5EBB5CBB}"/>
                    </a:ext>
                  </a:extLst>
                </p:cNvPr>
                <p:cNvSpPr txBox="1"/>
                <p:nvPr/>
              </p:nvSpPr>
              <p:spPr>
                <a:xfrm>
                  <a:off x="4914813" y="4774830"/>
                  <a:ext cx="50199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5A498595-A254-82C2-C79E-B56DA96423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4813" y="4774830"/>
                  <a:ext cx="501997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795F0D4F-E4E3-177F-0726-DE9150572EA4}"/>
                    </a:ext>
                  </a:extLst>
                </p:cNvPr>
                <p:cNvSpPr txBox="1"/>
                <p:nvPr/>
              </p:nvSpPr>
              <p:spPr>
                <a:xfrm>
                  <a:off x="3990824" y="4770873"/>
                  <a:ext cx="4966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0C2E6E61-39C3-3305-6548-EC31681CFC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0824" y="4770873"/>
                  <a:ext cx="496674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8" name="TextBox 147">
            <a:extLst>
              <a:ext uri="{FF2B5EF4-FFF2-40B4-BE49-F238E27FC236}">
                <a16:creationId xmlns:a16="http://schemas.microsoft.com/office/drawing/2014/main" id="{82940AAB-13D8-F735-5769-D16E78D0C4C6}"/>
              </a:ext>
            </a:extLst>
          </p:cNvPr>
          <p:cNvSpPr txBox="1"/>
          <p:nvPr/>
        </p:nvSpPr>
        <p:spPr>
          <a:xfrm>
            <a:off x="8984664" y="3788368"/>
            <a:ext cx="1708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/>
              <a:t>False positive!!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4363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5353"/>
                                      </p:to>
                                    </p:animClr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353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5353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353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06" grpId="0" animBg="1"/>
      <p:bldP spid="107" grpId="0" animBg="1"/>
      <p:bldP spid="109" grpId="0" animBg="1"/>
      <p:bldP spid="14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A04560-7591-09C4-BA22-BE47921B0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9F31AC-8A55-894F-94FC-4B736BFE3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Keyword-Based PIR – Better Approach [2/2]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8C387CBB-65AC-31E4-D568-659DD1AA8D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/>
                  <a:t>Uses probabilistic filter (PF) like Bloom Filter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ko-KR" dirty="0"/>
                  <a:t> index-based PIRs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ko-KR" dirty="0"/>
                  <a:t> 1 index-based PIR with some false positive rate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altLang="ko-KR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8C387CBB-65AC-31E4-D568-659DD1AA8D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99" t="-20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63D848B-0BCD-D92B-EAE0-07DD4984C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0FB5-BC68-415E-B104-1A5D9F53AE9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538B734F-4A86-1E10-B2EC-F9A99B0D93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/>
              <a:t>Introduction &amp; Background</a:t>
            </a:r>
            <a:endParaRPr lang="ko-KR" altLang="en-US" dirty="0"/>
          </a:p>
        </p:txBody>
      </p:sp>
      <p:pic>
        <p:nvPicPr>
          <p:cNvPr id="66" name="Graphic 5" descr="Man with solid fill">
            <a:extLst>
              <a:ext uri="{FF2B5EF4-FFF2-40B4-BE49-F238E27FC236}">
                <a16:creationId xmlns:a16="http://schemas.microsoft.com/office/drawing/2014/main" id="{D2C8BA55-3571-D5F9-0336-10C581E72E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651" y="3771605"/>
            <a:ext cx="1498798" cy="1498798"/>
          </a:xfrm>
          <a:prstGeom prst="rect">
            <a:avLst/>
          </a:prstGeom>
        </p:spPr>
      </p:pic>
      <p:pic>
        <p:nvPicPr>
          <p:cNvPr id="67" name="Graphic 7" descr="Server with solid fill">
            <a:extLst>
              <a:ext uri="{FF2B5EF4-FFF2-40B4-BE49-F238E27FC236}">
                <a16:creationId xmlns:a16="http://schemas.microsoft.com/office/drawing/2014/main" id="{D174CD44-DF16-5BCA-3F6A-4771277B56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14061" y="4712307"/>
            <a:ext cx="1498798" cy="14987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8" name="말풍선: 모서리가 둥근 사각형 67">
                <a:extLst>
                  <a:ext uri="{FF2B5EF4-FFF2-40B4-BE49-F238E27FC236}">
                    <a16:creationId xmlns:a16="http://schemas.microsoft.com/office/drawing/2014/main" id="{8F3B1760-526F-D409-482C-C17C9A63B39C}"/>
                  </a:ext>
                </a:extLst>
              </p:cNvPr>
              <p:cNvSpPr/>
              <p:nvPr/>
            </p:nvSpPr>
            <p:spPr>
              <a:xfrm>
                <a:off x="179512" y="2558721"/>
                <a:ext cx="2960852" cy="612648"/>
              </a:xfrm>
              <a:prstGeom prst="wedgeRoundRectCallout">
                <a:avLst>
                  <a:gd name="adj1" fmla="val -21568"/>
                  <a:gd name="adj2" fmla="val 86330"/>
                  <a:gd name="adj3" fmla="val 16667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000" dirty="0">
                    <a:solidFill>
                      <a:sysClr val="windowText" lastClr="000000"/>
                    </a:solidFill>
                  </a:rPr>
                  <a:t>Want to get data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ko-KR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ko-KR" altLang="en-US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8" name="말풍선: 모서리가 둥근 사각형 67">
                <a:extLst>
                  <a:ext uri="{FF2B5EF4-FFF2-40B4-BE49-F238E27FC236}">
                    <a16:creationId xmlns:a16="http://schemas.microsoft.com/office/drawing/2014/main" id="{8F3B1760-526F-D409-482C-C17C9A63B3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558721"/>
                <a:ext cx="2960852" cy="612648"/>
              </a:xfrm>
              <a:prstGeom prst="wedgeRoundRectCallout">
                <a:avLst>
                  <a:gd name="adj1" fmla="val -21568"/>
                  <a:gd name="adj2" fmla="val 86330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0" name="표 69">
                <a:extLst>
                  <a:ext uri="{FF2B5EF4-FFF2-40B4-BE49-F238E27FC236}">
                    <a16:creationId xmlns:a16="http://schemas.microsoft.com/office/drawing/2014/main" id="{BF80FD1E-71F1-0513-100E-DD05C757BC7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48461147"/>
                  </p:ext>
                </p:extLst>
              </p:nvPr>
            </p:nvGraphicFramePr>
            <p:xfrm>
              <a:off x="3923304" y="3408484"/>
              <a:ext cx="898846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49423">
                      <a:extLst>
                        <a:ext uri="{9D8B030D-6E8A-4147-A177-3AD203B41FA5}">
                          <a16:colId xmlns:a16="http://schemas.microsoft.com/office/drawing/2014/main" val="501397958"/>
                        </a:ext>
                      </a:extLst>
                    </a:gridCol>
                    <a:gridCol w="449423">
                      <a:extLst>
                        <a:ext uri="{9D8B030D-6E8A-4147-A177-3AD203B41FA5}">
                          <a16:colId xmlns:a16="http://schemas.microsoft.com/office/drawing/2014/main" val="37144262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1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0</a:t>
                          </a:r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14897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2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1</a:t>
                          </a:r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20623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3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1</a:t>
                          </a:r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75410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4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0</a:t>
                          </a:r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187193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694858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1</a:t>
                          </a:r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190342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0" name="표 69">
                <a:extLst>
                  <a:ext uri="{FF2B5EF4-FFF2-40B4-BE49-F238E27FC236}">
                    <a16:creationId xmlns:a16="http://schemas.microsoft.com/office/drawing/2014/main" id="{BF80FD1E-71F1-0513-100E-DD05C757BC7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48461147"/>
                  </p:ext>
                </p:extLst>
              </p:nvPr>
            </p:nvGraphicFramePr>
            <p:xfrm>
              <a:off x="3923304" y="3408484"/>
              <a:ext cx="898846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49423">
                      <a:extLst>
                        <a:ext uri="{9D8B030D-6E8A-4147-A177-3AD203B41FA5}">
                          <a16:colId xmlns:a16="http://schemas.microsoft.com/office/drawing/2014/main" val="501397958"/>
                        </a:ext>
                      </a:extLst>
                    </a:gridCol>
                    <a:gridCol w="449423">
                      <a:extLst>
                        <a:ext uri="{9D8B030D-6E8A-4147-A177-3AD203B41FA5}">
                          <a16:colId xmlns:a16="http://schemas.microsoft.com/office/drawing/2014/main" val="37144262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1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0</a:t>
                          </a:r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14897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2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1</a:t>
                          </a:r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20623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3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1</a:t>
                          </a:r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75410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4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0</a:t>
                          </a:r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187193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8"/>
                          <a:stretch>
                            <a:fillRect l="-1333" t="-408197" r="-101333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8"/>
                          <a:stretch>
                            <a:fillRect l="-102703" t="-408197" r="-2703" b="-1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694858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8"/>
                          <a:stretch>
                            <a:fillRect l="-1333" t="-508197" r="-101333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1</a:t>
                          </a:r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1903424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1" name="표 70">
                <a:extLst>
                  <a:ext uri="{FF2B5EF4-FFF2-40B4-BE49-F238E27FC236}">
                    <a16:creationId xmlns:a16="http://schemas.microsoft.com/office/drawing/2014/main" id="{7858C771-83DB-75EB-BE0B-51FF5E04D1D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79573162"/>
                  </p:ext>
                </p:extLst>
              </p:nvPr>
            </p:nvGraphicFramePr>
            <p:xfrm>
              <a:off x="6381009" y="3408484"/>
              <a:ext cx="449423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49423">
                      <a:extLst>
                        <a:ext uri="{9D8B030D-6E8A-4147-A177-3AD203B41FA5}">
                          <a16:colId xmlns:a16="http://schemas.microsoft.com/office/drawing/2014/main" val="37144262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0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114897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1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20623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1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75410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0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87193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694858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1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90342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1" name="표 70">
                <a:extLst>
                  <a:ext uri="{FF2B5EF4-FFF2-40B4-BE49-F238E27FC236}">
                    <a16:creationId xmlns:a16="http://schemas.microsoft.com/office/drawing/2014/main" id="{7858C771-83DB-75EB-BE0B-51FF5E04D1D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79573162"/>
                  </p:ext>
                </p:extLst>
              </p:nvPr>
            </p:nvGraphicFramePr>
            <p:xfrm>
              <a:off x="6381009" y="3408484"/>
              <a:ext cx="449423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49423">
                      <a:extLst>
                        <a:ext uri="{9D8B030D-6E8A-4147-A177-3AD203B41FA5}">
                          <a16:colId xmlns:a16="http://schemas.microsoft.com/office/drawing/2014/main" val="37144262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0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114897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1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20623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1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75410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0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87193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9"/>
                          <a:stretch>
                            <a:fillRect l="-1333" t="-408197" r="-2667" b="-1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694858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1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9034249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74" name="직선 화살표 연결선 73">
            <a:extLst>
              <a:ext uri="{FF2B5EF4-FFF2-40B4-BE49-F238E27FC236}">
                <a16:creationId xmlns:a16="http://schemas.microsoft.com/office/drawing/2014/main" id="{61626386-8200-E726-C871-D88987A986F7}"/>
              </a:ext>
            </a:extLst>
          </p:cNvPr>
          <p:cNvCxnSpPr>
            <a:cxnSpLocks/>
            <a:stCxn id="71" idx="3"/>
          </p:cNvCxnSpPr>
          <p:nvPr/>
        </p:nvCxnSpPr>
        <p:spPr>
          <a:xfrm>
            <a:off x="6830432" y="4521004"/>
            <a:ext cx="17432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71E66956-D7E8-36DB-C9F1-AE73BBD53885}"/>
              </a:ext>
            </a:extLst>
          </p:cNvPr>
          <p:cNvSpPr txBox="1"/>
          <p:nvPr/>
        </p:nvSpPr>
        <p:spPr>
          <a:xfrm>
            <a:off x="6910010" y="4120894"/>
            <a:ext cx="880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cs typeface="Times New Roman" panose="02020603050405020304" pitchFamily="18" charset="0"/>
              </a:rPr>
              <a:t>Query</a:t>
            </a:r>
            <a:endParaRPr lang="ko-KR" altLang="en-US" sz="1600" b="1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DBEDAF19-56A2-DA12-8F0B-E794B13A0D08}"/>
                  </a:ext>
                </a:extLst>
              </p:cNvPr>
              <p:cNvSpPr txBox="1"/>
              <p:nvPr/>
            </p:nvSpPr>
            <p:spPr>
              <a:xfrm>
                <a:off x="6381009" y="5633524"/>
                <a:ext cx="45117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ko-KR" sz="2000" b="1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ko-KR" sz="2000" b="1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𝒆</m:t>
                          </m:r>
                        </m:e>
                      </m:acc>
                    </m:oMath>
                  </m:oMathPara>
                </a14:m>
                <a:endParaRPr lang="ko-KR" altLang="en-US" sz="1600" b="1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DBEDAF19-56A2-DA12-8F0B-E794B13A0D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009" y="5633524"/>
                <a:ext cx="451174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9" name="그룹 78">
            <a:extLst>
              <a:ext uri="{FF2B5EF4-FFF2-40B4-BE49-F238E27FC236}">
                <a16:creationId xmlns:a16="http://schemas.microsoft.com/office/drawing/2014/main" id="{6F3AC27D-B5B1-E11A-61F7-5C6A9A237FF5}"/>
              </a:ext>
            </a:extLst>
          </p:cNvPr>
          <p:cNvGrpSpPr/>
          <p:nvPr/>
        </p:nvGrpSpPr>
        <p:grpSpPr>
          <a:xfrm>
            <a:off x="4822150" y="3169518"/>
            <a:ext cx="1558859" cy="2305090"/>
            <a:chOff x="2558784" y="3169518"/>
            <a:chExt cx="1558859" cy="2305090"/>
          </a:xfrm>
        </p:grpSpPr>
        <p:grpSp>
          <p:nvGrpSpPr>
            <p:cNvPr id="80" name="그룹 79">
              <a:extLst>
                <a:ext uri="{FF2B5EF4-FFF2-40B4-BE49-F238E27FC236}">
                  <a16:creationId xmlns:a16="http://schemas.microsoft.com/office/drawing/2014/main" id="{343614AF-5B69-C1BD-1FB4-A03C9EEE6940}"/>
                </a:ext>
              </a:extLst>
            </p:cNvPr>
            <p:cNvGrpSpPr/>
            <p:nvPr/>
          </p:nvGrpSpPr>
          <p:grpSpPr>
            <a:xfrm>
              <a:off x="2558784" y="3169518"/>
              <a:ext cx="1558859" cy="414281"/>
              <a:chOff x="2558784" y="3201343"/>
              <a:chExt cx="1558859" cy="414281"/>
            </a:xfrm>
          </p:grpSpPr>
          <p:cxnSp>
            <p:nvCxnSpPr>
              <p:cNvPr id="94" name="직선 화살표 연결선 93">
                <a:extLst>
                  <a:ext uri="{FF2B5EF4-FFF2-40B4-BE49-F238E27FC236}">
                    <a16:creationId xmlns:a16="http://schemas.microsoft.com/office/drawing/2014/main" id="{76FD30C2-8332-3F2C-DEC0-666C87E738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58784" y="3615624"/>
                <a:ext cx="155885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5" name="TextBox 94">
                    <a:extLst>
                      <a:ext uri="{FF2B5EF4-FFF2-40B4-BE49-F238E27FC236}">
                        <a16:creationId xmlns:a16="http://schemas.microsoft.com/office/drawing/2014/main" id="{7103E344-0F94-6AA9-7130-A9105B47579D}"/>
                      </a:ext>
                    </a:extLst>
                  </p:cNvPr>
                  <p:cNvSpPr txBox="1"/>
                  <p:nvPr/>
                </p:nvSpPr>
                <p:spPr>
                  <a:xfrm>
                    <a:off x="2729853" y="3201343"/>
                    <a:ext cx="1205466" cy="38215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b="1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𝑬𝒏</m:t>
                          </m:r>
                          <m:sSub>
                            <m:sSubPr>
                              <m:ctrlPr>
                                <a:rPr lang="en-US" altLang="ko-KR" b="1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1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altLang="ko-KR" b="1" i="0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LWE</m:t>
                              </m:r>
                            </m:sub>
                          </m:sSub>
                        </m:oMath>
                      </m:oMathPara>
                    </a14:m>
                    <a:endParaRPr lang="ko-KR" altLang="en-US" sz="1400" b="1" dirty="0"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A82D0D29-AA09-4642-B65D-0CD16B09391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29853" y="3201343"/>
                    <a:ext cx="1205466" cy="382156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7937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1" name="그룹 80">
              <a:extLst>
                <a:ext uri="{FF2B5EF4-FFF2-40B4-BE49-F238E27FC236}">
                  <a16:creationId xmlns:a16="http://schemas.microsoft.com/office/drawing/2014/main" id="{CAD83370-87E2-615B-AF43-8FE9F80ADABE}"/>
                </a:ext>
              </a:extLst>
            </p:cNvPr>
            <p:cNvGrpSpPr/>
            <p:nvPr/>
          </p:nvGrpSpPr>
          <p:grpSpPr>
            <a:xfrm>
              <a:off x="2558784" y="3562825"/>
              <a:ext cx="1558859" cy="414281"/>
              <a:chOff x="2558784" y="3201343"/>
              <a:chExt cx="1558859" cy="414281"/>
            </a:xfrm>
          </p:grpSpPr>
          <p:cxnSp>
            <p:nvCxnSpPr>
              <p:cNvPr id="92" name="직선 화살표 연결선 91">
                <a:extLst>
                  <a:ext uri="{FF2B5EF4-FFF2-40B4-BE49-F238E27FC236}">
                    <a16:creationId xmlns:a16="http://schemas.microsoft.com/office/drawing/2014/main" id="{16D5EEBE-40BC-9DA4-3961-B6E64B7721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58784" y="3615624"/>
                <a:ext cx="155885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399F09FD-FC44-E0D9-AB39-0AE705A9E8B8}"/>
                      </a:ext>
                    </a:extLst>
                  </p:cNvPr>
                  <p:cNvSpPr txBox="1"/>
                  <p:nvPr/>
                </p:nvSpPr>
                <p:spPr>
                  <a:xfrm>
                    <a:off x="2729853" y="3201343"/>
                    <a:ext cx="1205466" cy="38215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b="1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𝑬𝒏</m:t>
                          </m:r>
                          <m:sSub>
                            <m:sSubPr>
                              <m:ctrlPr>
                                <a:rPr lang="en-US" altLang="ko-KR" b="1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1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altLang="ko-KR" b="1" i="0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LWE</m:t>
                              </m:r>
                            </m:sub>
                          </m:sSub>
                        </m:oMath>
                      </m:oMathPara>
                    </a14:m>
                    <a:endParaRPr lang="ko-KR" altLang="en-US" sz="1400" b="1" dirty="0"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5AB7AD62-CF3E-4436-A17E-B58060ED1D7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29853" y="3201343"/>
                    <a:ext cx="1205466" cy="382156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7937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2" name="그룹 81">
              <a:extLst>
                <a:ext uri="{FF2B5EF4-FFF2-40B4-BE49-F238E27FC236}">
                  <a16:creationId xmlns:a16="http://schemas.microsoft.com/office/drawing/2014/main" id="{D19A92D1-CFAC-5F4B-D648-BC0D2F6C7DD9}"/>
                </a:ext>
              </a:extLst>
            </p:cNvPr>
            <p:cNvGrpSpPr/>
            <p:nvPr/>
          </p:nvGrpSpPr>
          <p:grpSpPr>
            <a:xfrm>
              <a:off x="2558784" y="3956132"/>
              <a:ext cx="1558859" cy="414281"/>
              <a:chOff x="2558784" y="3201343"/>
              <a:chExt cx="1558859" cy="414281"/>
            </a:xfrm>
          </p:grpSpPr>
          <p:cxnSp>
            <p:nvCxnSpPr>
              <p:cNvPr id="90" name="직선 화살표 연결선 89">
                <a:extLst>
                  <a:ext uri="{FF2B5EF4-FFF2-40B4-BE49-F238E27FC236}">
                    <a16:creationId xmlns:a16="http://schemas.microsoft.com/office/drawing/2014/main" id="{82D7AC5E-0EC9-7F52-B711-722454CF68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58784" y="3615624"/>
                <a:ext cx="155885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TextBox 90">
                    <a:extLst>
                      <a:ext uri="{FF2B5EF4-FFF2-40B4-BE49-F238E27FC236}">
                        <a16:creationId xmlns:a16="http://schemas.microsoft.com/office/drawing/2014/main" id="{1D2D14AD-CAFA-53BD-B130-123646B1347B}"/>
                      </a:ext>
                    </a:extLst>
                  </p:cNvPr>
                  <p:cNvSpPr txBox="1"/>
                  <p:nvPr/>
                </p:nvSpPr>
                <p:spPr>
                  <a:xfrm>
                    <a:off x="2729853" y="3201343"/>
                    <a:ext cx="1205466" cy="38215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b="1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𝑬𝒏</m:t>
                          </m:r>
                          <m:sSub>
                            <m:sSubPr>
                              <m:ctrlPr>
                                <a:rPr lang="en-US" altLang="ko-KR" b="1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1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altLang="ko-KR" b="1" i="0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LWE</m:t>
                              </m:r>
                            </m:sub>
                          </m:sSub>
                        </m:oMath>
                      </m:oMathPara>
                    </a14:m>
                    <a:endParaRPr lang="ko-KR" altLang="en-US" sz="1400" b="1" dirty="0"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8A8C7A9B-CA61-494E-9EDB-EB0D3279B24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29853" y="3201343"/>
                    <a:ext cx="1205466" cy="382156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7937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3" name="그룹 82">
              <a:extLst>
                <a:ext uri="{FF2B5EF4-FFF2-40B4-BE49-F238E27FC236}">
                  <a16:creationId xmlns:a16="http://schemas.microsoft.com/office/drawing/2014/main" id="{519A3DAF-81BF-69F0-5C53-47AD1C4DE9F7}"/>
                </a:ext>
              </a:extLst>
            </p:cNvPr>
            <p:cNvGrpSpPr/>
            <p:nvPr/>
          </p:nvGrpSpPr>
          <p:grpSpPr>
            <a:xfrm>
              <a:off x="2558784" y="4349439"/>
              <a:ext cx="1558859" cy="414281"/>
              <a:chOff x="2558784" y="3201343"/>
              <a:chExt cx="1558859" cy="414281"/>
            </a:xfrm>
          </p:grpSpPr>
          <p:cxnSp>
            <p:nvCxnSpPr>
              <p:cNvPr id="88" name="직선 화살표 연결선 87">
                <a:extLst>
                  <a:ext uri="{FF2B5EF4-FFF2-40B4-BE49-F238E27FC236}">
                    <a16:creationId xmlns:a16="http://schemas.microsoft.com/office/drawing/2014/main" id="{E3C9FE60-2899-93C0-0EBD-B2ACF403C5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58784" y="3615624"/>
                <a:ext cx="155885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D90618DC-64CC-9DF7-0DA9-008E853FB3BD}"/>
                      </a:ext>
                    </a:extLst>
                  </p:cNvPr>
                  <p:cNvSpPr txBox="1"/>
                  <p:nvPr/>
                </p:nvSpPr>
                <p:spPr>
                  <a:xfrm>
                    <a:off x="2729853" y="3201343"/>
                    <a:ext cx="1205466" cy="38215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b="1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𝑬𝒏</m:t>
                          </m:r>
                          <m:sSub>
                            <m:sSubPr>
                              <m:ctrlPr>
                                <a:rPr lang="en-US" altLang="ko-KR" b="1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1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altLang="ko-KR" b="1" i="0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LWE</m:t>
                              </m:r>
                            </m:sub>
                          </m:sSub>
                        </m:oMath>
                      </m:oMathPara>
                    </a14:m>
                    <a:endParaRPr lang="ko-KR" altLang="en-US" sz="1400" b="1" dirty="0"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02CE012D-11C4-4B2C-85CE-7083958A75F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29853" y="3201343"/>
                    <a:ext cx="1205466" cy="382156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7937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4" name="그룹 83">
              <a:extLst>
                <a:ext uri="{FF2B5EF4-FFF2-40B4-BE49-F238E27FC236}">
                  <a16:creationId xmlns:a16="http://schemas.microsoft.com/office/drawing/2014/main" id="{7018E063-6DB5-6FFB-3AC7-A923A23EE7C1}"/>
                </a:ext>
              </a:extLst>
            </p:cNvPr>
            <p:cNvGrpSpPr/>
            <p:nvPr/>
          </p:nvGrpSpPr>
          <p:grpSpPr>
            <a:xfrm>
              <a:off x="2558784" y="5060327"/>
              <a:ext cx="1558859" cy="414281"/>
              <a:chOff x="2558784" y="3201343"/>
              <a:chExt cx="1558859" cy="414281"/>
            </a:xfrm>
          </p:grpSpPr>
          <p:cxnSp>
            <p:nvCxnSpPr>
              <p:cNvPr id="86" name="직선 화살표 연결선 85">
                <a:extLst>
                  <a:ext uri="{FF2B5EF4-FFF2-40B4-BE49-F238E27FC236}">
                    <a16:creationId xmlns:a16="http://schemas.microsoft.com/office/drawing/2014/main" id="{64309379-12B3-BA63-2B28-74C1BE25CD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58784" y="3615624"/>
                <a:ext cx="155885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TextBox 86">
                    <a:extLst>
                      <a:ext uri="{FF2B5EF4-FFF2-40B4-BE49-F238E27FC236}">
                        <a16:creationId xmlns:a16="http://schemas.microsoft.com/office/drawing/2014/main" id="{DF1B50CF-10C0-5DFA-0A18-CDE1C81FF80B}"/>
                      </a:ext>
                    </a:extLst>
                  </p:cNvPr>
                  <p:cNvSpPr txBox="1"/>
                  <p:nvPr/>
                </p:nvSpPr>
                <p:spPr>
                  <a:xfrm>
                    <a:off x="2729853" y="3201343"/>
                    <a:ext cx="1205466" cy="38215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b="1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𝑬𝒏</m:t>
                          </m:r>
                          <m:sSub>
                            <m:sSubPr>
                              <m:ctrlPr>
                                <a:rPr lang="en-US" altLang="ko-KR" b="1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1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altLang="ko-KR" b="1" i="0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LWE</m:t>
                              </m:r>
                            </m:sub>
                          </m:sSub>
                        </m:oMath>
                      </m:oMathPara>
                    </a14:m>
                    <a:endParaRPr lang="ko-KR" altLang="en-US" sz="1400" b="1" dirty="0"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79EFD90B-2CC6-48CF-9BB1-7D78DB9F154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29853" y="3201343"/>
                    <a:ext cx="1205466" cy="382156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b="-7937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9A0BB56F-E542-FE7C-3C3C-BF66E11040BD}"/>
                    </a:ext>
                  </a:extLst>
                </p:cNvPr>
                <p:cNvSpPr txBox="1"/>
                <p:nvPr/>
              </p:nvSpPr>
              <p:spPr>
                <a:xfrm>
                  <a:off x="2729853" y="4742746"/>
                  <a:ext cx="120546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⋮</m:t>
                        </m:r>
                      </m:oMath>
                    </m:oMathPara>
                  </a14:m>
                  <a:endParaRPr lang="ko-KR" altLang="en-US" sz="1600" b="1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70D9DE0C-3429-4EC4-BC82-6B04E3DC84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9853" y="4742746"/>
                  <a:ext cx="1205466" cy="338554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8" name="표 97">
                <a:extLst>
                  <a:ext uri="{FF2B5EF4-FFF2-40B4-BE49-F238E27FC236}">
                    <a16:creationId xmlns:a16="http://schemas.microsoft.com/office/drawing/2014/main" id="{0788307C-42C7-627D-524D-4A19FD38096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71272811"/>
                  </p:ext>
                </p:extLst>
              </p:nvPr>
            </p:nvGraphicFramePr>
            <p:xfrm>
              <a:off x="10214061" y="2471279"/>
              <a:ext cx="1520037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06679">
                      <a:extLst>
                        <a:ext uri="{9D8B030D-6E8A-4147-A177-3AD203B41FA5}">
                          <a16:colId xmlns:a16="http://schemas.microsoft.com/office/drawing/2014/main" val="3164342440"/>
                        </a:ext>
                      </a:extLst>
                    </a:gridCol>
                    <a:gridCol w="506679">
                      <a:extLst>
                        <a:ext uri="{9D8B030D-6E8A-4147-A177-3AD203B41FA5}">
                          <a16:colId xmlns:a16="http://schemas.microsoft.com/office/drawing/2014/main" val="1699008821"/>
                        </a:ext>
                      </a:extLst>
                    </a:gridCol>
                    <a:gridCol w="506679">
                      <a:extLst>
                        <a:ext uri="{9D8B030D-6E8A-4147-A177-3AD203B41FA5}">
                          <a16:colId xmlns:a16="http://schemas.microsoft.com/office/drawing/2014/main" val="50139795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1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14897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2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20623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3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75410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4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187193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694858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190342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8" name="표 97">
                <a:extLst>
                  <a:ext uri="{FF2B5EF4-FFF2-40B4-BE49-F238E27FC236}">
                    <a16:creationId xmlns:a16="http://schemas.microsoft.com/office/drawing/2014/main" id="{0788307C-42C7-627D-524D-4A19FD38096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71272811"/>
                  </p:ext>
                </p:extLst>
              </p:nvPr>
            </p:nvGraphicFramePr>
            <p:xfrm>
              <a:off x="10214061" y="2471279"/>
              <a:ext cx="1520037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06679">
                      <a:extLst>
                        <a:ext uri="{9D8B030D-6E8A-4147-A177-3AD203B41FA5}">
                          <a16:colId xmlns:a16="http://schemas.microsoft.com/office/drawing/2014/main" val="3164342440"/>
                        </a:ext>
                      </a:extLst>
                    </a:gridCol>
                    <a:gridCol w="506679">
                      <a:extLst>
                        <a:ext uri="{9D8B030D-6E8A-4147-A177-3AD203B41FA5}">
                          <a16:colId xmlns:a16="http://schemas.microsoft.com/office/drawing/2014/main" val="1699008821"/>
                        </a:ext>
                      </a:extLst>
                    </a:gridCol>
                    <a:gridCol w="506679">
                      <a:extLst>
                        <a:ext uri="{9D8B030D-6E8A-4147-A177-3AD203B41FA5}">
                          <a16:colId xmlns:a16="http://schemas.microsoft.com/office/drawing/2014/main" val="50139795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1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19"/>
                          <a:stretch>
                            <a:fillRect l="-100000" t="-8197" r="-101190" b="-5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19"/>
                          <a:stretch>
                            <a:fillRect l="-202410" t="-8197" r="-2410" b="-5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114897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2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19"/>
                          <a:stretch>
                            <a:fillRect l="-100000" t="-108197" r="-101190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19"/>
                          <a:stretch>
                            <a:fillRect l="-202410" t="-108197" r="-2410" b="-4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20623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3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19"/>
                          <a:stretch>
                            <a:fillRect l="-100000" t="-208197" r="-101190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19"/>
                          <a:stretch>
                            <a:fillRect l="-202410" t="-208197" r="-2410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75410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4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19"/>
                          <a:stretch>
                            <a:fillRect l="-100000" t="-308197" r="-101190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19"/>
                          <a:stretch>
                            <a:fillRect l="-202410" t="-308197" r="-2410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87193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19"/>
                          <a:stretch>
                            <a:fillRect l="-1205" t="-408197" r="-203614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19"/>
                          <a:stretch>
                            <a:fillRect l="-100000" t="-408197" r="-101190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19"/>
                          <a:stretch>
                            <a:fillRect l="-202410" t="-408197" r="-2410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694858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19"/>
                          <a:stretch>
                            <a:fillRect l="-1205" t="-508197" r="-203614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19"/>
                          <a:stretch>
                            <a:fillRect l="-100000" t="-508197" r="-10119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19"/>
                          <a:stretch>
                            <a:fillRect l="-202410" t="-508197" r="-2410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90342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9" name="TextBox 98">
            <a:extLst>
              <a:ext uri="{FF2B5EF4-FFF2-40B4-BE49-F238E27FC236}">
                <a16:creationId xmlns:a16="http://schemas.microsoft.com/office/drawing/2014/main" id="{DB43C7B8-68DB-42F0-68AC-344BFB6867A3}"/>
              </a:ext>
            </a:extLst>
          </p:cNvPr>
          <p:cNvSpPr txBox="1"/>
          <p:nvPr/>
        </p:nvSpPr>
        <p:spPr>
          <a:xfrm>
            <a:off x="9914915" y="2071169"/>
            <a:ext cx="2118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cs typeface="Times New Roman" panose="02020603050405020304" pitchFamily="18" charset="0"/>
              </a:rPr>
              <a:t>Key-value map DB</a:t>
            </a:r>
            <a:endParaRPr lang="ko-KR" altLang="en-US" sz="1600" b="1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EAAB375-BFEC-BB13-480B-AAD729BE474F}"/>
                  </a:ext>
                </a:extLst>
              </p:cNvPr>
              <p:cNvSpPr txBox="1"/>
              <p:nvPr/>
            </p:nvSpPr>
            <p:spPr>
              <a:xfrm>
                <a:off x="1854721" y="4356036"/>
                <a:ext cx="6078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ko-KR" sz="20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ko-KR" altLang="en-US" sz="1200" b="1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EAAB375-BFEC-BB13-480B-AAD729BE47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721" y="4356036"/>
                <a:ext cx="607808" cy="400110"/>
              </a:xfrm>
              <a:prstGeom prst="rect">
                <a:avLst/>
              </a:prstGeom>
              <a:blipFill>
                <a:blip r:embed="rId20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직선 화살표 연결선 57">
            <a:extLst>
              <a:ext uri="{FF2B5EF4-FFF2-40B4-BE49-F238E27FC236}">
                <a16:creationId xmlns:a16="http://schemas.microsoft.com/office/drawing/2014/main" id="{BEBA48C0-5076-7FC7-5B7F-414E0BAA435D}"/>
              </a:ext>
            </a:extLst>
          </p:cNvPr>
          <p:cNvCxnSpPr>
            <a:cxnSpLocks/>
            <a:stCxn id="56" idx="3"/>
          </p:cNvCxnSpPr>
          <p:nvPr/>
        </p:nvCxnSpPr>
        <p:spPr>
          <a:xfrm flipV="1">
            <a:off x="2462529" y="3956132"/>
            <a:ext cx="1455883" cy="59995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직선 화살표 연결선 71">
            <a:extLst>
              <a:ext uri="{FF2B5EF4-FFF2-40B4-BE49-F238E27FC236}">
                <a16:creationId xmlns:a16="http://schemas.microsoft.com/office/drawing/2014/main" id="{BC34411B-89DB-A1E0-5BBC-542567F89038}"/>
              </a:ext>
            </a:extLst>
          </p:cNvPr>
          <p:cNvCxnSpPr>
            <a:cxnSpLocks/>
            <a:stCxn id="56" idx="3"/>
          </p:cNvCxnSpPr>
          <p:nvPr/>
        </p:nvCxnSpPr>
        <p:spPr>
          <a:xfrm flipV="1">
            <a:off x="2462529" y="4320949"/>
            <a:ext cx="1455883" cy="2351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직선 화살표 연결선 77">
            <a:extLst>
              <a:ext uri="{FF2B5EF4-FFF2-40B4-BE49-F238E27FC236}">
                <a16:creationId xmlns:a16="http://schemas.microsoft.com/office/drawing/2014/main" id="{B9770F62-8CF5-54A5-DE77-33EDCCD81FF8}"/>
              </a:ext>
            </a:extLst>
          </p:cNvPr>
          <p:cNvCxnSpPr>
            <a:cxnSpLocks/>
            <a:stCxn id="56" idx="3"/>
          </p:cNvCxnSpPr>
          <p:nvPr/>
        </p:nvCxnSpPr>
        <p:spPr>
          <a:xfrm>
            <a:off x="2462529" y="4556091"/>
            <a:ext cx="1455883" cy="8863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105DFB4A-463B-E113-53F4-38EC43EAAD0D}"/>
                  </a:ext>
                </a:extLst>
              </p:cNvPr>
              <p:cNvSpPr txBox="1"/>
              <p:nvPr/>
            </p:nvSpPr>
            <p:spPr>
              <a:xfrm>
                <a:off x="2960823" y="3882137"/>
                <a:ext cx="4592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ko-KR" altLang="en-US" sz="1600" b="1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105DFB4A-463B-E113-53F4-38EC43EAAD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823" y="3882137"/>
                <a:ext cx="459292" cy="338554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F73B8703-EF14-ABBC-24CC-0F20AECD8DD1}"/>
                  </a:ext>
                </a:extLst>
              </p:cNvPr>
              <p:cNvSpPr txBox="1"/>
              <p:nvPr/>
            </p:nvSpPr>
            <p:spPr>
              <a:xfrm>
                <a:off x="2960823" y="4473911"/>
                <a:ext cx="4592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ko-KR" altLang="en-US" sz="1600" b="1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F73B8703-EF14-ABBC-24CC-0F20AECD8D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823" y="4473911"/>
                <a:ext cx="459292" cy="33855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795513FC-8E1E-D001-BB0B-70209F34711A}"/>
                  </a:ext>
                </a:extLst>
              </p:cNvPr>
              <p:cNvSpPr txBox="1"/>
              <p:nvPr/>
            </p:nvSpPr>
            <p:spPr>
              <a:xfrm>
                <a:off x="2960823" y="5091259"/>
                <a:ext cx="45929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ko-KR" altLang="en-US" sz="1600" b="1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795513FC-8E1E-D001-BB0B-70209F3471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823" y="5091259"/>
                <a:ext cx="459293" cy="338554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직사각형 5">
                <a:extLst>
                  <a:ext uri="{FF2B5EF4-FFF2-40B4-BE49-F238E27FC236}">
                    <a16:creationId xmlns:a16="http://schemas.microsoft.com/office/drawing/2014/main" id="{9F233009-6FA0-C47B-0918-AA00270BB15C}"/>
                  </a:ext>
                </a:extLst>
              </p:cNvPr>
              <p:cNvSpPr/>
              <p:nvPr/>
            </p:nvSpPr>
            <p:spPr>
              <a:xfrm>
                <a:off x="8653210" y="3408484"/>
                <a:ext cx="1412257" cy="2225038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직사각형 5">
                <a:extLst>
                  <a:ext uri="{FF2B5EF4-FFF2-40B4-BE49-F238E27FC236}">
                    <a16:creationId xmlns:a16="http://schemas.microsoft.com/office/drawing/2014/main" id="{9F233009-6FA0-C47B-0918-AA00270BB1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3210" y="3408484"/>
                <a:ext cx="1412257" cy="2225038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연결선: 꺾임 7">
            <a:extLst>
              <a:ext uri="{FF2B5EF4-FFF2-40B4-BE49-F238E27FC236}">
                <a16:creationId xmlns:a16="http://schemas.microsoft.com/office/drawing/2014/main" id="{B7562CAE-8016-08E3-1CBB-285347087166}"/>
              </a:ext>
            </a:extLst>
          </p:cNvPr>
          <p:cNvCxnSpPr>
            <a:cxnSpLocks/>
            <a:stCxn id="99" idx="1"/>
            <a:endCxn id="6" idx="0"/>
          </p:cNvCxnSpPr>
          <p:nvPr/>
        </p:nvCxnSpPr>
        <p:spPr>
          <a:xfrm rot="10800000" flipV="1">
            <a:off x="9359339" y="2271224"/>
            <a:ext cx="555576" cy="1137260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22E4441-5E0B-7458-440A-4512050643E0}"/>
              </a:ext>
            </a:extLst>
          </p:cNvPr>
          <p:cNvSpPr txBox="1"/>
          <p:nvPr/>
        </p:nvSpPr>
        <p:spPr>
          <a:xfrm>
            <a:off x="7376744" y="2588356"/>
            <a:ext cx="19825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cs typeface="Times New Roman" panose="02020603050405020304" pitchFamily="18" charset="0"/>
              </a:rPr>
              <a:t>Filter Generation</a:t>
            </a:r>
            <a:endParaRPr lang="ko-KR" altLang="en-US" sz="20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951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7E0701-67A2-F276-D5D2-34B29C291A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04B1A04-E54B-6E4B-CF0D-CEEB742BF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altLang="ko-KR" b="1" dirty="0">
                <a:solidFill>
                  <a:schemeClr val="bg1">
                    <a:lumMod val="75000"/>
                  </a:schemeClr>
                </a:solidFill>
              </a:rPr>
              <a:t>Introduction &amp; Background</a:t>
            </a:r>
          </a:p>
          <a:p>
            <a:pPr marL="914400" lvl="1" indent="-457200">
              <a:buAutoNum type="arabicParenR"/>
            </a:pPr>
            <a:r>
              <a:rPr lang="en-US" altLang="ko-KR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 marL="914400" lvl="1" indent="-457200">
              <a:buAutoNum type="arabicParenR"/>
            </a:pPr>
            <a:r>
              <a:rPr lang="en-US" altLang="ko-KR" dirty="0">
                <a:solidFill>
                  <a:schemeClr val="bg1">
                    <a:lumMod val="75000"/>
                  </a:schemeClr>
                </a:solidFill>
              </a:rPr>
              <a:t>Private Information Retrieval (PIR)</a:t>
            </a:r>
          </a:p>
          <a:p>
            <a:pPr marL="914400" lvl="1" indent="-457200">
              <a:buAutoNum type="arabicParenR"/>
            </a:pPr>
            <a:endParaRPr lang="en-US" altLang="ko-KR" dirty="0"/>
          </a:p>
          <a:p>
            <a:pPr marL="457200" indent="-457200">
              <a:buAutoNum type="arabicPeriod"/>
            </a:pPr>
            <a:r>
              <a:rPr lang="en-US" altLang="ko-KR" b="1" dirty="0"/>
              <a:t>Simple, Practical KWPIR: </a:t>
            </a:r>
            <a:r>
              <a:rPr lang="en-US" altLang="ko-KR" b="1" dirty="0" err="1"/>
              <a:t>ChalametPIR</a:t>
            </a:r>
            <a:endParaRPr lang="en-US" altLang="ko-KR" b="1" dirty="0"/>
          </a:p>
          <a:p>
            <a:pPr marL="914400" lvl="1" indent="-457200">
              <a:buAutoNum type="arabicParenR"/>
            </a:pPr>
            <a:r>
              <a:rPr lang="en-US" altLang="ko-KR" dirty="0" err="1"/>
              <a:t>ChalametPIR</a:t>
            </a:r>
            <a:endParaRPr lang="en-US" altLang="ko-KR" dirty="0"/>
          </a:p>
          <a:p>
            <a:pPr marL="914400" lvl="1" indent="-457200">
              <a:buAutoNum type="arabicParenR"/>
            </a:pPr>
            <a:r>
              <a:rPr lang="en-US" altLang="ko-KR" dirty="0"/>
              <a:t>Binary Fuse Filter</a:t>
            </a:r>
          </a:p>
          <a:p>
            <a:pPr marL="914400" lvl="1" indent="-457200">
              <a:buAutoNum type="arabicParenR"/>
            </a:pPr>
            <a:endParaRPr lang="en-US" altLang="ko-KR" dirty="0"/>
          </a:p>
          <a:p>
            <a:pPr marL="457200" indent="-457200">
              <a:buAutoNum type="arabicPeriod"/>
            </a:pPr>
            <a:r>
              <a:rPr lang="en-US" altLang="ko-KR" b="1" dirty="0">
                <a:solidFill>
                  <a:schemeClr val="bg1">
                    <a:lumMod val="75000"/>
                  </a:schemeClr>
                </a:solidFill>
              </a:rPr>
              <a:t>Performance Evaluation</a:t>
            </a:r>
            <a:endParaRPr lang="en-US" altLang="ko-KR" dirty="0">
              <a:solidFill>
                <a:schemeClr val="bg1">
                  <a:lumMod val="75000"/>
                </a:schemeClr>
              </a:solidFill>
            </a:endParaRPr>
          </a:p>
          <a:p>
            <a:pPr marL="914400" lvl="1" indent="-457200">
              <a:buAutoNum type="arabicParenR"/>
            </a:pPr>
            <a:endParaRPr lang="en-US" altLang="ko-KR" dirty="0"/>
          </a:p>
          <a:p>
            <a:pPr marL="457200" indent="-457200">
              <a:buAutoNum type="arabicPeriod"/>
            </a:pPr>
            <a:r>
              <a:rPr lang="en-US" altLang="ko-KR" b="1" dirty="0">
                <a:solidFill>
                  <a:schemeClr val="bg1">
                    <a:lumMod val="75000"/>
                  </a:schemeClr>
                </a:solidFill>
              </a:rPr>
              <a:t>Conclusion &amp; Discussion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FA9C949-6EAF-DD23-1D3A-3268FFE8D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0FB5-BC68-415E-B104-1A5D9F53AE9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480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59C9F0-F92D-83C3-A2B8-7BA3FFA3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ChalametPIR</a:t>
            </a:r>
            <a:r>
              <a:rPr lang="en-US" altLang="ko-KR" dirty="0"/>
              <a:t> [1/2]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376879C-737A-431E-3D84-DF5EB1D2B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/>
              <a:t>ChalemetPIR</a:t>
            </a:r>
            <a:r>
              <a:rPr lang="en-US" altLang="ko-KR" dirty="0"/>
              <a:t> : Simple &amp; Practical KWPIR</a:t>
            </a:r>
          </a:p>
          <a:p>
            <a:pPr lvl="1"/>
            <a:r>
              <a:rPr lang="en-US" altLang="ko-KR" dirty="0"/>
              <a:t>For </a:t>
            </a:r>
            <a:r>
              <a:rPr lang="en-US" altLang="ko-KR" b="1" dirty="0"/>
              <a:t>simplicity</a:t>
            </a:r>
            <a:r>
              <a:rPr lang="en-US" altLang="ko-KR" dirty="0"/>
              <a:t>, just combines Binary Fuse Filter (BFF) with LWEPIR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33AE70C-D097-DD61-E060-0E4BB2FBC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0FB5-BC68-415E-B104-1A5D9F53AE93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61E0331-7A1E-E64F-705C-2DED7C24CF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/>
              <a:t>Simple, Practical KWPIR: </a:t>
            </a:r>
            <a:r>
              <a:rPr lang="en-US" altLang="ko-KR" dirty="0" err="1"/>
              <a:t>ChalametPIR</a:t>
            </a:r>
            <a:endParaRPr lang="en-US" altLang="ko-KR" dirty="0"/>
          </a:p>
        </p:txBody>
      </p:sp>
      <p:pic>
        <p:nvPicPr>
          <p:cNvPr id="6" name="Graphic 5" descr="Man with solid fill">
            <a:extLst>
              <a:ext uri="{FF2B5EF4-FFF2-40B4-BE49-F238E27FC236}">
                <a16:creationId xmlns:a16="http://schemas.microsoft.com/office/drawing/2014/main" id="{C3E85DEF-4B47-7669-88B2-E8CE89F635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651" y="3771605"/>
            <a:ext cx="1498798" cy="1498798"/>
          </a:xfrm>
          <a:prstGeom prst="rect">
            <a:avLst/>
          </a:prstGeom>
        </p:spPr>
      </p:pic>
      <p:pic>
        <p:nvPicPr>
          <p:cNvPr id="7" name="Graphic 7" descr="Server with solid fill">
            <a:extLst>
              <a:ext uri="{FF2B5EF4-FFF2-40B4-BE49-F238E27FC236}">
                <a16:creationId xmlns:a16="http://schemas.microsoft.com/office/drawing/2014/main" id="{4AADA657-9EA1-8D99-9D90-C18F5A7ABA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4061" y="4712307"/>
            <a:ext cx="1498798" cy="14987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말풍선: 모서리가 둥근 사각형 7">
                <a:extLst>
                  <a:ext uri="{FF2B5EF4-FFF2-40B4-BE49-F238E27FC236}">
                    <a16:creationId xmlns:a16="http://schemas.microsoft.com/office/drawing/2014/main" id="{C425A449-99C3-F8D3-1F87-040153344BD1}"/>
                  </a:ext>
                </a:extLst>
              </p:cNvPr>
              <p:cNvSpPr/>
              <p:nvPr/>
            </p:nvSpPr>
            <p:spPr>
              <a:xfrm>
                <a:off x="179512" y="2558721"/>
                <a:ext cx="2960852" cy="612648"/>
              </a:xfrm>
              <a:prstGeom prst="wedgeRoundRectCallout">
                <a:avLst>
                  <a:gd name="adj1" fmla="val -21568"/>
                  <a:gd name="adj2" fmla="val 86330"/>
                  <a:gd name="adj3" fmla="val 16667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000" dirty="0">
                    <a:solidFill>
                      <a:sysClr val="windowText" lastClr="000000"/>
                    </a:solidFill>
                  </a:rPr>
                  <a:t>Want to get data of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ko-KR" altLang="en-US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" name="말풍선: 모서리가 둥근 사각형 7">
                <a:extLst>
                  <a:ext uri="{FF2B5EF4-FFF2-40B4-BE49-F238E27FC236}">
                    <a16:creationId xmlns:a16="http://schemas.microsoft.com/office/drawing/2014/main" id="{C425A449-99C3-F8D3-1F87-040153344B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558721"/>
                <a:ext cx="2960852" cy="612648"/>
              </a:xfrm>
              <a:prstGeom prst="wedgeRoundRectCallout">
                <a:avLst>
                  <a:gd name="adj1" fmla="val -21568"/>
                  <a:gd name="adj2" fmla="val 86330"/>
                  <a:gd name="adj3" fmla="val 16667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표 8">
                <a:extLst>
                  <a:ext uri="{FF2B5EF4-FFF2-40B4-BE49-F238E27FC236}">
                    <a16:creationId xmlns:a16="http://schemas.microsoft.com/office/drawing/2014/main" id="{5B957563-4BB6-3DCE-B84F-5ED9B9A98F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43816763"/>
                  </p:ext>
                </p:extLst>
              </p:nvPr>
            </p:nvGraphicFramePr>
            <p:xfrm>
              <a:off x="3923304" y="3408484"/>
              <a:ext cx="898846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49423">
                      <a:extLst>
                        <a:ext uri="{9D8B030D-6E8A-4147-A177-3AD203B41FA5}">
                          <a16:colId xmlns:a16="http://schemas.microsoft.com/office/drawing/2014/main" val="501397958"/>
                        </a:ext>
                      </a:extLst>
                    </a:gridCol>
                    <a:gridCol w="449423">
                      <a:extLst>
                        <a:ext uri="{9D8B030D-6E8A-4147-A177-3AD203B41FA5}">
                          <a16:colId xmlns:a16="http://schemas.microsoft.com/office/drawing/2014/main" val="37144262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1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0</a:t>
                          </a:r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14897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2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1</a:t>
                          </a:r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20623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3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1</a:t>
                          </a:r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75410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4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0</a:t>
                          </a:r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187193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694858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1</a:t>
                          </a:r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190342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표 8">
                <a:extLst>
                  <a:ext uri="{FF2B5EF4-FFF2-40B4-BE49-F238E27FC236}">
                    <a16:creationId xmlns:a16="http://schemas.microsoft.com/office/drawing/2014/main" id="{5B957563-4BB6-3DCE-B84F-5ED9B9A98F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43816763"/>
                  </p:ext>
                </p:extLst>
              </p:nvPr>
            </p:nvGraphicFramePr>
            <p:xfrm>
              <a:off x="3923304" y="3408484"/>
              <a:ext cx="898846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49423">
                      <a:extLst>
                        <a:ext uri="{9D8B030D-6E8A-4147-A177-3AD203B41FA5}">
                          <a16:colId xmlns:a16="http://schemas.microsoft.com/office/drawing/2014/main" val="501397958"/>
                        </a:ext>
                      </a:extLst>
                    </a:gridCol>
                    <a:gridCol w="449423">
                      <a:extLst>
                        <a:ext uri="{9D8B030D-6E8A-4147-A177-3AD203B41FA5}">
                          <a16:colId xmlns:a16="http://schemas.microsoft.com/office/drawing/2014/main" val="37144262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1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0</a:t>
                          </a:r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14897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2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1</a:t>
                          </a:r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20623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3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1</a:t>
                          </a:r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75410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4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0</a:t>
                          </a:r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187193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7"/>
                          <a:stretch>
                            <a:fillRect l="-1333" t="-408197" r="-101333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7"/>
                          <a:stretch>
                            <a:fillRect l="-102703" t="-408197" r="-2703" b="-1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694858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7"/>
                          <a:stretch>
                            <a:fillRect l="-1333" t="-508197" r="-101333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1</a:t>
                          </a:r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1903424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1" name="표 30">
                <a:extLst>
                  <a:ext uri="{FF2B5EF4-FFF2-40B4-BE49-F238E27FC236}">
                    <a16:creationId xmlns:a16="http://schemas.microsoft.com/office/drawing/2014/main" id="{E8643A51-5387-D99C-BB92-B7F5FE20CF0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34942588"/>
                  </p:ext>
                </p:extLst>
              </p:nvPr>
            </p:nvGraphicFramePr>
            <p:xfrm>
              <a:off x="10214061" y="2471279"/>
              <a:ext cx="1520037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06679">
                      <a:extLst>
                        <a:ext uri="{9D8B030D-6E8A-4147-A177-3AD203B41FA5}">
                          <a16:colId xmlns:a16="http://schemas.microsoft.com/office/drawing/2014/main" val="3164342440"/>
                        </a:ext>
                      </a:extLst>
                    </a:gridCol>
                    <a:gridCol w="506679">
                      <a:extLst>
                        <a:ext uri="{9D8B030D-6E8A-4147-A177-3AD203B41FA5}">
                          <a16:colId xmlns:a16="http://schemas.microsoft.com/office/drawing/2014/main" val="1699008821"/>
                        </a:ext>
                      </a:extLst>
                    </a:gridCol>
                    <a:gridCol w="506679">
                      <a:extLst>
                        <a:ext uri="{9D8B030D-6E8A-4147-A177-3AD203B41FA5}">
                          <a16:colId xmlns:a16="http://schemas.microsoft.com/office/drawing/2014/main" val="50139795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1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14897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2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20623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3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75410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4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187193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694858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190342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1" name="표 30">
                <a:extLst>
                  <a:ext uri="{FF2B5EF4-FFF2-40B4-BE49-F238E27FC236}">
                    <a16:creationId xmlns:a16="http://schemas.microsoft.com/office/drawing/2014/main" id="{E8643A51-5387-D99C-BB92-B7F5FE20CF0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34942588"/>
                  </p:ext>
                </p:extLst>
              </p:nvPr>
            </p:nvGraphicFramePr>
            <p:xfrm>
              <a:off x="10214061" y="2471279"/>
              <a:ext cx="1520037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06679">
                      <a:extLst>
                        <a:ext uri="{9D8B030D-6E8A-4147-A177-3AD203B41FA5}">
                          <a16:colId xmlns:a16="http://schemas.microsoft.com/office/drawing/2014/main" val="3164342440"/>
                        </a:ext>
                      </a:extLst>
                    </a:gridCol>
                    <a:gridCol w="506679">
                      <a:extLst>
                        <a:ext uri="{9D8B030D-6E8A-4147-A177-3AD203B41FA5}">
                          <a16:colId xmlns:a16="http://schemas.microsoft.com/office/drawing/2014/main" val="1699008821"/>
                        </a:ext>
                      </a:extLst>
                    </a:gridCol>
                    <a:gridCol w="506679">
                      <a:extLst>
                        <a:ext uri="{9D8B030D-6E8A-4147-A177-3AD203B41FA5}">
                          <a16:colId xmlns:a16="http://schemas.microsoft.com/office/drawing/2014/main" val="50139795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1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8"/>
                          <a:stretch>
                            <a:fillRect l="-100000" t="-8197" r="-101190" b="-5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8"/>
                          <a:stretch>
                            <a:fillRect l="-202410" t="-8197" r="-2410" b="-5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114897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2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8"/>
                          <a:stretch>
                            <a:fillRect l="-100000" t="-108197" r="-101190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8"/>
                          <a:stretch>
                            <a:fillRect l="-202410" t="-108197" r="-2410" b="-4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20623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3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8"/>
                          <a:stretch>
                            <a:fillRect l="-100000" t="-208197" r="-101190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8"/>
                          <a:stretch>
                            <a:fillRect l="-202410" t="-208197" r="-2410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75410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4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8"/>
                          <a:stretch>
                            <a:fillRect l="-100000" t="-308197" r="-101190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8"/>
                          <a:stretch>
                            <a:fillRect l="-202410" t="-308197" r="-2410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87193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8"/>
                          <a:stretch>
                            <a:fillRect l="-1205" t="-408197" r="-203614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8"/>
                          <a:stretch>
                            <a:fillRect l="-100000" t="-408197" r="-101190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8"/>
                          <a:stretch>
                            <a:fillRect l="-202410" t="-408197" r="-2410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694858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8"/>
                          <a:stretch>
                            <a:fillRect l="-1205" t="-508197" r="-203614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8"/>
                          <a:stretch>
                            <a:fillRect l="-100000" t="-508197" r="-10119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8"/>
                          <a:stretch>
                            <a:fillRect l="-202410" t="-508197" r="-2410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90342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4FBA3592-98D6-972E-3E86-620C48A36978}"/>
              </a:ext>
            </a:extLst>
          </p:cNvPr>
          <p:cNvSpPr txBox="1"/>
          <p:nvPr/>
        </p:nvSpPr>
        <p:spPr>
          <a:xfrm>
            <a:off x="9914915" y="2071169"/>
            <a:ext cx="2118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cs typeface="Times New Roman" panose="02020603050405020304" pitchFamily="18" charset="0"/>
              </a:rPr>
              <a:t>Key-value map DB</a:t>
            </a:r>
            <a:endParaRPr lang="ko-KR" altLang="en-US" sz="1600" b="1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43E5988-7E65-42AF-FCBE-C595B2037C55}"/>
                  </a:ext>
                </a:extLst>
              </p:cNvPr>
              <p:cNvSpPr txBox="1"/>
              <p:nvPr/>
            </p:nvSpPr>
            <p:spPr>
              <a:xfrm>
                <a:off x="1574986" y="4312197"/>
                <a:ext cx="6078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𝒌</m:t>
                      </m:r>
                    </m:oMath>
                  </m:oMathPara>
                </a14:m>
                <a:endParaRPr lang="ko-KR" altLang="en-US" sz="1400" b="1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43E5988-7E65-42AF-FCBE-C595B2037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986" y="4312197"/>
                <a:ext cx="607808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직사각형 39">
                <a:extLst>
                  <a:ext uri="{FF2B5EF4-FFF2-40B4-BE49-F238E27FC236}">
                    <a16:creationId xmlns:a16="http://schemas.microsoft.com/office/drawing/2014/main" id="{57251F1E-B4B9-1F62-9D59-84E78F968ADA}"/>
                  </a:ext>
                </a:extLst>
              </p:cNvPr>
              <p:cNvSpPr/>
              <p:nvPr/>
            </p:nvSpPr>
            <p:spPr>
              <a:xfrm>
                <a:off x="8653210" y="3408484"/>
                <a:ext cx="1412257" cy="2225038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800" b="0" dirty="0">
                    <a:solidFill>
                      <a:schemeClr val="tx1"/>
                    </a:solidFill>
                  </a:rPr>
                  <a:t>BFF </a:t>
                </a:r>
                <a14:m>
                  <m:oMath xmlns:m="http://schemas.openxmlformats.org/officeDocument/2006/math">
                    <m:r>
                      <a:rPr lang="en-US" altLang="ko-KR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직사각형 39">
                <a:extLst>
                  <a:ext uri="{FF2B5EF4-FFF2-40B4-BE49-F238E27FC236}">
                    <a16:creationId xmlns:a16="http://schemas.microsoft.com/office/drawing/2014/main" id="{57251F1E-B4B9-1F62-9D59-84E78F968A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3210" y="3408484"/>
                <a:ext cx="1412257" cy="222503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연결선: 꺾임 40">
            <a:extLst>
              <a:ext uri="{FF2B5EF4-FFF2-40B4-BE49-F238E27FC236}">
                <a16:creationId xmlns:a16="http://schemas.microsoft.com/office/drawing/2014/main" id="{C47B5AAE-0942-B1A3-258D-77EA62534A13}"/>
              </a:ext>
            </a:extLst>
          </p:cNvPr>
          <p:cNvCxnSpPr>
            <a:cxnSpLocks/>
            <a:stCxn id="32" idx="1"/>
            <a:endCxn id="40" idx="0"/>
          </p:cNvCxnSpPr>
          <p:nvPr/>
        </p:nvCxnSpPr>
        <p:spPr>
          <a:xfrm rot="10800000" flipV="1">
            <a:off x="9359339" y="2271224"/>
            <a:ext cx="555576" cy="1137260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643A3572-49E7-6ECF-4A26-DE50A52FFC5B}"/>
              </a:ext>
            </a:extLst>
          </p:cNvPr>
          <p:cNvSpPr txBox="1"/>
          <p:nvPr/>
        </p:nvSpPr>
        <p:spPr>
          <a:xfrm>
            <a:off x="7326282" y="2588356"/>
            <a:ext cx="20330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cs typeface="Times New Roman" panose="02020603050405020304" pitchFamily="18" charset="0"/>
              </a:rPr>
              <a:t>1. Generate Filter</a:t>
            </a:r>
            <a:endParaRPr lang="ko-KR" altLang="en-US" sz="2000" b="1" dirty="0">
              <a:cs typeface="Times New Roman" panose="02020603050405020304" pitchFamily="18" charset="0"/>
            </a:endParaRPr>
          </a:p>
        </p:txBody>
      </p:sp>
      <p:cxnSp>
        <p:nvCxnSpPr>
          <p:cNvPr id="46" name="직선 화살표 연결선 45">
            <a:extLst>
              <a:ext uri="{FF2B5EF4-FFF2-40B4-BE49-F238E27FC236}">
                <a16:creationId xmlns:a16="http://schemas.microsoft.com/office/drawing/2014/main" id="{820AC8BA-B30F-713F-F694-DF2F80C20B1D}"/>
              </a:ext>
            </a:extLst>
          </p:cNvPr>
          <p:cNvCxnSpPr>
            <a:stCxn id="33" idx="3"/>
            <a:endCxn id="9" idx="1"/>
          </p:cNvCxnSpPr>
          <p:nvPr/>
        </p:nvCxnSpPr>
        <p:spPr>
          <a:xfrm>
            <a:off x="2182794" y="4512252"/>
            <a:ext cx="1740510" cy="875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307F01A1-1675-D6ED-3499-C81E9FEC93AA}"/>
              </a:ext>
            </a:extLst>
          </p:cNvPr>
          <p:cNvSpPr txBox="1"/>
          <p:nvPr/>
        </p:nvSpPr>
        <p:spPr>
          <a:xfrm>
            <a:off x="2158625" y="3817987"/>
            <a:ext cx="17597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cs typeface="Times New Roman" panose="02020603050405020304" pitchFamily="18" charset="0"/>
              </a:rPr>
              <a:t>2. Generate </a:t>
            </a:r>
            <a:br>
              <a:rPr lang="en-US" altLang="ko-KR" sz="2000" b="1" dirty="0">
                <a:cs typeface="Times New Roman" panose="02020603050405020304" pitchFamily="18" charset="0"/>
              </a:rPr>
            </a:br>
            <a:r>
              <a:rPr lang="en-US" altLang="ko-KR" sz="2000" b="1" dirty="0">
                <a:cs typeface="Times New Roman" panose="02020603050405020304" pitchFamily="18" charset="0"/>
              </a:rPr>
              <a:t>indicate vector</a:t>
            </a:r>
            <a:endParaRPr lang="ko-KR" altLang="en-US" sz="2000" b="1" dirty="0">
              <a:cs typeface="Times New Roman" panose="02020603050405020304" pitchFamily="18" charset="0"/>
            </a:endParaRPr>
          </a:p>
        </p:txBody>
      </p: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3258257D-665A-8681-F71D-F5E4E6CF33CD}"/>
              </a:ext>
            </a:extLst>
          </p:cNvPr>
          <p:cNvGrpSpPr/>
          <p:nvPr/>
        </p:nvGrpSpPr>
        <p:grpSpPr>
          <a:xfrm>
            <a:off x="4822150" y="4120894"/>
            <a:ext cx="3831060" cy="400110"/>
            <a:chOff x="4822150" y="4120894"/>
            <a:chExt cx="3831060" cy="400110"/>
          </a:xfrm>
        </p:grpSpPr>
        <p:cxnSp>
          <p:nvCxnSpPr>
            <p:cNvPr id="51" name="직선 화살표 연결선 50">
              <a:extLst>
                <a:ext uri="{FF2B5EF4-FFF2-40B4-BE49-F238E27FC236}">
                  <a16:creationId xmlns:a16="http://schemas.microsoft.com/office/drawing/2014/main" id="{91296295-4B93-250F-29CD-5DE7F5AAC8CD}"/>
                </a:ext>
              </a:extLst>
            </p:cNvPr>
            <p:cNvCxnSpPr>
              <a:cxnSpLocks/>
              <a:endCxn id="40" idx="1"/>
            </p:cNvCxnSpPr>
            <p:nvPr/>
          </p:nvCxnSpPr>
          <p:spPr>
            <a:xfrm flipV="1">
              <a:off x="4822150" y="4521003"/>
              <a:ext cx="3831060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FBE4B5B-8037-7671-0D16-9B0E12741802}"/>
                </a:ext>
              </a:extLst>
            </p:cNvPr>
            <p:cNvSpPr txBox="1"/>
            <p:nvPr/>
          </p:nvSpPr>
          <p:spPr>
            <a:xfrm>
              <a:off x="4827042" y="4120894"/>
              <a:ext cx="21770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2000" b="1" dirty="0">
                  <a:cs typeface="Times New Roman" panose="02020603050405020304" pitchFamily="18" charset="0"/>
                </a:rPr>
                <a:t>3. LWEPIR Query</a:t>
              </a:r>
              <a:endParaRPr lang="ko-KR" altLang="en-US" sz="2000" b="1" dirty="0">
                <a:cs typeface="Times New Roman" panose="02020603050405020304" pitchFamily="18" charset="0"/>
              </a:endParaRPr>
            </a:p>
          </p:txBody>
        </p:sp>
      </p:grpSp>
      <p:cxnSp>
        <p:nvCxnSpPr>
          <p:cNvPr id="54" name="직선 화살표 연결선 53">
            <a:extLst>
              <a:ext uri="{FF2B5EF4-FFF2-40B4-BE49-F238E27FC236}">
                <a16:creationId xmlns:a16="http://schemas.microsoft.com/office/drawing/2014/main" id="{9EF2BA41-E3D9-31BF-DF3B-08F979388253}"/>
              </a:ext>
            </a:extLst>
          </p:cNvPr>
          <p:cNvCxnSpPr>
            <a:cxnSpLocks/>
          </p:cNvCxnSpPr>
          <p:nvPr/>
        </p:nvCxnSpPr>
        <p:spPr>
          <a:xfrm flipH="1">
            <a:off x="4822150" y="5383918"/>
            <a:ext cx="382569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7AC67862-EA9D-5027-B1D3-633DB7A7B02B}"/>
              </a:ext>
            </a:extLst>
          </p:cNvPr>
          <p:cNvSpPr txBox="1"/>
          <p:nvPr/>
        </p:nvSpPr>
        <p:spPr>
          <a:xfrm>
            <a:off x="6261100" y="4983808"/>
            <a:ext cx="2390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b="1" dirty="0">
                <a:cs typeface="Times New Roman" panose="02020603050405020304" pitchFamily="18" charset="0"/>
              </a:rPr>
              <a:t>4. LWEPIR Response</a:t>
            </a:r>
          </a:p>
        </p:txBody>
      </p:sp>
    </p:spTree>
    <p:extLst>
      <p:ext uri="{BB962C8B-B14F-4D97-AF65-F5344CB8AC3E}">
        <p14:creationId xmlns:p14="http://schemas.microsoft.com/office/powerpoint/2010/main" val="2448496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691343-A4EF-2953-4D7A-B8BE65CB0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Table of Contents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778446-CA00-0DC0-905E-760866360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altLang="ko-KR" b="1" dirty="0"/>
              <a:t>Introduction &amp; Background</a:t>
            </a:r>
          </a:p>
          <a:p>
            <a:pPr marL="914400" lvl="1" indent="-457200">
              <a:buAutoNum type="arabicParenR"/>
            </a:pPr>
            <a:r>
              <a:rPr lang="en-US" altLang="ko-KR" dirty="0"/>
              <a:t>Introduction</a:t>
            </a:r>
          </a:p>
          <a:p>
            <a:pPr marL="914400" lvl="1" indent="-457200">
              <a:buAutoNum type="arabicParenR"/>
            </a:pPr>
            <a:r>
              <a:rPr lang="en-US" altLang="ko-KR" dirty="0"/>
              <a:t>Private Information Retrieval (PIR)</a:t>
            </a:r>
          </a:p>
          <a:p>
            <a:pPr marL="914400" lvl="1" indent="-457200">
              <a:buAutoNum type="arabicParenR"/>
            </a:pPr>
            <a:endParaRPr lang="en-US" altLang="ko-KR" dirty="0"/>
          </a:p>
          <a:p>
            <a:pPr marL="457200" indent="-457200">
              <a:buAutoNum type="arabicPeriod"/>
            </a:pPr>
            <a:r>
              <a:rPr lang="en-US" altLang="ko-KR" b="1" dirty="0"/>
              <a:t>Simple, Practical KWPIR: </a:t>
            </a:r>
            <a:r>
              <a:rPr lang="en-US" altLang="ko-KR" b="1" dirty="0" err="1"/>
              <a:t>ChalametPIR</a:t>
            </a:r>
            <a:endParaRPr lang="en-US" altLang="ko-KR" b="1" dirty="0"/>
          </a:p>
          <a:p>
            <a:pPr marL="914400" lvl="1" indent="-457200">
              <a:buAutoNum type="arabicParenR"/>
            </a:pPr>
            <a:r>
              <a:rPr lang="en-US" altLang="ko-KR" dirty="0" err="1"/>
              <a:t>ChalametPIR</a:t>
            </a:r>
            <a:endParaRPr lang="en-US" altLang="ko-KR" dirty="0"/>
          </a:p>
          <a:p>
            <a:pPr marL="914400" lvl="1" indent="-457200">
              <a:buAutoNum type="arabicParenR"/>
            </a:pPr>
            <a:r>
              <a:rPr lang="en-US" altLang="ko-KR" dirty="0"/>
              <a:t>Binary Fuse Filter</a:t>
            </a:r>
          </a:p>
          <a:p>
            <a:pPr marL="914400" lvl="1" indent="-457200">
              <a:buAutoNum type="arabicParenR"/>
            </a:pPr>
            <a:endParaRPr lang="en-US" altLang="ko-KR" dirty="0"/>
          </a:p>
          <a:p>
            <a:pPr marL="457200" indent="-457200">
              <a:buAutoNum type="arabicPeriod"/>
            </a:pPr>
            <a:r>
              <a:rPr lang="en-US" altLang="ko-KR" b="1" dirty="0"/>
              <a:t>Performance Evaluation</a:t>
            </a:r>
            <a:endParaRPr lang="en-US" altLang="ko-KR" dirty="0"/>
          </a:p>
          <a:p>
            <a:pPr marL="914400" lvl="1" indent="-457200">
              <a:buAutoNum type="arabicParenR"/>
            </a:pPr>
            <a:endParaRPr lang="en-US" altLang="ko-KR" dirty="0"/>
          </a:p>
          <a:p>
            <a:pPr marL="457200" indent="-457200">
              <a:buAutoNum type="arabicPeriod"/>
            </a:pPr>
            <a:r>
              <a:rPr lang="en-US" altLang="ko-KR" b="1" dirty="0"/>
              <a:t>Conclusion &amp; Discussion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6C4D4C-D828-0D84-6E05-1288FBB40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0FB5-BC68-415E-B104-1A5D9F53AE9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147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30B8689-AED3-DE7F-6F60-6BFABEF7F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Binary Fuse Filter [1/3]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9433DB3-5B35-28B3-63EE-7EE3061510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/>
                  <a:t>Static probabilistic filter based on XOR filter</a:t>
                </a:r>
              </a:p>
              <a:p>
                <a:pPr lvl="1"/>
                <a:r>
                  <a:rPr lang="en-US" altLang="ko-KR" dirty="0"/>
                  <a:t>No insertion and deletion after filter construction</a:t>
                </a:r>
              </a:p>
              <a:p>
                <a:pPr lvl="1"/>
                <a:endParaRPr lang="en-US" altLang="ko-KR" dirty="0"/>
              </a:p>
              <a:p>
                <a:r>
                  <a:rPr lang="en-US" altLang="ko-KR" dirty="0"/>
                  <a:t>More efficient than other probabilistic filters:</a:t>
                </a:r>
              </a:p>
              <a:p>
                <a:pPr marL="914400" lvl="1" indent="-457200">
                  <a:buAutoNum type="arabicPeriod"/>
                </a:pPr>
                <a:r>
                  <a:rPr lang="en-US" altLang="ko-KR" dirty="0"/>
                  <a:t>More than twice as fast as the construction of XOR filters</a:t>
                </a:r>
              </a:p>
              <a:p>
                <a:pPr marL="914400" lvl="1" indent="-457200">
                  <a:buAutoNum type="arabicPeriod"/>
                </a:pPr>
                <a:r>
                  <a:rPr lang="en-US" altLang="ko-KR" dirty="0"/>
                  <a:t>Query speed comparable to that of XOR filters</a:t>
                </a:r>
              </a:p>
              <a:p>
                <a:pPr marL="914400" lvl="1" indent="-457200">
                  <a:buAutoNum type="arabicPeriod"/>
                </a:pPr>
                <a:r>
                  <a:rPr lang="en-US" altLang="ko-KR" dirty="0"/>
                  <a:t>Low memory usage per key</a:t>
                </a:r>
              </a:p>
              <a:p>
                <a:pPr lvl="2"/>
                <a:r>
                  <a:rPr lang="en-US" altLang="ko-KR" sz="2000" dirty="0"/>
                  <a:t>Bloom filter : 1.44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altLang="ko-KR" sz="2000" dirty="0"/>
              </a:p>
              <a:p>
                <a:pPr lvl="2"/>
                <a:r>
                  <a:rPr lang="en-US" altLang="ko-KR" sz="2000" dirty="0"/>
                  <a:t>XOR filter : 1.23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altLang="ko-KR" sz="2000" dirty="0"/>
              </a:p>
              <a:p>
                <a:pPr lvl="2"/>
                <a:r>
                  <a:rPr lang="en-US" altLang="ko-KR" sz="2000" dirty="0"/>
                  <a:t>Binary Fuse Filter : 1.075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ko-KR" sz="2000" dirty="0"/>
                  <a:t> ~ 1.125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altLang="ko-KR" sz="2000" b="0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9433DB3-5B35-28B3-63EE-7EE3061510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99" t="-20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CF9DFFD-708E-2433-5925-42290ECCD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0FB5-BC68-415E-B104-1A5D9F53AE93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C16C9655-4691-2744-8703-5D814FC4FB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/>
              <a:t>Simple, Practical KWPIR: </a:t>
            </a:r>
            <a:r>
              <a:rPr lang="en-US" altLang="ko-KR" dirty="0" err="1"/>
              <a:t>ChalametPIR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866599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표 14">
                <a:extLst>
                  <a:ext uri="{FF2B5EF4-FFF2-40B4-BE49-F238E27FC236}">
                    <a16:creationId xmlns:a16="http://schemas.microsoft.com/office/drawing/2014/main" id="{9F9550C6-6C99-8AA4-4FF5-4DD7E3CEFF8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74246620"/>
                  </p:ext>
                </p:extLst>
              </p:nvPr>
            </p:nvGraphicFramePr>
            <p:xfrm>
              <a:off x="3923304" y="3408484"/>
              <a:ext cx="898846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49423">
                      <a:extLst>
                        <a:ext uri="{9D8B030D-6E8A-4147-A177-3AD203B41FA5}">
                          <a16:colId xmlns:a16="http://schemas.microsoft.com/office/drawing/2014/main" val="501397958"/>
                        </a:ext>
                      </a:extLst>
                    </a:gridCol>
                    <a:gridCol w="449423">
                      <a:extLst>
                        <a:ext uri="{9D8B030D-6E8A-4147-A177-3AD203B41FA5}">
                          <a16:colId xmlns:a16="http://schemas.microsoft.com/office/drawing/2014/main" val="37144262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1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0</a:t>
                          </a:r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14897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2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1</a:t>
                          </a:r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20623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3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1</a:t>
                          </a:r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75410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4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0</a:t>
                          </a:r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187193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694858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1</a:t>
                          </a:r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190342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표 14">
                <a:extLst>
                  <a:ext uri="{FF2B5EF4-FFF2-40B4-BE49-F238E27FC236}">
                    <a16:creationId xmlns:a16="http://schemas.microsoft.com/office/drawing/2014/main" id="{9F9550C6-6C99-8AA4-4FF5-4DD7E3CEFF8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74246620"/>
                  </p:ext>
                </p:extLst>
              </p:nvPr>
            </p:nvGraphicFramePr>
            <p:xfrm>
              <a:off x="3923304" y="3408484"/>
              <a:ext cx="898846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49423">
                      <a:extLst>
                        <a:ext uri="{9D8B030D-6E8A-4147-A177-3AD203B41FA5}">
                          <a16:colId xmlns:a16="http://schemas.microsoft.com/office/drawing/2014/main" val="501397958"/>
                        </a:ext>
                      </a:extLst>
                    </a:gridCol>
                    <a:gridCol w="449423">
                      <a:extLst>
                        <a:ext uri="{9D8B030D-6E8A-4147-A177-3AD203B41FA5}">
                          <a16:colId xmlns:a16="http://schemas.microsoft.com/office/drawing/2014/main" val="37144262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1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0</a:t>
                          </a:r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14897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2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1</a:t>
                          </a:r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20623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3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1</a:t>
                          </a:r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75410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4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0</a:t>
                          </a:r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187193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2"/>
                          <a:stretch>
                            <a:fillRect l="-1333" t="-408197" r="-101333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2"/>
                          <a:stretch>
                            <a:fillRect l="-102703" t="-408197" r="-2703" b="-1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694858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2"/>
                          <a:stretch>
                            <a:fillRect l="-1333" t="-508197" r="-101333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1</a:t>
                          </a:r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190342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제목 1">
            <a:extLst>
              <a:ext uri="{FF2B5EF4-FFF2-40B4-BE49-F238E27FC236}">
                <a16:creationId xmlns:a16="http://schemas.microsoft.com/office/drawing/2014/main" id="{487D5BA2-6890-E1D8-302D-1678C40FA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Binary Fuse Filter [2/3]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9E3F1C0D-188A-3E17-6DEA-8023A23FC1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/>
                  <a:t>Given :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3, 4</m:t>
                        </m:r>
                      </m:e>
                    </m:d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hash functions &amp; fingerprint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fp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ϵ</m:t>
                        </m:r>
                      </m:sub>
                    </m:sSub>
                  </m:oMath>
                </a14:m>
                <a:endParaRPr lang="en-US" altLang="ko-KR" dirty="0"/>
              </a:p>
              <a:p>
                <a:r>
                  <a:rPr lang="en-US" altLang="ko-KR" dirty="0"/>
                  <a:t>Goal : Construct filter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altLang="ko-KR" dirty="0"/>
                  <a:t> such that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ko-KR" b="0" i="0" smtClean="0">
                          <a:latin typeface="Cambria Math" panose="02040503050406030204" pitchFamily="18" charset="0"/>
                        </a:rPr>
                        <m:t>fp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ϵ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altLang="ko-KR" dirty="0"/>
              </a:p>
              <a:p>
                <a:endParaRPr lang="en-US" altLang="ko-KR" dirty="0"/>
              </a:p>
              <a:p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9E3F1C0D-188A-3E17-6DEA-8023A23FC1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99" t="-20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FDCC0E3-029C-2DD6-AFC4-12C030DDB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0FB5-BC68-415E-B104-1A5D9F53AE93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A42502A-78A8-649E-C886-19DB172310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/>
              <a:t>Simple, Practical KWPIR: </a:t>
            </a:r>
            <a:r>
              <a:rPr lang="en-US" altLang="ko-KR" dirty="0" err="1"/>
              <a:t>ChalametPIR</a:t>
            </a:r>
            <a:endParaRPr lang="ko-KR" altLang="en-US" dirty="0"/>
          </a:p>
        </p:txBody>
      </p:sp>
      <p:pic>
        <p:nvPicPr>
          <p:cNvPr id="6" name="Graphic 5" descr="Man with solid fill">
            <a:extLst>
              <a:ext uri="{FF2B5EF4-FFF2-40B4-BE49-F238E27FC236}">
                <a16:creationId xmlns:a16="http://schemas.microsoft.com/office/drawing/2014/main" id="{8A7CC411-B178-A53B-109B-7B32D4F8F8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651" y="3771605"/>
            <a:ext cx="1498798" cy="1498798"/>
          </a:xfrm>
          <a:prstGeom prst="rect">
            <a:avLst/>
          </a:prstGeom>
        </p:spPr>
      </p:pic>
      <p:pic>
        <p:nvPicPr>
          <p:cNvPr id="7" name="Graphic 7" descr="Server with solid fill">
            <a:extLst>
              <a:ext uri="{FF2B5EF4-FFF2-40B4-BE49-F238E27FC236}">
                <a16:creationId xmlns:a16="http://schemas.microsoft.com/office/drawing/2014/main" id="{D5C26E69-2EDD-C16F-DEEC-75342218B2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14061" y="3769428"/>
            <a:ext cx="1498798" cy="14987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말풍선: 모서리가 둥근 사각형 7">
                <a:extLst>
                  <a:ext uri="{FF2B5EF4-FFF2-40B4-BE49-F238E27FC236}">
                    <a16:creationId xmlns:a16="http://schemas.microsoft.com/office/drawing/2014/main" id="{5FC82E5C-7742-1681-5442-7CECF7BCCBC4}"/>
                  </a:ext>
                </a:extLst>
              </p:cNvPr>
              <p:cNvSpPr/>
              <p:nvPr/>
            </p:nvSpPr>
            <p:spPr>
              <a:xfrm>
                <a:off x="179512" y="2849594"/>
                <a:ext cx="2960852" cy="612648"/>
              </a:xfrm>
              <a:prstGeom prst="wedgeRoundRectCallout">
                <a:avLst>
                  <a:gd name="adj1" fmla="val -16609"/>
                  <a:gd name="adj2" fmla="val 93956"/>
                  <a:gd name="adj3" fmla="val 16667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000" dirty="0">
                    <a:solidFill>
                      <a:sysClr val="windowText" lastClr="000000"/>
                    </a:solidFill>
                  </a:rPr>
                  <a:t>Want to get data of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ko-KR" altLang="en-US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" name="말풍선: 모서리가 둥근 사각형 7">
                <a:extLst>
                  <a:ext uri="{FF2B5EF4-FFF2-40B4-BE49-F238E27FC236}">
                    <a16:creationId xmlns:a16="http://schemas.microsoft.com/office/drawing/2014/main" id="{5FC82E5C-7742-1681-5442-7CECF7BCCB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849594"/>
                <a:ext cx="2960852" cy="612648"/>
              </a:xfrm>
              <a:prstGeom prst="wedgeRoundRectCallout">
                <a:avLst>
                  <a:gd name="adj1" fmla="val -16609"/>
                  <a:gd name="adj2" fmla="val 93956"/>
                  <a:gd name="adj3" fmla="val 16667"/>
                </a:avLst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6844BFD-5DEC-E317-4F37-4CED3FB645AF}"/>
                  </a:ext>
                </a:extLst>
              </p:cNvPr>
              <p:cNvSpPr txBox="1"/>
              <p:nvPr/>
            </p:nvSpPr>
            <p:spPr>
              <a:xfrm>
                <a:off x="1854721" y="4386814"/>
                <a:ext cx="6078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𝒌</m:t>
                      </m:r>
                    </m:oMath>
                  </m:oMathPara>
                </a14:m>
                <a:endParaRPr lang="ko-KR" altLang="en-US" sz="1200" b="1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6844BFD-5DEC-E317-4F37-4CED3FB64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721" y="4386814"/>
                <a:ext cx="607808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50B4024C-137C-DD8A-45F5-A5A841113E06}"/>
                  </a:ext>
                </a:extLst>
              </p:cNvPr>
              <p:cNvSpPr/>
              <p:nvPr/>
            </p:nvSpPr>
            <p:spPr>
              <a:xfrm>
                <a:off x="8925022" y="3408484"/>
                <a:ext cx="1412257" cy="2225038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800" b="0" dirty="0">
                    <a:solidFill>
                      <a:schemeClr val="tx1"/>
                    </a:solidFill>
                  </a:rPr>
                  <a:t>BFF </a:t>
                </a:r>
                <a14:m>
                  <m:oMath xmlns:m="http://schemas.openxmlformats.org/officeDocument/2006/math">
                    <m:r>
                      <a:rPr lang="en-US" altLang="ko-KR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50B4024C-137C-DD8A-45F5-A5A841113E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5022" y="3408484"/>
                <a:ext cx="1412257" cy="222503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직선 화살표 연결선 34">
            <a:extLst>
              <a:ext uri="{FF2B5EF4-FFF2-40B4-BE49-F238E27FC236}">
                <a16:creationId xmlns:a16="http://schemas.microsoft.com/office/drawing/2014/main" id="{42AFDD40-DF12-03B5-D958-91314791D874}"/>
              </a:ext>
            </a:extLst>
          </p:cNvPr>
          <p:cNvCxnSpPr>
            <a:cxnSpLocks/>
          </p:cNvCxnSpPr>
          <p:nvPr/>
        </p:nvCxnSpPr>
        <p:spPr>
          <a:xfrm flipV="1">
            <a:off x="2462529" y="3956132"/>
            <a:ext cx="1455883" cy="63073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>
            <a:extLst>
              <a:ext uri="{FF2B5EF4-FFF2-40B4-BE49-F238E27FC236}">
                <a16:creationId xmlns:a16="http://schemas.microsoft.com/office/drawing/2014/main" id="{2C13D0C3-BD4B-9877-40DE-AE9344C06E01}"/>
              </a:ext>
            </a:extLst>
          </p:cNvPr>
          <p:cNvCxnSpPr>
            <a:cxnSpLocks/>
          </p:cNvCxnSpPr>
          <p:nvPr/>
        </p:nvCxnSpPr>
        <p:spPr>
          <a:xfrm flipV="1">
            <a:off x="2462529" y="4320949"/>
            <a:ext cx="1455883" cy="2659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화살표 연결선 36">
            <a:extLst>
              <a:ext uri="{FF2B5EF4-FFF2-40B4-BE49-F238E27FC236}">
                <a16:creationId xmlns:a16="http://schemas.microsoft.com/office/drawing/2014/main" id="{4917D2AD-6B34-CA7C-5C4B-824E5EF5BEB4}"/>
              </a:ext>
            </a:extLst>
          </p:cNvPr>
          <p:cNvCxnSpPr>
            <a:cxnSpLocks/>
          </p:cNvCxnSpPr>
          <p:nvPr/>
        </p:nvCxnSpPr>
        <p:spPr>
          <a:xfrm>
            <a:off x="2462529" y="4586869"/>
            <a:ext cx="1455883" cy="8556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4119EC1-FDF7-04FD-7FEB-35D4DE2CB161}"/>
                  </a:ext>
                </a:extLst>
              </p:cNvPr>
              <p:cNvSpPr txBox="1"/>
              <p:nvPr/>
            </p:nvSpPr>
            <p:spPr>
              <a:xfrm>
                <a:off x="2960823" y="3882137"/>
                <a:ext cx="4592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ko-KR" altLang="en-US" sz="1600" b="1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4119EC1-FDF7-04FD-7FEB-35D4DE2CB1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823" y="3882137"/>
                <a:ext cx="459292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2184FF2-BDE8-C22C-CF22-94E00E511E55}"/>
                  </a:ext>
                </a:extLst>
              </p:cNvPr>
              <p:cNvSpPr txBox="1"/>
              <p:nvPr/>
            </p:nvSpPr>
            <p:spPr>
              <a:xfrm>
                <a:off x="2960823" y="4473911"/>
                <a:ext cx="4592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ko-KR" altLang="en-US" sz="1600" b="1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2184FF2-BDE8-C22C-CF22-94E00E511E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823" y="4473911"/>
                <a:ext cx="459292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C734BD5-D0DB-5422-E961-742A0B03187F}"/>
                  </a:ext>
                </a:extLst>
              </p:cNvPr>
              <p:cNvSpPr txBox="1"/>
              <p:nvPr/>
            </p:nvSpPr>
            <p:spPr>
              <a:xfrm>
                <a:off x="2960823" y="5091259"/>
                <a:ext cx="45929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ko-KR" altLang="en-US" sz="1600" b="1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C734BD5-D0DB-5422-E961-742A0B0318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823" y="5091259"/>
                <a:ext cx="459293" cy="3385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그룹 43">
            <a:extLst>
              <a:ext uri="{FF2B5EF4-FFF2-40B4-BE49-F238E27FC236}">
                <a16:creationId xmlns:a16="http://schemas.microsoft.com/office/drawing/2014/main" id="{70D4DC4D-65B1-34E7-F9DF-50C75263AA9C}"/>
              </a:ext>
            </a:extLst>
          </p:cNvPr>
          <p:cNvGrpSpPr/>
          <p:nvPr/>
        </p:nvGrpSpPr>
        <p:grpSpPr>
          <a:xfrm>
            <a:off x="4822150" y="4120894"/>
            <a:ext cx="4102872" cy="400110"/>
            <a:chOff x="4822150" y="4120894"/>
            <a:chExt cx="4102872" cy="400110"/>
          </a:xfrm>
        </p:grpSpPr>
        <p:cxnSp>
          <p:nvCxnSpPr>
            <p:cNvPr id="42" name="직선 화살표 연결선 41">
              <a:extLst>
                <a:ext uri="{FF2B5EF4-FFF2-40B4-BE49-F238E27FC236}">
                  <a16:creationId xmlns:a16="http://schemas.microsoft.com/office/drawing/2014/main" id="{C89013B0-3CB4-2049-A8B7-CC816A659313}"/>
                </a:ext>
              </a:extLst>
            </p:cNvPr>
            <p:cNvCxnSpPr>
              <a:cxnSpLocks/>
              <a:stCxn id="15" idx="3"/>
              <a:endCxn id="12" idx="1"/>
            </p:cNvCxnSpPr>
            <p:nvPr/>
          </p:nvCxnSpPr>
          <p:spPr>
            <a:xfrm flipV="1">
              <a:off x="4822150" y="4521003"/>
              <a:ext cx="4102872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7989731-A27D-82B2-EBFB-1945DBE551A8}"/>
                </a:ext>
              </a:extLst>
            </p:cNvPr>
            <p:cNvSpPr txBox="1"/>
            <p:nvPr/>
          </p:nvSpPr>
          <p:spPr>
            <a:xfrm>
              <a:off x="4827042" y="4120894"/>
              <a:ext cx="18955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2000" b="1" dirty="0">
                  <a:cs typeface="Times New Roman" panose="02020603050405020304" pitchFamily="18" charset="0"/>
                </a:rPr>
                <a:t>LWEPIR Query</a:t>
              </a:r>
              <a:endParaRPr lang="ko-KR" altLang="en-US" sz="2000" b="1" dirty="0"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26094F0-68FC-A124-6E5C-DA06D22C0918}"/>
                  </a:ext>
                </a:extLst>
              </p:cNvPr>
              <p:cNvSpPr txBox="1"/>
              <p:nvPr/>
            </p:nvSpPr>
            <p:spPr>
              <a:xfrm>
                <a:off x="7159768" y="5668335"/>
                <a:ext cx="4942763" cy="764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altLang="ko-KR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altLang="ko-KR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𝒊</m:t>
                          </m:r>
                        </m:sub>
                        <m:sup/>
                        <m:e>
                          <m:r>
                            <a:rPr lang="en-US" altLang="ko-KR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𝑬𝒏</m:t>
                          </m:r>
                          <m:sSub>
                            <m:sSubPr>
                              <m:ctrlPr>
                                <a:rPr lang="en-US" altLang="ko-KR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altLang="ko-KR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LWE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𝑭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ko-KR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ko-KR" b="1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1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𝒉</m:t>
                                      </m:r>
                                    </m:e>
                                    <m:sub>
                                      <m:r>
                                        <a:rPr lang="en-US" altLang="ko-KR" b="1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ko-KR" b="1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b="1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𝒌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altLang="ko-KR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ko-KR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𝑬𝒏</m:t>
                      </m:r>
                      <m:sSub>
                        <m:sSubPr>
                          <m:ctrlPr>
                            <a:rPr lang="en-US" altLang="ko-KR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ko-KR" b="1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LWE</m:t>
                          </m:r>
                        </m:sub>
                      </m:sSub>
                      <m:d>
                        <m:dPr>
                          <m:ctrlPr>
                            <a:rPr lang="en-US" altLang="ko-KR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ko-KR" b="1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𝐟𝐩</m:t>
                          </m:r>
                          <m:sSub>
                            <m:sSubPr>
                              <m:ctrlPr>
                                <a:rPr lang="en-US" altLang="ko-KR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𝐭</m:t>
                              </m:r>
                            </m:e>
                            <m:sub>
                              <m:r>
                                <a:rPr lang="en-US" altLang="ko-KR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𝛜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</m:e>
                          </m:d>
                          <m:r>
                            <a:rPr lang="en-US" altLang="ko-KR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||</m:t>
                          </m:r>
                          <m:r>
                            <a:rPr lang="en-US" altLang="ko-KR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𝒗</m:t>
                          </m:r>
                        </m:e>
                      </m:d>
                    </m:oMath>
                  </m:oMathPara>
                </a14:m>
                <a:endParaRPr lang="ko-KR" altLang="en-US" b="1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26094F0-68FC-A124-6E5C-DA06D22C09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9768" y="5668335"/>
                <a:ext cx="4942763" cy="76431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직선 화살표 연결선 56">
            <a:extLst>
              <a:ext uri="{FF2B5EF4-FFF2-40B4-BE49-F238E27FC236}">
                <a16:creationId xmlns:a16="http://schemas.microsoft.com/office/drawing/2014/main" id="{6863B12E-8BD3-4527-EA42-55E685F8F409}"/>
              </a:ext>
            </a:extLst>
          </p:cNvPr>
          <p:cNvCxnSpPr>
            <a:cxnSpLocks/>
            <a:stCxn id="46" idx="1"/>
            <a:endCxn id="59" idx="3"/>
          </p:cNvCxnSpPr>
          <p:nvPr/>
        </p:nvCxnSpPr>
        <p:spPr>
          <a:xfrm flipH="1" flipV="1">
            <a:off x="2813837" y="6044941"/>
            <a:ext cx="4345931" cy="55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8D58AFA1-480F-3FC7-DB4D-C0CD4DAF3155}"/>
              </a:ext>
            </a:extLst>
          </p:cNvPr>
          <p:cNvSpPr txBox="1"/>
          <p:nvPr/>
        </p:nvSpPr>
        <p:spPr>
          <a:xfrm>
            <a:off x="5100225" y="5342605"/>
            <a:ext cx="20629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cs typeface="Times New Roman" panose="02020603050405020304" pitchFamily="18" charset="0"/>
              </a:rPr>
              <a:t>LWEPIR Response</a:t>
            </a:r>
          </a:p>
          <a:p>
            <a:pPr algn="r"/>
            <a:r>
              <a:rPr lang="en-US" altLang="ko-KR" sz="2000" b="1" dirty="0">
                <a:cs typeface="Times New Roman" panose="02020603050405020304" pitchFamily="18" charset="0"/>
              </a:rPr>
              <a:t>&amp; Decrypt</a:t>
            </a:r>
            <a:endParaRPr lang="ko-KR" altLang="en-US" sz="2000" b="1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E16CC47-95C8-9BB8-D05F-52AACD5575B0}"/>
                  </a:ext>
                </a:extLst>
              </p:cNvPr>
              <p:cNvSpPr txBox="1"/>
              <p:nvPr/>
            </p:nvSpPr>
            <p:spPr>
              <a:xfrm>
                <a:off x="1503412" y="5844886"/>
                <a:ext cx="13104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1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𝐟𝐩</m:t>
                      </m:r>
                      <m:sSub>
                        <m:sSubPr>
                          <m:ctrlPr>
                            <a:rPr lang="en-US" altLang="ko-KR" sz="20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1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𝐭</m:t>
                          </m:r>
                        </m:e>
                        <m:sub>
                          <m:r>
                            <a:rPr lang="en-US" altLang="ko-KR" sz="2000" b="1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𝛜</m:t>
                          </m:r>
                        </m:sub>
                      </m:sSub>
                      <m:d>
                        <m:dPr>
                          <m:ctrlPr>
                            <a:rPr lang="en-US" altLang="ko-KR" sz="20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ko-KR" sz="20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𝒌</m:t>
                          </m:r>
                        </m:e>
                      </m:d>
                      <m:r>
                        <a:rPr lang="en-US" altLang="ko-KR" sz="20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||</m:t>
                      </m:r>
                      <m:r>
                        <a:rPr lang="en-US" altLang="ko-KR" sz="20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𝒗</m:t>
                      </m:r>
                    </m:oMath>
                  </m:oMathPara>
                </a14:m>
                <a:endParaRPr lang="ko-KR" altLang="en-US" sz="2000" b="1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E16CC47-95C8-9BB8-D05F-52AACD5575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412" y="5844886"/>
                <a:ext cx="1310425" cy="400110"/>
              </a:xfrm>
              <a:prstGeom prst="rect">
                <a:avLst/>
              </a:prstGeom>
              <a:blipFill>
                <a:blip r:embed="rId15"/>
                <a:stretch>
                  <a:fillRect l="-2326" b="-1538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직선 화살표 연결선 62">
            <a:extLst>
              <a:ext uri="{FF2B5EF4-FFF2-40B4-BE49-F238E27FC236}">
                <a16:creationId xmlns:a16="http://schemas.microsoft.com/office/drawing/2014/main" id="{054FA286-0FEB-A5CF-B9B2-B823D35EA1FA}"/>
              </a:ext>
            </a:extLst>
          </p:cNvPr>
          <p:cNvCxnSpPr>
            <a:stCxn id="11" idx="2"/>
            <a:endCxn id="59" idx="0"/>
          </p:cNvCxnSpPr>
          <p:nvPr/>
        </p:nvCxnSpPr>
        <p:spPr>
          <a:xfrm>
            <a:off x="2158625" y="4786924"/>
            <a:ext cx="0" cy="10579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361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8" grpId="0"/>
      <p:bldP spid="5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372DFA-8530-F5A2-9F75-D7942CAE5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B06EBA3-CC91-0402-3BFE-07F589130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Binary Fuse Filter [3/3]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A23D03C7-8505-437C-621A-B535A2F273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b="0" dirty="0"/>
                  <a:t>Main Idea:</a:t>
                </a:r>
              </a:p>
              <a:p>
                <a:pPr marL="914400" lvl="1" indent="-457200">
                  <a:buAutoNum type="arabicPeriod"/>
                </a:pPr>
                <a:r>
                  <a:rPr lang="en-US" altLang="ko-KR" dirty="0"/>
                  <a:t>Picks a random index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</m:oMath>
                </a14:m>
                <a:endParaRPr lang="en-US" altLang="ko-KR" b="0" dirty="0"/>
              </a:p>
              <a:p>
                <a:pPr marL="914400" lvl="1" indent="-457200">
                  <a:buAutoNum type="arabicPeriod"/>
                </a:pPr>
                <a:r>
                  <a:rPr lang="en-US" altLang="ko-KR" dirty="0"/>
                  <a:t>Encodes that block as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begChr m:val="["/>
                        <m:endChr m:val="]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d>
                          <m:d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altLang="ko-KR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d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fp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ϵ</m:t>
                        </m:r>
                      </m:sub>
                    </m:sSub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|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altLang="ko-KR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begChr m:val="["/>
                        <m:endChr m:val="]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altLang="ko-KR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d>
                      </m:e>
                    </m:d>
                    <m:r>
                      <a:rPr lang="en-US" altLang="ko-KR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begChr m:val="["/>
                        <m:endChr m:val="]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altLang="ko-KR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d>
                      </m:e>
                    </m:d>
                  </m:oMath>
                </a14:m>
                <a:endParaRPr lang="en-US" altLang="ko-KR" b="0" dirty="0"/>
              </a:p>
              <a:p>
                <a:pPr marL="0" indent="0">
                  <a:buNone/>
                </a:pPr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A23D03C7-8505-437C-621A-B535A2F273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99" t="-20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4C7A8FD-167A-E563-674B-3FDB4B540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0FB5-BC68-415E-B104-1A5D9F53AE93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47267F4-B131-EC98-51EA-8E571B6B35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/>
              <a:t>Simple, Practical KWPIR: </a:t>
            </a:r>
            <a:r>
              <a:rPr lang="en-US" altLang="ko-KR" dirty="0" err="1"/>
              <a:t>ChalametPIR</a:t>
            </a:r>
            <a:endParaRPr lang="ko-KR" altLang="en-US" dirty="0"/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68A6AC2C-6058-498E-B9D9-C05114827D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127350"/>
              </p:ext>
            </p:extLst>
          </p:nvPr>
        </p:nvGraphicFramePr>
        <p:xfrm>
          <a:off x="2032000" y="3654819"/>
          <a:ext cx="8127999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3111">
                  <a:extLst>
                    <a:ext uri="{9D8B030D-6E8A-4147-A177-3AD203B41FA5}">
                      <a16:colId xmlns:a16="http://schemas.microsoft.com/office/drawing/2014/main" val="1001561988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4115200485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24218401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2729899088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408446417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2889450998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410578272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712177892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21509581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/>
                        <a:t>6</a:t>
                      </a:r>
                      <a:endParaRPr lang="ko-KR" alt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/>
                        <a:t>0</a:t>
                      </a:r>
                      <a:endParaRPr lang="ko-KR" alt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/>
                        <a:t>0</a:t>
                      </a:r>
                      <a:endParaRPr lang="ko-KR" alt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/>
                        <a:t>0</a:t>
                      </a:r>
                      <a:endParaRPr lang="ko-KR" alt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/>
                        <a:t>0</a:t>
                      </a:r>
                      <a:endParaRPr lang="ko-KR" alt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/>
                        <a:t>0</a:t>
                      </a:r>
                      <a:endParaRPr lang="ko-KR" alt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/>
                        <a:t>0</a:t>
                      </a:r>
                      <a:endParaRPr lang="ko-KR" alt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/>
                        <a:t>0</a:t>
                      </a:r>
                      <a:endParaRPr lang="ko-KR" alt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/>
                        <a:t>0</a:t>
                      </a:r>
                      <a:endParaRPr lang="ko-KR" alt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60412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/>
                        <a:t>1</a:t>
                      </a:r>
                      <a:endParaRPr lang="ko-KR" altLang="en-US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/>
                        <a:t>2</a:t>
                      </a:r>
                      <a:endParaRPr lang="ko-KR" altLang="en-US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/>
                        <a:t>3</a:t>
                      </a:r>
                      <a:endParaRPr lang="ko-KR" altLang="en-US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/>
                        <a:t>4</a:t>
                      </a:r>
                      <a:endParaRPr lang="ko-KR" altLang="en-US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/>
                        <a:t>5</a:t>
                      </a:r>
                      <a:endParaRPr lang="ko-KR" altLang="en-US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/>
                        <a:t>6</a:t>
                      </a:r>
                      <a:endParaRPr lang="ko-KR" altLang="en-US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/>
                        <a:t>7</a:t>
                      </a:r>
                      <a:endParaRPr lang="ko-KR" altLang="en-US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/>
                        <a:t>8</a:t>
                      </a:r>
                      <a:endParaRPr lang="ko-KR" altLang="en-US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/>
                        <a:t>9</a:t>
                      </a:r>
                      <a:endParaRPr lang="ko-KR" altLang="en-US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71367350"/>
                  </a:ext>
                </a:extLst>
              </a:tr>
            </a:tbl>
          </a:graphicData>
        </a:graphic>
      </p:graphicFrame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7769F182-77D7-4310-0A63-6D01F77EF3DB}"/>
              </a:ext>
            </a:extLst>
          </p:cNvPr>
          <p:cNvSpPr/>
          <p:nvPr/>
        </p:nvSpPr>
        <p:spPr>
          <a:xfrm>
            <a:off x="7370323" y="3597604"/>
            <a:ext cx="1036803" cy="77984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24" name="표 23">
            <a:extLst>
              <a:ext uri="{FF2B5EF4-FFF2-40B4-BE49-F238E27FC236}">
                <a16:creationId xmlns:a16="http://schemas.microsoft.com/office/drawing/2014/main" id="{7F52CB6D-50B2-655E-FD36-85EAD7111D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858781"/>
              </p:ext>
            </p:extLst>
          </p:nvPr>
        </p:nvGraphicFramePr>
        <p:xfrm>
          <a:off x="2032000" y="5660867"/>
          <a:ext cx="8127999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3111">
                  <a:extLst>
                    <a:ext uri="{9D8B030D-6E8A-4147-A177-3AD203B41FA5}">
                      <a16:colId xmlns:a16="http://schemas.microsoft.com/office/drawing/2014/main" val="1001561988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4115200485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24218401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2729899088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408446417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2889450998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410578272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712177892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21509581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/>
                        <a:t>6</a:t>
                      </a:r>
                      <a:endParaRPr lang="ko-KR" alt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/>
                        <a:t>0</a:t>
                      </a:r>
                      <a:endParaRPr lang="ko-KR" alt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/>
                        <a:t>0</a:t>
                      </a:r>
                      <a:endParaRPr lang="ko-KR" alt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/>
                        <a:t>0</a:t>
                      </a:r>
                      <a:endParaRPr lang="ko-KR" alt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/>
                        <a:t>0</a:t>
                      </a:r>
                      <a:endParaRPr lang="ko-KR" alt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/>
                        <a:t>0</a:t>
                      </a:r>
                      <a:endParaRPr lang="ko-KR" alt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solidFill>
                            <a:srgbClr val="C00000"/>
                          </a:solidFill>
                        </a:rPr>
                        <a:t>14</a:t>
                      </a:r>
                      <a:endParaRPr lang="ko-KR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/>
                        <a:t>0</a:t>
                      </a:r>
                      <a:endParaRPr lang="ko-KR" alt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/>
                        <a:t>0</a:t>
                      </a:r>
                      <a:endParaRPr lang="ko-KR" alt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60412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/>
                        <a:t>1</a:t>
                      </a:r>
                      <a:endParaRPr lang="ko-KR" altLang="en-US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/>
                        <a:t>2</a:t>
                      </a:r>
                      <a:endParaRPr lang="ko-KR" altLang="en-US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/>
                        <a:t>3</a:t>
                      </a:r>
                      <a:endParaRPr lang="ko-KR" altLang="en-US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/>
                        <a:t>4</a:t>
                      </a:r>
                      <a:endParaRPr lang="ko-KR" altLang="en-US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/>
                        <a:t>5</a:t>
                      </a:r>
                      <a:endParaRPr lang="ko-KR" altLang="en-US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/>
                        <a:t>6</a:t>
                      </a:r>
                      <a:endParaRPr lang="ko-KR" altLang="en-US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/>
                        <a:t>7</a:t>
                      </a:r>
                      <a:endParaRPr lang="ko-KR" altLang="en-US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/>
                        <a:t>8</a:t>
                      </a:r>
                      <a:endParaRPr lang="ko-KR" altLang="en-US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/>
                        <a:t>9</a:t>
                      </a:r>
                      <a:endParaRPr lang="ko-KR" altLang="en-US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7136735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89997DF-3CA5-BD51-2630-58E0C2328166}"/>
                  </a:ext>
                </a:extLst>
              </p:cNvPr>
              <p:cNvSpPr txBox="1"/>
              <p:nvPr/>
            </p:nvSpPr>
            <p:spPr>
              <a:xfrm>
                <a:off x="2032000" y="4592338"/>
                <a:ext cx="8129966" cy="707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ko-KR" sz="2000" dirty="0">
                    <a:cs typeface="Times New Roman" panose="02020603050405020304" pitchFamily="18" charset="0"/>
                  </a:rPr>
                  <a:t>Picks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7</m:t>
                    </m:r>
                  </m:oMath>
                </a14:m>
                <a:r>
                  <a:rPr lang="ko-KR" altLang="en-US" sz="2000" dirty="0">
                    <a:cs typeface="Times New Roman" panose="02020603050405020304" pitchFamily="18" charset="0"/>
                  </a:rPr>
                  <a:t> </a:t>
                </a:r>
                <a:r>
                  <a:rPr lang="en-US" altLang="ko-KR" sz="2000" dirty="0">
                    <a:cs typeface="Times New Roman" panose="02020603050405020304" pitchFamily="18" charset="0"/>
                  </a:rPr>
                  <a:t>from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1, 4, 7</m:t>
                        </m:r>
                      </m:e>
                    </m:d>
                  </m:oMath>
                </a14:m>
                <a:r>
                  <a:rPr lang="en-US" altLang="ko-KR" sz="2000" dirty="0">
                    <a:cs typeface="Times New Roman" panose="02020603050405020304" pitchFamily="18" charset="0"/>
                  </a:rPr>
                  <a:t>, and encodes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  <m:d>
                      <m:dPr>
                        <m:begChr m:val="["/>
                        <m:endChr m:val="]"/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</m:d>
                  </m:oMath>
                </a14:m>
                <a:r>
                  <a:rPr lang="ko-KR" altLang="en-US" sz="2000" dirty="0">
                    <a:cs typeface="Times New Roman" panose="02020603050405020304" pitchFamily="18" charset="0"/>
                  </a:rPr>
                  <a:t> </a:t>
                </a:r>
                <a:r>
                  <a:rPr lang="en-US" altLang="ko-KR" sz="2000" dirty="0">
                    <a:cs typeface="Times New Roman" panose="02020603050405020304" pitchFamily="18" charset="0"/>
                  </a:rPr>
                  <a:t>as following: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𝐹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e>
                      </m:d>
                      <m:r>
                        <a:rPr lang="en-US" altLang="ko-KR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=(</m:t>
                      </m:r>
                      <m:r>
                        <m:rPr>
                          <m:sty m:val="p"/>
                        </m:rPr>
                        <a:rPr lang="en-US" altLang="ko-KR" sz="20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fp</m:t>
                      </m:r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20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20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ϵ</m:t>
                          </m:r>
                        </m:sub>
                      </m:sSub>
                      <m:d>
                        <m:d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ko-KR" sz="20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</m:d>
                      <m:r>
                        <a:rPr lang="en-US" altLang="ko-KR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|</m:t>
                      </m:r>
                      <m:d>
                        <m:dPr>
                          <m:begChr m:val="|"/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altLang="ko-KR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 </m:t>
                      </m:r>
                      <m:r>
                        <a:rPr lang="en-US" altLang="ko-KR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𝐹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ko-KR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  <m:r>
                        <a:rPr lang="en-US" altLang="ko-KR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ko-KR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𝐹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ko-KR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e>
                      </m:d>
                      <m:r>
                        <a:rPr lang="en-US" altLang="ko-KR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=4−6−0=−2≡14 </m:t>
                      </m:r>
                      <m:d>
                        <m:d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𝑚𝑜𝑑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16</m:t>
                          </m:r>
                        </m:e>
                      </m:d>
                    </m:oMath>
                  </m:oMathPara>
                </a14:m>
                <a:br>
                  <a:rPr lang="en-US" altLang="ko-KR" sz="2000" b="0" dirty="0">
                    <a:cs typeface="Times New Roman" panose="02020603050405020304" pitchFamily="18" charset="0"/>
                  </a:rPr>
                </a:br>
                <a:endParaRPr lang="ko-KR" altLang="en-US" sz="2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89997DF-3CA5-BD51-2630-58E0C23281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0" y="4592338"/>
                <a:ext cx="8129966" cy="707951"/>
              </a:xfrm>
              <a:prstGeom prst="rect">
                <a:avLst/>
              </a:prstGeom>
              <a:blipFill>
                <a:blip r:embed="rId3"/>
                <a:stretch>
                  <a:fillRect l="-750" t="-4310" b="-862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1B13E57-A938-FB8D-B80B-BA7F3CC75DD8}"/>
                  </a:ext>
                </a:extLst>
              </p:cNvPr>
              <p:cNvSpPr txBox="1"/>
              <p:nvPr/>
            </p:nvSpPr>
            <p:spPr>
              <a:xfrm>
                <a:off x="2030033" y="2855492"/>
                <a:ext cx="8129966" cy="5120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b="0" dirty="0"/>
                  <a:t>Assumptions :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=16</m:t>
                    </m:r>
                    <m:r>
                      <a:rPr lang="en-US" altLang="ko-KR" sz="2000" b="0" i="0" smtClean="0">
                        <a:latin typeface="Cambria Math" panose="02040503050406030204" pitchFamily="18" charset="0"/>
                      </a:rPr>
                      <m:t> &amp; </m:t>
                    </m:r>
                    <m:r>
                      <m:rPr>
                        <m:nor/>
                      </m:rPr>
                      <a:rPr lang="en-US" altLang="ko-KR" sz="2000" b="0" i="0" smtClean="0">
                        <a:latin typeface="Cambria Math" panose="02040503050406030204" pitchFamily="18" charset="0"/>
                      </a:rPr>
                      <m:t>X</m:t>
                    </m:r>
                    <m:groupChr>
                      <m:groupChrPr>
                        <m:chr m:val="→"/>
                        <m:vertJc m:val="bot"/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2"/>
                              </m:r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m:rPr>
                                <m:brk m:alnAt="2"/>
                              </m:r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brk m:alnAt="2"/>
                          </m:r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2"/>
                              </m:r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m:rPr>
                                <m:brk m:alnAt="2"/>
                              </m:r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brk m:alnAt="2"/>
                          </m:r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2"/>
                              </m:r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m:rPr>
                                <m:brk m:alnAt="2"/>
                              </m:r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groupChr>
                    <m:d>
                      <m:dPr>
                        <m:begChr m:val="{"/>
                        <m:endChr m:val="}"/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1, 4, 7</m:t>
                        </m:r>
                      </m:e>
                    </m:d>
                    <m:r>
                      <a:rPr lang="en-US" altLang="ko-KR" sz="2000" b="0" i="0" smtClean="0">
                        <a:latin typeface="Cambria Math" panose="02040503050406030204" pitchFamily="18" charset="0"/>
                      </a:rPr>
                      <m:t> &amp; </m:t>
                    </m:r>
                    <m:r>
                      <m:rPr>
                        <m:sty m:val="p"/>
                      </m:rPr>
                      <a:rPr lang="en-US" altLang="ko-KR" sz="2000" b="0" i="0" smtClean="0">
                        <a:latin typeface="Cambria Math" panose="02040503050406030204" pitchFamily="18" charset="0"/>
                      </a:rPr>
                      <m:t>fp</m:t>
                    </m:r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20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2000" b="0" i="0" smtClean="0">
                            <a:latin typeface="Cambria Math" panose="02040503050406030204" pitchFamily="18" charset="0"/>
                          </a:rPr>
                          <m:t>ϵ</m:t>
                        </m:r>
                      </m:sub>
                    </m:sSub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altLang="ko-KR" sz="20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)||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ko-KR" altLang="en-US" sz="1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1B13E57-A938-FB8D-B80B-BA7F3CC75D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0033" y="2855492"/>
                <a:ext cx="8129966" cy="512063"/>
              </a:xfrm>
              <a:prstGeom prst="rect">
                <a:avLst/>
              </a:prstGeom>
              <a:blipFill>
                <a:blip r:embed="rId4"/>
                <a:stretch>
                  <a:fillRect l="-750" b="-2023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80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3F98A8-D14C-34CB-5CA5-C705E666E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FC0F388-4D5E-9DEC-192D-5C8749F25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ChalametPIR</a:t>
            </a:r>
            <a:r>
              <a:rPr lang="en-US" altLang="ko-KR" dirty="0"/>
              <a:t> [2/2]</a:t>
            </a:r>
            <a:r>
              <a:rPr lang="ko-KR" alt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9B715ADC-1B05-3C0A-0EBA-0AE5A574D6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/>
                  <a:t>In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practice,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fp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ϵ</m:t>
                        </m:r>
                      </m:sub>
                    </m:sSub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is longer than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func>
                  </m:oMath>
                </a14:m>
                <a:endParaRPr lang="en-US" altLang="ko-KR" dirty="0"/>
              </a:p>
              <a:p>
                <a:pPr lvl="1"/>
                <a:r>
                  <a:rPr lang="en-US" altLang="ko-KR" dirty="0"/>
                  <a:t>Divides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fp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ϵ</m:t>
                        </m:r>
                      </m:sub>
                    </m:sSub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into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func>
                  </m:oMath>
                </a14:m>
                <a:r>
                  <a:rPr lang="en-US" altLang="ko-KR" dirty="0"/>
                  <a:t>-bits blocks</a:t>
                </a:r>
              </a:p>
              <a:p>
                <a:pPr lvl="1"/>
                <a:endParaRPr lang="en-US" altLang="ko-KR" dirty="0"/>
              </a:p>
              <a:p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9B715ADC-1B05-3C0A-0EBA-0AE5A574D6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99" t="-20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6D5F684-7A2E-9C3F-9C4F-BA73AFEE3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0FB5-BC68-415E-B104-1A5D9F53AE93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66AA45A-D7DE-09C6-D916-D350096027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/>
              <a:t>Simple, Practical KWPIR: </a:t>
            </a:r>
            <a:r>
              <a:rPr lang="en-US" altLang="ko-KR" dirty="0" err="1"/>
              <a:t>ChalametPIR</a:t>
            </a:r>
            <a:endParaRPr lang="ko-KR" altLang="en-US" dirty="0"/>
          </a:p>
        </p:txBody>
      </p:sp>
      <p:pic>
        <p:nvPicPr>
          <p:cNvPr id="6" name="Graphic 7" descr="Server with solid fill">
            <a:extLst>
              <a:ext uri="{FF2B5EF4-FFF2-40B4-BE49-F238E27FC236}">
                <a16:creationId xmlns:a16="http://schemas.microsoft.com/office/drawing/2014/main" id="{9D6C44E4-594E-FF02-75C6-1FBD220CF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14061" y="4712307"/>
            <a:ext cx="1498798" cy="14987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표 6">
                <a:extLst>
                  <a:ext uri="{FF2B5EF4-FFF2-40B4-BE49-F238E27FC236}">
                    <a16:creationId xmlns:a16="http://schemas.microsoft.com/office/drawing/2014/main" id="{CC45D36B-0AE3-F487-E9BB-6882A3047F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89706457"/>
                  </p:ext>
                </p:extLst>
              </p:nvPr>
            </p:nvGraphicFramePr>
            <p:xfrm>
              <a:off x="10214061" y="2471279"/>
              <a:ext cx="1520037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06679">
                      <a:extLst>
                        <a:ext uri="{9D8B030D-6E8A-4147-A177-3AD203B41FA5}">
                          <a16:colId xmlns:a16="http://schemas.microsoft.com/office/drawing/2014/main" val="3164342440"/>
                        </a:ext>
                      </a:extLst>
                    </a:gridCol>
                    <a:gridCol w="506679">
                      <a:extLst>
                        <a:ext uri="{9D8B030D-6E8A-4147-A177-3AD203B41FA5}">
                          <a16:colId xmlns:a16="http://schemas.microsoft.com/office/drawing/2014/main" val="1699008821"/>
                        </a:ext>
                      </a:extLst>
                    </a:gridCol>
                    <a:gridCol w="506679">
                      <a:extLst>
                        <a:ext uri="{9D8B030D-6E8A-4147-A177-3AD203B41FA5}">
                          <a16:colId xmlns:a16="http://schemas.microsoft.com/office/drawing/2014/main" val="50139795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1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14897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2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20623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3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75410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4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187193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694858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190342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표 6">
                <a:extLst>
                  <a:ext uri="{FF2B5EF4-FFF2-40B4-BE49-F238E27FC236}">
                    <a16:creationId xmlns:a16="http://schemas.microsoft.com/office/drawing/2014/main" id="{CC45D36B-0AE3-F487-E9BB-6882A3047F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89706457"/>
                  </p:ext>
                </p:extLst>
              </p:nvPr>
            </p:nvGraphicFramePr>
            <p:xfrm>
              <a:off x="10214061" y="2471279"/>
              <a:ext cx="1520037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06679">
                      <a:extLst>
                        <a:ext uri="{9D8B030D-6E8A-4147-A177-3AD203B41FA5}">
                          <a16:colId xmlns:a16="http://schemas.microsoft.com/office/drawing/2014/main" val="3164342440"/>
                        </a:ext>
                      </a:extLst>
                    </a:gridCol>
                    <a:gridCol w="506679">
                      <a:extLst>
                        <a:ext uri="{9D8B030D-6E8A-4147-A177-3AD203B41FA5}">
                          <a16:colId xmlns:a16="http://schemas.microsoft.com/office/drawing/2014/main" val="1699008821"/>
                        </a:ext>
                      </a:extLst>
                    </a:gridCol>
                    <a:gridCol w="506679">
                      <a:extLst>
                        <a:ext uri="{9D8B030D-6E8A-4147-A177-3AD203B41FA5}">
                          <a16:colId xmlns:a16="http://schemas.microsoft.com/office/drawing/2014/main" val="50139795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1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5"/>
                          <a:stretch>
                            <a:fillRect l="-100000" t="-8197" r="-101190" b="-5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5"/>
                          <a:stretch>
                            <a:fillRect l="-202410" t="-8197" r="-2410" b="-5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114897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2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5"/>
                          <a:stretch>
                            <a:fillRect l="-100000" t="-108197" r="-101190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5"/>
                          <a:stretch>
                            <a:fillRect l="-202410" t="-108197" r="-2410" b="-4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20623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3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5"/>
                          <a:stretch>
                            <a:fillRect l="-100000" t="-208197" r="-101190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5"/>
                          <a:stretch>
                            <a:fillRect l="-202410" t="-208197" r="-2410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75410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4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5"/>
                          <a:stretch>
                            <a:fillRect l="-100000" t="-308197" r="-101190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5"/>
                          <a:stretch>
                            <a:fillRect l="-202410" t="-308197" r="-2410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87193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5"/>
                          <a:stretch>
                            <a:fillRect l="-1205" t="-408197" r="-203614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5"/>
                          <a:stretch>
                            <a:fillRect l="-100000" t="-408197" r="-101190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5"/>
                          <a:stretch>
                            <a:fillRect l="-202410" t="-408197" r="-2410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694858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5"/>
                          <a:stretch>
                            <a:fillRect l="-1205" t="-508197" r="-203614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5"/>
                          <a:stretch>
                            <a:fillRect l="-100000" t="-508197" r="-10119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5"/>
                          <a:stretch>
                            <a:fillRect l="-202410" t="-508197" r="-2410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90342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54FCDF53-7C7F-A30D-8DA8-AD1144734381}"/>
              </a:ext>
            </a:extLst>
          </p:cNvPr>
          <p:cNvSpPr txBox="1"/>
          <p:nvPr/>
        </p:nvSpPr>
        <p:spPr>
          <a:xfrm>
            <a:off x="9914915" y="2071169"/>
            <a:ext cx="2118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cs typeface="Times New Roman" panose="02020603050405020304" pitchFamily="18" charset="0"/>
              </a:rPr>
              <a:t>Key-value map DB</a:t>
            </a:r>
            <a:endParaRPr lang="ko-KR" altLang="en-US" sz="1600" b="1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053FF44D-F305-8DBE-5D19-B62754BD6E6B}"/>
                  </a:ext>
                </a:extLst>
              </p:cNvPr>
              <p:cNvSpPr/>
              <p:nvPr/>
            </p:nvSpPr>
            <p:spPr>
              <a:xfrm>
                <a:off x="2751919" y="3408484"/>
                <a:ext cx="1412257" cy="2225038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800" b="0" dirty="0">
                    <a:solidFill>
                      <a:schemeClr val="tx1"/>
                    </a:solidFill>
                  </a:rPr>
                  <a:t>BFF </a:t>
                </a:r>
                <a14:m>
                  <m:oMath xmlns:m="http://schemas.openxmlformats.org/officeDocument/2006/math">
                    <m:r>
                      <a:rPr lang="en-US" altLang="ko-KR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altLang="ko-KR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altLang="ko-KR" b="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</m:oMath>
                </a14:m>
                <a:r>
                  <a:rPr lang="en-US" altLang="ko-KR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053FF44D-F305-8DBE-5D19-B62754BD6E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919" y="3408484"/>
                <a:ext cx="1412257" cy="22250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연결선: 꺾임 9">
            <a:extLst>
              <a:ext uri="{FF2B5EF4-FFF2-40B4-BE49-F238E27FC236}">
                <a16:creationId xmlns:a16="http://schemas.microsoft.com/office/drawing/2014/main" id="{3D38B3FD-F296-53F6-D0ED-07103A16D2E1}"/>
              </a:ext>
            </a:extLst>
          </p:cNvPr>
          <p:cNvCxnSpPr>
            <a:cxnSpLocks/>
            <a:stCxn id="8" idx="1"/>
            <a:endCxn id="12" idx="0"/>
          </p:cNvCxnSpPr>
          <p:nvPr/>
        </p:nvCxnSpPr>
        <p:spPr>
          <a:xfrm rot="10800000" flipV="1">
            <a:off x="7616479" y="2271223"/>
            <a:ext cx="2298436" cy="1138455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087A654-98A4-F385-7CE7-983973E9C472}"/>
              </a:ext>
            </a:extLst>
          </p:cNvPr>
          <p:cNvSpPr txBox="1"/>
          <p:nvPr/>
        </p:nvSpPr>
        <p:spPr>
          <a:xfrm>
            <a:off x="5839902" y="2588356"/>
            <a:ext cx="17765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cs typeface="Times New Roman" panose="02020603050405020304" pitchFamily="18" charset="0"/>
              </a:rPr>
              <a:t>Generate Filter</a:t>
            </a:r>
            <a:endParaRPr lang="ko-KR" altLang="en-US" sz="2000" b="1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표 11">
                <a:extLst>
                  <a:ext uri="{FF2B5EF4-FFF2-40B4-BE49-F238E27FC236}">
                    <a16:creationId xmlns:a16="http://schemas.microsoft.com/office/drawing/2014/main" id="{50C68DAC-DBB9-8BC7-8ABE-CAC110B6F02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78621054"/>
                  </p:ext>
                </p:extLst>
              </p:nvPr>
            </p:nvGraphicFramePr>
            <p:xfrm>
              <a:off x="5318052" y="3409679"/>
              <a:ext cx="4596855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9371">
                      <a:extLst>
                        <a:ext uri="{9D8B030D-6E8A-4147-A177-3AD203B41FA5}">
                          <a16:colId xmlns:a16="http://schemas.microsoft.com/office/drawing/2014/main" val="1556379391"/>
                        </a:ext>
                      </a:extLst>
                    </a:gridCol>
                    <a:gridCol w="919371">
                      <a:extLst>
                        <a:ext uri="{9D8B030D-6E8A-4147-A177-3AD203B41FA5}">
                          <a16:colId xmlns:a16="http://schemas.microsoft.com/office/drawing/2014/main" val="243176456"/>
                        </a:ext>
                      </a:extLst>
                    </a:gridCol>
                    <a:gridCol w="919371">
                      <a:extLst>
                        <a:ext uri="{9D8B030D-6E8A-4147-A177-3AD203B41FA5}">
                          <a16:colId xmlns:a16="http://schemas.microsoft.com/office/drawing/2014/main" val="2670763355"/>
                        </a:ext>
                      </a:extLst>
                    </a:gridCol>
                    <a:gridCol w="919371">
                      <a:extLst>
                        <a:ext uri="{9D8B030D-6E8A-4147-A177-3AD203B41FA5}">
                          <a16:colId xmlns:a16="http://schemas.microsoft.com/office/drawing/2014/main" val="2649751702"/>
                        </a:ext>
                      </a:extLst>
                    </a:gridCol>
                    <a:gridCol w="919371">
                      <a:extLst>
                        <a:ext uri="{9D8B030D-6E8A-4147-A177-3AD203B41FA5}">
                          <a16:colId xmlns:a16="http://schemas.microsoft.com/office/drawing/2014/main" val="23588336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1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8146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2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280713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3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915805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4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260643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29433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457839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표 11">
                <a:extLst>
                  <a:ext uri="{FF2B5EF4-FFF2-40B4-BE49-F238E27FC236}">
                    <a16:creationId xmlns:a16="http://schemas.microsoft.com/office/drawing/2014/main" id="{50C68DAC-DBB9-8BC7-8ABE-CAC110B6F02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78621054"/>
                  </p:ext>
                </p:extLst>
              </p:nvPr>
            </p:nvGraphicFramePr>
            <p:xfrm>
              <a:off x="5318052" y="3409679"/>
              <a:ext cx="4596855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9371">
                      <a:extLst>
                        <a:ext uri="{9D8B030D-6E8A-4147-A177-3AD203B41FA5}">
                          <a16:colId xmlns:a16="http://schemas.microsoft.com/office/drawing/2014/main" val="1556379391"/>
                        </a:ext>
                      </a:extLst>
                    </a:gridCol>
                    <a:gridCol w="919371">
                      <a:extLst>
                        <a:ext uri="{9D8B030D-6E8A-4147-A177-3AD203B41FA5}">
                          <a16:colId xmlns:a16="http://schemas.microsoft.com/office/drawing/2014/main" val="243176456"/>
                        </a:ext>
                      </a:extLst>
                    </a:gridCol>
                    <a:gridCol w="919371">
                      <a:extLst>
                        <a:ext uri="{9D8B030D-6E8A-4147-A177-3AD203B41FA5}">
                          <a16:colId xmlns:a16="http://schemas.microsoft.com/office/drawing/2014/main" val="2670763355"/>
                        </a:ext>
                      </a:extLst>
                    </a:gridCol>
                    <a:gridCol w="919371">
                      <a:extLst>
                        <a:ext uri="{9D8B030D-6E8A-4147-A177-3AD203B41FA5}">
                          <a16:colId xmlns:a16="http://schemas.microsoft.com/office/drawing/2014/main" val="2649751702"/>
                        </a:ext>
                      </a:extLst>
                    </a:gridCol>
                    <a:gridCol w="919371">
                      <a:extLst>
                        <a:ext uri="{9D8B030D-6E8A-4147-A177-3AD203B41FA5}">
                          <a16:colId xmlns:a16="http://schemas.microsoft.com/office/drawing/2014/main" val="23588336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1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7"/>
                          <a:stretch>
                            <a:fillRect l="-100662" t="-8197" r="-301325" b="-5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7"/>
                          <a:stretch>
                            <a:fillRect l="-200662" t="-8197" r="-201325" b="-5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7"/>
                          <a:stretch>
                            <a:fillRect l="-300662" t="-8197" r="-101325" b="-5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7"/>
                          <a:stretch>
                            <a:fillRect l="-400662" t="-8197" r="-1325" b="-5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38146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2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7"/>
                          <a:stretch>
                            <a:fillRect l="-100662" t="-108197" r="-301325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7"/>
                          <a:stretch>
                            <a:fillRect l="-200662" t="-108197" r="-201325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7"/>
                          <a:stretch>
                            <a:fillRect l="-300662" t="-108197" r="-101325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7"/>
                          <a:stretch>
                            <a:fillRect l="-400662" t="-108197" r="-1325" b="-4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280713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3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7"/>
                          <a:stretch>
                            <a:fillRect l="-100662" t="-208197" r="-301325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7"/>
                          <a:stretch>
                            <a:fillRect l="-200662" t="-208197" r="-201325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7"/>
                          <a:stretch>
                            <a:fillRect l="-300662" t="-208197" r="-101325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7"/>
                          <a:stretch>
                            <a:fillRect l="-400662" t="-208197" r="-1325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915805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4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7"/>
                          <a:stretch>
                            <a:fillRect l="-100662" t="-308197" r="-301325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7"/>
                          <a:stretch>
                            <a:fillRect l="-200662" t="-308197" r="-201325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7"/>
                          <a:stretch>
                            <a:fillRect l="-300662" t="-308197" r="-101325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7"/>
                          <a:stretch>
                            <a:fillRect l="-400662" t="-308197" r="-1325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60643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7"/>
                          <a:stretch>
                            <a:fillRect l="-662" t="-408197" r="-401325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7"/>
                          <a:stretch>
                            <a:fillRect l="-100662" t="-408197" r="-301325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7"/>
                          <a:stretch>
                            <a:fillRect l="-200662" t="-408197" r="-201325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7"/>
                          <a:stretch>
                            <a:fillRect l="-300662" t="-408197" r="-101325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7"/>
                          <a:stretch>
                            <a:fillRect l="-400662" t="-408197" r="-1325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629433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7"/>
                          <a:stretch>
                            <a:fillRect l="-662" t="-508197" r="-401325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7"/>
                          <a:stretch>
                            <a:fillRect l="-100662" t="-508197" r="-301325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7"/>
                          <a:stretch>
                            <a:fillRect l="-200662" t="-508197" r="-201325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7"/>
                          <a:stretch>
                            <a:fillRect l="-300662" t="-508197" r="-101325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7"/>
                          <a:stretch>
                            <a:fillRect l="-400662" t="-508197" r="-1325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94578396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662C7027-4C05-21A7-2D12-8E0BCEB253C9}"/>
              </a:ext>
            </a:extLst>
          </p:cNvPr>
          <p:cNvCxnSpPr>
            <a:cxnSpLocks/>
            <a:stCxn id="12" idx="1"/>
            <a:endCxn id="9" idx="3"/>
          </p:cNvCxnSpPr>
          <p:nvPr/>
        </p:nvCxnSpPr>
        <p:spPr>
          <a:xfrm flipH="1" flipV="1">
            <a:off x="4164176" y="4521003"/>
            <a:ext cx="1153876" cy="119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9975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3CE4F-33FB-B37E-36B2-AF16F05B90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2C20CE8-3CE4-28C0-477A-30E2AA1C5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altLang="ko-KR" b="1" dirty="0">
                <a:solidFill>
                  <a:schemeClr val="bg1">
                    <a:lumMod val="75000"/>
                  </a:schemeClr>
                </a:solidFill>
              </a:rPr>
              <a:t>Introduction &amp; Background</a:t>
            </a:r>
          </a:p>
          <a:p>
            <a:pPr marL="914400" lvl="1" indent="-457200">
              <a:buAutoNum type="arabicParenR"/>
            </a:pPr>
            <a:r>
              <a:rPr lang="en-US" altLang="ko-KR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 marL="914400" lvl="1" indent="-457200">
              <a:buAutoNum type="arabicParenR"/>
            </a:pPr>
            <a:r>
              <a:rPr lang="en-US" altLang="ko-KR" dirty="0">
                <a:solidFill>
                  <a:schemeClr val="bg1">
                    <a:lumMod val="75000"/>
                  </a:schemeClr>
                </a:solidFill>
              </a:rPr>
              <a:t>Private Information Retrieval (PIR)</a:t>
            </a:r>
          </a:p>
          <a:p>
            <a:pPr marL="914400" lvl="1" indent="-457200">
              <a:buAutoNum type="arabicParenR"/>
            </a:pPr>
            <a:endParaRPr lang="en-US" altLang="ko-KR" dirty="0"/>
          </a:p>
          <a:p>
            <a:pPr marL="457200" indent="-457200">
              <a:buAutoNum type="arabicPeriod"/>
            </a:pPr>
            <a:r>
              <a:rPr lang="en-US" altLang="ko-KR" b="1" dirty="0">
                <a:solidFill>
                  <a:schemeClr val="bg1">
                    <a:lumMod val="75000"/>
                  </a:schemeClr>
                </a:solidFill>
              </a:rPr>
              <a:t>Simple, Practical KWPIR: </a:t>
            </a:r>
            <a:r>
              <a:rPr lang="en-US" altLang="ko-KR" b="1" dirty="0" err="1">
                <a:solidFill>
                  <a:schemeClr val="bg1">
                    <a:lumMod val="75000"/>
                  </a:schemeClr>
                </a:solidFill>
              </a:rPr>
              <a:t>ChalametPIR</a:t>
            </a:r>
            <a:endParaRPr lang="en-US" altLang="ko-KR" b="1" dirty="0">
              <a:solidFill>
                <a:schemeClr val="bg1">
                  <a:lumMod val="75000"/>
                </a:schemeClr>
              </a:solidFill>
            </a:endParaRPr>
          </a:p>
          <a:p>
            <a:pPr marL="914400" lvl="1" indent="-457200">
              <a:buAutoNum type="arabicParenR"/>
            </a:pP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</a:rPr>
              <a:t>ChalametPIR</a:t>
            </a:r>
            <a:endParaRPr lang="en-US" altLang="ko-KR" dirty="0">
              <a:solidFill>
                <a:schemeClr val="bg1">
                  <a:lumMod val="75000"/>
                </a:schemeClr>
              </a:solidFill>
            </a:endParaRPr>
          </a:p>
          <a:p>
            <a:pPr marL="914400" lvl="1" indent="-457200">
              <a:buAutoNum type="arabicParenR"/>
            </a:pPr>
            <a:r>
              <a:rPr lang="en-US" altLang="ko-KR" dirty="0">
                <a:solidFill>
                  <a:schemeClr val="bg1">
                    <a:lumMod val="75000"/>
                  </a:schemeClr>
                </a:solidFill>
              </a:rPr>
              <a:t>Binary Fuse Filter</a:t>
            </a:r>
          </a:p>
          <a:p>
            <a:pPr marL="914400" lvl="1" indent="-457200">
              <a:buAutoNum type="arabicParenR"/>
            </a:pPr>
            <a:endParaRPr lang="en-US" altLang="ko-KR" dirty="0"/>
          </a:p>
          <a:p>
            <a:pPr marL="457200" indent="-457200">
              <a:buAutoNum type="arabicPeriod"/>
            </a:pPr>
            <a:r>
              <a:rPr lang="en-US" altLang="ko-KR" b="1" dirty="0"/>
              <a:t>Performance Evaluation</a:t>
            </a:r>
            <a:endParaRPr lang="en-US" altLang="ko-KR" dirty="0"/>
          </a:p>
          <a:p>
            <a:pPr marL="914400" lvl="1" indent="-457200">
              <a:buAutoNum type="arabicParenR"/>
            </a:pPr>
            <a:endParaRPr lang="en-US" altLang="ko-KR" dirty="0"/>
          </a:p>
          <a:p>
            <a:pPr marL="457200" indent="-457200">
              <a:buAutoNum type="arabicPeriod"/>
            </a:pPr>
            <a:r>
              <a:rPr lang="en-US" altLang="ko-KR" b="1" dirty="0">
                <a:solidFill>
                  <a:schemeClr val="bg1">
                    <a:lumMod val="75000"/>
                  </a:schemeClr>
                </a:solidFill>
              </a:rPr>
              <a:t>Conclusion &amp; Discussion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0080DBC-A400-6A1D-DF6F-F85265609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0FB5-BC68-415E-B104-1A5D9F53AE93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4267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7646C95-483A-EA6C-66B8-BDE545FE5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Metrics [1/2]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FC94DD7-B20A-D2F3-D57F-89E13D90E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Goal of </a:t>
            </a:r>
            <a:r>
              <a:rPr lang="en-US" altLang="ko-KR" dirty="0" err="1"/>
              <a:t>ChalametPIR</a:t>
            </a:r>
            <a:r>
              <a:rPr lang="en-US" altLang="ko-KR" dirty="0"/>
              <a:t> : making simple and practical KWPIR</a:t>
            </a:r>
          </a:p>
          <a:p>
            <a:pPr lvl="1"/>
            <a:r>
              <a:rPr lang="en-US" altLang="ko-KR" dirty="0"/>
              <a:t>Simplicity: just combines BFF and LWEPIR</a:t>
            </a:r>
          </a:p>
          <a:p>
            <a:pPr lvl="1"/>
            <a:endParaRPr lang="en-US" altLang="ko-KR" dirty="0"/>
          </a:p>
          <a:p>
            <a:r>
              <a:rPr lang="en-US" altLang="ko-KR" dirty="0"/>
              <a:t>How to define practicality?</a:t>
            </a:r>
          </a:p>
          <a:p>
            <a:pPr lvl="1"/>
            <a:r>
              <a:rPr lang="en-US" altLang="ko-KR" dirty="0"/>
              <a:t>Practicality: amount of expenses which server should cover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en-US" altLang="ko-KR" dirty="0"/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altLang="ko-KR" b="1" dirty="0"/>
              <a:t>Bandwidth Costs </a:t>
            </a:r>
            <a:r>
              <a:rPr lang="en-US" altLang="ko-KR" dirty="0"/>
              <a:t>(query size, response size)</a:t>
            </a:r>
          </a:p>
          <a:p>
            <a:pPr marL="457200" indent="-457200">
              <a:buAutoNum type="arabicPeriod"/>
            </a:pPr>
            <a:r>
              <a:rPr lang="en-US" altLang="ko-KR" b="1" dirty="0"/>
              <a:t>Online Performance </a:t>
            </a:r>
            <a:r>
              <a:rPr lang="en-US" altLang="ko-KR" dirty="0"/>
              <a:t>(runtime for query, response, parsing)</a:t>
            </a:r>
          </a:p>
          <a:p>
            <a:pPr marL="457200" indent="-457200">
              <a:buAutoNum type="arabicPeriod"/>
            </a:pPr>
            <a:r>
              <a:rPr lang="en-US" altLang="ko-KR" b="1" dirty="0"/>
              <a:t>Online Costs </a:t>
            </a:r>
            <a:r>
              <a:rPr lang="en-US" altLang="ko-KR" dirty="0"/>
              <a:t>(cost, rate, throughput)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AE264FC-7CD5-404D-DE97-029E9A88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0FB5-BC68-415E-B104-1A5D9F53AE93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492AE279-9471-9242-D765-5073EB91FE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/>
              <a:t>Performance Evaluation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404145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4CFD0D7-AB3B-4410-A895-B9249065C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Metrics [2/2]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06F9EC75-8A6C-4D70-AB6D-5EBED5DE9E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 startAt="3"/>
                </a:pPr>
                <a:r>
                  <a:rPr lang="en-US" altLang="ko-KR" b="1" dirty="0"/>
                  <a:t>Online Costs : Comparison with other KWPIR</a:t>
                </a:r>
              </a:p>
              <a:p>
                <a:pPr lvl="1"/>
                <a:r>
                  <a:rPr lang="en-US" altLang="ko-KR" dirty="0"/>
                  <a:t>Performance metrics for </a:t>
                </a:r>
                <a:r>
                  <a:rPr lang="en-US" altLang="ko-KR" b="1" dirty="0"/>
                  <a:t>deploying </a:t>
                </a:r>
                <a:r>
                  <a:rPr lang="en-US" altLang="ko-KR" b="1" dirty="0" err="1"/>
                  <a:t>ChalametPIR</a:t>
                </a:r>
                <a:r>
                  <a:rPr lang="en-US" altLang="ko-KR" b="1" dirty="0"/>
                  <a:t> server in AWS</a:t>
                </a:r>
              </a:p>
              <a:p>
                <a:pPr marL="914400" lvl="1" indent="-457200">
                  <a:buAutoNum type="arabicParenR"/>
                </a:pPr>
                <a:r>
                  <a:rPr lang="en-US" altLang="ko-KR" dirty="0"/>
                  <a:t>Cost (USD) : current AWS financial cost for running a server in “c5.9xlarge”</a:t>
                </a:r>
              </a:p>
              <a:p>
                <a:pPr lvl="2"/>
                <a:r>
                  <a:rPr lang="en-US" altLang="ko-KR" dirty="0"/>
                  <a:t>CPU per-hour : $1.53/36 = $0.0425 per hour</a:t>
                </a:r>
              </a:p>
              <a:p>
                <a:pPr lvl="2"/>
                <a:r>
                  <a:rPr lang="en-US" altLang="ko-KR" dirty="0"/>
                  <a:t>Download cost : $0.09 per GB</a:t>
                </a:r>
              </a:p>
              <a:p>
                <a:pPr lvl="2"/>
                <a:r>
                  <a:rPr lang="en-US" altLang="ko-KR" dirty="0"/>
                  <a:t>Upload cost : $0 per GB (no cost)</a:t>
                </a:r>
              </a:p>
              <a:p>
                <a:pPr marL="914400" lvl="1" indent="-457200">
                  <a:buAutoNum type="arabicParenR"/>
                </a:pPr>
                <a:endParaRPr lang="en-US" altLang="ko-KR" dirty="0"/>
              </a:p>
              <a:p>
                <a:pPr marL="914400" lvl="1" indent="-457200">
                  <a:buAutoNum type="arabicParenR"/>
                </a:pPr>
                <a:r>
                  <a:rPr lang="en-US" altLang="ko-KR" dirty="0"/>
                  <a:t>Rate : ratio of retrieved record size to response size</a:t>
                </a:r>
              </a:p>
              <a:p>
                <a:pPr lvl="2"/>
                <a:r>
                  <a:rPr lang="en-US" altLang="ko-KR" dirty="0"/>
                  <a:t>How small the response </a:t>
                </a:r>
                <a14:m>
                  <m:oMath xmlns:m="http://schemas.openxmlformats.org/officeDocument/2006/math">
                    <m:r>
                      <a:rPr lang="en-US" altLang="ko-KR" b="1" i="1" dirty="0" smtClean="0">
                        <a:latin typeface="Cambria Math" panose="02040503050406030204" pitchFamily="18" charset="0"/>
                      </a:rPr>
                      <m:t>𝑬𝑵</m:t>
                    </m:r>
                    <m:sSub>
                      <m:sSubPr>
                        <m:ctrlPr>
                          <a:rPr lang="en-US" altLang="ko-KR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1" i="1" dirty="0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ko-KR" b="1" dirty="0" smtClean="0">
                            <a:latin typeface="Cambria Math" panose="02040503050406030204" pitchFamily="18" charset="0"/>
                          </a:rPr>
                          <m:t>LWE</m:t>
                        </m:r>
                      </m:sub>
                    </m:sSub>
                    <m:r>
                      <a:rPr lang="en-US" altLang="ko-KR" b="1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b="1" i="0" smtClean="0">
                        <a:latin typeface="Cambria Math" panose="02040503050406030204" pitchFamily="18" charset="0"/>
                      </a:rPr>
                      <m:t>𝐟𝐩</m:t>
                    </m:r>
                    <m:sSub>
                      <m:sSubPr>
                        <m:ctrlPr>
                          <a:rPr lang="en-US" altLang="ko-K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1" i="0" smtClean="0">
                            <a:latin typeface="Cambria Math" panose="02040503050406030204" pitchFamily="18" charset="0"/>
                          </a:rPr>
                          <m:t>𝐭</m:t>
                        </m:r>
                      </m:e>
                      <m:sub>
                        <m:r>
                          <a:rPr lang="en-US" altLang="ko-KR" b="1" i="0" smtClean="0">
                            <a:latin typeface="Cambria Math" panose="02040503050406030204" pitchFamily="18" charset="0"/>
                          </a:rPr>
                          <m:t>𝛜</m:t>
                        </m:r>
                      </m:sub>
                    </m:sSub>
                    <m:d>
                      <m:dPr>
                        <m:ctrlPr>
                          <a:rPr lang="en-US" altLang="ko-KR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|"/>
                        <m:ctrlPr>
                          <a:rPr lang="en-US" altLang="ko-KR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</m:oMath>
                </a14:m>
                <a:r>
                  <a:rPr lang="en-US" altLang="ko-KR" b="1" dirty="0"/>
                  <a:t> </a:t>
                </a:r>
                <a:r>
                  <a:rPr lang="en-US" altLang="ko-KR" dirty="0"/>
                  <a:t>is compared to record </a:t>
                </a:r>
                <a14:m>
                  <m:oMath xmlns:m="http://schemas.openxmlformats.org/officeDocument/2006/math"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US" altLang="ko-KR" b="1" dirty="0"/>
              </a:p>
              <a:p>
                <a:pPr lvl="2"/>
                <a:endParaRPr lang="en-US" altLang="ko-KR" b="1" dirty="0"/>
              </a:p>
              <a:p>
                <a:pPr marL="914400" lvl="1" indent="-457200">
                  <a:buAutoNum type="arabicParenR"/>
                </a:pPr>
                <a:r>
                  <a:rPr lang="en-US" altLang="ko-KR" dirty="0"/>
                  <a:t>Throughput (MB/s) : ratio of database size to server’s online computation time</a:t>
                </a:r>
              </a:p>
              <a:p>
                <a:pPr lvl="2"/>
                <a:r>
                  <a:rPr lang="en-US" altLang="ko-KR" dirty="0"/>
                  <a:t>How fast server can deal with database</a:t>
                </a:r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06F9EC75-8A6C-4D70-AB6D-5EBED5DE9E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66" t="-21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40A07B9-82AF-4A68-A966-23161E8E2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0FB5-BC68-415E-B104-1A5D9F53AE93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5A01FF7-7AE7-46A5-BD66-045C1F631E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/>
              <a:t>Performance Evaluation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668131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1EE97D2-D1F0-46FF-8B7F-90756F496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Experiment Setup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BE0ADF28-0093-450A-A4A9-41FA3C6ACE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b="1" dirty="0"/>
                  <a:t>Baseline LWEPIR</a:t>
                </a:r>
                <a:r>
                  <a:rPr lang="en-US" altLang="ko-KR" dirty="0"/>
                  <a:t> : {</a:t>
                </a:r>
                <a:r>
                  <a:rPr lang="en-US" altLang="ko-KR" dirty="0" err="1"/>
                  <a:t>FrodoPIR</a:t>
                </a:r>
                <a:r>
                  <a:rPr lang="en-US" altLang="ko-KR" dirty="0"/>
                  <a:t>, </a:t>
                </a:r>
                <a:r>
                  <a:rPr lang="en-US" altLang="ko-KR" dirty="0" err="1"/>
                  <a:t>SimplePIR</a:t>
                </a:r>
                <a:r>
                  <a:rPr lang="en-US" altLang="ko-KR" dirty="0"/>
                  <a:t>}</a:t>
                </a:r>
              </a:p>
              <a:p>
                <a:pPr lvl="1"/>
                <a:r>
                  <a:rPr lang="en-US" altLang="ko-KR" dirty="0" err="1"/>
                  <a:t>FrodoPIR</a:t>
                </a:r>
                <a:r>
                  <a:rPr lang="en-US" altLang="ko-KR" dirty="0"/>
                  <a:t> : Response size is much smaller than query size</a:t>
                </a:r>
              </a:p>
              <a:p>
                <a:pPr lvl="1"/>
                <a:r>
                  <a:rPr lang="en-US" altLang="ko-KR" dirty="0" err="1"/>
                  <a:t>SimplePIR</a:t>
                </a:r>
                <a:r>
                  <a:rPr lang="en-US" altLang="ko-KR" dirty="0"/>
                  <a:t> : Response size and query size are similar</a:t>
                </a:r>
              </a:p>
              <a:p>
                <a:pPr lvl="1"/>
                <a:endParaRPr lang="en-US" altLang="ko-KR" dirty="0"/>
              </a:p>
              <a:p>
                <a:r>
                  <a:rPr lang="en-US" altLang="ko-KR" b="1" dirty="0"/>
                  <a:t>Server Specification</a:t>
                </a:r>
                <a:r>
                  <a:rPr lang="en-US" altLang="ko-KR" dirty="0"/>
                  <a:t> : {t2.2xlarge, c5.9xlarge, </a:t>
                </a:r>
                <a:r>
                  <a:rPr lang="en-US" altLang="ko-KR" dirty="0" err="1"/>
                  <a:t>Macbook</a:t>
                </a:r>
                <a:r>
                  <a:rPr lang="en-US" altLang="ko-KR" dirty="0"/>
                  <a:t> M1 Max}</a:t>
                </a:r>
              </a:p>
              <a:p>
                <a:endParaRPr lang="en-US" altLang="ko-KR" dirty="0"/>
              </a:p>
              <a:p>
                <a:r>
                  <a:rPr lang="en-US" altLang="ko-KR" b="1" dirty="0"/>
                  <a:t>Database Parameters</a:t>
                </a:r>
                <a:r>
                  <a:rPr lang="en-US" altLang="ko-KR" dirty="0"/>
                  <a:t> :</a:t>
                </a:r>
              </a:p>
              <a:p>
                <a:pPr marL="914400" lvl="1" indent="-457200">
                  <a:buAutoNum type="arabicParenR"/>
                </a:pPr>
                <a:r>
                  <a:rPr lang="en-US" altLang="ko-KR" dirty="0"/>
                  <a:t>Key-value map size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: {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19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sup>
                    </m:sSup>
                  </m:oMath>
                </a14:m>
                <a:r>
                  <a:rPr lang="en-US" altLang="ko-KR" dirty="0"/>
                  <a:t>}</a:t>
                </a:r>
              </a:p>
              <a:p>
                <a:pPr marL="914400" lvl="1" indent="-457200">
                  <a:buAutoNum type="arabicParenR"/>
                </a:pPr>
                <a:r>
                  <a:rPr lang="en-US" altLang="ko-KR" dirty="0"/>
                  <a:t>Value size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altLang="ko-KR" dirty="0"/>
                  <a:t> : {256B, 1kB, 30kB, 100kB}</a:t>
                </a:r>
              </a:p>
              <a:p>
                <a:pPr marL="914400" lvl="1" indent="-457200">
                  <a:buAutoNum type="arabicParenR"/>
                </a:pPr>
                <a:r>
                  <a:rPr lang="en-US" altLang="ko-KR" dirty="0"/>
                  <a:t>Modular value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ko-KR" dirty="0"/>
                  <a:t> : {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altLang="ko-KR" dirty="0"/>
                  <a:t>}</a:t>
                </a:r>
              </a:p>
              <a:p>
                <a:pPr marL="914400" lvl="1" indent="-457200">
                  <a:buAutoNum type="arabicParenR"/>
                </a:pPr>
                <a:r>
                  <a:rPr lang="en-US" altLang="ko-KR" dirty="0"/>
                  <a:t>Number of hash functions for BFF : {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3, 4</m:t>
                    </m:r>
                  </m:oMath>
                </a14:m>
                <a:r>
                  <a:rPr lang="en-US" altLang="ko-KR" dirty="0"/>
                  <a:t>}</a:t>
                </a: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BE0ADF28-0093-450A-A4A9-41FA3C6ACE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99" t="-20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0E737BC-4B1F-4605-B881-4D788B8F9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0FB5-BC68-415E-B104-1A5D9F53AE93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965A2C9-796D-477A-8BB4-A7354E2162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/>
              <a:t>Performance Evaluation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211751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0EFC498-D1F0-6608-BA08-B2FA60FD9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Bandwidth Costs [1/2]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09068AB-14A1-7C7C-A07D-3752FE162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For </a:t>
            </a:r>
            <a:r>
              <a:rPr lang="en-US" altLang="ko-KR" b="1" dirty="0" err="1"/>
              <a:t>FrodoPIR</a:t>
            </a:r>
            <a:r>
              <a:rPr lang="en-US" altLang="ko-KR" b="1" dirty="0"/>
              <a:t> based </a:t>
            </a:r>
            <a:r>
              <a:rPr lang="en-US" altLang="ko-KR" b="1" dirty="0" err="1"/>
              <a:t>ChalametPIR</a:t>
            </a:r>
            <a:r>
              <a:rPr lang="en-US" altLang="ko-KR" dirty="0"/>
              <a:t>,</a:t>
            </a:r>
          </a:p>
          <a:p>
            <a:pPr lvl="1"/>
            <a:r>
              <a:rPr lang="en-US" altLang="ko-KR" dirty="0"/>
              <a:t>Query size depends on the number of keys in DB</a:t>
            </a:r>
          </a:p>
          <a:p>
            <a:pPr lvl="1"/>
            <a:r>
              <a:rPr lang="en-US" altLang="ko-KR" dirty="0"/>
              <a:t>Response size depends on the size of value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248CF0E-B3F5-4058-3F71-BF4E682E0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0FB5-BC68-415E-B104-1A5D9F53AE93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851A790C-1519-B44C-62BD-26C5494BA2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/>
              <a:t>Performance Evaluation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표 5">
                <a:extLst>
                  <a:ext uri="{FF2B5EF4-FFF2-40B4-BE49-F238E27FC236}">
                    <a16:creationId xmlns:a16="http://schemas.microsoft.com/office/drawing/2014/main" id="{8AA6D27D-466A-5E10-F58A-E88C9A1511A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2607313"/>
                  </p:ext>
                </p:extLst>
              </p:nvPr>
            </p:nvGraphicFramePr>
            <p:xfrm>
              <a:off x="302789" y="2561121"/>
              <a:ext cx="6161388" cy="4079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84039">
                      <a:extLst>
                        <a:ext uri="{9D8B030D-6E8A-4147-A177-3AD203B41FA5}">
                          <a16:colId xmlns:a16="http://schemas.microsoft.com/office/drawing/2014/main" val="3995063372"/>
                        </a:ext>
                      </a:extLst>
                    </a:gridCol>
                    <a:gridCol w="1837853">
                      <a:extLst>
                        <a:ext uri="{9D8B030D-6E8A-4147-A177-3AD203B41FA5}">
                          <a16:colId xmlns:a16="http://schemas.microsoft.com/office/drawing/2014/main" val="3734082599"/>
                        </a:ext>
                      </a:extLst>
                    </a:gridCol>
                    <a:gridCol w="909874">
                      <a:extLst>
                        <a:ext uri="{9D8B030D-6E8A-4147-A177-3AD203B41FA5}">
                          <a16:colId xmlns:a16="http://schemas.microsoft.com/office/drawing/2014/main" val="423910669"/>
                        </a:ext>
                      </a:extLst>
                    </a:gridCol>
                    <a:gridCol w="909874">
                      <a:extLst>
                        <a:ext uri="{9D8B030D-6E8A-4147-A177-3AD203B41FA5}">
                          <a16:colId xmlns:a16="http://schemas.microsoft.com/office/drawing/2014/main" val="2595811631"/>
                        </a:ext>
                      </a:extLst>
                    </a:gridCol>
                    <a:gridCol w="909874">
                      <a:extLst>
                        <a:ext uri="{9D8B030D-6E8A-4147-A177-3AD203B41FA5}">
                          <a16:colId xmlns:a16="http://schemas.microsoft.com/office/drawing/2014/main" val="2143220294"/>
                        </a:ext>
                      </a:extLst>
                    </a:gridCol>
                    <a:gridCol w="909874">
                      <a:extLst>
                        <a:ext uri="{9D8B030D-6E8A-4147-A177-3AD203B41FA5}">
                          <a16:colId xmlns:a16="http://schemas.microsoft.com/office/drawing/2014/main" val="226363510"/>
                        </a:ext>
                      </a:extLst>
                    </a:gridCol>
                  </a:tblGrid>
                  <a:tr h="370840">
                    <a:tc rowSpan="2"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m:rPr>
                                    <m:nor/>
                                  </m:rPr>
                                  <a:rPr lang="en-US" altLang="ko-KR" sz="1600" b="0" i="0" smtClean="0">
                                    <a:latin typeface="Cambria Math" panose="02040503050406030204" pitchFamily="18" charset="0"/>
                                  </a:rPr>
                                  <m:t>KV</m:t>
                                </m:r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oMath>
                            </m:oMathPara>
                          </a14:m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# keys 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altLang="ko-KR" sz="1600" dirty="0"/>
                            <a:t>|value|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b="1" dirty="0"/>
                            <a:t>Query</a:t>
                          </a:r>
                          <a:r>
                            <a:rPr lang="en-US" altLang="ko-KR" sz="1600" dirty="0"/>
                            <a:t> (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altLang="ko-KR" sz="1600" b="0" i="0" smtClean="0">
                                  <a:latin typeface="Cambria Math" panose="02040503050406030204" pitchFamily="18" charset="0"/>
                                </a:rPr>
                                <m:t>kB</m:t>
                              </m:r>
                            </m:oMath>
                          </a14:m>
                          <a:r>
                            <a:rPr lang="en-US" altLang="ko-KR" sz="1600" dirty="0"/>
                            <a:t>)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b="1" dirty="0"/>
                            <a:t>Response</a:t>
                          </a:r>
                          <a:r>
                            <a:rPr lang="en-US" altLang="ko-KR" sz="1600" dirty="0"/>
                            <a:t> (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altLang="ko-KR" sz="1600" b="0" i="0" smtClean="0">
                                  <a:latin typeface="Cambria Math" panose="02040503050406030204" pitchFamily="18" charset="0"/>
                                </a:rPr>
                                <m:t>kB</m:t>
                              </m:r>
                            </m:oMath>
                          </a14:m>
                          <a:r>
                            <a:rPr lang="en-US" altLang="ko-KR" sz="1600" dirty="0"/>
                            <a:t>)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25886553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</m:oMath>
                            </m:oMathPara>
                          </a14:m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=4</m:t>
                                </m:r>
                              </m:oMath>
                            </m:oMathPara>
                          </a14:m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</m:oMath>
                            </m:oMathPara>
                          </a14:m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=4</m:t>
                                </m:r>
                              </m:oMath>
                            </m:oMathPara>
                          </a14:m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5054472"/>
                      </a:ext>
                    </a:extLst>
                  </a:tr>
                  <a:tr h="370840">
                    <a:tc gridSpan="6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LWEPIR = </a:t>
                          </a:r>
                          <a:r>
                            <a:rPr lang="en-US" altLang="ko-KR" sz="1600" b="1" dirty="0" err="1"/>
                            <a:t>FrodoPIR</a:t>
                          </a:r>
                          <a:endParaRPr lang="ko-KR" altLang="en-US" sz="1600" b="1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11605554"/>
                      </a:ext>
                    </a:extLst>
                  </a:tr>
                  <a:tr h="370840">
                    <a:tc rowSpan="5"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sup>
                                </m:sSup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×1</m:t>
                                </m:r>
                                <m:r>
                                  <m:rPr>
                                    <m:nor/>
                                  </m:rPr>
                                  <a:rPr lang="en-US" altLang="ko-KR" sz="1600" b="0" i="0" smtClean="0">
                                    <a:latin typeface="Cambria Math" panose="02040503050406030204" pitchFamily="18" charset="0"/>
                                  </a:rPr>
                                  <m:t>kB</m:t>
                                </m:r>
                              </m:oMath>
                            </m:oMathPara>
                          </a14:m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287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276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3.2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3.2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0647671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17</m:t>
                                    </m:r>
                                  </m:sup>
                                </m:sSup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×1</m:t>
                                </m:r>
                                <m:r>
                                  <m:rPr>
                                    <m:nor/>
                                  </m:rPr>
                                  <a:rPr lang="en-US" altLang="ko-KR" sz="1600" b="0" i="0" smtClean="0">
                                    <a:latin typeface="Cambria Math" panose="02040503050406030204" pitchFamily="18" charset="0"/>
                                  </a:rPr>
                                  <m:t>kB</m:t>
                                </m:r>
                              </m:oMath>
                            </m:oMathPara>
                          </a14:m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579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553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3.2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3.2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13801561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18</m:t>
                                    </m:r>
                                  </m:sup>
                                </m:sSup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×1</m:t>
                                </m:r>
                                <m:r>
                                  <m:rPr>
                                    <m:nor/>
                                  </m:rPr>
                                  <a:rPr lang="en-US" altLang="ko-KR" sz="1600" b="0" i="0" smtClean="0">
                                    <a:latin typeface="Cambria Math" panose="02040503050406030204" pitchFamily="18" charset="0"/>
                                  </a:rPr>
                                  <m:t>kB</m:t>
                                </m:r>
                              </m:oMath>
                            </m:oMathPara>
                          </a14:m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1157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1106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3.2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3.2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4528599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19</m:t>
                                    </m:r>
                                  </m:sup>
                                </m:sSup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×1</m:t>
                                </m:r>
                                <m:r>
                                  <m:rPr>
                                    <m:nor/>
                                  </m:rPr>
                                  <a:rPr lang="en-US" altLang="ko-KR" sz="1600" b="0" i="0" smtClean="0">
                                    <a:latin typeface="Cambria Math" panose="02040503050406030204" pitchFamily="18" charset="0"/>
                                  </a:rPr>
                                  <m:t>kB</m:t>
                                </m:r>
                              </m:oMath>
                            </m:oMathPara>
                          </a14:m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2314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2212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3.56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3.56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9987370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sup>
                                </m:sSup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×1</m:t>
                                </m:r>
                                <m:r>
                                  <m:rPr>
                                    <m:nor/>
                                  </m:rPr>
                                  <a:rPr lang="en-US" altLang="ko-KR" sz="1600" b="0" i="0" smtClean="0">
                                    <a:latin typeface="Cambria Math" panose="02040503050406030204" pitchFamily="18" charset="0"/>
                                  </a:rPr>
                                  <m:t>kB</m:t>
                                </m:r>
                              </m:oMath>
                            </m:oMathPara>
                          </a14:m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4628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4424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3.56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3.56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3376439"/>
                      </a:ext>
                    </a:extLst>
                  </a:tr>
                  <a:tr h="370840">
                    <a:tc rowSpan="3"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sup>
                                </m:sSup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m:rPr>
                                    <m:nor/>
                                  </m:rPr>
                                  <a:rPr lang="en-US" altLang="ko-KR" sz="1600" b="0" i="0" smtClean="0">
                                    <a:latin typeface="Cambria Math" panose="02040503050406030204" pitchFamily="18" charset="0"/>
                                  </a:rPr>
                                  <m:t>256</m:t>
                                </m:r>
                                <m:r>
                                  <m:rPr>
                                    <m:nor/>
                                  </m:rPr>
                                  <a:rPr lang="en-US" altLang="ko-KR" sz="1600" b="0" i="0" smtClean="0">
                                    <a:latin typeface="Cambria Math" panose="02040503050406030204" pitchFamily="18" charset="0"/>
                                  </a:rPr>
                                  <m:t>B</m:t>
                                </m:r>
                              </m:oMath>
                            </m:oMathPara>
                          </a14:m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4628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4424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0.89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0.89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0339634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17</m:t>
                                    </m:r>
                                  </m:sup>
                                </m:sSup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m:rPr>
                                    <m:nor/>
                                  </m:rPr>
                                  <a:rPr lang="en-US" altLang="ko-KR" sz="1600" b="0" i="0" smtClean="0">
                                    <a:latin typeface="Cambria Math" panose="02040503050406030204" pitchFamily="18" charset="0"/>
                                  </a:rPr>
                                  <m:t>30</m:t>
                                </m:r>
                                <m:r>
                                  <m:rPr>
                                    <m:nor/>
                                  </m:rPr>
                                  <a:rPr lang="en-US" altLang="ko-KR" sz="1600" b="0" i="0" smtClean="0">
                                    <a:latin typeface="Cambria Math" panose="02040503050406030204" pitchFamily="18" charset="0"/>
                                  </a:rPr>
                                  <m:t>kB</m:t>
                                </m:r>
                              </m:oMath>
                            </m:oMathPara>
                          </a14:m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579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553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96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96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4411766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sup>
                                </m:sSup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×100</m:t>
                                </m:r>
                                <m:r>
                                  <m:rPr>
                                    <m:nor/>
                                  </m:rPr>
                                  <a:rPr lang="en-US" altLang="ko-KR" sz="1600" b="0" i="0" smtClean="0">
                                    <a:latin typeface="Cambria Math" panose="02040503050406030204" pitchFamily="18" charset="0"/>
                                  </a:rPr>
                                  <m:t>kB</m:t>
                                </m:r>
                              </m:oMath>
                            </m:oMathPara>
                          </a14:m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72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69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291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291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55046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표 5">
                <a:extLst>
                  <a:ext uri="{FF2B5EF4-FFF2-40B4-BE49-F238E27FC236}">
                    <a16:creationId xmlns:a16="http://schemas.microsoft.com/office/drawing/2014/main" id="{8AA6D27D-466A-5E10-F58A-E88C9A1511A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2607313"/>
                  </p:ext>
                </p:extLst>
              </p:nvPr>
            </p:nvGraphicFramePr>
            <p:xfrm>
              <a:off x="302789" y="2561121"/>
              <a:ext cx="6161388" cy="4079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84039">
                      <a:extLst>
                        <a:ext uri="{9D8B030D-6E8A-4147-A177-3AD203B41FA5}">
                          <a16:colId xmlns:a16="http://schemas.microsoft.com/office/drawing/2014/main" val="3995063372"/>
                        </a:ext>
                      </a:extLst>
                    </a:gridCol>
                    <a:gridCol w="1837853">
                      <a:extLst>
                        <a:ext uri="{9D8B030D-6E8A-4147-A177-3AD203B41FA5}">
                          <a16:colId xmlns:a16="http://schemas.microsoft.com/office/drawing/2014/main" val="3734082599"/>
                        </a:ext>
                      </a:extLst>
                    </a:gridCol>
                    <a:gridCol w="909874">
                      <a:extLst>
                        <a:ext uri="{9D8B030D-6E8A-4147-A177-3AD203B41FA5}">
                          <a16:colId xmlns:a16="http://schemas.microsoft.com/office/drawing/2014/main" val="423910669"/>
                        </a:ext>
                      </a:extLst>
                    </a:gridCol>
                    <a:gridCol w="909874">
                      <a:extLst>
                        <a:ext uri="{9D8B030D-6E8A-4147-A177-3AD203B41FA5}">
                          <a16:colId xmlns:a16="http://schemas.microsoft.com/office/drawing/2014/main" val="2595811631"/>
                        </a:ext>
                      </a:extLst>
                    </a:gridCol>
                    <a:gridCol w="909874">
                      <a:extLst>
                        <a:ext uri="{9D8B030D-6E8A-4147-A177-3AD203B41FA5}">
                          <a16:colId xmlns:a16="http://schemas.microsoft.com/office/drawing/2014/main" val="2143220294"/>
                        </a:ext>
                      </a:extLst>
                    </a:gridCol>
                    <a:gridCol w="909874">
                      <a:extLst>
                        <a:ext uri="{9D8B030D-6E8A-4147-A177-3AD203B41FA5}">
                          <a16:colId xmlns:a16="http://schemas.microsoft.com/office/drawing/2014/main" val="226363510"/>
                        </a:ext>
                      </a:extLst>
                    </a:gridCol>
                  </a:tblGrid>
                  <a:tr h="370840">
                    <a:tc rowSpan="2"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820" r="-804464" b="-45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7086" t="-1639" r="-198344" b="-1013115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38462" t="-1639" r="-100334" b="-101311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38462" t="-1639" r="-334" b="-101311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25886553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7086" t="-101639" r="-198344" b="-9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76000" t="-101639" r="-299333" b="-9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78523" t="-101639" r="-201342" b="-9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75333" t="-101639" r="-100000" b="-9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79195" t="-101639" r="-671" b="-9131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5054472"/>
                      </a:ext>
                    </a:extLst>
                  </a:tr>
                  <a:tr h="370840">
                    <a:tc gridSpan="6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LWEPIR = </a:t>
                          </a:r>
                          <a:r>
                            <a:rPr lang="en-US" altLang="ko-KR" sz="1600" b="1" dirty="0" err="1"/>
                            <a:t>FrodoPIR</a:t>
                          </a:r>
                          <a:endParaRPr lang="ko-KR" altLang="en-US" sz="1600" b="1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11605554"/>
                      </a:ext>
                    </a:extLst>
                  </a:tr>
                  <a:tr h="370840">
                    <a:tc rowSpan="5"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60526" r="-804464" b="-63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7086" t="-301639" r="-198344" b="-7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287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276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3.2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3.2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0647671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7086" t="-401639" r="-198344" b="-6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579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553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3.2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3.2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13801561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7086" t="-510000" r="-198344" b="-5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1157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1106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3.2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3.2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4528599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7086" t="-600000" r="-198344" b="-4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2314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2212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3.56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3.56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9987370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7086" t="-700000" r="-198344" b="-3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4628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4424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3.56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3.56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3376439"/>
                      </a:ext>
                    </a:extLst>
                  </a:tr>
                  <a:tr h="370840">
                    <a:tc rowSpan="3"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266667" r="-804464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7086" t="-800000" r="-198344" b="-2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4628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4424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0.89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0.89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0339634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7086" t="-900000" r="-198344" b="-1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579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553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96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96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4411766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7086" t="-1000000" r="-198344" b="-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72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69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291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291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550463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표 7">
                <a:extLst>
                  <a:ext uri="{FF2B5EF4-FFF2-40B4-BE49-F238E27FC236}">
                    <a16:creationId xmlns:a16="http://schemas.microsoft.com/office/drawing/2014/main" id="{E7763840-2E85-6E8C-C5FA-A7DA5478467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8819727"/>
                  </p:ext>
                </p:extLst>
              </p:nvPr>
            </p:nvGraphicFramePr>
            <p:xfrm>
              <a:off x="6464177" y="2561121"/>
              <a:ext cx="5477349" cy="4079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37853">
                      <a:extLst>
                        <a:ext uri="{9D8B030D-6E8A-4147-A177-3AD203B41FA5}">
                          <a16:colId xmlns:a16="http://schemas.microsoft.com/office/drawing/2014/main" val="3734082599"/>
                        </a:ext>
                      </a:extLst>
                    </a:gridCol>
                    <a:gridCol w="909874">
                      <a:extLst>
                        <a:ext uri="{9D8B030D-6E8A-4147-A177-3AD203B41FA5}">
                          <a16:colId xmlns:a16="http://schemas.microsoft.com/office/drawing/2014/main" val="423910669"/>
                        </a:ext>
                      </a:extLst>
                    </a:gridCol>
                    <a:gridCol w="909874">
                      <a:extLst>
                        <a:ext uri="{9D8B030D-6E8A-4147-A177-3AD203B41FA5}">
                          <a16:colId xmlns:a16="http://schemas.microsoft.com/office/drawing/2014/main" val="2595811631"/>
                        </a:ext>
                      </a:extLst>
                    </a:gridCol>
                    <a:gridCol w="909874">
                      <a:extLst>
                        <a:ext uri="{9D8B030D-6E8A-4147-A177-3AD203B41FA5}">
                          <a16:colId xmlns:a16="http://schemas.microsoft.com/office/drawing/2014/main" val="2143220294"/>
                        </a:ext>
                      </a:extLst>
                    </a:gridCol>
                    <a:gridCol w="909874">
                      <a:extLst>
                        <a:ext uri="{9D8B030D-6E8A-4147-A177-3AD203B41FA5}">
                          <a16:colId xmlns:a16="http://schemas.microsoft.com/office/drawing/2014/main" val="22636351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# keys 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altLang="ko-KR" sz="1600" dirty="0"/>
                            <a:t>|value|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b="1" dirty="0"/>
                            <a:t>Query</a:t>
                          </a:r>
                          <a:r>
                            <a:rPr lang="en-US" altLang="ko-KR" sz="1600" dirty="0"/>
                            <a:t> (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altLang="ko-KR" sz="1600" b="0" i="0" smtClean="0">
                                  <a:latin typeface="Cambria Math" panose="02040503050406030204" pitchFamily="18" charset="0"/>
                                </a:rPr>
                                <m:t>kB</m:t>
                              </m:r>
                            </m:oMath>
                          </a14:m>
                          <a:r>
                            <a:rPr lang="en-US" altLang="ko-KR" sz="1600" dirty="0"/>
                            <a:t>)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b="1" dirty="0"/>
                            <a:t>Response</a:t>
                          </a:r>
                          <a:r>
                            <a:rPr lang="en-US" altLang="ko-KR" sz="1600" dirty="0"/>
                            <a:t> (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altLang="ko-KR" sz="1600" b="0" i="0" smtClean="0">
                                  <a:latin typeface="Cambria Math" panose="02040503050406030204" pitchFamily="18" charset="0"/>
                                </a:rPr>
                                <m:t>kB</m:t>
                              </m:r>
                            </m:oMath>
                          </a14:m>
                          <a:r>
                            <a:rPr lang="en-US" altLang="ko-KR" sz="1600" dirty="0"/>
                            <a:t>)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258865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</m:oMath>
                            </m:oMathPara>
                          </a14:m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=4</m:t>
                                </m:r>
                              </m:oMath>
                            </m:oMathPara>
                          </a14:m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</m:oMath>
                            </m:oMathPara>
                          </a14:m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=4</m:t>
                                </m:r>
                              </m:oMath>
                            </m:oMathPara>
                          </a14:m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5054472"/>
                      </a:ext>
                    </a:extLst>
                  </a:tr>
                  <a:tr h="370840">
                    <a:tc gridSpan="5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LWEPIR = </a:t>
                          </a:r>
                          <a:r>
                            <a:rPr lang="en-US" altLang="ko-KR" sz="1600" b="1" dirty="0" err="1"/>
                            <a:t>SimplePIR</a:t>
                          </a:r>
                          <a:endParaRPr lang="ko-KR" altLang="en-US" sz="16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116055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sup>
                                </m:sSup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×1</m:t>
                                </m:r>
                                <m:r>
                                  <m:rPr>
                                    <m:nor/>
                                  </m:rPr>
                                  <a:rPr lang="en-US" altLang="ko-KR" sz="1600" b="0" i="0" smtClean="0">
                                    <a:latin typeface="Cambria Math" panose="02040503050406030204" pitchFamily="18" charset="0"/>
                                  </a:rPr>
                                  <m:t>kB</m:t>
                                </m:r>
                              </m:oMath>
                            </m:oMathPara>
                          </a14:m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31.89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31.17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31.89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31.17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06476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17</m:t>
                                    </m:r>
                                  </m:sup>
                                </m:sSup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×1</m:t>
                                </m:r>
                                <m:r>
                                  <m:rPr>
                                    <m:nor/>
                                  </m:rPr>
                                  <a:rPr lang="en-US" altLang="ko-KR" sz="1600" b="0" i="0" smtClean="0">
                                    <a:latin typeface="Cambria Math" panose="02040503050406030204" pitchFamily="18" charset="0"/>
                                  </a:rPr>
                                  <m:t>kB</m:t>
                                </m:r>
                              </m:oMath>
                            </m:oMathPara>
                          </a14:m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44.65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43.64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44.65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43.64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138015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18</m:t>
                                    </m:r>
                                  </m:sup>
                                </m:sSup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×1</m:t>
                                </m:r>
                                <m:r>
                                  <m:rPr>
                                    <m:nor/>
                                  </m:rPr>
                                  <a:rPr lang="en-US" altLang="ko-KR" sz="1600" b="0" i="0" smtClean="0">
                                    <a:latin typeface="Cambria Math" panose="02040503050406030204" pitchFamily="18" charset="0"/>
                                  </a:rPr>
                                  <m:t>kB</m:t>
                                </m:r>
                              </m:oMath>
                            </m:oMathPara>
                          </a14:m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63.78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62.34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63.78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62.34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45285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19</m:t>
                                    </m:r>
                                  </m:sup>
                                </m:sSup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×1</m:t>
                                </m:r>
                                <m:r>
                                  <m:rPr>
                                    <m:nor/>
                                  </m:rPr>
                                  <a:rPr lang="en-US" altLang="ko-KR" sz="1600" b="0" i="0" smtClean="0">
                                    <a:latin typeface="Cambria Math" panose="02040503050406030204" pitchFamily="18" charset="0"/>
                                  </a:rPr>
                                  <m:t>kB</m:t>
                                </m:r>
                              </m:oMath>
                            </m:oMathPara>
                          </a14:m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90.36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88.32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90.36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88.32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998737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sup>
                                </m:sSup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×1</m:t>
                                </m:r>
                                <m:r>
                                  <m:rPr>
                                    <m:nor/>
                                  </m:rPr>
                                  <a:rPr lang="en-US" altLang="ko-KR" sz="1600" b="0" i="0" smtClean="0">
                                    <a:latin typeface="Cambria Math" panose="02040503050406030204" pitchFamily="18" charset="0"/>
                                  </a:rPr>
                                  <m:t>kB</m:t>
                                </m:r>
                              </m:oMath>
                            </m:oMathPara>
                          </a14:m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127.56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124.68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127.56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124.68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33764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sup>
                                </m:sSup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m:rPr>
                                    <m:nor/>
                                  </m:rPr>
                                  <a:rPr lang="en-US" altLang="ko-KR" sz="1600" b="0" i="0" smtClean="0">
                                    <a:latin typeface="Cambria Math" panose="02040503050406030204" pitchFamily="18" charset="0"/>
                                  </a:rPr>
                                  <m:t>256</m:t>
                                </m:r>
                                <m:r>
                                  <m:rPr>
                                    <m:nor/>
                                  </m:rPr>
                                  <a:rPr lang="en-US" altLang="ko-KR" sz="1600" b="0" i="0" smtClean="0">
                                    <a:latin typeface="Cambria Math" panose="02040503050406030204" pitchFamily="18" charset="0"/>
                                  </a:rPr>
                                  <m:t>B</m:t>
                                </m:r>
                              </m:oMath>
                            </m:oMathPara>
                          </a14:m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63.78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62.34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63.78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62.34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033963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17</m:t>
                                    </m:r>
                                  </m:sup>
                                </m:sSup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m:rPr>
                                    <m:nor/>
                                  </m:rPr>
                                  <a:rPr lang="en-US" altLang="ko-KR" sz="1600" b="0" i="0" smtClean="0">
                                    <a:latin typeface="Cambria Math" panose="02040503050406030204" pitchFamily="18" charset="0"/>
                                  </a:rPr>
                                  <m:t>30</m:t>
                                </m:r>
                                <m:r>
                                  <m:rPr>
                                    <m:nor/>
                                  </m:rPr>
                                  <a:rPr lang="en-US" altLang="ko-KR" sz="1600" b="0" i="0" smtClean="0">
                                    <a:latin typeface="Cambria Math" panose="02040503050406030204" pitchFamily="18" charset="0"/>
                                  </a:rPr>
                                  <m:t>kB</m:t>
                                </m:r>
                              </m:oMath>
                            </m:oMathPara>
                          </a14:m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256.18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250.4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256.18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250.4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441176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sup>
                                </m:sSup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×100</m:t>
                                </m:r>
                                <m:r>
                                  <m:rPr>
                                    <m:nor/>
                                  </m:rPr>
                                  <a:rPr lang="en-US" altLang="ko-KR" sz="1600" b="0" i="0" smtClean="0">
                                    <a:latin typeface="Cambria Math" panose="02040503050406030204" pitchFamily="18" charset="0"/>
                                  </a:rPr>
                                  <m:t>kB</m:t>
                                </m:r>
                              </m:oMath>
                            </m:oMathPara>
                          </a14:m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180.71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176.63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180.71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176.63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55046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표 7">
                <a:extLst>
                  <a:ext uri="{FF2B5EF4-FFF2-40B4-BE49-F238E27FC236}">
                    <a16:creationId xmlns:a16="http://schemas.microsoft.com/office/drawing/2014/main" id="{E7763840-2E85-6E8C-C5FA-A7DA5478467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8819727"/>
                  </p:ext>
                </p:extLst>
              </p:nvPr>
            </p:nvGraphicFramePr>
            <p:xfrm>
              <a:off x="6464177" y="2561121"/>
              <a:ext cx="5477349" cy="4079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37853">
                      <a:extLst>
                        <a:ext uri="{9D8B030D-6E8A-4147-A177-3AD203B41FA5}">
                          <a16:colId xmlns:a16="http://schemas.microsoft.com/office/drawing/2014/main" val="3734082599"/>
                        </a:ext>
                      </a:extLst>
                    </a:gridCol>
                    <a:gridCol w="909874">
                      <a:extLst>
                        <a:ext uri="{9D8B030D-6E8A-4147-A177-3AD203B41FA5}">
                          <a16:colId xmlns:a16="http://schemas.microsoft.com/office/drawing/2014/main" val="423910669"/>
                        </a:ext>
                      </a:extLst>
                    </a:gridCol>
                    <a:gridCol w="909874">
                      <a:extLst>
                        <a:ext uri="{9D8B030D-6E8A-4147-A177-3AD203B41FA5}">
                          <a16:colId xmlns:a16="http://schemas.microsoft.com/office/drawing/2014/main" val="2595811631"/>
                        </a:ext>
                      </a:extLst>
                    </a:gridCol>
                    <a:gridCol w="909874">
                      <a:extLst>
                        <a:ext uri="{9D8B030D-6E8A-4147-A177-3AD203B41FA5}">
                          <a16:colId xmlns:a16="http://schemas.microsoft.com/office/drawing/2014/main" val="2143220294"/>
                        </a:ext>
                      </a:extLst>
                    </a:gridCol>
                    <a:gridCol w="909874">
                      <a:extLst>
                        <a:ext uri="{9D8B030D-6E8A-4147-A177-3AD203B41FA5}">
                          <a16:colId xmlns:a16="http://schemas.microsoft.com/office/drawing/2014/main" val="22636351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31" t="-1639" r="-198013" b="-1013115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1678" t="-1639" r="-100671" b="-101311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01003" t="-1639" r="-334" b="-101311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258865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31" t="-101639" r="-198013" b="-9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03356" t="-101639" r="-301342" b="-9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03356" t="-101639" r="-201342" b="-9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00667" t="-101639" r="-100000" b="-9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504027" t="-101639" r="-671" b="-9131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5054472"/>
                      </a:ext>
                    </a:extLst>
                  </a:tr>
                  <a:tr h="370840">
                    <a:tc gridSpan="5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LWEPIR = </a:t>
                          </a:r>
                          <a:r>
                            <a:rPr lang="en-US" altLang="ko-KR" sz="1600" b="1" dirty="0" err="1"/>
                            <a:t>SimplePIR</a:t>
                          </a:r>
                          <a:endParaRPr lang="ko-KR" altLang="en-US" sz="16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116055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31" t="-301639" r="-198013" b="-7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31.89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31.17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31.89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31.17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06476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31" t="-401639" r="-198013" b="-6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44.65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43.64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44.65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43.64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138015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31" t="-510000" r="-198013" b="-5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63.78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62.34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63.78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62.34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45285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31" t="-600000" r="-198013" b="-4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90.36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88.32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90.36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88.32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998737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31" t="-700000" r="-198013" b="-3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127.56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124.68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127.56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124.68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33764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31" t="-800000" r="-198013" b="-2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63.78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62.34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63.78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62.34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033963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31" t="-900000" r="-198013" b="-1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256.18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250.4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256.18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250.4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441176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31" t="-1000000" r="-198013" b="-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180.71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176.63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180.71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176.63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550463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직사각형 8">
            <a:extLst>
              <a:ext uri="{FF2B5EF4-FFF2-40B4-BE49-F238E27FC236}">
                <a16:creationId xmlns:a16="http://schemas.microsoft.com/office/drawing/2014/main" id="{8F861618-BB9C-DF57-6647-D1F411CD2DEE}"/>
              </a:ext>
            </a:extLst>
          </p:cNvPr>
          <p:cNvSpPr/>
          <p:nvPr/>
        </p:nvSpPr>
        <p:spPr>
          <a:xfrm>
            <a:off x="4749800" y="2462543"/>
            <a:ext cx="1804909" cy="430237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5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8A61FF-4FED-48A0-FFFB-D3B40F8B3A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F44A82F-5F7C-BCFA-413B-44662755E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Bandwidth Costs [2/2]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FFB4D40-645B-56EE-7222-87A52211E7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/>
                  <a:t>For </a:t>
                </a:r>
                <a:r>
                  <a:rPr lang="en-US" altLang="ko-KR" b="1" dirty="0" err="1"/>
                  <a:t>SimplePIR</a:t>
                </a:r>
                <a:r>
                  <a:rPr lang="en-US" altLang="ko-KR" b="1" dirty="0"/>
                  <a:t> based </a:t>
                </a:r>
                <a:r>
                  <a:rPr lang="en-US" altLang="ko-KR" b="1" dirty="0" err="1"/>
                  <a:t>ChalametPIR</a:t>
                </a:r>
                <a:r>
                  <a:rPr lang="en-US" altLang="ko-KR" dirty="0"/>
                  <a:t>,</a:t>
                </a:r>
              </a:p>
              <a:p>
                <a:pPr lvl="1"/>
                <a:r>
                  <a:rPr lang="en-US" altLang="ko-KR" dirty="0"/>
                  <a:t>Query size and response size depend on total size of DB</a:t>
                </a:r>
                <a:r>
                  <a:rPr lang="ko-KR" alt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US" altLang="ko-KR" dirty="0"/>
              </a:p>
              <a:p>
                <a:pPr lvl="1"/>
                <a:r>
                  <a:rPr lang="en-US" altLang="ko-KR" dirty="0"/>
                  <a:t>Query size and response size are equal for same setting</a:t>
                </a: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FFB4D40-645B-56EE-7222-87A52211E7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99" t="-20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75708CD-2A5A-AEDD-3F35-7F0FD39E0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0FB5-BC68-415E-B104-1A5D9F53AE93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1B756BF1-CD8E-2752-EC7C-3FDEF3ABE6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/>
              <a:t>Performance Evaluation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표 5">
                <a:extLst>
                  <a:ext uri="{FF2B5EF4-FFF2-40B4-BE49-F238E27FC236}">
                    <a16:creationId xmlns:a16="http://schemas.microsoft.com/office/drawing/2014/main" id="{842279D2-7CEF-1225-D192-DBD6EABF6BF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18475076"/>
                  </p:ext>
                </p:extLst>
              </p:nvPr>
            </p:nvGraphicFramePr>
            <p:xfrm>
              <a:off x="302789" y="2561121"/>
              <a:ext cx="6161388" cy="4079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84039">
                      <a:extLst>
                        <a:ext uri="{9D8B030D-6E8A-4147-A177-3AD203B41FA5}">
                          <a16:colId xmlns:a16="http://schemas.microsoft.com/office/drawing/2014/main" val="3995063372"/>
                        </a:ext>
                      </a:extLst>
                    </a:gridCol>
                    <a:gridCol w="1837853">
                      <a:extLst>
                        <a:ext uri="{9D8B030D-6E8A-4147-A177-3AD203B41FA5}">
                          <a16:colId xmlns:a16="http://schemas.microsoft.com/office/drawing/2014/main" val="3734082599"/>
                        </a:ext>
                      </a:extLst>
                    </a:gridCol>
                    <a:gridCol w="909874">
                      <a:extLst>
                        <a:ext uri="{9D8B030D-6E8A-4147-A177-3AD203B41FA5}">
                          <a16:colId xmlns:a16="http://schemas.microsoft.com/office/drawing/2014/main" val="423910669"/>
                        </a:ext>
                      </a:extLst>
                    </a:gridCol>
                    <a:gridCol w="909874">
                      <a:extLst>
                        <a:ext uri="{9D8B030D-6E8A-4147-A177-3AD203B41FA5}">
                          <a16:colId xmlns:a16="http://schemas.microsoft.com/office/drawing/2014/main" val="2595811631"/>
                        </a:ext>
                      </a:extLst>
                    </a:gridCol>
                    <a:gridCol w="909874">
                      <a:extLst>
                        <a:ext uri="{9D8B030D-6E8A-4147-A177-3AD203B41FA5}">
                          <a16:colId xmlns:a16="http://schemas.microsoft.com/office/drawing/2014/main" val="2143220294"/>
                        </a:ext>
                      </a:extLst>
                    </a:gridCol>
                    <a:gridCol w="909874">
                      <a:extLst>
                        <a:ext uri="{9D8B030D-6E8A-4147-A177-3AD203B41FA5}">
                          <a16:colId xmlns:a16="http://schemas.microsoft.com/office/drawing/2014/main" val="226363510"/>
                        </a:ext>
                      </a:extLst>
                    </a:gridCol>
                  </a:tblGrid>
                  <a:tr h="370840">
                    <a:tc rowSpan="2"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m:rPr>
                                    <m:nor/>
                                  </m:rPr>
                                  <a:rPr lang="en-US" altLang="ko-KR" sz="1600" b="0" i="0" smtClean="0">
                                    <a:latin typeface="Cambria Math" panose="02040503050406030204" pitchFamily="18" charset="0"/>
                                  </a:rPr>
                                  <m:t>KV</m:t>
                                </m:r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oMath>
                            </m:oMathPara>
                          </a14:m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# keys 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altLang="ko-KR" sz="1600" dirty="0"/>
                            <a:t>|value|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b="1" dirty="0"/>
                            <a:t>Query</a:t>
                          </a:r>
                          <a:r>
                            <a:rPr lang="en-US" altLang="ko-KR" sz="1600" dirty="0"/>
                            <a:t> (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altLang="ko-KR" sz="1600" b="0" i="0" smtClean="0">
                                  <a:latin typeface="Cambria Math" panose="02040503050406030204" pitchFamily="18" charset="0"/>
                                </a:rPr>
                                <m:t>kB</m:t>
                              </m:r>
                            </m:oMath>
                          </a14:m>
                          <a:r>
                            <a:rPr lang="en-US" altLang="ko-KR" sz="1600" dirty="0"/>
                            <a:t>)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b="1" dirty="0"/>
                            <a:t>Response</a:t>
                          </a:r>
                          <a:r>
                            <a:rPr lang="en-US" altLang="ko-KR" sz="1600" dirty="0"/>
                            <a:t> (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altLang="ko-KR" sz="1600" b="0" i="0" smtClean="0">
                                  <a:latin typeface="Cambria Math" panose="02040503050406030204" pitchFamily="18" charset="0"/>
                                </a:rPr>
                                <m:t>kB</m:t>
                              </m:r>
                            </m:oMath>
                          </a14:m>
                          <a:r>
                            <a:rPr lang="en-US" altLang="ko-KR" sz="1600" dirty="0"/>
                            <a:t>)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25886553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</m:oMath>
                            </m:oMathPara>
                          </a14:m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=4</m:t>
                                </m:r>
                              </m:oMath>
                            </m:oMathPara>
                          </a14:m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</m:oMath>
                            </m:oMathPara>
                          </a14:m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=4</m:t>
                                </m:r>
                              </m:oMath>
                            </m:oMathPara>
                          </a14:m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5054472"/>
                      </a:ext>
                    </a:extLst>
                  </a:tr>
                  <a:tr h="370840">
                    <a:tc gridSpan="6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LWEPIR = </a:t>
                          </a:r>
                          <a:r>
                            <a:rPr lang="en-US" altLang="ko-KR" sz="1600" b="1" dirty="0" err="1"/>
                            <a:t>FrodoPIR</a:t>
                          </a:r>
                          <a:endParaRPr lang="ko-KR" altLang="en-US" sz="1600" b="1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11605554"/>
                      </a:ext>
                    </a:extLst>
                  </a:tr>
                  <a:tr h="370840">
                    <a:tc rowSpan="5"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sup>
                                </m:sSup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×1</m:t>
                                </m:r>
                                <m:r>
                                  <m:rPr>
                                    <m:nor/>
                                  </m:rPr>
                                  <a:rPr lang="en-US" altLang="ko-KR" sz="1600" b="0" i="0" smtClean="0">
                                    <a:latin typeface="Cambria Math" panose="02040503050406030204" pitchFamily="18" charset="0"/>
                                  </a:rPr>
                                  <m:t>kB</m:t>
                                </m:r>
                              </m:oMath>
                            </m:oMathPara>
                          </a14:m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287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276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3.2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3.2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0647671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17</m:t>
                                    </m:r>
                                  </m:sup>
                                </m:sSup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×1</m:t>
                                </m:r>
                                <m:r>
                                  <m:rPr>
                                    <m:nor/>
                                  </m:rPr>
                                  <a:rPr lang="en-US" altLang="ko-KR" sz="1600" b="0" i="0" smtClean="0">
                                    <a:latin typeface="Cambria Math" panose="02040503050406030204" pitchFamily="18" charset="0"/>
                                  </a:rPr>
                                  <m:t>kB</m:t>
                                </m:r>
                              </m:oMath>
                            </m:oMathPara>
                          </a14:m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579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553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3.2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3.2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13801561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18</m:t>
                                    </m:r>
                                  </m:sup>
                                </m:sSup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×1</m:t>
                                </m:r>
                                <m:r>
                                  <m:rPr>
                                    <m:nor/>
                                  </m:rPr>
                                  <a:rPr lang="en-US" altLang="ko-KR" sz="1600" b="0" i="0" smtClean="0">
                                    <a:latin typeface="Cambria Math" panose="02040503050406030204" pitchFamily="18" charset="0"/>
                                  </a:rPr>
                                  <m:t>kB</m:t>
                                </m:r>
                              </m:oMath>
                            </m:oMathPara>
                          </a14:m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1157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1106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3.2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3.2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4528599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19</m:t>
                                    </m:r>
                                  </m:sup>
                                </m:sSup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×1</m:t>
                                </m:r>
                                <m:r>
                                  <m:rPr>
                                    <m:nor/>
                                  </m:rPr>
                                  <a:rPr lang="en-US" altLang="ko-KR" sz="1600" b="0" i="0" smtClean="0">
                                    <a:latin typeface="Cambria Math" panose="02040503050406030204" pitchFamily="18" charset="0"/>
                                  </a:rPr>
                                  <m:t>kB</m:t>
                                </m:r>
                              </m:oMath>
                            </m:oMathPara>
                          </a14:m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2314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2212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3.56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3.56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9987370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sup>
                                </m:sSup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×1</m:t>
                                </m:r>
                                <m:r>
                                  <m:rPr>
                                    <m:nor/>
                                  </m:rPr>
                                  <a:rPr lang="en-US" altLang="ko-KR" sz="1600" b="0" i="0" smtClean="0">
                                    <a:latin typeface="Cambria Math" panose="02040503050406030204" pitchFamily="18" charset="0"/>
                                  </a:rPr>
                                  <m:t>kB</m:t>
                                </m:r>
                              </m:oMath>
                            </m:oMathPara>
                          </a14:m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4628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4424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3.56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3.56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3376439"/>
                      </a:ext>
                    </a:extLst>
                  </a:tr>
                  <a:tr h="370840">
                    <a:tc rowSpan="3"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sup>
                                </m:sSup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m:rPr>
                                    <m:nor/>
                                  </m:rPr>
                                  <a:rPr lang="en-US" altLang="ko-KR" sz="1600" b="0" i="0" smtClean="0">
                                    <a:latin typeface="Cambria Math" panose="02040503050406030204" pitchFamily="18" charset="0"/>
                                  </a:rPr>
                                  <m:t>256</m:t>
                                </m:r>
                                <m:r>
                                  <m:rPr>
                                    <m:nor/>
                                  </m:rPr>
                                  <a:rPr lang="en-US" altLang="ko-KR" sz="1600" b="0" i="0" smtClean="0">
                                    <a:latin typeface="Cambria Math" panose="02040503050406030204" pitchFamily="18" charset="0"/>
                                  </a:rPr>
                                  <m:t>B</m:t>
                                </m:r>
                              </m:oMath>
                            </m:oMathPara>
                          </a14:m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4628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4424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0.89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0.89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0339634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17</m:t>
                                    </m:r>
                                  </m:sup>
                                </m:sSup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m:rPr>
                                    <m:nor/>
                                  </m:rPr>
                                  <a:rPr lang="en-US" altLang="ko-KR" sz="1600" b="0" i="0" smtClean="0">
                                    <a:latin typeface="Cambria Math" panose="02040503050406030204" pitchFamily="18" charset="0"/>
                                  </a:rPr>
                                  <m:t>30</m:t>
                                </m:r>
                                <m:r>
                                  <m:rPr>
                                    <m:nor/>
                                  </m:rPr>
                                  <a:rPr lang="en-US" altLang="ko-KR" sz="1600" b="0" i="0" smtClean="0">
                                    <a:latin typeface="Cambria Math" panose="02040503050406030204" pitchFamily="18" charset="0"/>
                                  </a:rPr>
                                  <m:t>kB</m:t>
                                </m:r>
                              </m:oMath>
                            </m:oMathPara>
                          </a14:m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579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553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96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96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4411766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sup>
                                </m:sSup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×100</m:t>
                                </m:r>
                                <m:r>
                                  <m:rPr>
                                    <m:nor/>
                                  </m:rPr>
                                  <a:rPr lang="en-US" altLang="ko-KR" sz="1600" b="0" i="0" smtClean="0">
                                    <a:latin typeface="Cambria Math" panose="02040503050406030204" pitchFamily="18" charset="0"/>
                                  </a:rPr>
                                  <m:t>kB</m:t>
                                </m:r>
                              </m:oMath>
                            </m:oMathPara>
                          </a14:m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72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69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291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291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55046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표 5">
                <a:extLst>
                  <a:ext uri="{FF2B5EF4-FFF2-40B4-BE49-F238E27FC236}">
                    <a16:creationId xmlns:a16="http://schemas.microsoft.com/office/drawing/2014/main" id="{842279D2-7CEF-1225-D192-DBD6EABF6BF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18475076"/>
                  </p:ext>
                </p:extLst>
              </p:nvPr>
            </p:nvGraphicFramePr>
            <p:xfrm>
              <a:off x="302789" y="2561121"/>
              <a:ext cx="6161388" cy="4079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84039">
                      <a:extLst>
                        <a:ext uri="{9D8B030D-6E8A-4147-A177-3AD203B41FA5}">
                          <a16:colId xmlns:a16="http://schemas.microsoft.com/office/drawing/2014/main" val="3995063372"/>
                        </a:ext>
                      </a:extLst>
                    </a:gridCol>
                    <a:gridCol w="1837853">
                      <a:extLst>
                        <a:ext uri="{9D8B030D-6E8A-4147-A177-3AD203B41FA5}">
                          <a16:colId xmlns:a16="http://schemas.microsoft.com/office/drawing/2014/main" val="3734082599"/>
                        </a:ext>
                      </a:extLst>
                    </a:gridCol>
                    <a:gridCol w="909874">
                      <a:extLst>
                        <a:ext uri="{9D8B030D-6E8A-4147-A177-3AD203B41FA5}">
                          <a16:colId xmlns:a16="http://schemas.microsoft.com/office/drawing/2014/main" val="423910669"/>
                        </a:ext>
                      </a:extLst>
                    </a:gridCol>
                    <a:gridCol w="909874">
                      <a:extLst>
                        <a:ext uri="{9D8B030D-6E8A-4147-A177-3AD203B41FA5}">
                          <a16:colId xmlns:a16="http://schemas.microsoft.com/office/drawing/2014/main" val="2595811631"/>
                        </a:ext>
                      </a:extLst>
                    </a:gridCol>
                    <a:gridCol w="909874">
                      <a:extLst>
                        <a:ext uri="{9D8B030D-6E8A-4147-A177-3AD203B41FA5}">
                          <a16:colId xmlns:a16="http://schemas.microsoft.com/office/drawing/2014/main" val="2143220294"/>
                        </a:ext>
                      </a:extLst>
                    </a:gridCol>
                    <a:gridCol w="909874">
                      <a:extLst>
                        <a:ext uri="{9D8B030D-6E8A-4147-A177-3AD203B41FA5}">
                          <a16:colId xmlns:a16="http://schemas.microsoft.com/office/drawing/2014/main" val="226363510"/>
                        </a:ext>
                      </a:extLst>
                    </a:gridCol>
                  </a:tblGrid>
                  <a:tr h="370840">
                    <a:tc rowSpan="2"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820" r="-804464" b="-45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7086" t="-1639" r="-198344" b="-1013115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38462" t="-1639" r="-100334" b="-101311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38462" t="-1639" r="-334" b="-101311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25886553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7086" t="-101639" r="-198344" b="-9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76000" t="-101639" r="-299333" b="-9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78523" t="-101639" r="-201342" b="-9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75333" t="-101639" r="-100000" b="-9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579195" t="-101639" r="-671" b="-9131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5054472"/>
                      </a:ext>
                    </a:extLst>
                  </a:tr>
                  <a:tr h="370840">
                    <a:tc gridSpan="6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LWEPIR = </a:t>
                          </a:r>
                          <a:r>
                            <a:rPr lang="en-US" altLang="ko-KR" sz="1600" b="1" dirty="0" err="1"/>
                            <a:t>FrodoPIR</a:t>
                          </a:r>
                          <a:endParaRPr lang="ko-KR" altLang="en-US" sz="1600" b="1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11605554"/>
                      </a:ext>
                    </a:extLst>
                  </a:tr>
                  <a:tr h="370840">
                    <a:tc rowSpan="5"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60526" r="-804464" b="-63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7086" t="-301639" r="-198344" b="-7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287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276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3.2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3.2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0647671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7086" t="-401639" r="-198344" b="-6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579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553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3.2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3.2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13801561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7086" t="-510000" r="-198344" b="-5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1157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1106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3.2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3.2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4528599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7086" t="-600000" r="-198344" b="-4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2314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2212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3.56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3.56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9987370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7086" t="-700000" r="-198344" b="-3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4628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4424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3.56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3.56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3376439"/>
                      </a:ext>
                    </a:extLst>
                  </a:tr>
                  <a:tr h="370840">
                    <a:tc rowSpan="3"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266667" r="-804464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7086" t="-800000" r="-198344" b="-2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4628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4424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0.89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0.89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0339634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7086" t="-900000" r="-198344" b="-1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579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553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96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96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4411766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7086" t="-1000000" r="-198344" b="-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72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69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291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291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550463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표 7">
                <a:extLst>
                  <a:ext uri="{FF2B5EF4-FFF2-40B4-BE49-F238E27FC236}">
                    <a16:creationId xmlns:a16="http://schemas.microsoft.com/office/drawing/2014/main" id="{30B44BFC-D5FE-F221-E7FA-B180FC0D048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28853377"/>
                  </p:ext>
                </p:extLst>
              </p:nvPr>
            </p:nvGraphicFramePr>
            <p:xfrm>
              <a:off x="6464177" y="2561121"/>
              <a:ext cx="5477349" cy="4079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37853">
                      <a:extLst>
                        <a:ext uri="{9D8B030D-6E8A-4147-A177-3AD203B41FA5}">
                          <a16:colId xmlns:a16="http://schemas.microsoft.com/office/drawing/2014/main" val="3734082599"/>
                        </a:ext>
                      </a:extLst>
                    </a:gridCol>
                    <a:gridCol w="909874">
                      <a:extLst>
                        <a:ext uri="{9D8B030D-6E8A-4147-A177-3AD203B41FA5}">
                          <a16:colId xmlns:a16="http://schemas.microsoft.com/office/drawing/2014/main" val="423910669"/>
                        </a:ext>
                      </a:extLst>
                    </a:gridCol>
                    <a:gridCol w="909874">
                      <a:extLst>
                        <a:ext uri="{9D8B030D-6E8A-4147-A177-3AD203B41FA5}">
                          <a16:colId xmlns:a16="http://schemas.microsoft.com/office/drawing/2014/main" val="2595811631"/>
                        </a:ext>
                      </a:extLst>
                    </a:gridCol>
                    <a:gridCol w="909874">
                      <a:extLst>
                        <a:ext uri="{9D8B030D-6E8A-4147-A177-3AD203B41FA5}">
                          <a16:colId xmlns:a16="http://schemas.microsoft.com/office/drawing/2014/main" val="2143220294"/>
                        </a:ext>
                      </a:extLst>
                    </a:gridCol>
                    <a:gridCol w="909874">
                      <a:extLst>
                        <a:ext uri="{9D8B030D-6E8A-4147-A177-3AD203B41FA5}">
                          <a16:colId xmlns:a16="http://schemas.microsoft.com/office/drawing/2014/main" val="22636351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# keys 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altLang="ko-KR" sz="1600" dirty="0"/>
                            <a:t>|value|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b="1" dirty="0"/>
                            <a:t>Query</a:t>
                          </a:r>
                          <a:r>
                            <a:rPr lang="en-US" altLang="ko-KR" sz="1600" dirty="0"/>
                            <a:t> (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altLang="ko-KR" sz="1600" b="0" i="0" smtClean="0">
                                  <a:latin typeface="Cambria Math" panose="02040503050406030204" pitchFamily="18" charset="0"/>
                                </a:rPr>
                                <m:t>kB</m:t>
                              </m:r>
                            </m:oMath>
                          </a14:m>
                          <a:r>
                            <a:rPr lang="en-US" altLang="ko-KR" sz="1600" dirty="0"/>
                            <a:t>)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b="1" dirty="0"/>
                            <a:t>Response</a:t>
                          </a:r>
                          <a:r>
                            <a:rPr lang="en-US" altLang="ko-KR" sz="1600" dirty="0"/>
                            <a:t> (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altLang="ko-KR" sz="1600" b="0" i="0" smtClean="0">
                                  <a:latin typeface="Cambria Math" panose="02040503050406030204" pitchFamily="18" charset="0"/>
                                </a:rPr>
                                <m:t>kB</m:t>
                              </m:r>
                            </m:oMath>
                          </a14:m>
                          <a:r>
                            <a:rPr lang="en-US" altLang="ko-KR" sz="1600" dirty="0"/>
                            <a:t>)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258865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</m:oMath>
                            </m:oMathPara>
                          </a14:m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=4</m:t>
                                </m:r>
                              </m:oMath>
                            </m:oMathPara>
                          </a14:m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</m:oMath>
                            </m:oMathPara>
                          </a14:m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=4</m:t>
                                </m:r>
                              </m:oMath>
                            </m:oMathPara>
                          </a14:m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5054472"/>
                      </a:ext>
                    </a:extLst>
                  </a:tr>
                  <a:tr h="370840">
                    <a:tc gridSpan="5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LWEPIR = </a:t>
                          </a:r>
                          <a:r>
                            <a:rPr lang="en-US" altLang="ko-KR" sz="1600" b="1" dirty="0" err="1"/>
                            <a:t>SimplePIR</a:t>
                          </a:r>
                          <a:endParaRPr lang="ko-KR" altLang="en-US" sz="16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116055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sup>
                                </m:sSup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×1</m:t>
                                </m:r>
                                <m:r>
                                  <m:rPr>
                                    <m:nor/>
                                  </m:rPr>
                                  <a:rPr lang="en-US" altLang="ko-KR" sz="1600" b="0" i="0" smtClean="0">
                                    <a:latin typeface="Cambria Math" panose="02040503050406030204" pitchFamily="18" charset="0"/>
                                  </a:rPr>
                                  <m:t>kB</m:t>
                                </m:r>
                              </m:oMath>
                            </m:oMathPara>
                          </a14:m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31.89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31.17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31.89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31.17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06476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17</m:t>
                                    </m:r>
                                  </m:sup>
                                </m:sSup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×1</m:t>
                                </m:r>
                                <m:r>
                                  <m:rPr>
                                    <m:nor/>
                                  </m:rPr>
                                  <a:rPr lang="en-US" altLang="ko-KR" sz="1600" b="0" i="0" smtClean="0">
                                    <a:latin typeface="Cambria Math" panose="02040503050406030204" pitchFamily="18" charset="0"/>
                                  </a:rPr>
                                  <m:t>kB</m:t>
                                </m:r>
                              </m:oMath>
                            </m:oMathPara>
                          </a14:m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44.65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43.64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44.65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43.64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138015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18</m:t>
                                    </m:r>
                                  </m:sup>
                                </m:sSup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×1</m:t>
                                </m:r>
                                <m:r>
                                  <m:rPr>
                                    <m:nor/>
                                  </m:rPr>
                                  <a:rPr lang="en-US" altLang="ko-KR" sz="1600" b="0" i="0" smtClean="0">
                                    <a:latin typeface="Cambria Math" panose="02040503050406030204" pitchFamily="18" charset="0"/>
                                  </a:rPr>
                                  <m:t>kB</m:t>
                                </m:r>
                              </m:oMath>
                            </m:oMathPara>
                          </a14:m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63.78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62.34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63.78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62.34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45285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19</m:t>
                                    </m:r>
                                  </m:sup>
                                </m:sSup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×1</m:t>
                                </m:r>
                                <m:r>
                                  <m:rPr>
                                    <m:nor/>
                                  </m:rPr>
                                  <a:rPr lang="en-US" altLang="ko-KR" sz="1600" b="0" i="0" smtClean="0">
                                    <a:latin typeface="Cambria Math" panose="02040503050406030204" pitchFamily="18" charset="0"/>
                                  </a:rPr>
                                  <m:t>kB</m:t>
                                </m:r>
                              </m:oMath>
                            </m:oMathPara>
                          </a14:m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90.36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88.32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90.36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88.32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998737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sup>
                                </m:sSup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×1</m:t>
                                </m:r>
                                <m:r>
                                  <m:rPr>
                                    <m:nor/>
                                  </m:rPr>
                                  <a:rPr lang="en-US" altLang="ko-KR" sz="1600" b="0" i="0" smtClean="0">
                                    <a:latin typeface="Cambria Math" panose="02040503050406030204" pitchFamily="18" charset="0"/>
                                  </a:rPr>
                                  <m:t>kB</m:t>
                                </m:r>
                              </m:oMath>
                            </m:oMathPara>
                          </a14:m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127.56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124.68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127.56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124.68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33764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sup>
                                </m:sSup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m:rPr>
                                    <m:nor/>
                                  </m:rPr>
                                  <a:rPr lang="en-US" altLang="ko-KR" sz="1600" b="0" i="0" smtClean="0">
                                    <a:latin typeface="Cambria Math" panose="02040503050406030204" pitchFamily="18" charset="0"/>
                                  </a:rPr>
                                  <m:t>256</m:t>
                                </m:r>
                                <m:r>
                                  <m:rPr>
                                    <m:nor/>
                                  </m:rPr>
                                  <a:rPr lang="en-US" altLang="ko-KR" sz="1600" b="0" i="0" smtClean="0">
                                    <a:latin typeface="Cambria Math" panose="02040503050406030204" pitchFamily="18" charset="0"/>
                                  </a:rPr>
                                  <m:t>B</m:t>
                                </m:r>
                              </m:oMath>
                            </m:oMathPara>
                          </a14:m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63.78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62.34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63.78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62.34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033963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17</m:t>
                                    </m:r>
                                  </m:sup>
                                </m:sSup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m:rPr>
                                    <m:nor/>
                                  </m:rPr>
                                  <a:rPr lang="en-US" altLang="ko-KR" sz="1600" b="0" i="0" smtClean="0">
                                    <a:latin typeface="Cambria Math" panose="02040503050406030204" pitchFamily="18" charset="0"/>
                                  </a:rPr>
                                  <m:t>30</m:t>
                                </m:r>
                                <m:r>
                                  <m:rPr>
                                    <m:nor/>
                                  </m:rPr>
                                  <a:rPr lang="en-US" altLang="ko-KR" sz="1600" b="0" i="0" smtClean="0">
                                    <a:latin typeface="Cambria Math" panose="02040503050406030204" pitchFamily="18" charset="0"/>
                                  </a:rPr>
                                  <m:t>kB</m:t>
                                </m:r>
                              </m:oMath>
                            </m:oMathPara>
                          </a14:m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256.18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250.4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256.18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250.4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441176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sup>
                                </m:sSup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×100</m:t>
                                </m:r>
                                <m:r>
                                  <m:rPr>
                                    <m:nor/>
                                  </m:rPr>
                                  <a:rPr lang="en-US" altLang="ko-KR" sz="1600" b="0" i="0" smtClean="0">
                                    <a:latin typeface="Cambria Math" panose="02040503050406030204" pitchFamily="18" charset="0"/>
                                  </a:rPr>
                                  <m:t>kB</m:t>
                                </m:r>
                              </m:oMath>
                            </m:oMathPara>
                          </a14:m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180.71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176.63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180.71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176.63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55046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표 7">
                <a:extLst>
                  <a:ext uri="{FF2B5EF4-FFF2-40B4-BE49-F238E27FC236}">
                    <a16:creationId xmlns:a16="http://schemas.microsoft.com/office/drawing/2014/main" id="{30B44BFC-D5FE-F221-E7FA-B180FC0D048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28853377"/>
                  </p:ext>
                </p:extLst>
              </p:nvPr>
            </p:nvGraphicFramePr>
            <p:xfrm>
              <a:off x="6464177" y="2561121"/>
              <a:ext cx="5477349" cy="4079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37853">
                      <a:extLst>
                        <a:ext uri="{9D8B030D-6E8A-4147-A177-3AD203B41FA5}">
                          <a16:colId xmlns:a16="http://schemas.microsoft.com/office/drawing/2014/main" val="3734082599"/>
                        </a:ext>
                      </a:extLst>
                    </a:gridCol>
                    <a:gridCol w="909874">
                      <a:extLst>
                        <a:ext uri="{9D8B030D-6E8A-4147-A177-3AD203B41FA5}">
                          <a16:colId xmlns:a16="http://schemas.microsoft.com/office/drawing/2014/main" val="423910669"/>
                        </a:ext>
                      </a:extLst>
                    </a:gridCol>
                    <a:gridCol w="909874">
                      <a:extLst>
                        <a:ext uri="{9D8B030D-6E8A-4147-A177-3AD203B41FA5}">
                          <a16:colId xmlns:a16="http://schemas.microsoft.com/office/drawing/2014/main" val="2595811631"/>
                        </a:ext>
                      </a:extLst>
                    </a:gridCol>
                    <a:gridCol w="909874">
                      <a:extLst>
                        <a:ext uri="{9D8B030D-6E8A-4147-A177-3AD203B41FA5}">
                          <a16:colId xmlns:a16="http://schemas.microsoft.com/office/drawing/2014/main" val="2143220294"/>
                        </a:ext>
                      </a:extLst>
                    </a:gridCol>
                    <a:gridCol w="909874">
                      <a:extLst>
                        <a:ext uri="{9D8B030D-6E8A-4147-A177-3AD203B41FA5}">
                          <a16:colId xmlns:a16="http://schemas.microsoft.com/office/drawing/2014/main" val="22636351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31" t="-1639" r="-198013" b="-1013115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01678" t="-1639" r="-100671" b="-101311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01003" t="-1639" r="-334" b="-101311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258865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31" t="-101639" r="-198013" b="-9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03356" t="-101639" r="-301342" b="-9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03356" t="-101639" r="-201342" b="-9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400667" t="-101639" r="-100000" b="-9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504027" t="-101639" r="-671" b="-9131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5054472"/>
                      </a:ext>
                    </a:extLst>
                  </a:tr>
                  <a:tr h="370840">
                    <a:tc gridSpan="5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LWEPIR = </a:t>
                          </a:r>
                          <a:r>
                            <a:rPr lang="en-US" altLang="ko-KR" sz="1600" b="1" dirty="0" err="1"/>
                            <a:t>SimplePIR</a:t>
                          </a:r>
                          <a:endParaRPr lang="ko-KR" altLang="en-US" sz="16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116055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31" t="-301639" r="-198013" b="-7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31.89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31.17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31.89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31.17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06476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31" t="-401639" r="-198013" b="-6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44.65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43.64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44.65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43.64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138015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31" t="-510000" r="-198013" b="-5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63.78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62.34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63.78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62.34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45285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31" t="-600000" r="-198013" b="-4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90.36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88.32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90.36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88.32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998737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31" t="-700000" r="-198013" b="-3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127.56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124.68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127.56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124.68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33764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31" t="-800000" r="-198013" b="-2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63.78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62.34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63.78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62.34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033963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31" t="-900000" r="-198013" b="-1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256.18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250.4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256.18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250.4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441176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31" t="-1000000" r="-198013" b="-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180.71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176.63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180.71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1600" dirty="0"/>
                            <a:t>176.63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550463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직사각형 8">
            <a:extLst>
              <a:ext uri="{FF2B5EF4-FFF2-40B4-BE49-F238E27FC236}">
                <a16:creationId xmlns:a16="http://schemas.microsoft.com/office/drawing/2014/main" id="{9B378D7B-AED9-B1B3-D795-92EF340E9821}"/>
              </a:ext>
            </a:extLst>
          </p:cNvPr>
          <p:cNvSpPr/>
          <p:nvPr/>
        </p:nvSpPr>
        <p:spPr>
          <a:xfrm>
            <a:off x="8193386" y="2462543"/>
            <a:ext cx="3820563" cy="430237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31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043E1D9-89CE-3CD8-9924-58B11DE24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Introduction [1/2]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374BE27-E4F8-6910-F74F-133DEA423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Assume that client is going to query an element to database server</a:t>
            </a:r>
          </a:p>
          <a:p>
            <a:pPr lvl="1"/>
            <a:r>
              <a:rPr lang="en-US" altLang="ko-KR" dirty="0"/>
              <a:t>To ensure privacy, </a:t>
            </a:r>
            <a:r>
              <a:rPr lang="en-US" altLang="ko-KR" b="1" dirty="0"/>
              <a:t>secure communication channel</a:t>
            </a:r>
            <a:r>
              <a:rPr lang="en-US" altLang="ko-KR" dirty="0"/>
              <a:t> like TLS is used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3A07917-FAAE-84AF-2DA7-2222B3C84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0FB5-BC68-415E-B104-1A5D9F53AE9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706367BC-A630-C58E-384B-34B199ED49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/>
              <a:t>Introduction &amp; Background</a:t>
            </a:r>
            <a:endParaRPr lang="ko-KR" altLang="en-US" dirty="0"/>
          </a:p>
        </p:txBody>
      </p:sp>
      <p:pic>
        <p:nvPicPr>
          <p:cNvPr id="6" name="Graphic 5" descr="Man with solid fill">
            <a:extLst>
              <a:ext uri="{FF2B5EF4-FFF2-40B4-BE49-F238E27FC236}">
                <a16:creationId xmlns:a16="http://schemas.microsoft.com/office/drawing/2014/main" id="{98117C92-54AD-1E27-B00F-499281A0A7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2498" y="3403615"/>
            <a:ext cx="1498798" cy="1498798"/>
          </a:xfrm>
          <a:prstGeom prst="rect">
            <a:avLst/>
          </a:prstGeom>
        </p:spPr>
      </p:pic>
      <p:pic>
        <p:nvPicPr>
          <p:cNvPr id="7" name="Graphic 7" descr="Server with solid fill">
            <a:extLst>
              <a:ext uri="{FF2B5EF4-FFF2-40B4-BE49-F238E27FC236}">
                <a16:creationId xmlns:a16="http://schemas.microsoft.com/office/drawing/2014/main" id="{7BA297FF-FC03-E0CB-A847-0D5A472759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61380" y="3403615"/>
            <a:ext cx="1498798" cy="14987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표 7">
                <a:extLst>
                  <a:ext uri="{FF2B5EF4-FFF2-40B4-BE49-F238E27FC236}">
                    <a16:creationId xmlns:a16="http://schemas.microsoft.com/office/drawing/2014/main" id="{D2AC3E39-1A42-A35D-74CD-EF268719C00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66442907"/>
                  </p:ext>
                </p:extLst>
              </p:nvPr>
            </p:nvGraphicFramePr>
            <p:xfrm>
              <a:off x="9424040" y="3040494"/>
              <a:ext cx="1594864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94864">
                      <a:extLst>
                        <a:ext uri="{9D8B030D-6E8A-4147-A177-3AD203B41FA5}">
                          <a16:colId xmlns:a16="http://schemas.microsoft.com/office/drawing/2014/main" val="50139795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14897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20623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75410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187193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694858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190342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표 7">
                <a:extLst>
                  <a:ext uri="{FF2B5EF4-FFF2-40B4-BE49-F238E27FC236}">
                    <a16:creationId xmlns:a16="http://schemas.microsoft.com/office/drawing/2014/main" id="{D2AC3E39-1A42-A35D-74CD-EF268719C00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66442907"/>
                  </p:ext>
                </p:extLst>
              </p:nvPr>
            </p:nvGraphicFramePr>
            <p:xfrm>
              <a:off x="9424040" y="3040494"/>
              <a:ext cx="1594864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94864">
                      <a:extLst>
                        <a:ext uri="{9D8B030D-6E8A-4147-A177-3AD203B41FA5}">
                          <a16:colId xmlns:a16="http://schemas.microsoft.com/office/drawing/2014/main" val="50139795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6"/>
                          <a:stretch>
                            <a:fillRect l="-380" t="-1639" r="-760" b="-5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114897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6"/>
                          <a:stretch>
                            <a:fillRect l="-380" t="-101639" r="-760" b="-4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20623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6"/>
                          <a:stretch>
                            <a:fillRect l="-380" t="-201639" r="-760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75410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6"/>
                          <a:stretch>
                            <a:fillRect l="-380" t="-301639" r="-760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87193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6"/>
                          <a:stretch>
                            <a:fillRect l="-380" t="-401639" r="-760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694858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6"/>
                          <a:stretch>
                            <a:fillRect l="-380" t="-501639" r="-760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9034249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B426D87E-6B4B-4123-EFF1-FBB9C27FD571}"/>
              </a:ext>
            </a:extLst>
          </p:cNvPr>
          <p:cNvCxnSpPr/>
          <p:nvPr/>
        </p:nvCxnSpPr>
        <p:spPr>
          <a:xfrm flipH="1">
            <a:off x="4119256" y="4360483"/>
            <a:ext cx="374212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B3E8BB82-C42B-A21D-429F-BA25CB30AAD2}"/>
              </a:ext>
            </a:extLst>
          </p:cNvPr>
          <p:cNvCxnSpPr>
            <a:cxnSpLocks/>
          </p:cNvCxnSpPr>
          <p:nvPr/>
        </p:nvCxnSpPr>
        <p:spPr>
          <a:xfrm>
            <a:off x="4119256" y="3953229"/>
            <a:ext cx="374212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2000906-DAB6-7111-6CA0-7458ABF9FC30}"/>
              </a:ext>
            </a:extLst>
          </p:cNvPr>
          <p:cNvSpPr txBox="1"/>
          <p:nvPr/>
        </p:nvSpPr>
        <p:spPr>
          <a:xfrm>
            <a:off x="4119256" y="3547470"/>
            <a:ext cx="1728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2000" b="1" dirty="0">
                <a:cs typeface="Times New Roman" panose="02020603050405020304" pitchFamily="18" charset="0"/>
              </a:rPr>
              <a:t>Query</a:t>
            </a:r>
            <a:endParaRPr lang="ko-KR" altLang="en-US" sz="2000" b="1" dirty="0"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193A91-B7B4-A646-B271-CC6AB0C1275F}"/>
              </a:ext>
            </a:extLst>
          </p:cNvPr>
          <p:cNvSpPr txBox="1"/>
          <p:nvPr/>
        </p:nvSpPr>
        <p:spPr>
          <a:xfrm>
            <a:off x="6132472" y="4360483"/>
            <a:ext cx="1728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b="1" dirty="0">
                <a:cs typeface="Times New Roman" panose="02020603050405020304" pitchFamily="18" charset="0"/>
              </a:rPr>
              <a:t>Response</a:t>
            </a:r>
            <a:endParaRPr lang="ko-KR" altLang="en-US" sz="2000" b="1" dirty="0">
              <a:cs typeface="Times New Roman" panose="02020603050405020304" pitchFamily="18" charset="0"/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4CC683F4-EE7C-688E-6151-362E163CA3A9}"/>
              </a:ext>
            </a:extLst>
          </p:cNvPr>
          <p:cNvGrpSpPr/>
          <p:nvPr/>
        </p:nvGrpSpPr>
        <p:grpSpPr>
          <a:xfrm>
            <a:off x="4588330" y="3127261"/>
            <a:ext cx="2112964" cy="1673460"/>
            <a:chOff x="4588330" y="3127261"/>
            <a:chExt cx="2112964" cy="1673460"/>
          </a:xfrm>
        </p:grpSpPr>
        <p:sp>
          <p:nvSpPr>
            <p:cNvPr id="14" name="순서도: 직접 액세스 저장소 13">
              <a:extLst>
                <a:ext uri="{FF2B5EF4-FFF2-40B4-BE49-F238E27FC236}">
                  <a16:creationId xmlns:a16="http://schemas.microsoft.com/office/drawing/2014/main" id="{090C16DA-3726-F7A9-A3AF-38E78AEB9DBB}"/>
                </a:ext>
              </a:extLst>
            </p:cNvPr>
            <p:cNvSpPr/>
            <p:nvPr/>
          </p:nvSpPr>
          <p:spPr>
            <a:xfrm rot="10800000">
              <a:off x="4887685" y="3530684"/>
              <a:ext cx="1813609" cy="1270037"/>
            </a:xfrm>
            <a:prstGeom prst="flowChartMagneticDrum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</a:rPr>
                <a:t> 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F24A7231-2B93-D144-E087-7F275750C994}"/>
                </a:ext>
              </a:extLst>
            </p:cNvPr>
            <p:cNvCxnSpPr>
              <a:cxnSpLocks/>
            </p:cNvCxnSpPr>
            <p:nvPr/>
          </p:nvCxnSpPr>
          <p:spPr>
            <a:xfrm>
              <a:off x="4588330" y="3953229"/>
              <a:ext cx="881742" cy="0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>
              <a:extLst>
                <a:ext uri="{FF2B5EF4-FFF2-40B4-BE49-F238E27FC236}">
                  <a16:creationId xmlns:a16="http://schemas.microsoft.com/office/drawing/2014/main" id="{F0B143CD-BB0E-3A58-A39B-173F846ECB32}"/>
                </a:ext>
              </a:extLst>
            </p:cNvPr>
            <p:cNvCxnSpPr>
              <a:cxnSpLocks/>
            </p:cNvCxnSpPr>
            <p:nvPr/>
          </p:nvCxnSpPr>
          <p:spPr>
            <a:xfrm>
              <a:off x="4588330" y="4360483"/>
              <a:ext cx="881742" cy="0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33F4BB7-47B3-A727-150D-72085D211692}"/>
                </a:ext>
              </a:extLst>
            </p:cNvPr>
            <p:cNvSpPr txBox="1"/>
            <p:nvPr/>
          </p:nvSpPr>
          <p:spPr>
            <a:xfrm>
              <a:off x="5113828" y="3127261"/>
              <a:ext cx="14686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ko-KR" sz="2000" b="1" dirty="0">
                  <a:cs typeface="Times New Roman" panose="02020603050405020304" pitchFamily="18" charset="0"/>
                </a:rPr>
                <a:t>TLS Channel</a:t>
              </a:r>
              <a:endParaRPr lang="ko-KR" altLang="en-US" sz="2000" b="1" dirty="0"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말풍선: 모서리가 둥근 사각형 17">
                <a:extLst>
                  <a:ext uri="{FF2B5EF4-FFF2-40B4-BE49-F238E27FC236}">
                    <a16:creationId xmlns:a16="http://schemas.microsoft.com/office/drawing/2014/main" id="{0B112055-84FF-B707-CCDF-1276805028D4}"/>
                  </a:ext>
                </a:extLst>
              </p:cNvPr>
              <p:cNvSpPr/>
              <p:nvPr/>
            </p:nvSpPr>
            <p:spPr>
              <a:xfrm>
                <a:off x="1291840" y="2516019"/>
                <a:ext cx="2090057" cy="612648"/>
              </a:xfrm>
              <a:prstGeom prst="wedgeRoundRectCallout">
                <a:avLst>
                  <a:gd name="adj1" fmla="val 39645"/>
                  <a:gd name="adj2" fmla="val 89153"/>
                  <a:gd name="adj3" fmla="val 16667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000" dirty="0">
                    <a:solidFill>
                      <a:sysClr val="windowText" lastClr="000000"/>
                    </a:solidFill>
                  </a:rPr>
                  <a:t>Want to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ko-KR" altLang="en-US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8" name="말풍선: 모서리가 둥근 사각형 17">
                <a:extLst>
                  <a:ext uri="{FF2B5EF4-FFF2-40B4-BE49-F238E27FC236}">
                    <a16:creationId xmlns:a16="http://schemas.microsoft.com/office/drawing/2014/main" id="{0B112055-84FF-B707-CCDF-1276805028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840" y="2516019"/>
                <a:ext cx="2090057" cy="612648"/>
              </a:xfrm>
              <a:prstGeom prst="wedgeRoundRectCallout">
                <a:avLst>
                  <a:gd name="adj1" fmla="val 39645"/>
                  <a:gd name="adj2" fmla="val 89153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말풍선: 모서리가 둥근 사각형 18">
                <a:extLst>
                  <a:ext uri="{FF2B5EF4-FFF2-40B4-BE49-F238E27FC236}">
                    <a16:creationId xmlns:a16="http://schemas.microsoft.com/office/drawing/2014/main" id="{51954CA2-1018-7951-C94C-21D4EA8EFE8C}"/>
                  </a:ext>
                </a:extLst>
              </p:cNvPr>
              <p:cNvSpPr/>
              <p:nvPr/>
            </p:nvSpPr>
            <p:spPr>
              <a:xfrm>
                <a:off x="8610779" y="2516019"/>
                <a:ext cx="2090057" cy="612648"/>
              </a:xfrm>
              <a:prstGeom prst="wedgeRoundRectCallout">
                <a:avLst>
                  <a:gd name="adj1" fmla="val -36305"/>
                  <a:gd name="adj2" fmla="val 103681"/>
                  <a:gd name="adj3" fmla="val 16667"/>
                </a:avLst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000" dirty="0">
                    <a:solidFill>
                      <a:sysClr val="windowText" lastClr="000000"/>
                    </a:solidFill>
                  </a:rPr>
                  <a:t>Here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ko-KR" altLang="en-US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9" name="말풍선: 모서리가 둥근 사각형 18">
                <a:extLst>
                  <a:ext uri="{FF2B5EF4-FFF2-40B4-BE49-F238E27FC236}">
                    <a16:creationId xmlns:a16="http://schemas.microsoft.com/office/drawing/2014/main" id="{51954CA2-1018-7951-C94C-21D4EA8EFE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779" y="2516019"/>
                <a:ext cx="2090057" cy="612648"/>
              </a:xfrm>
              <a:prstGeom prst="wedgeRoundRectCallout">
                <a:avLst>
                  <a:gd name="adj1" fmla="val -36305"/>
                  <a:gd name="adj2" fmla="val 103681"/>
                  <a:gd name="adj3" fmla="val 16667"/>
                </a:avLst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5BE8DE83-121E-FEBB-7C8C-7D2E1AFE7B5E}"/>
              </a:ext>
            </a:extLst>
          </p:cNvPr>
          <p:cNvSpPr txBox="1"/>
          <p:nvPr/>
        </p:nvSpPr>
        <p:spPr>
          <a:xfrm>
            <a:off x="2982173" y="4844734"/>
            <a:ext cx="799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cs typeface="Times New Roman" panose="02020603050405020304" pitchFamily="18" charset="0"/>
              </a:rPr>
              <a:t>Client</a:t>
            </a:r>
            <a:endParaRPr lang="ko-KR" altLang="en-US" sz="2000" b="1" dirty="0"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538B2E6-4002-0820-9F7C-99D25A640B8B}"/>
              </a:ext>
            </a:extLst>
          </p:cNvPr>
          <p:cNvSpPr txBox="1"/>
          <p:nvPr/>
        </p:nvSpPr>
        <p:spPr>
          <a:xfrm>
            <a:off x="7993529" y="4844734"/>
            <a:ext cx="1234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cs typeface="Times New Roman" panose="02020603050405020304" pitchFamily="18" charset="0"/>
              </a:rPr>
              <a:t>DB Server</a:t>
            </a:r>
            <a:endParaRPr lang="ko-KR" altLang="en-US" sz="2000" b="1" dirty="0">
              <a:cs typeface="Times New Roman" panose="02020603050405020304" pitchFamily="18" charset="0"/>
            </a:endParaRPr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AD1D7192-00DA-A113-4B79-CA71FA2A08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48600" y="5108680"/>
            <a:ext cx="892832" cy="89283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74E82F0-2DF6-2DE6-8757-4B9316D7EC7D}"/>
              </a:ext>
            </a:extLst>
          </p:cNvPr>
          <p:cNvSpPr txBox="1"/>
          <p:nvPr/>
        </p:nvSpPr>
        <p:spPr>
          <a:xfrm>
            <a:off x="5245139" y="6016673"/>
            <a:ext cx="16997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cs typeface="Times New Roman" panose="02020603050405020304" pitchFamily="18" charset="0"/>
              </a:rPr>
              <a:t>Eavesdropper</a:t>
            </a:r>
            <a:endParaRPr lang="ko-KR" altLang="en-US" sz="20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91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74C493F-A01B-A12C-38E4-783B37557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Online Performance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AFC4F55-B5CB-36E7-6FD6-DA23579F3C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7634" y="1132676"/>
                <a:ext cx="5640870" cy="5044287"/>
              </a:xfrm>
            </p:spPr>
            <p:txBody>
              <a:bodyPr/>
              <a:lstStyle/>
              <a:p>
                <a:r>
                  <a:rPr lang="en-US" altLang="ko-KR" dirty="0"/>
                  <a:t>FrodoPIR based </a:t>
                </a:r>
                <a:r>
                  <a:rPr lang="en-US" altLang="ko-KR" dirty="0" err="1"/>
                  <a:t>ChalametPIR</a:t>
                </a:r>
                <a:r>
                  <a:rPr lang="en-US" altLang="ko-KR" dirty="0"/>
                  <a:t> </a:t>
                </a:r>
                <a:br>
                  <a:rPr lang="en-US" altLang="ko-KR" dirty="0"/>
                </a:br>
                <a:r>
                  <a:rPr lang="en-US" altLang="ko-KR" dirty="0"/>
                  <a:t>with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hash functions</a:t>
                </a:r>
              </a:p>
              <a:p>
                <a:pPr lvl="1"/>
                <a:r>
                  <a:rPr lang="en-US" altLang="ko-KR" dirty="0"/>
                  <a:t>Client runtime (Query &amp; Parsing)</a:t>
                </a:r>
              </a:p>
              <a:p>
                <a:pPr lvl="1"/>
                <a:r>
                  <a:rPr lang="en-US" altLang="ko-KR" dirty="0"/>
                  <a:t>Server runtime (Response)</a:t>
                </a:r>
              </a:p>
              <a:p>
                <a:endParaRPr lang="en-US" altLang="ko-KR" dirty="0"/>
              </a:p>
              <a:p>
                <a:r>
                  <a:rPr lang="en-US" altLang="ko-KR" dirty="0"/>
                  <a:t>For server to generate response, </a:t>
                </a:r>
                <a:br>
                  <a:rPr lang="en-US" altLang="ko-KR" dirty="0"/>
                </a:br>
                <a:r>
                  <a:rPr lang="en-US" altLang="ko-KR" dirty="0"/>
                  <a:t>it takes up to 1846 </a:t>
                </a:r>
                <a:r>
                  <a:rPr lang="en-US" altLang="ko-KR" dirty="0" err="1"/>
                  <a:t>ms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AFC4F55-B5CB-36E7-6FD6-DA23579F3C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7634" y="1132676"/>
                <a:ext cx="5640870" cy="5044287"/>
              </a:xfrm>
              <a:blipFill>
                <a:blip r:embed="rId2"/>
                <a:stretch>
                  <a:fillRect l="-1946" t="-20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D4419F0-309B-8962-019E-FD643D54B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0FB5-BC68-415E-B104-1A5D9F53AE93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BDEAB35-85A3-3C5A-8BD3-5DA9284520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/>
              <a:t>Performance Evaluation</a:t>
            </a:r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5C7292F2-F767-2EE5-EC34-D90B7F45C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503" y="1730852"/>
            <a:ext cx="5387290" cy="41524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98C212-F01E-6ABB-1B00-D67A0BC0E2E3}"/>
              </a:ext>
            </a:extLst>
          </p:cNvPr>
          <p:cNvSpPr txBox="1"/>
          <p:nvPr/>
        </p:nvSpPr>
        <p:spPr>
          <a:xfrm>
            <a:off x="10549377" y="1437149"/>
            <a:ext cx="1086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>
                <a:cs typeface="Times New Roman" panose="02020603050405020304" pitchFamily="18" charset="0"/>
              </a:rPr>
              <a:t>Unit : </a:t>
            </a:r>
            <a:r>
              <a:rPr lang="en-US" altLang="ko-KR" sz="1600" dirty="0" err="1">
                <a:cs typeface="Times New Roman" panose="02020603050405020304" pitchFamily="18" charset="0"/>
              </a:rPr>
              <a:t>ms</a:t>
            </a:r>
            <a:endParaRPr lang="ko-KR" altLang="en-US" sz="16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5721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F59FF26-AE94-E18F-9CE6-2F4DF527F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Online Costs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843A90BA-28AC-B845-DB61-D58C1B2A29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7633" y="1132676"/>
                <a:ext cx="6796467" cy="5044287"/>
              </a:xfrm>
            </p:spPr>
            <p:txBody>
              <a:bodyPr/>
              <a:lstStyle/>
              <a:p>
                <a:r>
                  <a:rPr lang="en-US" altLang="ko-KR" dirty="0"/>
                  <a:t>Comparison with other KWPIR, </a:t>
                </a:r>
                <a:r>
                  <a:rPr lang="en-US" altLang="ko-KR" dirty="0" err="1"/>
                  <a:t>SparsePIR</a:t>
                </a:r>
                <a:endParaRPr lang="en-US" altLang="ko-KR" dirty="0"/>
              </a:p>
              <a:p>
                <a:pPr lvl="1"/>
                <a:r>
                  <a:rPr lang="en-US" altLang="ko-KR" dirty="0"/>
                  <a:t>Server: AWS EC2 c5.9xlarge</a:t>
                </a:r>
              </a:p>
              <a:p>
                <a:pPr lvl="1"/>
                <a:r>
                  <a:rPr lang="ko-KR" altLang="en-US" dirty="0">
                    <a:solidFill>
                      <a:srgbClr val="85E085"/>
                    </a:solidFill>
                  </a:rPr>
                  <a:t>■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: most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optimal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case</a:t>
                </a:r>
              </a:p>
              <a:p>
                <a:pPr lvl="1"/>
                <a:r>
                  <a:rPr lang="ko-KR" altLang="en-US" dirty="0">
                    <a:solidFill>
                      <a:srgbClr val="D1E084"/>
                    </a:solidFill>
                  </a:rPr>
                  <a:t>■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: second-most optimal case</a:t>
                </a:r>
              </a:p>
              <a:p>
                <a:pPr lvl="1"/>
                <a:endParaRPr lang="en-US" altLang="ko-KR" dirty="0"/>
              </a:p>
              <a:p>
                <a:r>
                  <a:rPr lang="en-US" altLang="ko-KR" dirty="0"/>
                  <a:t>In most cases, </a:t>
                </a:r>
                <a:r>
                  <a:rPr lang="en-US" altLang="ko-KR" dirty="0" err="1"/>
                  <a:t>ChalametPIR</a:t>
                </a:r>
                <a:r>
                  <a:rPr lang="en-US" altLang="ko-KR" dirty="0"/>
                  <a:t> is better</a:t>
                </a:r>
              </a:p>
              <a:p>
                <a:pPr marL="914400" lvl="1" indent="-457200">
                  <a:buAutoNum type="arabicParenR"/>
                </a:pPr>
                <a:r>
                  <a:rPr lang="en-US" altLang="ko-KR" dirty="0"/>
                  <a:t>Online Runtime : </a:t>
                </a:r>
                <a:r>
                  <a:rPr lang="en-US" altLang="ko-KR" u="sng" dirty="0"/>
                  <a:t>6</a:t>
                </a:r>
                <a14:m>
                  <m:oMath xmlns:m="http://schemas.openxmlformats.org/officeDocument/2006/math">
                    <m:r>
                      <a:rPr lang="en-US" altLang="ko-KR" b="0" i="1" u="sng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ko-KR" u="sng" dirty="0"/>
                  <a:t>-11</a:t>
                </a:r>
                <a14:m>
                  <m:oMath xmlns:m="http://schemas.openxmlformats.org/officeDocument/2006/math">
                    <m:r>
                      <a:rPr lang="en-US" altLang="ko-KR" b="0" i="1" u="sng" dirty="0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ko-KR" u="sng" dirty="0"/>
                  <a:t> faster</a:t>
                </a:r>
              </a:p>
              <a:p>
                <a:pPr marL="914400" lvl="1" indent="-457200">
                  <a:buAutoNum type="arabicParenR"/>
                </a:pPr>
                <a:r>
                  <a:rPr lang="en-US" altLang="ko-KR" dirty="0"/>
                  <a:t>Financial Cost : </a:t>
                </a:r>
                <a:r>
                  <a:rPr lang="en-US" altLang="ko-KR" u="sng" dirty="0"/>
                  <a:t>3.75</a:t>
                </a:r>
                <a14:m>
                  <m:oMath xmlns:m="http://schemas.openxmlformats.org/officeDocument/2006/math">
                    <m:r>
                      <a:rPr lang="en-US" altLang="ko-KR" b="0" i="1" u="sng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ko-KR" u="sng" dirty="0"/>
                  <a:t>-11.4</a:t>
                </a:r>
                <a14:m>
                  <m:oMath xmlns:m="http://schemas.openxmlformats.org/officeDocument/2006/math">
                    <m:r>
                      <a:rPr lang="en-US" altLang="ko-KR" b="0" i="1" u="sng" dirty="0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ko-KR" u="sng" dirty="0"/>
                  <a:t> less</a:t>
                </a:r>
              </a:p>
              <a:p>
                <a:pPr lvl="2"/>
                <a:r>
                  <a:rPr lang="en-US" altLang="ko-KR" dirty="0"/>
                  <a:t>Due to cost structure of AWS</a:t>
                </a: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843A90BA-28AC-B845-DB61-D58C1B2A29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7633" y="1132676"/>
                <a:ext cx="6796467" cy="5044287"/>
              </a:xfrm>
              <a:blipFill>
                <a:blip r:embed="rId2"/>
                <a:stretch>
                  <a:fillRect l="-1614" t="-20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F44507D-9BCF-6753-8E6D-35FA8E815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0FB5-BC68-415E-B104-1A5D9F53AE93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9D1A5FE-EB3D-2B9D-AB24-DE4D666926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/>
              <a:t>Performance Evaluation</a:t>
            </a:r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7E50FD15-AD4C-0B25-3AF2-0811F815D4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4100" y="448129"/>
            <a:ext cx="4603385" cy="600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1634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AB0032-4E13-54D8-2BC7-5C967BC136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F90A4F6-A00D-1402-B594-528A1006A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altLang="ko-KR" b="1" dirty="0">
                <a:solidFill>
                  <a:schemeClr val="bg1">
                    <a:lumMod val="75000"/>
                  </a:schemeClr>
                </a:solidFill>
              </a:rPr>
              <a:t>Introduction &amp; Background</a:t>
            </a:r>
          </a:p>
          <a:p>
            <a:pPr marL="914400" lvl="1" indent="-457200">
              <a:buAutoNum type="arabicParenR"/>
            </a:pPr>
            <a:r>
              <a:rPr lang="en-US" altLang="ko-KR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 marL="914400" lvl="1" indent="-457200">
              <a:buAutoNum type="arabicParenR"/>
            </a:pPr>
            <a:r>
              <a:rPr lang="en-US" altLang="ko-KR" dirty="0">
                <a:solidFill>
                  <a:schemeClr val="bg1">
                    <a:lumMod val="75000"/>
                  </a:schemeClr>
                </a:solidFill>
              </a:rPr>
              <a:t>Private Information Retrieval (PIR)</a:t>
            </a:r>
          </a:p>
          <a:p>
            <a:pPr marL="914400" lvl="1" indent="-457200">
              <a:buAutoNum type="arabicParenR"/>
            </a:pPr>
            <a:endParaRPr lang="en-US" altLang="ko-KR" dirty="0"/>
          </a:p>
          <a:p>
            <a:pPr marL="457200" indent="-457200">
              <a:buAutoNum type="arabicPeriod"/>
            </a:pPr>
            <a:r>
              <a:rPr lang="en-US" altLang="ko-KR" b="1" dirty="0">
                <a:solidFill>
                  <a:schemeClr val="bg1">
                    <a:lumMod val="75000"/>
                  </a:schemeClr>
                </a:solidFill>
              </a:rPr>
              <a:t>Simple, Practical KWPIR: </a:t>
            </a:r>
            <a:r>
              <a:rPr lang="en-US" altLang="ko-KR" b="1" dirty="0" err="1">
                <a:solidFill>
                  <a:schemeClr val="bg1">
                    <a:lumMod val="75000"/>
                  </a:schemeClr>
                </a:solidFill>
              </a:rPr>
              <a:t>ChalametPIR</a:t>
            </a:r>
            <a:endParaRPr lang="en-US" altLang="ko-KR" b="1" dirty="0">
              <a:solidFill>
                <a:schemeClr val="bg1">
                  <a:lumMod val="75000"/>
                </a:schemeClr>
              </a:solidFill>
            </a:endParaRPr>
          </a:p>
          <a:p>
            <a:pPr marL="914400" lvl="1" indent="-457200">
              <a:buAutoNum type="arabicParenR"/>
            </a:pP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</a:rPr>
              <a:t>ChalametPIR</a:t>
            </a:r>
            <a:endParaRPr lang="en-US" altLang="ko-KR" dirty="0">
              <a:solidFill>
                <a:schemeClr val="bg1">
                  <a:lumMod val="75000"/>
                </a:schemeClr>
              </a:solidFill>
            </a:endParaRPr>
          </a:p>
          <a:p>
            <a:pPr marL="914400" lvl="1" indent="-457200">
              <a:buAutoNum type="arabicParenR"/>
            </a:pPr>
            <a:r>
              <a:rPr lang="en-US" altLang="ko-KR" dirty="0">
                <a:solidFill>
                  <a:schemeClr val="bg1">
                    <a:lumMod val="75000"/>
                  </a:schemeClr>
                </a:solidFill>
              </a:rPr>
              <a:t>Binary Fuse Filter</a:t>
            </a:r>
          </a:p>
          <a:p>
            <a:pPr marL="914400" lvl="1" indent="-457200">
              <a:buAutoNum type="arabicParenR"/>
            </a:pPr>
            <a:endParaRPr lang="en-US" altLang="ko-KR" dirty="0"/>
          </a:p>
          <a:p>
            <a:pPr marL="457200" indent="-457200">
              <a:buAutoNum type="arabicPeriod"/>
            </a:pPr>
            <a:r>
              <a:rPr lang="en-US" altLang="ko-KR" b="1" dirty="0">
                <a:solidFill>
                  <a:schemeClr val="bg1">
                    <a:lumMod val="75000"/>
                  </a:schemeClr>
                </a:solidFill>
              </a:rPr>
              <a:t>Performance Evaluation</a:t>
            </a:r>
            <a:endParaRPr lang="en-US" altLang="ko-KR" dirty="0">
              <a:solidFill>
                <a:schemeClr val="bg1">
                  <a:lumMod val="75000"/>
                </a:schemeClr>
              </a:solidFill>
            </a:endParaRPr>
          </a:p>
          <a:p>
            <a:pPr marL="914400" lvl="1" indent="-457200">
              <a:buAutoNum type="arabicParenR"/>
            </a:pPr>
            <a:endParaRPr lang="en-US" altLang="ko-KR" dirty="0"/>
          </a:p>
          <a:p>
            <a:pPr marL="457200" indent="-457200">
              <a:buAutoNum type="arabicPeriod"/>
            </a:pPr>
            <a:r>
              <a:rPr lang="en-US" altLang="ko-KR" b="1" dirty="0"/>
              <a:t>Conclusion &amp; Discussion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F69534D-D3EA-B35A-F932-04BB216CC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0FB5-BC68-415E-B104-1A5D9F53AE93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5249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6CA11DD-C759-BCBD-F0ED-75B11266E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Conclusion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E87B5F5E-454C-5624-33DD-79C4BE85A0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 err="1"/>
                  <a:t>ChalametPIR</a:t>
                </a:r>
                <a:r>
                  <a:rPr lang="en-US" altLang="ko-KR" dirty="0"/>
                  <a:t> is simple KWPIR scheme</a:t>
                </a:r>
              </a:p>
              <a:p>
                <a:pPr lvl="1"/>
                <a:r>
                  <a:rPr lang="en-US" altLang="ko-KR" dirty="0" err="1"/>
                  <a:t>ChalametPIR</a:t>
                </a:r>
                <a:r>
                  <a:rPr lang="en-US" altLang="ko-KR" dirty="0"/>
                  <a:t> consists of Binary Fuse Filter and LWEPIR scheme</a:t>
                </a:r>
              </a:p>
              <a:p>
                <a:endParaRPr lang="en-US" altLang="ko-KR" dirty="0"/>
              </a:p>
              <a:p>
                <a:r>
                  <a:rPr lang="en-US" altLang="ko-KR" dirty="0" err="1"/>
                  <a:t>ChalametPIR</a:t>
                </a:r>
                <a:r>
                  <a:rPr lang="en-US" altLang="ko-KR" dirty="0"/>
                  <a:t> is more efficient than state-of-the-art KWPIR scheme</a:t>
                </a:r>
              </a:p>
              <a:p>
                <a:pPr lvl="1"/>
                <a:r>
                  <a:rPr lang="en-US" altLang="ko-KR" dirty="0"/>
                  <a:t>6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ko-KR" dirty="0"/>
                  <a:t>-11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ko-KR" dirty="0"/>
                  <a:t> faster in server’s online runtime</a:t>
                </a:r>
              </a:p>
              <a:p>
                <a:pPr lvl="1"/>
                <a:r>
                  <a:rPr lang="en-US" altLang="ko-KR" dirty="0"/>
                  <a:t>Requires 3.75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ko-KR" dirty="0"/>
                  <a:t>-11.4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ko-KR" dirty="0"/>
                  <a:t> less cost when deploying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E87B5F5E-454C-5624-33DD-79C4BE85A0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99" t="-20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B51E5C0-80EF-4B21-1E20-97351DDB6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0FB5-BC68-415E-B104-1A5D9F53AE93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7C677DD-341D-92EB-BA2A-5B2AA0EBDA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/>
              <a:t>Conclusion &amp; Discussion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10747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7DDA29-5E02-09CC-98A8-AFFC45C30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Discussion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6ED30CF-F31A-C4D2-7E0A-095559588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/>
              <a:t>ChalametPIR</a:t>
            </a:r>
            <a:r>
              <a:rPr lang="en-US" altLang="ko-KR" dirty="0"/>
              <a:t> can be more efficient</a:t>
            </a:r>
          </a:p>
          <a:p>
            <a:pPr lvl="1"/>
            <a:r>
              <a:rPr lang="en-US" altLang="ko-KR" dirty="0"/>
              <a:t>In this paper, authors do not use several optimizing techniques</a:t>
            </a:r>
          </a:p>
          <a:p>
            <a:pPr lvl="1"/>
            <a:endParaRPr lang="en-US" altLang="ko-KR" dirty="0"/>
          </a:p>
          <a:p>
            <a:r>
              <a:rPr lang="en-US" altLang="ko-KR" dirty="0"/>
              <a:t>Experiment setup appears to be designed to highlight </a:t>
            </a:r>
            <a:r>
              <a:rPr lang="en-US" altLang="ko-KR" dirty="0" err="1"/>
              <a:t>FrodoPIR</a:t>
            </a:r>
            <a:r>
              <a:rPr lang="en-US" altLang="ko-KR" dirty="0"/>
              <a:t> based </a:t>
            </a:r>
            <a:r>
              <a:rPr lang="en-US" altLang="ko-KR" dirty="0" err="1"/>
              <a:t>ChalametPIR</a:t>
            </a:r>
            <a:endParaRPr lang="en-US" altLang="ko-KR" dirty="0"/>
          </a:p>
          <a:p>
            <a:pPr lvl="1"/>
            <a:r>
              <a:rPr lang="en-US" altLang="ko-KR" dirty="0"/>
              <a:t>Since upload cost is 0 in AWS instance, minimizing response size is optimal</a:t>
            </a:r>
          </a:p>
          <a:p>
            <a:pPr lvl="1"/>
            <a:r>
              <a:rPr lang="en-US" altLang="ko-KR" dirty="0" err="1"/>
              <a:t>FrodoPIR</a:t>
            </a:r>
            <a:r>
              <a:rPr lang="en-US" altLang="ko-KR" dirty="0"/>
              <a:t> based </a:t>
            </a:r>
            <a:r>
              <a:rPr lang="en-US" altLang="ko-KR" dirty="0" err="1"/>
              <a:t>ChalametPIR</a:t>
            </a:r>
            <a:r>
              <a:rPr lang="en-US" altLang="ko-KR" dirty="0"/>
              <a:t> uses more bandwidth costs in total</a:t>
            </a:r>
          </a:p>
          <a:p>
            <a:pPr lvl="1"/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1E61488-6489-E218-975D-2238354F6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0FB5-BC68-415E-B104-1A5D9F53AE93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87C2655B-B3F3-ADDF-95FC-7064136EA1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/>
              <a:t>Conclusion &amp; Discussion</a:t>
            </a:r>
            <a:endParaRPr lang="ko-KR" altLang="en-US" dirty="0"/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2F6DCD03-481D-D749-DF74-787AC6F475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48732"/>
              </p:ext>
            </p:extLst>
          </p:nvPr>
        </p:nvGraphicFramePr>
        <p:xfrm>
          <a:off x="1401314" y="5143124"/>
          <a:ext cx="3948264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8044">
                  <a:extLst>
                    <a:ext uri="{9D8B030D-6E8A-4147-A177-3AD203B41FA5}">
                      <a16:colId xmlns:a16="http://schemas.microsoft.com/office/drawing/2014/main" val="1247815728"/>
                    </a:ext>
                  </a:extLst>
                </a:gridCol>
                <a:gridCol w="658044">
                  <a:extLst>
                    <a:ext uri="{9D8B030D-6E8A-4147-A177-3AD203B41FA5}">
                      <a16:colId xmlns:a16="http://schemas.microsoft.com/office/drawing/2014/main" val="2568140784"/>
                    </a:ext>
                  </a:extLst>
                </a:gridCol>
                <a:gridCol w="658044">
                  <a:extLst>
                    <a:ext uri="{9D8B030D-6E8A-4147-A177-3AD203B41FA5}">
                      <a16:colId xmlns:a16="http://schemas.microsoft.com/office/drawing/2014/main" val="2871659864"/>
                    </a:ext>
                  </a:extLst>
                </a:gridCol>
                <a:gridCol w="658044">
                  <a:extLst>
                    <a:ext uri="{9D8B030D-6E8A-4147-A177-3AD203B41FA5}">
                      <a16:colId xmlns:a16="http://schemas.microsoft.com/office/drawing/2014/main" val="2725332942"/>
                    </a:ext>
                  </a:extLst>
                </a:gridCol>
                <a:gridCol w="658044">
                  <a:extLst>
                    <a:ext uri="{9D8B030D-6E8A-4147-A177-3AD203B41FA5}">
                      <a16:colId xmlns:a16="http://schemas.microsoft.com/office/drawing/2014/main" val="844851950"/>
                    </a:ext>
                  </a:extLst>
                </a:gridCol>
                <a:gridCol w="658044">
                  <a:extLst>
                    <a:ext uri="{9D8B030D-6E8A-4147-A177-3AD203B41FA5}">
                      <a16:colId xmlns:a16="http://schemas.microsoft.com/office/drawing/2014/main" val="35518399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1697917"/>
                  </a:ext>
                </a:extLst>
              </a:tr>
            </a:tbl>
          </a:graphicData>
        </a:graphic>
      </p:graphicFrame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3FAA92F5-1F5F-53F0-086D-6EBFB424D7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327121"/>
              </p:ext>
            </p:extLst>
          </p:nvPr>
        </p:nvGraphicFramePr>
        <p:xfrm>
          <a:off x="7488254" y="4960244"/>
          <a:ext cx="1959402" cy="736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3134">
                  <a:extLst>
                    <a:ext uri="{9D8B030D-6E8A-4147-A177-3AD203B41FA5}">
                      <a16:colId xmlns:a16="http://schemas.microsoft.com/office/drawing/2014/main" val="4138047633"/>
                    </a:ext>
                  </a:extLst>
                </a:gridCol>
                <a:gridCol w="653134">
                  <a:extLst>
                    <a:ext uri="{9D8B030D-6E8A-4147-A177-3AD203B41FA5}">
                      <a16:colId xmlns:a16="http://schemas.microsoft.com/office/drawing/2014/main" val="3321539089"/>
                    </a:ext>
                  </a:extLst>
                </a:gridCol>
                <a:gridCol w="653134">
                  <a:extLst>
                    <a:ext uri="{9D8B030D-6E8A-4147-A177-3AD203B41FA5}">
                      <a16:colId xmlns:a16="http://schemas.microsoft.com/office/drawing/2014/main" val="3518304821"/>
                    </a:ext>
                  </a:extLst>
                </a:gridCol>
              </a:tblGrid>
              <a:tr h="336632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7109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45853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92136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0EB0768-F95E-450B-A91C-38C90FACD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6000" dirty="0"/>
              <a:t>Thank you</a:t>
            </a:r>
            <a:endParaRPr lang="ko-KR" altLang="en-US" sz="6000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77CE12F-ECD1-61D1-B04F-1CDE20C238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00203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6EC93F3-F9B5-C959-AFA8-497F051E1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ORAM</a:t>
            </a:r>
            <a:r>
              <a:rPr lang="ko-KR" altLang="en-US" dirty="0"/>
              <a:t> </a:t>
            </a:r>
            <a:r>
              <a:rPr lang="en-US" altLang="ko-KR" dirty="0"/>
              <a:t>vs.</a:t>
            </a:r>
            <a:r>
              <a:rPr lang="ko-KR" altLang="en-US" dirty="0"/>
              <a:t> </a:t>
            </a:r>
            <a:r>
              <a:rPr lang="en-US" altLang="ko-KR" dirty="0"/>
              <a:t>PIR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258CC78-E0DC-AB69-390B-5D9AE211C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For DB servers who deal with sensitive data, they store encrypted data</a:t>
            </a:r>
          </a:p>
          <a:p>
            <a:pPr lvl="1"/>
            <a:r>
              <a:rPr lang="en-US" altLang="ko-KR" dirty="0"/>
              <a:t>To prevent some leakages, Oblivious RAM (ORAM) is used</a:t>
            </a:r>
          </a:p>
          <a:p>
            <a:endParaRPr lang="en-US" altLang="ko-KR" dirty="0"/>
          </a:p>
          <a:p>
            <a:r>
              <a:rPr lang="en-US" altLang="ko-KR" dirty="0"/>
              <a:t>For DB servers who store public data, they cannot encrypt their data</a:t>
            </a:r>
          </a:p>
          <a:p>
            <a:pPr lvl="1"/>
            <a:r>
              <a:rPr lang="en-US" altLang="ko-KR" dirty="0">
                <a:sym typeface="Wingdings" panose="05000000000000000000" pitchFamily="2" charset="2"/>
              </a:rPr>
              <a:t>Encrypting each data element with client’s key is inefficient</a:t>
            </a:r>
          </a:p>
          <a:p>
            <a:pPr lvl="1"/>
            <a:r>
              <a:rPr lang="en-US" altLang="ko-KR" dirty="0">
                <a:sym typeface="Wingdings" panose="05000000000000000000" pitchFamily="2" charset="2"/>
              </a:rPr>
              <a:t>To ensure privacy, PIR can be used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5C90EE8-4B55-5BB6-49C2-377F810C6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0FB5-BC68-415E-B104-1A5D9F53AE93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34F6B79-9759-E63A-720E-8F7EBBF570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/>
              <a:t>Introduction &amp; Background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12444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DE53192-61CD-1E94-071D-430A6CFFB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Binary Fuse Filter – Peeling [1/3]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7EF42ACC-5087-B994-E88D-7CEB366E74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sz="2800" dirty="0"/>
                  <a:t>Order of insertion is very important due to </a:t>
                </a:r>
                <a:r>
                  <a:rPr lang="en-US" altLang="ko-KR" sz="2800" b="1" dirty="0"/>
                  <a:t>cycle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8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ko-KR" sz="2800" b="0" i="1" smtClean="0">
                          <a:latin typeface="Cambria Math" panose="02040503050406030204" pitchFamily="18" charset="0"/>
                        </a:rPr>
                        <m:t> →</m:t>
                      </m:r>
                      <m:sSub>
                        <m:sSubPr>
                          <m:ctrlP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altLang="ko-KR" sz="2800" b="0" i="1" smtClean="0">
                          <a:latin typeface="Cambria Math" panose="02040503050406030204" pitchFamily="18" charset="0"/>
                        </a:rPr>
                        <m:t>=1, </m:t>
                      </m:r>
                      <m:sSub>
                        <m:sSubPr>
                          <m:ctrlP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altLang="ko-KR" sz="2800" b="0" i="1" smtClean="0">
                          <a:latin typeface="Cambria Math" panose="02040503050406030204" pitchFamily="18" charset="0"/>
                        </a:rPr>
                        <m:t>=4, </m:t>
                      </m:r>
                      <m:sSub>
                        <m:sSubPr>
                          <m:ctrlP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altLang="ko-KR" sz="2800" b="0" i="1" smtClean="0"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US" altLang="ko-KR" sz="28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8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altLang="ko-KR" sz="2800" b="0" i="1" smtClean="0">
                          <a:latin typeface="Cambria Math" panose="02040503050406030204" pitchFamily="18" charset="0"/>
                        </a:rPr>
                        <m:t> →</m:t>
                      </m:r>
                      <m:sSub>
                        <m:sSubPr>
                          <m:ctrlP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altLang="ko-KR" sz="2800" b="0" i="1" smtClean="0">
                          <a:latin typeface="Cambria Math" panose="02040503050406030204" pitchFamily="18" charset="0"/>
                        </a:rPr>
                        <m:t>=1, </m:t>
                      </m:r>
                      <m:sSub>
                        <m:sSubPr>
                          <m:ctrlP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altLang="ko-KR" sz="2800" b="0" i="1" smtClean="0">
                          <a:latin typeface="Cambria Math" panose="02040503050406030204" pitchFamily="18" charset="0"/>
                        </a:rPr>
                        <m:t>=5, </m:t>
                      </m:r>
                      <m:sSub>
                        <m:sSubPr>
                          <m:ctrlP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altLang="ko-KR" sz="2800" b="0" i="1" smtClean="0"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US" altLang="ko-KR" sz="2800" dirty="0"/>
              </a:p>
              <a:p>
                <a:endParaRPr lang="ko-KR" altLang="en-US" dirty="0"/>
              </a:p>
              <a:p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7EF42ACC-5087-B994-E88D-7CEB366E74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99" t="-20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25392E4-DB1F-8C71-1FE2-302C5CC2B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0FB5-BC68-415E-B104-1A5D9F53AE93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F733D562-FCF0-2404-64D5-DD4543BD93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/>
              <a:t>Appendix</a:t>
            </a:r>
            <a:endParaRPr lang="ko-KR" altLang="en-US" dirty="0"/>
          </a:p>
        </p:txBody>
      </p:sp>
      <p:sp>
        <p:nvSpPr>
          <p:cNvPr id="6" name="슬라이드 번호 개체 틀 3">
            <a:extLst>
              <a:ext uri="{FF2B5EF4-FFF2-40B4-BE49-F238E27FC236}">
                <a16:creationId xmlns:a16="http://schemas.microsoft.com/office/drawing/2014/main" id="{202AD008-9D66-415F-6FC7-0684FDFD248E}"/>
              </a:ext>
            </a:extLst>
          </p:cNvPr>
          <p:cNvSpPr txBox="1">
            <a:spLocks/>
          </p:cNvSpPr>
          <p:nvPr/>
        </p:nvSpPr>
        <p:spPr>
          <a:xfrm>
            <a:off x="11149690" y="6451911"/>
            <a:ext cx="486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880FB5-BC68-415E-B104-1A5D9F53AE93}" type="slidenum">
              <a:rPr lang="en-US" smtClean="0"/>
              <a:pPr/>
              <a:t>37</a:t>
            </a:fld>
            <a:endParaRPr lang="en-US" dirty="0"/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B4C92FD8-68BE-AA2E-1971-4795FC0B4A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542186"/>
              </p:ext>
            </p:extLst>
          </p:nvPr>
        </p:nvGraphicFramePr>
        <p:xfrm>
          <a:off x="3021691" y="2472086"/>
          <a:ext cx="8127999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3111">
                  <a:extLst>
                    <a:ext uri="{9D8B030D-6E8A-4147-A177-3AD203B41FA5}">
                      <a16:colId xmlns:a16="http://schemas.microsoft.com/office/drawing/2014/main" val="1001561988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4115200485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24218401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2729899088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408446417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2889450998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410578272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712177892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21509581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/>
                        <a:t>0</a:t>
                      </a:r>
                      <a:endParaRPr lang="ko-KR" alt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/>
                        <a:t>0</a:t>
                      </a:r>
                      <a:endParaRPr lang="ko-KR" alt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/>
                        <a:t>0</a:t>
                      </a:r>
                      <a:endParaRPr lang="ko-KR" alt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/>
                        <a:t>0</a:t>
                      </a:r>
                      <a:endParaRPr lang="ko-KR" alt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/>
                        <a:t>0</a:t>
                      </a:r>
                      <a:endParaRPr lang="ko-KR" alt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/>
                        <a:t>0</a:t>
                      </a:r>
                      <a:endParaRPr lang="ko-KR" alt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/>
                        <a:t>0</a:t>
                      </a:r>
                      <a:endParaRPr lang="ko-KR" alt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/>
                        <a:t>0</a:t>
                      </a:r>
                      <a:endParaRPr lang="ko-KR" alt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60412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/>
                        <a:t>1</a:t>
                      </a:r>
                      <a:endParaRPr lang="ko-KR" altLang="en-US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/>
                        <a:t>2</a:t>
                      </a:r>
                      <a:endParaRPr lang="ko-KR" altLang="en-US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/>
                        <a:t>3</a:t>
                      </a:r>
                      <a:endParaRPr lang="ko-KR" altLang="en-US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/>
                        <a:t>4</a:t>
                      </a:r>
                      <a:endParaRPr lang="ko-KR" altLang="en-US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/>
                        <a:t>5</a:t>
                      </a:r>
                      <a:endParaRPr lang="ko-KR" altLang="en-US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/>
                        <a:t>6</a:t>
                      </a:r>
                      <a:endParaRPr lang="ko-KR" altLang="en-US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/>
                        <a:t>7</a:t>
                      </a:r>
                      <a:endParaRPr lang="ko-KR" altLang="en-US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/>
                        <a:t>8</a:t>
                      </a:r>
                      <a:endParaRPr lang="ko-KR" altLang="en-US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/>
                        <a:t>9</a:t>
                      </a:r>
                      <a:endParaRPr lang="ko-KR" altLang="en-US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7136735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7081412-41F9-D090-8A83-AB523D027EEF}"/>
                  </a:ext>
                </a:extLst>
              </p:cNvPr>
              <p:cNvSpPr txBox="1"/>
              <p:nvPr/>
            </p:nvSpPr>
            <p:spPr>
              <a:xfrm>
                <a:off x="1015249" y="3183020"/>
                <a:ext cx="200644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2000" b="1" dirty="0">
                    <a:cs typeface="Times New Roman" panose="02020603050405020304" pitchFamily="18" charset="0"/>
                  </a:rPr>
                  <a:t>Inserting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ko-KR" sz="20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X</m:t>
                    </m:r>
                  </m:oMath>
                </a14:m>
                <a:endParaRPr lang="ko-KR" altLang="en-US" sz="2000" b="1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7081412-41F9-D090-8A83-AB523D027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249" y="3183020"/>
                <a:ext cx="2006442" cy="400110"/>
              </a:xfrm>
              <a:prstGeom prst="rect">
                <a:avLst/>
              </a:prstGeom>
              <a:blipFill>
                <a:blip r:embed="rId3"/>
                <a:stretch>
                  <a:fillRect t="-7576" r="-304" b="-2575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F71ABF6-6943-D847-9CD4-934140A6EEFF}"/>
                  </a:ext>
                </a:extLst>
              </p:cNvPr>
              <p:cNvSpPr txBox="1"/>
              <p:nvPr/>
            </p:nvSpPr>
            <p:spPr>
              <a:xfrm>
                <a:off x="3021691" y="3213766"/>
                <a:ext cx="4641912" cy="347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𝐹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e>
                      </m:d>
                      <m:r>
                        <a:rPr lang="en-US" altLang="ko-KR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ko-KR" sz="16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fp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16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6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ϵ</m:t>
                          </m:r>
                        </m:sub>
                      </m:sSub>
                      <m:d>
                        <m:d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ko-KR" sz="16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</m:d>
                      <m:r>
                        <a:rPr lang="en-US" altLang="ko-KR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||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ko-KR" sz="16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𝐹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  <m:r>
                        <a:rPr lang="en-US" altLang="ko-KR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𝐹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e>
                      </m:d>
                      <m:r>
                        <a:rPr lang="en-US" altLang="ko-KR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−0−0=</m:t>
                      </m:r>
                      <m:r>
                        <a:rPr lang="en-US" altLang="ko-KR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𝟒</m:t>
                      </m:r>
                    </m:oMath>
                  </m:oMathPara>
                </a14:m>
                <a:endParaRPr lang="ko-KR" altLang="en-US" sz="1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F71ABF6-6943-D847-9CD4-934140A6EE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1691" y="3213766"/>
                <a:ext cx="4641912" cy="347916"/>
              </a:xfrm>
              <a:prstGeom prst="rect">
                <a:avLst/>
              </a:prstGeom>
              <a:blipFill>
                <a:blip r:embed="rId4"/>
                <a:stretch>
                  <a:fillRect b="-877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id="{949ED3AD-0BC6-1EFB-6D87-179FC9071A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706087"/>
              </p:ext>
            </p:extLst>
          </p:nvPr>
        </p:nvGraphicFramePr>
        <p:xfrm>
          <a:off x="3021691" y="3767180"/>
          <a:ext cx="8127999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3111">
                  <a:extLst>
                    <a:ext uri="{9D8B030D-6E8A-4147-A177-3AD203B41FA5}">
                      <a16:colId xmlns:a16="http://schemas.microsoft.com/office/drawing/2014/main" val="1001561988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4115200485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24218401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2729899088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408446417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2889450998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410578272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712177892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21509581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/>
                        <a:t>0</a:t>
                      </a:r>
                      <a:endParaRPr lang="ko-KR" alt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/>
                        <a:t>0</a:t>
                      </a:r>
                      <a:endParaRPr lang="ko-KR" alt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/>
                        <a:t>0</a:t>
                      </a:r>
                      <a:endParaRPr lang="ko-KR" alt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/>
                        <a:t>0</a:t>
                      </a:r>
                      <a:endParaRPr lang="ko-KR" alt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/>
                        <a:t>0</a:t>
                      </a:r>
                      <a:endParaRPr lang="ko-KR" alt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ko-KR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/>
                        <a:t>0</a:t>
                      </a:r>
                      <a:endParaRPr lang="ko-KR" alt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/>
                        <a:t>0</a:t>
                      </a:r>
                      <a:endParaRPr lang="ko-KR" alt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60412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/>
                        <a:t>1</a:t>
                      </a:r>
                      <a:endParaRPr lang="ko-KR" altLang="en-US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/>
                        <a:t>2</a:t>
                      </a:r>
                      <a:endParaRPr lang="ko-KR" altLang="en-US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/>
                        <a:t>3</a:t>
                      </a:r>
                      <a:endParaRPr lang="ko-KR" altLang="en-US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/>
                        <a:t>4</a:t>
                      </a:r>
                      <a:endParaRPr lang="ko-KR" altLang="en-US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/>
                        <a:t>5</a:t>
                      </a:r>
                      <a:endParaRPr lang="ko-KR" altLang="en-US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/>
                        <a:t>6</a:t>
                      </a:r>
                      <a:endParaRPr lang="ko-KR" altLang="en-US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/>
                        <a:t>7</a:t>
                      </a:r>
                      <a:endParaRPr lang="ko-KR" altLang="en-US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/>
                        <a:t>8</a:t>
                      </a:r>
                      <a:endParaRPr lang="ko-KR" altLang="en-US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/>
                        <a:t>9</a:t>
                      </a:r>
                      <a:endParaRPr lang="ko-KR" altLang="en-US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7136735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63675AE-F680-321B-148A-EC086A297990}"/>
                  </a:ext>
                </a:extLst>
              </p:cNvPr>
              <p:cNvSpPr txBox="1"/>
              <p:nvPr/>
            </p:nvSpPr>
            <p:spPr>
              <a:xfrm>
                <a:off x="3021691" y="4597235"/>
                <a:ext cx="4774962" cy="347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𝐹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  <m:r>
                        <a:rPr lang="en-US" altLang="ko-KR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ko-KR" sz="16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fp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16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6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ϵ</m:t>
                          </m:r>
                        </m:sub>
                      </m:sSub>
                      <m:d>
                        <m:d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ko-KR" sz="16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</m:d>
                      <m:r>
                        <a:rPr lang="en-US" altLang="ko-KR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||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ko-KR" sz="16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Y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𝐹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</m:d>
                      <m:r>
                        <a:rPr lang="en-US" altLang="ko-KR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𝐹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e>
                      </m:d>
                      <m:r>
                        <a:rPr lang="en-US" altLang="ko-KR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𝟔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−0−0=</m:t>
                      </m:r>
                      <m:r>
                        <a:rPr lang="en-US" altLang="ko-KR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𝟔</m:t>
                      </m:r>
                    </m:oMath>
                  </m:oMathPara>
                </a14:m>
                <a:endParaRPr lang="ko-KR" altLang="en-US" sz="1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63675AE-F680-321B-148A-EC086A2979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1691" y="4597235"/>
                <a:ext cx="4774962" cy="347916"/>
              </a:xfrm>
              <a:prstGeom prst="rect">
                <a:avLst/>
              </a:prstGeom>
              <a:blipFill>
                <a:blip r:embed="rId5"/>
                <a:stretch>
                  <a:fillRect b="-877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id="{316366CA-F6E4-479D-81DD-FC9E6C92CE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756555"/>
              </p:ext>
            </p:extLst>
          </p:nvPr>
        </p:nvGraphicFramePr>
        <p:xfrm>
          <a:off x="3021691" y="5147443"/>
          <a:ext cx="8127999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3111">
                  <a:extLst>
                    <a:ext uri="{9D8B030D-6E8A-4147-A177-3AD203B41FA5}">
                      <a16:colId xmlns:a16="http://schemas.microsoft.com/office/drawing/2014/main" val="1001561988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4115200485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24218401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2729899088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408446417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2889450998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410578272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712177892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21509581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solidFill>
                            <a:srgbClr val="C00000"/>
                          </a:solidFill>
                        </a:rPr>
                        <a:t>6</a:t>
                      </a:r>
                      <a:endParaRPr lang="ko-KR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/>
                        <a:t>0</a:t>
                      </a:r>
                      <a:endParaRPr lang="ko-KR" alt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/>
                        <a:t>0</a:t>
                      </a:r>
                      <a:endParaRPr lang="ko-KR" alt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/>
                        <a:t>0</a:t>
                      </a:r>
                      <a:endParaRPr lang="ko-KR" alt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/>
                        <a:t>0</a:t>
                      </a:r>
                      <a:endParaRPr lang="ko-KR" alt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ko-KR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/>
                        <a:t>0</a:t>
                      </a:r>
                      <a:endParaRPr lang="ko-KR" alt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/>
                        <a:t>0</a:t>
                      </a:r>
                      <a:endParaRPr lang="ko-KR" alt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60412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/>
                        <a:t>1</a:t>
                      </a:r>
                      <a:endParaRPr lang="ko-KR" altLang="en-US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/>
                        <a:t>2</a:t>
                      </a:r>
                      <a:endParaRPr lang="ko-KR" altLang="en-US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/>
                        <a:t>3</a:t>
                      </a:r>
                      <a:endParaRPr lang="ko-KR" altLang="en-US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/>
                        <a:t>4</a:t>
                      </a:r>
                      <a:endParaRPr lang="ko-KR" altLang="en-US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/>
                        <a:t>5</a:t>
                      </a:r>
                      <a:endParaRPr lang="ko-KR" altLang="en-US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/>
                        <a:t>6</a:t>
                      </a:r>
                      <a:endParaRPr lang="ko-KR" altLang="en-US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/>
                        <a:t>7</a:t>
                      </a:r>
                      <a:endParaRPr lang="ko-KR" altLang="en-US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/>
                        <a:t>8</a:t>
                      </a:r>
                      <a:endParaRPr lang="ko-KR" altLang="en-US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/>
                        <a:t>9</a:t>
                      </a:r>
                      <a:endParaRPr lang="ko-KR" altLang="en-US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7136735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E8084C0-0330-031A-0A84-AB7ECE77466A}"/>
                  </a:ext>
                </a:extLst>
              </p:cNvPr>
              <p:cNvSpPr txBox="1"/>
              <p:nvPr/>
            </p:nvSpPr>
            <p:spPr>
              <a:xfrm>
                <a:off x="1015249" y="4566457"/>
                <a:ext cx="200644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2000" b="1" dirty="0">
                    <a:cs typeface="Times New Roman" panose="02020603050405020304" pitchFamily="18" charset="0"/>
                  </a:rPr>
                  <a:t>Inserting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ko-KR" sz="20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Y</m:t>
                    </m:r>
                  </m:oMath>
                </a14:m>
                <a:endParaRPr lang="ko-KR" altLang="en-US" sz="2000" b="1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E8084C0-0330-031A-0A84-AB7ECE7746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249" y="4566457"/>
                <a:ext cx="2006442" cy="400110"/>
              </a:xfrm>
              <a:prstGeom prst="rect">
                <a:avLst/>
              </a:prstGeom>
              <a:blipFill>
                <a:blip r:embed="rId6"/>
                <a:stretch>
                  <a:fillRect t="-7576" r="-304" b="-2575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E3876A7-396D-6987-E713-F493172CE62B}"/>
                  </a:ext>
                </a:extLst>
              </p:cNvPr>
              <p:cNvSpPr txBox="1"/>
              <p:nvPr/>
            </p:nvSpPr>
            <p:spPr>
              <a:xfrm>
                <a:off x="3021691" y="5940813"/>
                <a:ext cx="5303311" cy="3702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  <m:d>
                      <m:dPr>
                        <m:begChr m:val="["/>
                        <m:endChr m:val="]"/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altLang="ko-K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  <m:d>
                      <m:dPr>
                        <m:begChr m:val="["/>
                        <m:endChr m:val="]"/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d>
                    <m:r>
                      <a:rPr lang="en-US" altLang="ko-K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  <m:d>
                      <m:dPr>
                        <m:begChr m:val="["/>
                        <m:endChr m:val="]"/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</m:d>
                    <m:r>
                      <a:rPr lang="en-US" altLang="ko-K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ko-KR" sz="1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altLang="ko-K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+0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ko-KR" sz="1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ko-KR" sz="1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en-US" altLang="ko-KR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altLang="ko-KR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𝟒</m:t>
                    </m:r>
                    <m:d>
                      <m:dPr>
                        <m:ctrlP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altLang="ko-KR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fp</m:t>
                        </m:r>
                        <m:sSub>
                          <m:sSubPr>
                            <m:ctrlPr>
                              <a:rPr lang="en-US" altLang="ko-KR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 sz="16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 sz="16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ϵ</m:t>
                            </m:r>
                          </m:sub>
                        </m:sSub>
                        <m:d>
                          <m:dPr>
                            <m:ctrlPr>
                              <a:rPr lang="en-US" altLang="ko-KR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altLang="ko-KR" sz="16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</m:d>
                        <m:r>
                          <a:rPr lang="en-US" altLang="ko-K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||</m:t>
                        </m:r>
                        <m:sSub>
                          <m:sSubPr>
                            <m:ctrlPr>
                              <a:rPr lang="en-US" altLang="ko-KR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altLang="ko-KR" sz="16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sub>
                        </m:sSub>
                      </m:e>
                    </m:d>
                  </m:oMath>
                </a14:m>
                <a:r>
                  <a:rPr lang="ko-KR" altLang="en-US" sz="1600" dirty="0"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E3876A7-396D-6987-E713-F493172CE6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1691" y="5940813"/>
                <a:ext cx="5303311" cy="370294"/>
              </a:xfrm>
              <a:prstGeom prst="rect">
                <a:avLst/>
              </a:prstGeom>
              <a:blipFill>
                <a:blip r:embed="rId7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38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3" grpId="0"/>
      <p:bldP spid="1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F1367-5FF3-DADD-8228-48FD9EF37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413825-C0CC-BDA5-F4C8-E5E3BDFB6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Binary Fuse Filter – Peeling [2/3]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085A4373-2E97-9179-139E-AE96BD4F49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/>
                  <a:t>Since insertion requires multiple filter blocks, order is important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X</m:t>
                    </m:r>
                    <m:groupChr>
                      <m:groupChrPr>
                        <m:chr m:val="→"/>
                        <m:vertJc m:val="bot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2"/>
                              </m:r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m:rPr>
                                <m:brk m:alnAt="2"/>
                              </m:r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brk m:alnAt="2"/>
                          </m:rPr>
                          <a:rPr lang="en-US" altLang="ko-K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2"/>
                              </m:r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m:rPr>
                                <m:brk m:alnAt="2"/>
                              </m:r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brk m:alnAt="2"/>
                          </m:rPr>
                          <a:rPr lang="en-US" altLang="ko-K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2"/>
                              </m:r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m:rPr>
                                <m:brk m:alnAt="2"/>
                              </m:r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groupChr>
                    <m:d>
                      <m:dPr>
                        <m:begChr m:val="{"/>
                        <m:endChr m:val="}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1, 4, 7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Y</m:t>
                    </m:r>
                    <m:groupChr>
                      <m:groupChrPr>
                        <m:chr m:val="→"/>
                        <m:vertJc m:val="bot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2"/>
                              </m:r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m:rPr>
                                <m:brk m:alnAt="2"/>
                              </m:r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brk m:alnAt="2"/>
                          </m:rPr>
                          <a:rPr lang="en-US" altLang="ko-K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2"/>
                              </m:r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m:rPr>
                                <m:brk m:alnAt="2"/>
                              </m:r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brk m:alnAt="2"/>
                          </m:rPr>
                          <a:rPr lang="en-US" altLang="ko-K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2"/>
                              </m:r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m:rPr>
                                <m:brk m:alnAt="2"/>
                              </m:r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groupChr>
                    <m:d>
                      <m:dPr>
                        <m:begChr m:val="{"/>
                        <m:endChr m:val="}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1, 5, 9</m:t>
                        </m:r>
                      </m:e>
                    </m:d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085A4373-2E97-9179-139E-AE96BD4F49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99" t="-20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D243E65-FF60-03CC-C5AD-D3F77447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0FB5-BC68-415E-B104-1A5D9F53AE93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808B08B8-D5A4-29EE-6303-588F0CBDB6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/>
              <a:t>Appendix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표 5">
                <a:extLst>
                  <a:ext uri="{FF2B5EF4-FFF2-40B4-BE49-F238E27FC236}">
                    <a16:creationId xmlns:a16="http://schemas.microsoft.com/office/drawing/2014/main" id="{D9ABFCF3-65CD-5384-82AF-9FDFD3BC1E5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9087069"/>
                  </p:ext>
                </p:extLst>
              </p:nvPr>
            </p:nvGraphicFramePr>
            <p:xfrm>
              <a:off x="2032000" y="2324496"/>
              <a:ext cx="8127999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03111">
                      <a:extLst>
                        <a:ext uri="{9D8B030D-6E8A-4147-A177-3AD203B41FA5}">
                          <a16:colId xmlns:a16="http://schemas.microsoft.com/office/drawing/2014/main" val="1001561988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4115200485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24218401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2729899088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408446417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2889450998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410578272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712177892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215095815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ko-KR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ko-KR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ko-KR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lang="ko-KR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ko-KR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  <a:endParaRPr lang="ko-KR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  <a:endParaRPr lang="ko-KR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solidFill>
                                <a:schemeClr val="tx1"/>
                              </a:solidFill>
                            </a:rPr>
                            <a:t>8</a:t>
                          </a:r>
                          <a:endParaRPr lang="ko-KR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  <a:endParaRPr lang="ko-KR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1604123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altLang="ko-KR" b="1" i="0" smtClean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oMath>
                            </m:oMathPara>
                          </a14:m>
                          <a:endParaRPr lang="ko-KR" altLang="en-US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:endParaRPr lang="ko-KR" altLang="en-US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:endParaRPr lang="ko-KR" altLang="en-US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altLang="ko-KR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oMath>
                            </m:oMathPara>
                          </a14:m>
                          <a:endParaRPr lang="ko-KR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:endParaRPr lang="ko-KR" altLang="en-US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:endParaRPr lang="ko-KR" altLang="en-US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altLang="ko-KR" b="1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oMath>
                            </m:oMathPara>
                          </a14:m>
                          <a:endParaRPr lang="ko-KR" altLang="en-US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:endParaRPr lang="ko-KR" altLang="en-US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:endParaRPr lang="ko-KR" altLang="en-US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713673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altLang="ko-KR" b="1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</m:oMath>
                            </m:oMathPara>
                          </a14:m>
                          <a:endParaRPr lang="ko-KR" altLang="en-US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:endParaRPr lang="ko-KR" altLang="en-US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:endParaRPr lang="ko-KR" altLang="en-US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:endParaRPr lang="ko-KR" altLang="en-US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altLang="ko-KR" b="1" i="0" smtClean="0"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</m:oMath>
                            </m:oMathPara>
                          </a14:m>
                          <a:endParaRPr lang="ko-KR" altLang="en-US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:endParaRPr lang="ko-KR" altLang="en-US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:endParaRPr lang="ko-KR" altLang="en-US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:endParaRPr lang="ko-KR" altLang="en-US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altLang="ko-KR" b="1" i="0" smtClean="0"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</m:oMath>
                            </m:oMathPara>
                          </a14:m>
                          <a:endParaRPr lang="ko-KR" altLang="en-US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5664442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표 5">
                <a:extLst>
                  <a:ext uri="{FF2B5EF4-FFF2-40B4-BE49-F238E27FC236}">
                    <a16:creationId xmlns:a16="http://schemas.microsoft.com/office/drawing/2014/main" id="{D9ABFCF3-65CD-5384-82AF-9FDFD3BC1E5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9087069"/>
                  </p:ext>
                </p:extLst>
              </p:nvPr>
            </p:nvGraphicFramePr>
            <p:xfrm>
              <a:off x="2032000" y="2324496"/>
              <a:ext cx="8127999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03111">
                      <a:extLst>
                        <a:ext uri="{9D8B030D-6E8A-4147-A177-3AD203B41FA5}">
                          <a16:colId xmlns:a16="http://schemas.microsoft.com/office/drawing/2014/main" val="1001561988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4115200485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24218401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2729899088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408446417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2889450998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410578272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712177892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215095815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ko-KR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ko-KR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ko-KR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lang="ko-KR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ko-KR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  <a:endParaRPr lang="ko-KR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  <a:endParaRPr lang="ko-KR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solidFill>
                                <a:schemeClr val="tx1"/>
                              </a:solidFill>
                            </a:rPr>
                            <a:t>8</a:t>
                          </a:r>
                          <a:endParaRPr lang="ko-KR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  <a:endParaRPr lang="ko-KR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1604123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76" t="-108197" r="-802703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:endParaRPr lang="ko-KR" altLang="en-US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:endParaRPr lang="ko-KR" altLang="en-US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1351" t="-108197" r="-502027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:endParaRPr lang="ko-KR" altLang="en-US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:endParaRPr lang="ko-KR" altLang="en-US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97315" t="-108197" r="-200000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:endParaRPr lang="ko-KR" altLang="en-US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:endParaRPr lang="ko-KR" altLang="en-US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713673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76" t="-208197" r="-802703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:endParaRPr lang="ko-KR" altLang="en-US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:endParaRPr lang="ko-KR" altLang="en-US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:endParaRPr lang="ko-KR" altLang="en-US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01351" t="-208197" r="-402027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:endParaRPr lang="ko-KR" altLang="en-US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:endParaRPr lang="ko-KR" altLang="en-US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:endParaRPr lang="ko-KR" altLang="en-US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802027" t="-208197" r="-1351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6444293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3ED422EB-DE22-BFAA-53D5-8AF580B86A92}"/>
              </a:ext>
            </a:extLst>
          </p:cNvPr>
          <p:cNvCxnSpPr>
            <a:cxnSpLocks/>
          </p:cNvCxnSpPr>
          <p:nvPr/>
        </p:nvCxnSpPr>
        <p:spPr>
          <a:xfrm>
            <a:off x="1872343" y="2739193"/>
            <a:ext cx="0" cy="66115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20E0813-0603-9357-C7B6-7BC21987DCA9}"/>
              </a:ext>
            </a:extLst>
          </p:cNvPr>
          <p:cNvSpPr txBox="1"/>
          <p:nvPr/>
        </p:nvSpPr>
        <p:spPr>
          <a:xfrm>
            <a:off x="573295" y="2715829"/>
            <a:ext cx="11176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dirty="0">
                <a:cs typeface="Times New Roman" panose="02020603050405020304" pitchFamily="18" charset="0"/>
              </a:rPr>
              <a:t>Insertion</a:t>
            </a:r>
          </a:p>
          <a:p>
            <a:pPr algn="ctr"/>
            <a:r>
              <a:rPr lang="en-US" altLang="ko-KR" sz="2000" dirty="0">
                <a:cs typeface="Times New Roman" panose="02020603050405020304" pitchFamily="18" charset="0"/>
              </a:rPr>
              <a:t>Order</a:t>
            </a:r>
            <a:endParaRPr lang="ko-KR" altLang="en-US" sz="2000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509E521-4FBA-A895-E2D6-DB7AA91F29B6}"/>
                  </a:ext>
                </a:extLst>
              </p:cNvPr>
              <p:cNvSpPr txBox="1"/>
              <p:nvPr/>
            </p:nvSpPr>
            <p:spPr>
              <a:xfrm>
                <a:off x="2032001" y="3633089"/>
                <a:ext cx="8127998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ko-KR" sz="2000" dirty="0">
                    <a:cs typeface="Times New Roman" panose="02020603050405020304" pitchFamily="18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  <m:d>
                      <m:dPr>
                        <m:begChr m:val="["/>
                        <m:endChr m:val="]"/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ko-KR" altLang="en-US" sz="2000" dirty="0">
                    <a:cs typeface="Times New Roman" panose="02020603050405020304" pitchFamily="18" charset="0"/>
                  </a:rPr>
                  <a:t> </a:t>
                </a:r>
                <a:r>
                  <a:rPr lang="en-US" altLang="ko-KR" sz="2000" dirty="0">
                    <a:cs typeface="Times New Roman" panose="02020603050405020304" pitchFamily="18" charset="0"/>
                  </a:rPr>
                  <a:t>is changed after inserting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ko-KR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X</m:t>
                    </m:r>
                  </m:oMath>
                </a14:m>
                <a:r>
                  <a:rPr lang="en-US" altLang="ko-KR" sz="2000" dirty="0">
                    <a:cs typeface="Times New Roman" panose="02020603050405020304" pitchFamily="18" charset="0"/>
                  </a:rPr>
                  <a:t>,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𝐹</m:t>
                      </m:r>
                      <m:sSup>
                        <m:sSup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𝐹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e>
                      </m:d>
                      <m:r>
                        <a:rPr lang="en-US" altLang="ko-KR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𝐹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𝐹</m:t>
                      </m:r>
                      <m:sSup>
                        <m:sSup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𝐹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e>
                      </m:d>
                      <m:r>
                        <a:rPr lang="en-US" altLang="ko-KR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+(</m:t>
                      </m:r>
                      <m:r>
                        <m:rPr>
                          <m:sty m:val="p"/>
                        </m:rPr>
                        <a:rPr lang="en-US" altLang="ko-KR" sz="20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fp</m:t>
                      </m:r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20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20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ϵ</m:t>
                          </m:r>
                        </m:sub>
                      </m:sSub>
                      <m:d>
                        <m:d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ko-KR" sz="20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</m:d>
                      <m:r>
                        <a:rPr lang="en-US" altLang="ko-KR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|</m:t>
                      </m:r>
                      <m:d>
                        <m:dPr>
                          <m:begChr m:val="|"/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𝐹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e>
                          </m:d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𝐹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</m:e>
                          </m:d>
                        </m:e>
                      </m:d>
                    </m:oMath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𝐹</m:t>
                      </m:r>
                      <m:sSup>
                        <m:sSup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𝐹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  <m:r>
                        <a:rPr lang="en-US" altLang="ko-KR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ko-KR" sz="20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fp</m:t>
                      </m:r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20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20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ϵ</m:t>
                          </m:r>
                        </m:sub>
                      </m:sSub>
                      <m:d>
                        <m:d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ko-KR" sz="20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</m:d>
                      <m:r>
                        <a:rPr lang="en-US" altLang="ko-KR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||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≠</m:t>
                      </m:r>
                      <m:r>
                        <m:rPr>
                          <m:sty m:val="p"/>
                        </m:rPr>
                        <a:rPr lang="en-US" altLang="ko-KR" sz="20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fp</m:t>
                      </m:r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20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20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ϵ</m:t>
                          </m:r>
                        </m:sub>
                      </m:sSub>
                      <m:d>
                        <m:d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ko-KR" sz="20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</m:d>
                      <m:r>
                        <a:rPr lang="en-US" altLang="ko-KR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||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</m:t>
                      </m:r>
                    </m:oMath>
                  </m:oMathPara>
                </a14:m>
                <a:endParaRPr lang="ko-KR" altLang="en-US" sz="2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509E521-4FBA-A895-E2D6-DB7AA91F29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1" y="3633089"/>
                <a:ext cx="8127998" cy="1323439"/>
              </a:xfrm>
              <a:prstGeom prst="rect">
                <a:avLst/>
              </a:prstGeom>
              <a:blipFill>
                <a:blip r:embed="rId4"/>
                <a:stretch>
                  <a:fillRect l="-750" t="-2765" b="-368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02377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95AFFA-6D45-ACBD-B6CF-1E61721BE4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F1F5096-07EA-FB55-DAA4-71B05BA09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Binary Fuse Filter – Peeling [3/3]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3CD13DFC-B9F9-22BC-F098-0096D0E3DD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(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1, 4, 7</m:t>
                    </m:r>
                  </m:oMath>
                </a14:m>
                <a:r>
                  <a:rPr lang="en-US" altLang="ko-KR" dirty="0"/>
                  <a:t>),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(1, 5, 9),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Z</m:t>
                    </m:r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(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1, 4, 6</m:t>
                    </m:r>
                  </m:oMath>
                </a14:m>
                <a:r>
                  <a:rPr lang="en-US" altLang="ko-KR" dirty="0"/>
                  <a:t>)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3CD13DFC-B9F9-22BC-F098-0096D0E3DD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0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6FAACF5-99AC-282C-AC49-F44F3EB05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0FB5-BC68-415E-B104-1A5D9F53AE93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FD88C5C-B4F6-6814-DA1E-B729785511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/>
              <a:t>Simple, Practical KWPIR: </a:t>
            </a:r>
            <a:r>
              <a:rPr lang="en-US" altLang="ko-KR" dirty="0" err="1"/>
              <a:t>ChalametPIR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표 5">
                <a:extLst>
                  <a:ext uri="{FF2B5EF4-FFF2-40B4-BE49-F238E27FC236}">
                    <a16:creationId xmlns:a16="http://schemas.microsoft.com/office/drawing/2014/main" id="{81194C36-FFBB-82D6-1844-76B89D801CD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1502375"/>
                  </p:ext>
                </p:extLst>
              </p:nvPr>
            </p:nvGraphicFramePr>
            <p:xfrm>
              <a:off x="2032000" y="1943495"/>
              <a:ext cx="8127999" cy="1854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03111">
                      <a:extLst>
                        <a:ext uri="{9D8B030D-6E8A-4147-A177-3AD203B41FA5}">
                          <a16:colId xmlns:a16="http://schemas.microsoft.com/office/drawing/2014/main" val="1001561988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4115200485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24218401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2729899088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408446417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2889450998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410578272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712177892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215095815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ko-KR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ko-KR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ko-KR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lang="ko-KR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ko-KR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  <a:endParaRPr lang="ko-KR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  <a:endParaRPr lang="ko-KR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solidFill>
                                <a:schemeClr val="tx1"/>
                              </a:solidFill>
                            </a:rPr>
                            <a:t>8</a:t>
                          </a:r>
                          <a:endParaRPr lang="ko-KR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  <a:endParaRPr lang="ko-KR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04123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altLang="ko-KR" b="1" i="0" smtClean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en-US" altLang="ko-KR" b="1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m:rPr>
                                    <m:nor/>
                                  </m:rPr>
                                  <a:rPr lang="en-US" altLang="ko-KR" b="1" i="0" smtClean="0"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  <m:r>
                                  <a:rPr lang="en-US" altLang="ko-KR" b="1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m:rPr>
                                    <m:nor/>
                                  </m:rPr>
                                  <a:rPr lang="en-US" altLang="ko-KR" b="1" i="0" smtClean="0">
                                    <a:latin typeface="Cambria Math" panose="02040503050406030204" pitchFamily="18" charset="0"/>
                                  </a:rPr>
                                  <m:t>Z</m:t>
                                </m:r>
                              </m:oMath>
                            </m:oMathPara>
                          </a14:m>
                          <a:endParaRPr lang="ko-KR" altLang="en-US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:endParaRPr lang="ko-KR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:endParaRPr lang="ko-KR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altLang="ko-KR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m:rPr>
                                    <m:nor/>
                                  </m:rPr>
                                  <a:rPr lang="en-US" altLang="ko-KR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m:rPr>
                                    <m:nor/>
                                  </m:rPr>
                                  <a:rPr lang="en-US" altLang="ko-KR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Z</m:t>
                                </m:r>
                              </m:oMath>
                            </m:oMathPara>
                          </a14:m>
                          <a:endParaRPr lang="ko-KR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altLang="ko-KR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</m:oMath>
                            </m:oMathPara>
                          </a14:m>
                          <a:endParaRPr lang="ko-KR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altLang="ko-KR" b="1" i="0" smtClean="0">
                                    <a:latin typeface="Cambria Math" panose="02040503050406030204" pitchFamily="18" charset="0"/>
                                  </a:rPr>
                                  <m:t>Z</m:t>
                                </m:r>
                              </m:oMath>
                            </m:oMathPara>
                          </a14:m>
                          <a:endParaRPr lang="ko-KR" altLang="en-US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altLang="ko-KR" b="1" i="0" smtClean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oMath>
                            </m:oMathPara>
                          </a14:m>
                          <a:endParaRPr lang="ko-KR" altLang="en-US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:endParaRPr lang="ko-KR" altLang="en-US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altLang="ko-KR" b="1" i="0" smtClean="0"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</m:oMath>
                            </m:oMathPara>
                          </a14:m>
                          <a:endParaRPr lang="ko-KR" altLang="en-US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5226386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altLang="ko-KR" b="1" i="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</m:oMath>
                            </m:oMathPara>
                          </a14:m>
                          <a:endParaRPr lang="ko-KR" altLang="en-US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:endParaRPr lang="ko-KR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:endParaRPr lang="ko-KR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:endParaRPr lang="ko-KR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altLang="ko-KR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</m:oMath>
                            </m:oMathPara>
                          </a14:m>
                          <a:endParaRPr lang="ko-KR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:endParaRPr lang="ko-KR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:endParaRPr lang="ko-KR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:endParaRPr lang="ko-KR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altLang="ko-KR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</m:oMath>
                            </m:oMathPara>
                          </a14:m>
                          <a:endParaRPr lang="ko-KR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3930588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altLang="ko-KR" b="1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oMath>
                            </m:oMathPara>
                          </a14:m>
                          <a:endParaRPr lang="ko-KR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:endParaRPr lang="ko-KR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:endParaRPr lang="ko-KR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altLang="ko-KR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oMath>
                            </m:oMathPara>
                          </a14:m>
                          <a:endParaRPr lang="ko-KR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:endParaRPr lang="ko-KR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:endParaRPr lang="ko-KR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altLang="ko-KR" b="1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oMath>
                            </m:oMathPara>
                          </a14:m>
                          <a:endParaRPr lang="ko-KR" altLang="en-US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:endParaRPr lang="ko-KR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:endParaRPr lang="ko-KR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713673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altLang="ko-KR" b="1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Z</m:t>
                                </m:r>
                              </m:oMath>
                            </m:oMathPara>
                          </a14:m>
                          <a:endParaRPr lang="ko-KR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:endParaRPr lang="ko-KR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:endParaRPr lang="ko-KR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altLang="ko-KR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Z</m:t>
                                </m:r>
                              </m:oMath>
                            </m:oMathPara>
                          </a14:m>
                          <a:endParaRPr lang="ko-KR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:endParaRPr lang="ko-KR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altLang="ko-KR" b="1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Z</m:t>
                                </m:r>
                              </m:oMath>
                            </m:oMathPara>
                          </a14:m>
                          <a:endParaRPr lang="ko-KR" altLang="en-US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:endParaRPr lang="ko-KR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:endParaRPr lang="ko-KR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:endParaRPr lang="ko-KR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5664442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표 5">
                <a:extLst>
                  <a:ext uri="{FF2B5EF4-FFF2-40B4-BE49-F238E27FC236}">
                    <a16:creationId xmlns:a16="http://schemas.microsoft.com/office/drawing/2014/main" id="{81194C36-FFBB-82D6-1844-76B89D801CD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1502375"/>
                  </p:ext>
                </p:extLst>
              </p:nvPr>
            </p:nvGraphicFramePr>
            <p:xfrm>
              <a:off x="2032000" y="1943495"/>
              <a:ext cx="8127999" cy="1854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03111">
                      <a:extLst>
                        <a:ext uri="{9D8B030D-6E8A-4147-A177-3AD203B41FA5}">
                          <a16:colId xmlns:a16="http://schemas.microsoft.com/office/drawing/2014/main" val="1001561988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4115200485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24218401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2729899088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408446417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2889450998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410578272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712177892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215095815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ko-KR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ko-KR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ko-KR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lang="ko-KR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ko-KR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  <a:endParaRPr lang="ko-KR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  <a:endParaRPr lang="ko-KR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solidFill>
                                <a:schemeClr val="tx1"/>
                              </a:solidFill>
                            </a:rPr>
                            <a:t>8</a:t>
                          </a:r>
                          <a:endParaRPr lang="ko-KR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  <a:endParaRPr lang="ko-KR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04123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76" t="-108197" r="-802703" b="-3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:endParaRPr lang="ko-KR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:endParaRPr lang="ko-KR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1351" t="-108197" r="-502027" b="-3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01351" t="-108197" r="-402027" b="-3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01351" t="-108197" r="-302027" b="-3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97315" t="-108197" r="-200000" b="-3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:endParaRPr lang="ko-KR" altLang="en-US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802027" t="-108197" r="-1351" b="-30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26386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76" t="-208197" r="-802703" b="-2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:endParaRPr lang="ko-KR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:endParaRPr lang="ko-KR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:endParaRPr lang="ko-KR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01351" t="-208197" r="-402027" b="-2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:endParaRPr lang="ko-KR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:endParaRPr lang="ko-KR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:endParaRPr lang="ko-KR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802027" t="-208197" r="-1351" b="-20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30588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76" t="-308197" r="-802703" b="-1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:endParaRPr lang="ko-KR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:endParaRPr lang="ko-KR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1351" t="-308197" r="-502027" b="-1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:endParaRPr lang="ko-KR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:endParaRPr lang="ko-KR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97315" t="-308197" r="-200000" b="-1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:endParaRPr lang="ko-KR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:endParaRPr lang="ko-KR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713673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76" t="-408197" r="-802703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:endParaRPr lang="ko-KR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:endParaRPr lang="ko-KR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1351" t="-408197" r="-502027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:endParaRPr lang="ko-KR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01351" t="-408197" r="-302027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:endParaRPr lang="ko-KR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:endParaRPr lang="ko-KR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:endParaRPr lang="ko-KR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566444293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CCE2A483-ADED-F0CF-0ED9-E25BDC869CCF}"/>
              </a:ext>
            </a:extLst>
          </p:cNvPr>
          <p:cNvCxnSpPr>
            <a:cxnSpLocks/>
          </p:cNvCxnSpPr>
          <p:nvPr/>
        </p:nvCxnSpPr>
        <p:spPr>
          <a:xfrm>
            <a:off x="1872343" y="2739193"/>
            <a:ext cx="0" cy="105736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278CF94-B081-DF52-BA34-E632DE4C9897}"/>
              </a:ext>
            </a:extLst>
          </p:cNvPr>
          <p:cNvSpPr txBox="1"/>
          <p:nvPr/>
        </p:nvSpPr>
        <p:spPr>
          <a:xfrm>
            <a:off x="573295" y="2913932"/>
            <a:ext cx="11176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dirty="0">
                <a:cs typeface="Times New Roman" panose="02020603050405020304" pitchFamily="18" charset="0"/>
              </a:rPr>
              <a:t>Insertion</a:t>
            </a:r>
          </a:p>
          <a:p>
            <a:pPr algn="ctr"/>
            <a:r>
              <a:rPr lang="en-US" altLang="ko-KR" sz="2000" dirty="0">
                <a:cs typeface="Times New Roman" panose="02020603050405020304" pitchFamily="18" charset="0"/>
              </a:rPr>
              <a:t>Order</a:t>
            </a:r>
            <a:endParaRPr lang="ko-KR" altLang="en-US" sz="2000" dirty="0">
              <a:cs typeface="Times New Roman" panose="02020603050405020304" pitchFamily="18" charset="0"/>
            </a:endParaRPr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CDCF9F77-5018-15F2-344A-AF89D4B57A5C}"/>
              </a:ext>
            </a:extLst>
          </p:cNvPr>
          <p:cNvCxnSpPr>
            <a:cxnSpLocks/>
          </p:cNvCxnSpPr>
          <p:nvPr/>
        </p:nvCxnSpPr>
        <p:spPr>
          <a:xfrm>
            <a:off x="10314358" y="2739193"/>
            <a:ext cx="0" cy="1057365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8650C71-8E16-08FD-A72A-DCF77AC9CC45}"/>
              </a:ext>
            </a:extLst>
          </p:cNvPr>
          <p:cNvSpPr txBox="1"/>
          <p:nvPr/>
        </p:nvSpPr>
        <p:spPr>
          <a:xfrm>
            <a:off x="10491598" y="2913932"/>
            <a:ext cx="10679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dirty="0">
                <a:cs typeface="Times New Roman" panose="02020603050405020304" pitchFamily="18" charset="0"/>
              </a:rPr>
              <a:t>Decision</a:t>
            </a:r>
          </a:p>
          <a:p>
            <a:pPr algn="ctr"/>
            <a:r>
              <a:rPr lang="en-US" altLang="ko-KR" sz="2000" dirty="0">
                <a:cs typeface="Times New Roman" panose="02020603050405020304" pitchFamily="18" charset="0"/>
              </a:rPr>
              <a:t>Order</a:t>
            </a:r>
            <a:endParaRPr lang="ko-KR" altLang="en-US" sz="2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001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D7F1D4-458B-5572-2364-02C616A3E7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007E8C-615A-9BE2-9159-78AE1DE32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Introduction [2/2]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303BC33-D267-288B-320A-2E973BC5A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In practice, DB server might not be honest</a:t>
            </a:r>
          </a:p>
          <a:p>
            <a:pPr lvl="1"/>
            <a:r>
              <a:rPr lang="en-US" altLang="ko-KR" dirty="0"/>
              <a:t>To ensure privacy, DB server </a:t>
            </a:r>
            <a:r>
              <a:rPr lang="en-US" altLang="ko-KR" b="1" dirty="0"/>
              <a:t>should not know</a:t>
            </a:r>
            <a:r>
              <a:rPr lang="en-US" altLang="ko-KR" dirty="0"/>
              <a:t> what client queries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CD87069-56B0-4A76-56C7-A7EBEC764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0FB5-BC68-415E-B104-1A5D9F53AE9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197AD168-87CF-CD4C-5E5D-82194768E4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/>
              <a:t>Introduction &amp; Background</a:t>
            </a:r>
            <a:endParaRPr lang="ko-KR" altLang="en-US" dirty="0"/>
          </a:p>
        </p:txBody>
      </p:sp>
      <p:pic>
        <p:nvPicPr>
          <p:cNvPr id="6" name="Graphic 5" descr="Man with solid fill">
            <a:extLst>
              <a:ext uri="{FF2B5EF4-FFF2-40B4-BE49-F238E27FC236}">
                <a16:creationId xmlns:a16="http://schemas.microsoft.com/office/drawing/2014/main" id="{BBE7CCB3-F0D0-0ABF-4CFB-0A46AE1A3B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2498" y="3403615"/>
            <a:ext cx="1498798" cy="1498798"/>
          </a:xfrm>
          <a:prstGeom prst="rect">
            <a:avLst/>
          </a:prstGeom>
        </p:spPr>
      </p:pic>
      <p:pic>
        <p:nvPicPr>
          <p:cNvPr id="7" name="Graphic 7" descr="Server with solid fill">
            <a:extLst>
              <a:ext uri="{FF2B5EF4-FFF2-40B4-BE49-F238E27FC236}">
                <a16:creationId xmlns:a16="http://schemas.microsoft.com/office/drawing/2014/main" id="{B9DC6499-C42D-65F0-DE48-131CBCA2A7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61380" y="3403615"/>
            <a:ext cx="1498798" cy="14987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표 7">
                <a:extLst>
                  <a:ext uri="{FF2B5EF4-FFF2-40B4-BE49-F238E27FC236}">
                    <a16:creationId xmlns:a16="http://schemas.microsoft.com/office/drawing/2014/main" id="{0A75EF8E-4866-C7D5-1FC3-56C3A35BDB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63974822"/>
                  </p:ext>
                </p:extLst>
              </p:nvPr>
            </p:nvGraphicFramePr>
            <p:xfrm>
              <a:off x="9424040" y="3040494"/>
              <a:ext cx="1594864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94864">
                      <a:extLst>
                        <a:ext uri="{9D8B030D-6E8A-4147-A177-3AD203B41FA5}">
                          <a16:colId xmlns:a16="http://schemas.microsoft.com/office/drawing/2014/main" val="50139795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14897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20623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75410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187193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694858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190342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표 7">
                <a:extLst>
                  <a:ext uri="{FF2B5EF4-FFF2-40B4-BE49-F238E27FC236}">
                    <a16:creationId xmlns:a16="http://schemas.microsoft.com/office/drawing/2014/main" id="{0A75EF8E-4866-C7D5-1FC3-56C3A35BDB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63974822"/>
                  </p:ext>
                </p:extLst>
              </p:nvPr>
            </p:nvGraphicFramePr>
            <p:xfrm>
              <a:off x="9424040" y="3040494"/>
              <a:ext cx="1594864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94864">
                      <a:extLst>
                        <a:ext uri="{9D8B030D-6E8A-4147-A177-3AD203B41FA5}">
                          <a16:colId xmlns:a16="http://schemas.microsoft.com/office/drawing/2014/main" val="50139795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6"/>
                          <a:stretch>
                            <a:fillRect l="-380" t="-1639" r="-760" b="-5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114897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6"/>
                          <a:stretch>
                            <a:fillRect l="-380" t="-101639" r="-760" b="-4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20623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6"/>
                          <a:stretch>
                            <a:fillRect l="-380" t="-201639" r="-760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75410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6"/>
                          <a:stretch>
                            <a:fillRect l="-380" t="-301639" r="-760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87193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6"/>
                          <a:stretch>
                            <a:fillRect l="-380" t="-401639" r="-760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694858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6"/>
                          <a:stretch>
                            <a:fillRect l="-380" t="-501639" r="-760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9034249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78BD4A6D-52B5-2413-451D-3B9C215B3FC8}"/>
              </a:ext>
            </a:extLst>
          </p:cNvPr>
          <p:cNvCxnSpPr/>
          <p:nvPr/>
        </p:nvCxnSpPr>
        <p:spPr>
          <a:xfrm flipH="1">
            <a:off x="4119256" y="4360483"/>
            <a:ext cx="374212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A59E971A-1F0A-9A4B-6565-4D35352329E3}"/>
              </a:ext>
            </a:extLst>
          </p:cNvPr>
          <p:cNvCxnSpPr>
            <a:cxnSpLocks/>
          </p:cNvCxnSpPr>
          <p:nvPr/>
        </p:nvCxnSpPr>
        <p:spPr>
          <a:xfrm>
            <a:off x="4119256" y="3953229"/>
            <a:ext cx="374212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9EFD189-D0BC-9B4F-8CD0-F43C114217D5}"/>
              </a:ext>
            </a:extLst>
          </p:cNvPr>
          <p:cNvSpPr txBox="1"/>
          <p:nvPr/>
        </p:nvSpPr>
        <p:spPr>
          <a:xfrm>
            <a:off x="4119256" y="3547470"/>
            <a:ext cx="1728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2000" b="1" dirty="0">
                <a:cs typeface="Times New Roman" panose="02020603050405020304" pitchFamily="18" charset="0"/>
              </a:rPr>
              <a:t>Query</a:t>
            </a:r>
            <a:endParaRPr lang="ko-KR" altLang="en-US" sz="2000" b="1" dirty="0"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6DAC86-0C1C-D77B-3070-4DBBD3CCE1A9}"/>
              </a:ext>
            </a:extLst>
          </p:cNvPr>
          <p:cNvSpPr txBox="1"/>
          <p:nvPr/>
        </p:nvSpPr>
        <p:spPr>
          <a:xfrm>
            <a:off x="6132472" y="4360483"/>
            <a:ext cx="1728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b="1" dirty="0">
                <a:cs typeface="Times New Roman" panose="02020603050405020304" pitchFamily="18" charset="0"/>
              </a:rPr>
              <a:t>Response</a:t>
            </a:r>
            <a:endParaRPr lang="ko-KR" altLang="en-US" sz="2000" b="1" dirty="0">
              <a:cs typeface="Times New Roman" panose="02020603050405020304" pitchFamily="18" charset="0"/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D5FD0B9D-CC9A-4F58-D0FD-8D4544E85381}"/>
              </a:ext>
            </a:extLst>
          </p:cNvPr>
          <p:cNvGrpSpPr/>
          <p:nvPr/>
        </p:nvGrpSpPr>
        <p:grpSpPr>
          <a:xfrm>
            <a:off x="4588330" y="3127261"/>
            <a:ext cx="2112964" cy="1673460"/>
            <a:chOff x="4588330" y="3127261"/>
            <a:chExt cx="2112964" cy="1673460"/>
          </a:xfrm>
        </p:grpSpPr>
        <p:sp>
          <p:nvSpPr>
            <p:cNvPr id="14" name="순서도: 직접 액세스 저장소 13">
              <a:extLst>
                <a:ext uri="{FF2B5EF4-FFF2-40B4-BE49-F238E27FC236}">
                  <a16:creationId xmlns:a16="http://schemas.microsoft.com/office/drawing/2014/main" id="{BE96DB22-DF15-8E90-1E1B-7BC987E87C12}"/>
                </a:ext>
              </a:extLst>
            </p:cNvPr>
            <p:cNvSpPr/>
            <p:nvPr/>
          </p:nvSpPr>
          <p:spPr>
            <a:xfrm rot="10800000">
              <a:off x="4887685" y="3530684"/>
              <a:ext cx="1813609" cy="1270037"/>
            </a:xfrm>
            <a:prstGeom prst="flowChartMagneticDrum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</a:rPr>
                <a:t> 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03CC7FF4-6CC9-0E3F-2013-5130FE4A7233}"/>
                </a:ext>
              </a:extLst>
            </p:cNvPr>
            <p:cNvCxnSpPr>
              <a:cxnSpLocks/>
            </p:cNvCxnSpPr>
            <p:nvPr/>
          </p:nvCxnSpPr>
          <p:spPr>
            <a:xfrm>
              <a:off x="4588330" y="3953229"/>
              <a:ext cx="881742" cy="0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>
              <a:extLst>
                <a:ext uri="{FF2B5EF4-FFF2-40B4-BE49-F238E27FC236}">
                  <a16:creationId xmlns:a16="http://schemas.microsoft.com/office/drawing/2014/main" id="{C3DF3435-55E3-BA2D-2157-5F1BB810E64C}"/>
                </a:ext>
              </a:extLst>
            </p:cNvPr>
            <p:cNvCxnSpPr>
              <a:cxnSpLocks/>
            </p:cNvCxnSpPr>
            <p:nvPr/>
          </p:nvCxnSpPr>
          <p:spPr>
            <a:xfrm>
              <a:off x="4588330" y="4360483"/>
              <a:ext cx="881742" cy="0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0B42C09-80A8-C1D6-7F0A-A04293432342}"/>
                </a:ext>
              </a:extLst>
            </p:cNvPr>
            <p:cNvSpPr txBox="1"/>
            <p:nvPr/>
          </p:nvSpPr>
          <p:spPr>
            <a:xfrm>
              <a:off x="5113828" y="3127261"/>
              <a:ext cx="14686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ko-KR" sz="2000" b="1" dirty="0">
                  <a:cs typeface="Times New Roman" panose="02020603050405020304" pitchFamily="18" charset="0"/>
                </a:rPr>
                <a:t>TLS Channel</a:t>
              </a:r>
              <a:endParaRPr lang="ko-KR" altLang="en-US" sz="2000" b="1" dirty="0"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말풍선: 모서리가 둥근 사각형 17">
                <a:extLst>
                  <a:ext uri="{FF2B5EF4-FFF2-40B4-BE49-F238E27FC236}">
                    <a16:creationId xmlns:a16="http://schemas.microsoft.com/office/drawing/2014/main" id="{A0E9413D-CB64-A790-D04A-C37EB20E5497}"/>
                  </a:ext>
                </a:extLst>
              </p:cNvPr>
              <p:cNvSpPr/>
              <p:nvPr/>
            </p:nvSpPr>
            <p:spPr>
              <a:xfrm>
                <a:off x="1291840" y="2516019"/>
                <a:ext cx="2090057" cy="612648"/>
              </a:xfrm>
              <a:prstGeom prst="wedgeRoundRectCallout">
                <a:avLst>
                  <a:gd name="adj1" fmla="val 39645"/>
                  <a:gd name="adj2" fmla="val 89153"/>
                  <a:gd name="adj3" fmla="val 16667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000" dirty="0">
                    <a:solidFill>
                      <a:sysClr val="windowText" lastClr="000000"/>
                    </a:solidFill>
                  </a:rPr>
                  <a:t>Want to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ko-KR" altLang="en-US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8" name="말풍선: 모서리가 둥근 사각형 17">
                <a:extLst>
                  <a:ext uri="{FF2B5EF4-FFF2-40B4-BE49-F238E27FC236}">
                    <a16:creationId xmlns:a16="http://schemas.microsoft.com/office/drawing/2014/main" id="{A0E9413D-CB64-A790-D04A-C37EB20E54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840" y="2516019"/>
                <a:ext cx="2090057" cy="612648"/>
              </a:xfrm>
              <a:prstGeom prst="wedgeRoundRectCallout">
                <a:avLst>
                  <a:gd name="adj1" fmla="val 39645"/>
                  <a:gd name="adj2" fmla="val 89153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말풍선: 모서리가 둥근 사각형 18">
                <a:extLst>
                  <a:ext uri="{FF2B5EF4-FFF2-40B4-BE49-F238E27FC236}">
                    <a16:creationId xmlns:a16="http://schemas.microsoft.com/office/drawing/2014/main" id="{D435BF57-B634-560C-63A6-FE5747C43F10}"/>
                  </a:ext>
                </a:extLst>
              </p:cNvPr>
              <p:cNvSpPr/>
              <p:nvPr/>
            </p:nvSpPr>
            <p:spPr>
              <a:xfrm>
                <a:off x="8610779" y="2516019"/>
                <a:ext cx="2090057" cy="612648"/>
              </a:xfrm>
              <a:prstGeom prst="wedgeRoundRectCallout">
                <a:avLst>
                  <a:gd name="adj1" fmla="val -36305"/>
                  <a:gd name="adj2" fmla="val 103681"/>
                  <a:gd name="adj3" fmla="val 16667"/>
                </a:avLst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000" dirty="0">
                    <a:solidFill>
                      <a:sysClr val="windowText" lastClr="000000"/>
                    </a:solidFill>
                  </a:rPr>
                  <a:t>Here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ko-KR" altLang="en-US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9" name="말풍선: 모서리가 둥근 사각형 18">
                <a:extLst>
                  <a:ext uri="{FF2B5EF4-FFF2-40B4-BE49-F238E27FC236}">
                    <a16:creationId xmlns:a16="http://schemas.microsoft.com/office/drawing/2014/main" id="{D435BF57-B634-560C-63A6-FE5747C43F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779" y="2516019"/>
                <a:ext cx="2090057" cy="612648"/>
              </a:xfrm>
              <a:prstGeom prst="wedgeRoundRectCallout">
                <a:avLst>
                  <a:gd name="adj1" fmla="val -36305"/>
                  <a:gd name="adj2" fmla="val 103681"/>
                  <a:gd name="adj3" fmla="val 16667"/>
                </a:avLst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그림 19">
            <a:extLst>
              <a:ext uri="{FF2B5EF4-FFF2-40B4-BE49-F238E27FC236}">
                <a16:creationId xmlns:a16="http://schemas.microsoft.com/office/drawing/2014/main" id="{42605259-0675-E9C6-CB8D-8E69C9BB22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48600" y="5108680"/>
            <a:ext cx="892832" cy="89283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4953B7B-E714-03A7-58C1-475ABB82AD64}"/>
              </a:ext>
            </a:extLst>
          </p:cNvPr>
          <p:cNvSpPr txBox="1"/>
          <p:nvPr/>
        </p:nvSpPr>
        <p:spPr>
          <a:xfrm>
            <a:off x="2982173" y="4844734"/>
            <a:ext cx="799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cs typeface="Times New Roman" panose="02020603050405020304" pitchFamily="18" charset="0"/>
              </a:rPr>
              <a:t>Client</a:t>
            </a:r>
            <a:endParaRPr lang="ko-KR" altLang="en-US" sz="2000" b="1" dirty="0"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13A1865-49C6-0BF7-91E9-409AF7C73915}"/>
              </a:ext>
            </a:extLst>
          </p:cNvPr>
          <p:cNvSpPr txBox="1"/>
          <p:nvPr/>
        </p:nvSpPr>
        <p:spPr>
          <a:xfrm>
            <a:off x="7993529" y="4844734"/>
            <a:ext cx="1234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cs typeface="Times New Roman" panose="02020603050405020304" pitchFamily="18" charset="0"/>
              </a:rPr>
              <a:t>DB Server</a:t>
            </a:r>
            <a:endParaRPr lang="ko-KR" altLang="en-US" sz="2000" b="1" dirty="0"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BA183B-8E9B-FAC1-B3C0-815E752704DD}"/>
              </a:ext>
            </a:extLst>
          </p:cNvPr>
          <p:cNvSpPr txBox="1"/>
          <p:nvPr/>
        </p:nvSpPr>
        <p:spPr>
          <a:xfrm>
            <a:off x="5245139" y="6016673"/>
            <a:ext cx="16997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cs typeface="Times New Roman" panose="02020603050405020304" pitchFamily="18" charset="0"/>
              </a:rPr>
              <a:t>Eavesdropper</a:t>
            </a:r>
            <a:endParaRPr lang="ko-KR" altLang="en-US" sz="2000" b="1" dirty="0">
              <a:cs typeface="Times New Roman" panose="02020603050405020304" pitchFamily="18" charset="0"/>
            </a:endParaRPr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C9BFD6E5-C46D-87C4-0659-E1C3EBDD0E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28622" y="3123768"/>
            <a:ext cx="892832" cy="89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2150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C0148E8-6E43-496F-8D96-79842523D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Comparison with LWEPIR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7DCCA86-24F9-4F73-A8F7-56E40B86C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Almost similar with its baseline LWEPIR scheme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CCD14EE-AE20-4E0F-A74A-FF41152CE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0FB5-BC68-415E-B104-1A5D9F53AE93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FA55EFF6-424A-475B-ABCE-D3BA2BC5B5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/>
              <a:t>Performance Evaluation</a:t>
            </a:r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B52D80D1-0CD1-15C6-DE60-9E1646FFD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634" y="2246951"/>
            <a:ext cx="10976732" cy="317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277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A1672D6-13A6-3913-293F-5A51EC267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Private Information Retrieval (PIR) [1/3]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0316233-5DF4-9858-7988-35CDFCB1B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/>
              <a:t>Private Information Retrieval (PIR)</a:t>
            </a:r>
            <a:r>
              <a:rPr lang="en-US" altLang="ko-KR" dirty="0"/>
              <a:t>:</a:t>
            </a:r>
          </a:p>
          <a:p>
            <a:pPr lvl="1"/>
            <a:r>
              <a:rPr lang="en-US" altLang="ko-KR" dirty="0"/>
              <a:t>Allows private queries on </a:t>
            </a:r>
            <a:r>
              <a:rPr lang="en-US" altLang="ko-KR" b="1" dirty="0"/>
              <a:t>public DBs</a:t>
            </a:r>
            <a:r>
              <a:rPr lang="en-US" altLang="ko-KR" dirty="0"/>
              <a:t> that are hosted by an untrusted server(s)</a:t>
            </a:r>
          </a:p>
          <a:p>
            <a:pPr lvl="1"/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9406D16-7ED0-29F4-A844-7F9775157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0FB5-BC68-415E-B104-1A5D9F53AE9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F4B899EE-E980-7471-D2F8-C32911DBE6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/>
              <a:t>Introduction &amp; Background</a:t>
            </a:r>
            <a:endParaRPr lang="ko-KR" altLang="en-US" dirty="0"/>
          </a:p>
        </p:txBody>
      </p:sp>
      <p:pic>
        <p:nvPicPr>
          <p:cNvPr id="15" name="Graphic 5" descr="Man with solid fill">
            <a:extLst>
              <a:ext uri="{FF2B5EF4-FFF2-40B4-BE49-F238E27FC236}">
                <a16:creationId xmlns:a16="http://schemas.microsoft.com/office/drawing/2014/main" id="{C94005F0-4D50-47DA-8A66-D6FF2EBCF4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2498" y="3403615"/>
            <a:ext cx="1498798" cy="1498798"/>
          </a:xfrm>
          <a:prstGeom prst="rect">
            <a:avLst/>
          </a:prstGeom>
        </p:spPr>
      </p:pic>
      <p:pic>
        <p:nvPicPr>
          <p:cNvPr id="16" name="Graphic 7" descr="Server with solid fill">
            <a:extLst>
              <a:ext uri="{FF2B5EF4-FFF2-40B4-BE49-F238E27FC236}">
                <a16:creationId xmlns:a16="http://schemas.microsoft.com/office/drawing/2014/main" id="{5B6626E4-445B-FEE3-BBAD-DF3B2FC7D6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61380" y="3403615"/>
            <a:ext cx="1498798" cy="14987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표 16">
                <a:extLst>
                  <a:ext uri="{FF2B5EF4-FFF2-40B4-BE49-F238E27FC236}">
                    <a16:creationId xmlns:a16="http://schemas.microsoft.com/office/drawing/2014/main" id="{9B9FC5B2-1C06-84E8-5979-B0F4B284015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9423195"/>
                  </p:ext>
                </p:extLst>
              </p:nvPr>
            </p:nvGraphicFramePr>
            <p:xfrm>
              <a:off x="9424040" y="3040494"/>
              <a:ext cx="1594864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94864">
                      <a:extLst>
                        <a:ext uri="{9D8B030D-6E8A-4147-A177-3AD203B41FA5}">
                          <a16:colId xmlns:a16="http://schemas.microsoft.com/office/drawing/2014/main" val="50139795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14897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20623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75410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187193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694858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190342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표 16">
                <a:extLst>
                  <a:ext uri="{FF2B5EF4-FFF2-40B4-BE49-F238E27FC236}">
                    <a16:creationId xmlns:a16="http://schemas.microsoft.com/office/drawing/2014/main" id="{9B9FC5B2-1C06-84E8-5979-B0F4B284015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9423195"/>
                  </p:ext>
                </p:extLst>
              </p:nvPr>
            </p:nvGraphicFramePr>
            <p:xfrm>
              <a:off x="9424040" y="3040494"/>
              <a:ext cx="1594864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94864">
                      <a:extLst>
                        <a:ext uri="{9D8B030D-6E8A-4147-A177-3AD203B41FA5}">
                          <a16:colId xmlns:a16="http://schemas.microsoft.com/office/drawing/2014/main" val="50139795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6"/>
                          <a:stretch>
                            <a:fillRect l="-380" t="-1639" r="-760" b="-5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114897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6"/>
                          <a:stretch>
                            <a:fillRect l="-380" t="-101639" r="-760" b="-4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20623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6"/>
                          <a:stretch>
                            <a:fillRect l="-380" t="-201639" r="-760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75410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6"/>
                          <a:stretch>
                            <a:fillRect l="-380" t="-301639" r="-760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87193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6"/>
                          <a:stretch>
                            <a:fillRect l="-380" t="-401639" r="-760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694858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6"/>
                          <a:stretch>
                            <a:fillRect l="-380" t="-501639" r="-760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9034249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6EE07C6A-3462-752C-9B20-466281453CFB}"/>
              </a:ext>
            </a:extLst>
          </p:cNvPr>
          <p:cNvCxnSpPr/>
          <p:nvPr/>
        </p:nvCxnSpPr>
        <p:spPr>
          <a:xfrm flipH="1">
            <a:off x="4119256" y="4360483"/>
            <a:ext cx="374212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F48FBEF9-CA1C-D8AB-4CD3-DB8EC38DFF5E}"/>
              </a:ext>
            </a:extLst>
          </p:cNvPr>
          <p:cNvCxnSpPr>
            <a:cxnSpLocks/>
          </p:cNvCxnSpPr>
          <p:nvPr/>
        </p:nvCxnSpPr>
        <p:spPr>
          <a:xfrm>
            <a:off x="4119256" y="3953229"/>
            <a:ext cx="374212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9B00875-7C40-2B8B-8CC8-F951D80382A0}"/>
              </a:ext>
            </a:extLst>
          </p:cNvPr>
          <p:cNvSpPr txBox="1"/>
          <p:nvPr/>
        </p:nvSpPr>
        <p:spPr>
          <a:xfrm>
            <a:off x="4119256" y="3547470"/>
            <a:ext cx="1728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2000" b="1" dirty="0">
                <a:cs typeface="Times New Roman" panose="02020603050405020304" pitchFamily="18" charset="0"/>
              </a:rPr>
              <a:t>Query</a:t>
            </a:r>
            <a:endParaRPr lang="ko-KR" altLang="en-US" sz="2000" b="1" dirty="0"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2B6C748-79EF-F809-41E6-D74D47F2E15A}"/>
              </a:ext>
            </a:extLst>
          </p:cNvPr>
          <p:cNvSpPr txBox="1"/>
          <p:nvPr/>
        </p:nvSpPr>
        <p:spPr>
          <a:xfrm>
            <a:off x="6132472" y="4360483"/>
            <a:ext cx="1728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b="1" dirty="0">
                <a:cs typeface="Times New Roman" panose="02020603050405020304" pitchFamily="18" charset="0"/>
              </a:rPr>
              <a:t>Response</a:t>
            </a:r>
            <a:endParaRPr lang="ko-KR" altLang="en-US" sz="2000" b="1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말풍선: 모서리가 둥근 사각형 21">
                <a:extLst>
                  <a:ext uri="{FF2B5EF4-FFF2-40B4-BE49-F238E27FC236}">
                    <a16:creationId xmlns:a16="http://schemas.microsoft.com/office/drawing/2014/main" id="{C427953A-4484-83B5-EBA0-482AE9B7733A}"/>
                  </a:ext>
                </a:extLst>
              </p:cNvPr>
              <p:cNvSpPr/>
              <p:nvPr/>
            </p:nvSpPr>
            <p:spPr>
              <a:xfrm>
                <a:off x="1291840" y="2516019"/>
                <a:ext cx="2090057" cy="612648"/>
              </a:xfrm>
              <a:prstGeom prst="wedgeRoundRectCallout">
                <a:avLst>
                  <a:gd name="adj1" fmla="val 39645"/>
                  <a:gd name="adj2" fmla="val 89153"/>
                  <a:gd name="adj3" fmla="val 16667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000" dirty="0">
                    <a:solidFill>
                      <a:sysClr val="windowText" lastClr="000000"/>
                    </a:solidFill>
                  </a:rPr>
                  <a:t>Want to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ko-KR" altLang="en-US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2" name="말풍선: 모서리가 둥근 사각형 21">
                <a:extLst>
                  <a:ext uri="{FF2B5EF4-FFF2-40B4-BE49-F238E27FC236}">
                    <a16:creationId xmlns:a16="http://schemas.microsoft.com/office/drawing/2014/main" id="{C427953A-4484-83B5-EBA0-482AE9B773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840" y="2516019"/>
                <a:ext cx="2090057" cy="612648"/>
              </a:xfrm>
              <a:prstGeom prst="wedgeRoundRectCallout">
                <a:avLst>
                  <a:gd name="adj1" fmla="val 39645"/>
                  <a:gd name="adj2" fmla="val 89153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말풍선: 모서리가 둥근 사각형 22">
            <a:extLst>
              <a:ext uri="{FF2B5EF4-FFF2-40B4-BE49-F238E27FC236}">
                <a16:creationId xmlns:a16="http://schemas.microsoft.com/office/drawing/2014/main" id="{8B35FAED-5566-55B4-C32D-13840BB6803A}"/>
              </a:ext>
            </a:extLst>
          </p:cNvPr>
          <p:cNvSpPr/>
          <p:nvPr/>
        </p:nvSpPr>
        <p:spPr>
          <a:xfrm>
            <a:off x="8610779" y="2294834"/>
            <a:ext cx="2090057" cy="807152"/>
          </a:xfrm>
          <a:prstGeom prst="wedgeRoundRectCallout">
            <a:avLst>
              <a:gd name="adj1" fmla="val -33701"/>
              <a:gd name="adj2" fmla="val 84136"/>
              <a:gd name="adj3" fmla="val 16667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ysClr val="windowText" lastClr="000000"/>
                </a:solidFill>
              </a:rPr>
              <a:t>Here is </a:t>
            </a:r>
            <a:r>
              <a:rPr lang="en-US" altLang="ko-KR" sz="2000" b="1" dirty="0">
                <a:solidFill>
                  <a:sysClr val="windowText" lastClr="000000"/>
                </a:solidFill>
              </a:rPr>
              <a:t>what you queried for</a:t>
            </a:r>
            <a:endParaRPr lang="ko-KR" altLang="en-US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17D3526-7286-9CD4-4D0F-972EAF76CC20}"/>
              </a:ext>
            </a:extLst>
          </p:cNvPr>
          <p:cNvSpPr txBox="1"/>
          <p:nvPr/>
        </p:nvSpPr>
        <p:spPr>
          <a:xfrm>
            <a:off x="2982173" y="4844734"/>
            <a:ext cx="799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cs typeface="Times New Roman" panose="02020603050405020304" pitchFamily="18" charset="0"/>
              </a:rPr>
              <a:t>Client</a:t>
            </a:r>
            <a:endParaRPr lang="ko-KR" altLang="en-US" sz="2000" b="1" dirty="0"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6B87199-F179-FA56-73C0-408244432A65}"/>
              </a:ext>
            </a:extLst>
          </p:cNvPr>
          <p:cNvSpPr txBox="1"/>
          <p:nvPr/>
        </p:nvSpPr>
        <p:spPr>
          <a:xfrm>
            <a:off x="7993529" y="4844734"/>
            <a:ext cx="12345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cs typeface="Times New Roman" panose="02020603050405020304" pitchFamily="18" charset="0"/>
              </a:rPr>
              <a:t>Public</a:t>
            </a:r>
          </a:p>
          <a:p>
            <a:pPr algn="ctr"/>
            <a:r>
              <a:rPr lang="en-US" altLang="ko-KR" sz="2000" b="1" dirty="0">
                <a:cs typeface="Times New Roman" panose="02020603050405020304" pitchFamily="18" charset="0"/>
              </a:rPr>
              <a:t>DB Server</a:t>
            </a:r>
            <a:endParaRPr lang="ko-KR" altLang="en-US" sz="2000" b="1" dirty="0">
              <a:cs typeface="Times New Roman" panose="02020603050405020304" pitchFamily="18" charset="0"/>
            </a:endParaRP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B0EE0025-D9CF-ADA0-2A46-6C0E80FEE9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12204" y="3101986"/>
            <a:ext cx="892832" cy="892832"/>
          </a:xfrm>
          <a:prstGeom prst="rect">
            <a:avLst/>
          </a:prstGeom>
        </p:spPr>
      </p:pic>
      <p:sp>
        <p:nvSpPr>
          <p:cNvPr id="27" name="말풍선: 모서리가 둥근 사각형 26">
            <a:extLst>
              <a:ext uri="{FF2B5EF4-FFF2-40B4-BE49-F238E27FC236}">
                <a16:creationId xmlns:a16="http://schemas.microsoft.com/office/drawing/2014/main" id="{31E21646-F401-CCAC-609A-D7D551C895E1}"/>
              </a:ext>
            </a:extLst>
          </p:cNvPr>
          <p:cNvSpPr/>
          <p:nvPr/>
        </p:nvSpPr>
        <p:spPr>
          <a:xfrm>
            <a:off x="5443763" y="2655491"/>
            <a:ext cx="2090057" cy="807152"/>
          </a:xfrm>
          <a:prstGeom prst="wedgeRoundRectCallout">
            <a:avLst>
              <a:gd name="adj1" fmla="val 59007"/>
              <a:gd name="adj2" fmla="val 34236"/>
              <a:gd name="adj3" fmla="val 16667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ysClr val="windowText" lastClr="000000"/>
                </a:solidFill>
              </a:rPr>
              <a:t>Can’t know what client queried for</a:t>
            </a:r>
            <a:endParaRPr lang="ko-KR" altLang="en-US" sz="20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399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F780CC-4EAB-FC1B-BCA5-574433C36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Private Information Retrieval (PIR) [2/3]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FFE0C91-2514-FD6D-2C0C-F420265B79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ko-KR" b="1" dirty="0"/>
                  <a:t>Two Types of PIR:</a:t>
                </a:r>
              </a:p>
              <a:p>
                <a:pPr marL="514350" indent="-514350">
                  <a:buAutoNum type="arabicPeriod"/>
                </a:pPr>
                <a:r>
                  <a:rPr lang="en-US" altLang="ko-KR" b="1" dirty="0"/>
                  <a:t>Computationally secure PIR </a:t>
                </a:r>
                <a:r>
                  <a:rPr lang="en-US" altLang="ko-KR" b="1" dirty="0">
                    <a:sym typeface="Wingdings" panose="05000000000000000000" pitchFamily="2" charset="2"/>
                  </a:rPr>
                  <a:t>(</a:t>
                </a:r>
                <a:r>
                  <a:rPr lang="en-US" altLang="ko-KR" b="1" dirty="0"/>
                  <a:t>CPIR)</a:t>
                </a:r>
              </a:p>
              <a:p>
                <a:pPr lvl="1"/>
                <a:r>
                  <a:rPr lang="en-US" altLang="ko-KR" dirty="0"/>
                  <a:t>PIR with </a:t>
                </a:r>
                <a:r>
                  <a:rPr lang="en-US" altLang="ko-KR" u="sng" dirty="0"/>
                  <a:t>single public DB server</a:t>
                </a:r>
              </a:p>
              <a:p>
                <a:pPr lvl="1"/>
                <a:r>
                  <a:rPr lang="en-US" altLang="ko-KR" dirty="0"/>
                  <a:t>Uses homomorphic encryption</a:t>
                </a:r>
              </a:p>
              <a:p>
                <a:pPr lvl="1"/>
                <a:r>
                  <a:rPr lang="en-US" altLang="ko-KR" dirty="0"/>
                  <a:t>Can be categorized into </a:t>
                </a:r>
                <a:r>
                  <a:rPr lang="en-US" altLang="ko-KR" u="sng" dirty="0"/>
                  <a:t>index-based CPIR</a:t>
                </a:r>
                <a:r>
                  <a:rPr lang="en-US" altLang="ko-KR" dirty="0"/>
                  <a:t> and </a:t>
                </a:r>
                <a:r>
                  <a:rPr lang="en-US" altLang="ko-KR" u="sng" dirty="0"/>
                  <a:t>keyword-based CPIR</a:t>
                </a:r>
                <a:r>
                  <a:rPr lang="en-US" altLang="ko-KR" b="1" dirty="0"/>
                  <a:t> </a:t>
                </a:r>
              </a:p>
              <a:p>
                <a:pPr lvl="1"/>
                <a:endParaRPr lang="en-US" altLang="ko-KR" dirty="0"/>
              </a:p>
              <a:p>
                <a:pPr marL="514350" indent="-514350">
                  <a:buAutoNum type="arabicPeriod"/>
                </a:pPr>
                <a:r>
                  <a:rPr lang="en-US" altLang="ko-KR" b="1" dirty="0"/>
                  <a:t>Information-Theoretically secure PIR (IT-PIR)</a:t>
                </a:r>
              </a:p>
              <a:p>
                <a:pPr lvl="1"/>
                <a:r>
                  <a:rPr lang="en-US" altLang="ko-KR" dirty="0"/>
                  <a:t>PIR with </a:t>
                </a:r>
                <a:r>
                  <a:rPr lang="en-US" altLang="ko-KR" u="sng" dirty="0"/>
                  <a:t>multiple public DB servers</a:t>
                </a:r>
              </a:p>
              <a:p>
                <a:pPr lvl="1"/>
                <a:r>
                  <a:rPr lang="en-US" altLang="ko-KR" dirty="0"/>
                  <a:t>Uses group of batched queries to hide what client wants</a:t>
                </a:r>
              </a:p>
              <a:p>
                <a:pPr lvl="2"/>
                <a:r>
                  <a:rPr lang="en-US" altLang="ko-KR" dirty="0"/>
                  <a:t>e.g., query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ko-KR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ko-KR" dirty="0"/>
                  <a:t>) to server 1 and query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ko-KR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ko-KR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ko-KR" dirty="0"/>
                  <a:t>) to server 2</a:t>
                </a: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FFE0C91-2514-FD6D-2C0C-F420265B79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66" t="-20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9EB125B-9984-A66B-D2D9-A6626A2AC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0FB5-BC68-415E-B104-1A5D9F53AE9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8D308899-E009-9E00-6078-A850801D15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/>
              <a:t>Introduction &amp; Background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065F49E2-3074-2B73-77E6-25AD97C4F31C}"/>
              </a:ext>
            </a:extLst>
          </p:cNvPr>
          <p:cNvSpPr/>
          <p:nvPr/>
        </p:nvSpPr>
        <p:spPr>
          <a:xfrm>
            <a:off x="381000" y="1643743"/>
            <a:ext cx="9622971" cy="178525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82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6B28F18-70D4-A54A-1B8E-CAC428A47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Private Information Retrieval (PIR) [3/3]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42B6229-ED5B-2416-E3E6-4B255ACB6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0FB5-BC68-415E-B104-1A5D9F53AE9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5954324-08A4-0BB0-62CC-74BD5DB797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/>
              <a:t>Introduction &amp; Background</a:t>
            </a:r>
            <a:endParaRPr lang="ko-KR" altLang="en-US" dirty="0"/>
          </a:p>
        </p:txBody>
      </p:sp>
      <p:sp>
        <p:nvSpPr>
          <p:cNvPr id="20" name="내용 개체 틀 2">
            <a:extLst>
              <a:ext uri="{FF2B5EF4-FFF2-40B4-BE49-F238E27FC236}">
                <a16:creationId xmlns:a16="http://schemas.microsoft.com/office/drawing/2014/main" id="{513F7807-5972-D405-FD46-9A0994E3C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634" y="1132676"/>
            <a:ext cx="5432016" cy="5044287"/>
          </a:xfrm>
        </p:spPr>
        <p:txBody>
          <a:bodyPr/>
          <a:lstStyle/>
          <a:p>
            <a:pPr marL="0" indent="0">
              <a:buNone/>
            </a:pPr>
            <a:r>
              <a:rPr lang="en-US" altLang="ko-KR" b="1" dirty="0"/>
              <a:t>Index-based PIR (LWEPIR)</a:t>
            </a:r>
          </a:p>
        </p:txBody>
      </p: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254B66C4-4B59-AEE2-AAC9-D4A656A6EDE9}"/>
              </a:ext>
            </a:extLst>
          </p:cNvPr>
          <p:cNvCxnSpPr>
            <a:cxnSpLocks/>
          </p:cNvCxnSpPr>
          <p:nvPr/>
        </p:nvCxnSpPr>
        <p:spPr>
          <a:xfrm>
            <a:off x="6096983" y="1337022"/>
            <a:ext cx="0" cy="4655524"/>
          </a:xfrm>
          <a:prstGeom prst="line">
            <a:avLst/>
          </a:prstGeom>
          <a:ln w="381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내용 개체 틀 2">
            <a:extLst>
              <a:ext uri="{FF2B5EF4-FFF2-40B4-BE49-F238E27FC236}">
                <a16:creationId xmlns:a16="http://schemas.microsoft.com/office/drawing/2014/main" id="{8235C395-36BA-F5DE-C6A6-E4C6F7C53732}"/>
              </a:ext>
            </a:extLst>
          </p:cNvPr>
          <p:cNvSpPr txBox="1">
            <a:spLocks/>
          </p:cNvSpPr>
          <p:nvPr/>
        </p:nvSpPr>
        <p:spPr>
          <a:xfrm>
            <a:off x="6154317" y="1132676"/>
            <a:ext cx="5432016" cy="50442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2800" b="1" dirty="0"/>
              <a:t>Keyword-based PIR (KWPIR)</a:t>
            </a:r>
          </a:p>
        </p:txBody>
      </p:sp>
      <p:pic>
        <p:nvPicPr>
          <p:cNvPr id="23" name="Graphic 5" descr="Man with solid fill">
            <a:extLst>
              <a:ext uri="{FF2B5EF4-FFF2-40B4-BE49-F238E27FC236}">
                <a16:creationId xmlns:a16="http://schemas.microsoft.com/office/drawing/2014/main" id="{1C26B755-C263-7093-51A6-E55ABC6A24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2498" y="3403615"/>
            <a:ext cx="1498798" cy="14987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말풍선: 모서리가 둥근 사각형 23">
                <a:extLst>
                  <a:ext uri="{FF2B5EF4-FFF2-40B4-BE49-F238E27FC236}">
                    <a16:creationId xmlns:a16="http://schemas.microsoft.com/office/drawing/2014/main" id="{1F985047-10B2-F1F1-3BF3-640341CE740D}"/>
                  </a:ext>
                </a:extLst>
              </p:cNvPr>
              <p:cNvSpPr/>
              <p:nvPr/>
            </p:nvSpPr>
            <p:spPr>
              <a:xfrm>
                <a:off x="3381897" y="2516019"/>
                <a:ext cx="2090057" cy="612648"/>
              </a:xfrm>
              <a:prstGeom prst="wedgeRoundRectCallout">
                <a:avLst>
                  <a:gd name="adj1" fmla="val -38480"/>
                  <a:gd name="adj2" fmla="val 83822"/>
                  <a:gd name="adj3" fmla="val 16667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>
                    <a:solidFill>
                      <a:sysClr val="windowText" lastClr="000000"/>
                    </a:solidFill>
                  </a:rPr>
                  <a:t>Want to get </a:t>
                </a:r>
                <a:br>
                  <a:rPr lang="en-US" altLang="ko-KR" dirty="0">
                    <a:solidFill>
                      <a:sysClr val="windowText" lastClr="000000"/>
                    </a:solidFill>
                  </a:rPr>
                </a:br>
                <a14:m>
                  <m:oMath xmlns:m="http://schemas.openxmlformats.org/officeDocument/2006/math">
                    <m:r>
                      <a:rPr lang="en-US" altLang="ko-KR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ko-KR" b="1" baseline="30000" dirty="0" err="1">
                    <a:solidFill>
                      <a:sysClr val="windowText" lastClr="000000"/>
                    </a:solidFill>
                  </a:rPr>
                  <a:t>th</a:t>
                </a:r>
                <a:r>
                  <a:rPr lang="en-US" altLang="ko-KR" b="1" dirty="0">
                    <a:solidFill>
                      <a:sysClr val="windowText" lastClr="000000"/>
                    </a:solidFill>
                  </a:rPr>
                  <a:t> element</a:t>
                </a:r>
                <a:endParaRPr lang="ko-KR" altLang="en-US" b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4" name="말풍선: 모서리가 둥근 사각형 23">
                <a:extLst>
                  <a:ext uri="{FF2B5EF4-FFF2-40B4-BE49-F238E27FC236}">
                    <a16:creationId xmlns:a16="http://schemas.microsoft.com/office/drawing/2014/main" id="{1F985047-10B2-F1F1-3BF3-640341CE74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1897" y="2516019"/>
                <a:ext cx="2090057" cy="612648"/>
              </a:xfrm>
              <a:prstGeom prst="wedgeRoundRectCallout">
                <a:avLst>
                  <a:gd name="adj1" fmla="val -38480"/>
                  <a:gd name="adj2" fmla="val 83822"/>
                  <a:gd name="adj3" fmla="val 16667"/>
                </a:avLst>
              </a:prstGeom>
              <a:blipFill>
                <a:blip r:embed="rId4"/>
                <a:stretch>
                  <a:fillRect t="-510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Graphic 5" descr="Man with solid fill">
            <a:extLst>
              <a:ext uri="{FF2B5EF4-FFF2-40B4-BE49-F238E27FC236}">
                <a16:creationId xmlns:a16="http://schemas.microsoft.com/office/drawing/2014/main" id="{6BA58F98-2214-7AEE-471D-7F61448B1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64514" y="3403615"/>
            <a:ext cx="1498798" cy="14987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말풍선: 모서리가 둥근 사각형 25">
                <a:extLst>
                  <a:ext uri="{FF2B5EF4-FFF2-40B4-BE49-F238E27FC236}">
                    <a16:creationId xmlns:a16="http://schemas.microsoft.com/office/drawing/2014/main" id="{C194AA9F-BCE8-9556-3A02-6C8496C21FEA}"/>
                  </a:ext>
                </a:extLst>
              </p:cNvPr>
              <p:cNvSpPr/>
              <p:nvPr/>
            </p:nvSpPr>
            <p:spPr>
              <a:xfrm>
                <a:off x="8813913" y="2516019"/>
                <a:ext cx="2090057" cy="612648"/>
              </a:xfrm>
              <a:prstGeom prst="wedgeRoundRectCallout">
                <a:avLst>
                  <a:gd name="adj1" fmla="val -38480"/>
                  <a:gd name="adj2" fmla="val 83822"/>
                  <a:gd name="adj3" fmla="val 16667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>
                    <a:solidFill>
                      <a:sysClr val="windowText" lastClr="000000"/>
                    </a:solidFill>
                  </a:rPr>
                  <a:t>Want to get</a:t>
                </a:r>
                <a:br>
                  <a:rPr lang="en-US" altLang="ko-KR" dirty="0">
                    <a:solidFill>
                      <a:sysClr val="windowText" lastClr="000000"/>
                    </a:solidFill>
                  </a:rPr>
                </a:br>
                <a:r>
                  <a:rPr lang="en-US" altLang="ko-KR" b="1" dirty="0">
                    <a:solidFill>
                      <a:sysClr val="windowText" lastClr="000000"/>
                    </a:solidFill>
                  </a:rPr>
                  <a:t>data of keyword </a:t>
                </a:r>
                <a14:m>
                  <m:oMath xmlns:m="http://schemas.openxmlformats.org/officeDocument/2006/math">
                    <m:r>
                      <a:rPr lang="en-US" altLang="ko-KR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endParaRPr lang="ko-KR" altLang="en-US" b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6" name="말풍선: 모서리가 둥근 사각형 25">
                <a:extLst>
                  <a:ext uri="{FF2B5EF4-FFF2-40B4-BE49-F238E27FC236}">
                    <a16:creationId xmlns:a16="http://schemas.microsoft.com/office/drawing/2014/main" id="{C194AA9F-BCE8-9556-3A02-6C8496C21F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3913" y="2516019"/>
                <a:ext cx="2090057" cy="612648"/>
              </a:xfrm>
              <a:prstGeom prst="wedgeRoundRectCallout">
                <a:avLst>
                  <a:gd name="adj1" fmla="val -38480"/>
                  <a:gd name="adj2" fmla="val 83822"/>
                  <a:gd name="adj3" fmla="val 16667"/>
                </a:avLst>
              </a:prstGeom>
              <a:blipFill>
                <a:blip r:embed="rId5"/>
                <a:stretch>
                  <a:fillRect t="-510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9433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C0CE47D-560C-B8B1-CE28-66D50B749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Index-Based PIR – Overview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8F9D43B3-B422-A2B8-5640-1581A4F063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/>
                  <a:t>Uses </a:t>
                </a:r>
                <a:r>
                  <a:rPr lang="en-US" altLang="ko-KR" b="1" dirty="0"/>
                  <a:t>LWE-based</a:t>
                </a:r>
                <a:r>
                  <a:rPr lang="en-US" altLang="ko-KR" dirty="0"/>
                  <a:t> </a:t>
                </a:r>
                <a:r>
                  <a:rPr lang="en-US" altLang="ko-KR" b="1" dirty="0"/>
                  <a:t>Homomorphic Encryption</a:t>
                </a:r>
              </a:p>
              <a:p>
                <a:pPr lvl="1"/>
                <a:r>
                  <a:rPr lang="en-US" altLang="ko-KR" dirty="0"/>
                  <a:t>Uses special homomorphic encryption which supports </a:t>
                </a:r>
                <a:r>
                  <a:rPr lang="en-US" altLang="ko-KR" u="sng" dirty="0"/>
                  <a:t>public inner-product</a:t>
                </a:r>
              </a:p>
              <a:p>
                <a:pPr lvl="1"/>
                <a:r>
                  <a:rPr lang="en-US" altLang="ko-KR" dirty="0"/>
                  <a:t>Public inner-product: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𝐸𝑛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LWE</m:t>
                        </m:r>
                      </m:sub>
                    </m:sSub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𝐸𝑛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LWE</m:t>
                        </m:r>
                      </m:sub>
                    </m:sSub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</m:d>
                  </m:oMath>
                </a14:m>
                <a:endParaRPr lang="en-US" altLang="ko-KR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8F9D43B3-B422-A2B8-5640-1581A4F063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99" t="-20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CFCEFB8-EE81-DA09-4FC6-2F495A0AB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0FB5-BC68-415E-B104-1A5D9F53AE9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80220DB-CA7B-45DC-A455-DDD6D47E79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5667" y="93084"/>
            <a:ext cx="10978699" cy="315913"/>
          </a:xfrm>
        </p:spPr>
        <p:txBody>
          <a:bodyPr/>
          <a:lstStyle/>
          <a:p>
            <a:r>
              <a:rPr lang="en-US" altLang="ko-KR" dirty="0"/>
              <a:t>Introduction &amp; Background</a:t>
            </a:r>
            <a:endParaRPr lang="ko-KR" altLang="en-US" dirty="0"/>
          </a:p>
        </p:txBody>
      </p:sp>
      <p:pic>
        <p:nvPicPr>
          <p:cNvPr id="6" name="Graphic 5" descr="Man with solid fill">
            <a:extLst>
              <a:ext uri="{FF2B5EF4-FFF2-40B4-BE49-F238E27FC236}">
                <a16:creationId xmlns:a16="http://schemas.microsoft.com/office/drawing/2014/main" id="{9785C1FC-9B66-A329-CC77-DA3C86B47D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651" y="3771605"/>
            <a:ext cx="1498798" cy="1498798"/>
          </a:xfrm>
          <a:prstGeom prst="rect">
            <a:avLst/>
          </a:prstGeom>
        </p:spPr>
      </p:pic>
      <p:pic>
        <p:nvPicPr>
          <p:cNvPr id="7" name="Graphic 7" descr="Server with solid fill">
            <a:extLst>
              <a:ext uri="{FF2B5EF4-FFF2-40B4-BE49-F238E27FC236}">
                <a16:creationId xmlns:a16="http://schemas.microsoft.com/office/drawing/2014/main" id="{AE9AB23A-A547-A0A3-AF6A-B465067F7E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36957" y="3771605"/>
            <a:ext cx="1498798" cy="14987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말풍선: 모서리가 둥근 사각형 8">
                <a:extLst>
                  <a:ext uri="{FF2B5EF4-FFF2-40B4-BE49-F238E27FC236}">
                    <a16:creationId xmlns:a16="http://schemas.microsoft.com/office/drawing/2014/main" id="{4D69468F-57D7-C86D-243B-00F925D6D4AD}"/>
                  </a:ext>
                </a:extLst>
              </p:cNvPr>
              <p:cNvSpPr/>
              <p:nvPr/>
            </p:nvSpPr>
            <p:spPr>
              <a:xfrm>
                <a:off x="303350" y="2558721"/>
                <a:ext cx="2713176" cy="612648"/>
              </a:xfrm>
              <a:prstGeom prst="wedgeRoundRectCallout">
                <a:avLst>
                  <a:gd name="adj1" fmla="val -21568"/>
                  <a:gd name="adj2" fmla="val 86330"/>
                  <a:gd name="adj3" fmla="val 16667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000" dirty="0">
                    <a:solidFill>
                      <a:sysClr val="windowText" lastClr="000000"/>
                    </a:solidFill>
                  </a:rPr>
                  <a:t>Want to get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ko-KR" sz="2000" baseline="30000" dirty="0" err="1">
                    <a:solidFill>
                      <a:sysClr val="windowText" lastClr="000000"/>
                    </a:solidFill>
                  </a:rPr>
                  <a:t>th</a:t>
                </a:r>
                <a:r>
                  <a:rPr lang="en-US" altLang="ko-KR" sz="2000" baseline="300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altLang="ko-KR" sz="2000" dirty="0">
                    <a:solidFill>
                      <a:sysClr val="windowText" lastClr="000000"/>
                    </a:solidFill>
                  </a:rPr>
                  <a:t> element</a:t>
                </a:r>
                <a:endParaRPr lang="ko-KR" altLang="en-US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9" name="말풍선: 모서리가 둥근 사각형 8">
                <a:extLst>
                  <a:ext uri="{FF2B5EF4-FFF2-40B4-BE49-F238E27FC236}">
                    <a16:creationId xmlns:a16="http://schemas.microsoft.com/office/drawing/2014/main" id="{4D69468F-57D7-C86D-243B-00F925D6D4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350" y="2558721"/>
                <a:ext cx="2713176" cy="612648"/>
              </a:xfrm>
              <a:prstGeom prst="wedgeRoundRectCallout">
                <a:avLst>
                  <a:gd name="adj1" fmla="val -21568"/>
                  <a:gd name="adj2" fmla="val 86330"/>
                  <a:gd name="adj3" fmla="val 16667"/>
                </a:avLst>
              </a:prstGeom>
              <a:blipFill>
                <a:blip r:embed="rId7"/>
                <a:stretch>
                  <a:fillRect l="-1119" r="-89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3D8E7867-CDEE-3324-DB3B-845713324E01}"/>
              </a:ext>
            </a:extLst>
          </p:cNvPr>
          <p:cNvCxnSpPr>
            <a:cxnSpLocks/>
          </p:cNvCxnSpPr>
          <p:nvPr/>
        </p:nvCxnSpPr>
        <p:spPr>
          <a:xfrm>
            <a:off x="6096983" y="2436055"/>
            <a:ext cx="0" cy="3924481"/>
          </a:xfrm>
          <a:prstGeom prst="line">
            <a:avLst/>
          </a:prstGeom>
          <a:ln w="381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5BD4E7B2-4719-FFCF-73FB-D3CA7CB9C0CB}"/>
              </a:ext>
            </a:extLst>
          </p:cNvPr>
          <p:cNvCxnSpPr>
            <a:cxnSpLocks/>
          </p:cNvCxnSpPr>
          <p:nvPr/>
        </p:nvCxnSpPr>
        <p:spPr>
          <a:xfrm>
            <a:off x="1956449" y="4205089"/>
            <a:ext cx="175245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97C1F9B-90FB-7F9B-70ED-AE84B2DC2921}"/>
              </a:ext>
            </a:extLst>
          </p:cNvPr>
          <p:cNvSpPr txBox="1"/>
          <p:nvPr/>
        </p:nvSpPr>
        <p:spPr>
          <a:xfrm>
            <a:off x="1956448" y="3497203"/>
            <a:ext cx="1673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cs typeface="Times New Roman" panose="02020603050405020304" pitchFamily="18" charset="0"/>
              </a:rPr>
              <a:t>1. Generate Query vector</a:t>
            </a:r>
            <a:endParaRPr lang="ko-KR" altLang="en-US" sz="1600" b="1" dirty="0">
              <a:cs typeface="Times New Roman" panose="02020603050405020304" pitchFamily="18" charset="0"/>
            </a:endParaRPr>
          </a:p>
        </p:txBody>
      </p: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5EA486A4-4EAB-8CC0-C7E7-FC86E5543199}"/>
              </a:ext>
            </a:extLst>
          </p:cNvPr>
          <p:cNvCxnSpPr>
            <a:cxnSpLocks/>
            <a:stCxn id="26" idx="3"/>
            <a:endCxn id="28" idx="1"/>
          </p:cNvCxnSpPr>
          <p:nvPr/>
        </p:nvCxnSpPr>
        <p:spPr>
          <a:xfrm>
            <a:off x="4604911" y="4205089"/>
            <a:ext cx="499136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D9BCB6D-5150-4F92-95A4-71BB51015BC7}"/>
                  </a:ext>
                </a:extLst>
              </p:cNvPr>
              <p:cNvSpPr txBox="1"/>
              <p:nvPr/>
            </p:nvSpPr>
            <p:spPr>
              <a:xfrm>
                <a:off x="3708901" y="4005034"/>
                <a:ext cx="89601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</m:acc>
                    </m:oMath>
                  </m:oMathPara>
                </a14:m>
                <a:endParaRPr lang="ko-KR" altLang="en-US" sz="12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D9BCB6D-5150-4F92-95A4-71BB51015B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8901" y="4005034"/>
                <a:ext cx="896010" cy="400110"/>
              </a:xfrm>
              <a:prstGeom prst="rect">
                <a:avLst/>
              </a:prstGeom>
              <a:blipFill>
                <a:blip r:embed="rId8"/>
                <a:stretch>
                  <a:fillRect t="-18182" r="-476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2D89EB4-2F35-4DFE-90B8-A2E3C5F332A4}"/>
                  </a:ext>
                </a:extLst>
              </p:cNvPr>
              <p:cNvSpPr txBox="1"/>
              <p:nvPr/>
            </p:nvSpPr>
            <p:spPr>
              <a:xfrm>
                <a:off x="9596276" y="4005034"/>
                <a:ext cx="63326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</m:acc>
                    </m:oMath>
                  </m:oMathPara>
                </a14:m>
                <a:endParaRPr lang="ko-KR" altLang="en-US" sz="1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2D89EB4-2F35-4DFE-90B8-A2E3C5F332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6276" y="4005034"/>
                <a:ext cx="633266" cy="400110"/>
              </a:xfrm>
              <a:prstGeom prst="rect">
                <a:avLst/>
              </a:prstGeom>
              <a:blipFill>
                <a:blip r:embed="rId9"/>
                <a:stretch>
                  <a:fillRect t="-18182" r="-2692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37B5750B-9FFF-4778-88CC-05D77BEE8A29}"/>
              </a:ext>
            </a:extLst>
          </p:cNvPr>
          <p:cNvCxnSpPr>
            <a:cxnSpLocks/>
          </p:cNvCxnSpPr>
          <p:nvPr/>
        </p:nvCxnSpPr>
        <p:spPr>
          <a:xfrm flipH="1">
            <a:off x="8256674" y="5150655"/>
            <a:ext cx="197286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75F021D-4495-4E68-9655-EEF578CFB9D0}"/>
              </a:ext>
            </a:extLst>
          </p:cNvPr>
          <p:cNvSpPr txBox="1"/>
          <p:nvPr/>
        </p:nvSpPr>
        <p:spPr>
          <a:xfrm>
            <a:off x="8256674" y="4442769"/>
            <a:ext cx="1972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b="1" dirty="0">
                <a:cs typeface="Times New Roman" panose="02020603050405020304" pitchFamily="18" charset="0"/>
              </a:rPr>
              <a:t>2. Generate Response</a:t>
            </a:r>
            <a:endParaRPr lang="ko-KR" altLang="en-US" sz="1600" b="1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0B847BA-63FD-4E51-A957-E509A9BCD8E0}"/>
                  </a:ext>
                </a:extLst>
              </p:cNvPr>
              <p:cNvSpPr txBox="1"/>
              <p:nvPr/>
            </p:nvSpPr>
            <p:spPr>
              <a:xfrm>
                <a:off x="7623407" y="4945305"/>
                <a:ext cx="63326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ko-KR" altLang="en-US" sz="12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0B847BA-63FD-4E51-A957-E509A9BCD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3407" y="4945305"/>
                <a:ext cx="633266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직선 화살표 연결선 38">
            <a:extLst>
              <a:ext uri="{FF2B5EF4-FFF2-40B4-BE49-F238E27FC236}">
                <a16:creationId xmlns:a16="http://schemas.microsoft.com/office/drawing/2014/main" id="{C985E8D7-7EE1-4A48-9688-17F61444D831}"/>
              </a:ext>
            </a:extLst>
          </p:cNvPr>
          <p:cNvCxnSpPr>
            <a:cxnSpLocks/>
            <a:stCxn id="38" idx="1"/>
            <a:endCxn id="47" idx="3"/>
          </p:cNvCxnSpPr>
          <p:nvPr/>
        </p:nvCxnSpPr>
        <p:spPr>
          <a:xfrm flipH="1">
            <a:off x="5366326" y="5145360"/>
            <a:ext cx="225708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화살표 연결선 44">
            <a:extLst>
              <a:ext uri="{FF2B5EF4-FFF2-40B4-BE49-F238E27FC236}">
                <a16:creationId xmlns:a16="http://schemas.microsoft.com/office/drawing/2014/main" id="{17BA2DEE-68A8-48E2-8B8C-734DA8BB6642}"/>
              </a:ext>
            </a:extLst>
          </p:cNvPr>
          <p:cNvCxnSpPr>
            <a:cxnSpLocks/>
          </p:cNvCxnSpPr>
          <p:nvPr/>
        </p:nvCxnSpPr>
        <p:spPr>
          <a:xfrm flipH="1">
            <a:off x="2762657" y="5150655"/>
            <a:ext cx="197286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FA203AA9-3E0F-4B51-B1A3-461709DF7A2C}"/>
              </a:ext>
            </a:extLst>
          </p:cNvPr>
          <p:cNvSpPr txBox="1"/>
          <p:nvPr/>
        </p:nvSpPr>
        <p:spPr>
          <a:xfrm>
            <a:off x="2762657" y="4442769"/>
            <a:ext cx="1972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b="1" dirty="0">
                <a:cs typeface="Times New Roman" panose="02020603050405020304" pitchFamily="18" charset="0"/>
              </a:rPr>
              <a:t>3. Decrypt Response</a:t>
            </a:r>
            <a:endParaRPr lang="ko-KR" altLang="en-US" sz="1600" b="1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E9F1566-8979-4E19-AF86-0F34C5B1D49B}"/>
                  </a:ext>
                </a:extLst>
              </p:cNvPr>
              <p:cNvSpPr txBox="1"/>
              <p:nvPr/>
            </p:nvSpPr>
            <p:spPr>
              <a:xfrm>
                <a:off x="4733060" y="4945305"/>
                <a:ext cx="63326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ko-KR" altLang="en-US" sz="12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E9F1566-8979-4E19-AF86-0F34C5B1D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060" y="4945305"/>
                <a:ext cx="633266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42B730B-1F0E-46D1-8249-91E426045C17}"/>
                  </a:ext>
                </a:extLst>
              </p:cNvPr>
              <p:cNvSpPr txBox="1"/>
              <p:nvPr/>
            </p:nvSpPr>
            <p:spPr>
              <a:xfrm>
                <a:off x="2134321" y="4945305"/>
                <a:ext cx="63326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ko-KR" altLang="en-US" sz="12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42B730B-1F0E-46D1-8249-91E426045C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4321" y="4945305"/>
                <a:ext cx="633266" cy="400110"/>
              </a:xfrm>
              <a:prstGeom prst="rect">
                <a:avLst/>
              </a:prstGeom>
              <a:blipFill>
                <a:blip r:embed="rId12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573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6" grpId="0"/>
      <p:bldP spid="28" grpId="0"/>
      <p:bldP spid="31" grpId="0"/>
      <p:bldP spid="38" grpId="0"/>
      <p:bldP spid="46" grpId="0"/>
      <p:bldP spid="47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C0CE47D-560C-B8B1-CE28-66D50B749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Index-Based PIR – Detail [1/3]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8F9D43B3-B422-A2B8-5640-1581A4F063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AutoNum type="arabicPeriod"/>
                </a:pPr>
                <a:r>
                  <a:rPr lang="en-US" altLang="ko-KR" b="1" dirty="0"/>
                  <a:t>Generates Query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ko-KR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</m:acc>
                  </m:oMath>
                </a14:m>
                <a:endParaRPr lang="en-US" altLang="ko-KR" b="1" dirty="0"/>
              </a:p>
              <a:p>
                <a:pPr lvl="1"/>
                <a:r>
                  <a:rPr lang="en-US" altLang="ko-KR" dirty="0"/>
                  <a:t>Generates indicator vector which represent what client wants</a:t>
                </a:r>
              </a:p>
              <a:p>
                <a:pPr lvl="1"/>
                <a:r>
                  <a:rPr lang="en-US" altLang="ko-KR" dirty="0"/>
                  <a:t>Encrypts each element in vector with homomorphic encryption</a:t>
                </a:r>
              </a:p>
              <a:p>
                <a:pPr lvl="1"/>
                <a:endParaRPr lang="en-US" altLang="ko-KR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8F9D43B3-B422-A2B8-5640-1581A4F063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66" t="-21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CFCEFB8-EE81-DA09-4FC6-2F495A0AB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0FB5-BC68-415E-B104-1A5D9F53AE9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80220DB-CA7B-45DC-A455-DDD6D47E79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5667" y="93084"/>
            <a:ext cx="10978699" cy="315913"/>
          </a:xfrm>
        </p:spPr>
        <p:txBody>
          <a:bodyPr/>
          <a:lstStyle/>
          <a:p>
            <a:r>
              <a:rPr lang="en-US" altLang="ko-KR" dirty="0"/>
              <a:t>Introduction &amp; Background</a:t>
            </a:r>
            <a:endParaRPr lang="ko-KR" altLang="en-US" dirty="0"/>
          </a:p>
        </p:txBody>
      </p:sp>
      <p:pic>
        <p:nvPicPr>
          <p:cNvPr id="6" name="Graphic 5" descr="Man with solid fill">
            <a:extLst>
              <a:ext uri="{FF2B5EF4-FFF2-40B4-BE49-F238E27FC236}">
                <a16:creationId xmlns:a16="http://schemas.microsoft.com/office/drawing/2014/main" id="{9785C1FC-9B66-A329-CC77-DA3C86B47D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651" y="3771605"/>
            <a:ext cx="1498798" cy="1498798"/>
          </a:xfrm>
          <a:prstGeom prst="rect">
            <a:avLst/>
          </a:prstGeom>
        </p:spPr>
      </p:pic>
      <p:pic>
        <p:nvPicPr>
          <p:cNvPr id="7" name="Graphic 7" descr="Server with solid fill">
            <a:extLst>
              <a:ext uri="{FF2B5EF4-FFF2-40B4-BE49-F238E27FC236}">
                <a16:creationId xmlns:a16="http://schemas.microsoft.com/office/drawing/2014/main" id="{AE9AB23A-A547-A0A3-AF6A-B465067F7E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36957" y="3771605"/>
            <a:ext cx="1498798" cy="1498798"/>
          </a:xfrm>
          <a:prstGeom prst="rect">
            <a:avLst/>
          </a:prstGeom>
        </p:spPr>
      </p:pic>
      <p:sp>
        <p:nvSpPr>
          <p:cNvPr id="9" name="말풍선: 모서리가 둥근 사각형 8">
            <a:extLst>
              <a:ext uri="{FF2B5EF4-FFF2-40B4-BE49-F238E27FC236}">
                <a16:creationId xmlns:a16="http://schemas.microsoft.com/office/drawing/2014/main" id="{4D69468F-57D7-C86D-243B-00F925D6D4AD}"/>
              </a:ext>
            </a:extLst>
          </p:cNvPr>
          <p:cNvSpPr/>
          <p:nvPr/>
        </p:nvSpPr>
        <p:spPr>
          <a:xfrm>
            <a:off x="179512" y="2558721"/>
            <a:ext cx="2960852" cy="612648"/>
          </a:xfrm>
          <a:prstGeom prst="wedgeRoundRectCallout">
            <a:avLst>
              <a:gd name="adj1" fmla="val -21568"/>
              <a:gd name="adj2" fmla="val 8633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ysClr val="windowText" lastClr="000000"/>
                </a:solidFill>
              </a:rPr>
              <a:t>Want to get 3</a:t>
            </a:r>
            <a:r>
              <a:rPr lang="en-US" altLang="ko-KR" sz="2000" baseline="30000" dirty="0">
                <a:solidFill>
                  <a:sysClr val="windowText" lastClr="000000"/>
                </a:solidFill>
              </a:rPr>
              <a:t>rd</a:t>
            </a:r>
            <a:r>
              <a:rPr lang="en-US" altLang="ko-KR" sz="2000" dirty="0">
                <a:solidFill>
                  <a:sysClr val="windowText" lastClr="000000"/>
                </a:solidFill>
              </a:rPr>
              <a:t> element</a:t>
            </a:r>
            <a:endParaRPr lang="ko-KR" altLang="en-US" sz="2000" dirty="0">
              <a:solidFill>
                <a:sysClr val="windowText" lastClr="000000"/>
              </a:solidFill>
            </a:endParaRPr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3D8E7867-CDEE-3324-DB3B-845713324E01}"/>
              </a:ext>
            </a:extLst>
          </p:cNvPr>
          <p:cNvCxnSpPr>
            <a:cxnSpLocks/>
          </p:cNvCxnSpPr>
          <p:nvPr/>
        </p:nvCxnSpPr>
        <p:spPr>
          <a:xfrm>
            <a:off x="6096983" y="2436055"/>
            <a:ext cx="0" cy="3924481"/>
          </a:xfrm>
          <a:prstGeom prst="line">
            <a:avLst/>
          </a:prstGeom>
          <a:ln w="381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표 22">
                <a:extLst>
                  <a:ext uri="{FF2B5EF4-FFF2-40B4-BE49-F238E27FC236}">
                    <a16:creationId xmlns:a16="http://schemas.microsoft.com/office/drawing/2014/main" id="{CD9744BC-4AD8-445B-A04F-AACB5228F1C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6063804"/>
                  </p:ext>
                </p:extLst>
              </p:nvPr>
            </p:nvGraphicFramePr>
            <p:xfrm>
              <a:off x="1659938" y="3408484"/>
              <a:ext cx="898846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49423">
                      <a:extLst>
                        <a:ext uri="{9D8B030D-6E8A-4147-A177-3AD203B41FA5}">
                          <a16:colId xmlns:a16="http://schemas.microsoft.com/office/drawing/2014/main" val="501397958"/>
                        </a:ext>
                      </a:extLst>
                    </a:gridCol>
                    <a:gridCol w="449423">
                      <a:extLst>
                        <a:ext uri="{9D8B030D-6E8A-4147-A177-3AD203B41FA5}">
                          <a16:colId xmlns:a16="http://schemas.microsoft.com/office/drawing/2014/main" val="37144262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1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0</a:t>
                          </a:r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14897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2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0</a:t>
                          </a:r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20623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3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1</a:t>
                          </a:r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75410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4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0</a:t>
                          </a:r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187193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694858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0</a:t>
                          </a:r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190342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표 22">
                <a:extLst>
                  <a:ext uri="{FF2B5EF4-FFF2-40B4-BE49-F238E27FC236}">
                    <a16:creationId xmlns:a16="http://schemas.microsoft.com/office/drawing/2014/main" id="{CD9744BC-4AD8-445B-A04F-AACB5228F1C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6063804"/>
                  </p:ext>
                </p:extLst>
              </p:nvPr>
            </p:nvGraphicFramePr>
            <p:xfrm>
              <a:off x="1659938" y="3408484"/>
              <a:ext cx="898846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49423">
                      <a:extLst>
                        <a:ext uri="{9D8B030D-6E8A-4147-A177-3AD203B41FA5}">
                          <a16:colId xmlns:a16="http://schemas.microsoft.com/office/drawing/2014/main" val="501397958"/>
                        </a:ext>
                      </a:extLst>
                    </a:gridCol>
                    <a:gridCol w="449423">
                      <a:extLst>
                        <a:ext uri="{9D8B030D-6E8A-4147-A177-3AD203B41FA5}">
                          <a16:colId xmlns:a16="http://schemas.microsoft.com/office/drawing/2014/main" val="37144262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1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0</a:t>
                          </a:r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14897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2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0</a:t>
                          </a:r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20623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3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1</a:t>
                          </a:r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75410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4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0</a:t>
                          </a:r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187193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7"/>
                          <a:stretch>
                            <a:fillRect l="-1351" t="-408197" r="-102703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7"/>
                          <a:stretch>
                            <a:fillRect l="-101351" t="-408197" r="-2703" b="-1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694858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7"/>
                          <a:stretch>
                            <a:fillRect l="-1351" t="-508197" r="-102703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0</a:t>
                          </a:r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1903424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표 23">
                <a:extLst>
                  <a:ext uri="{FF2B5EF4-FFF2-40B4-BE49-F238E27FC236}">
                    <a16:creationId xmlns:a16="http://schemas.microsoft.com/office/drawing/2014/main" id="{3F57E3BC-14CE-42B3-B345-9491DC9FC34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5438464"/>
                  </p:ext>
                </p:extLst>
              </p:nvPr>
            </p:nvGraphicFramePr>
            <p:xfrm>
              <a:off x="4117643" y="3408484"/>
              <a:ext cx="449423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49423">
                      <a:extLst>
                        <a:ext uri="{9D8B030D-6E8A-4147-A177-3AD203B41FA5}">
                          <a16:colId xmlns:a16="http://schemas.microsoft.com/office/drawing/2014/main" val="37144262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0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114897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0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20623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1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75410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0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87193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694858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0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90342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표 23">
                <a:extLst>
                  <a:ext uri="{FF2B5EF4-FFF2-40B4-BE49-F238E27FC236}">
                    <a16:creationId xmlns:a16="http://schemas.microsoft.com/office/drawing/2014/main" id="{3F57E3BC-14CE-42B3-B345-9491DC9FC34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5438464"/>
                  </p:ext>
                </p:extLst>
              </p:nvPr>
            </p:nvGraphicFramePr>
            <p:xfrm>
              <a:off x="4117643" y="3408484"/>
              <a:ext cx="449423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49423">
                      <a:extLst>
                        <a:ext uri="{9D8B030D-6E8A-4147-A177-3AD203B41FA5}">
                          <a16:colId xmlns:a16="http://schemas.microsoft.com/office/drawing/2014/main" val="37144262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0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114897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0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20623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1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75410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0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87193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8"/>
                          <a:stretch>
                            <a:fillRect l="-1333" t="-408197" r="-2667" b="-1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694858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0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90342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750CFBD4-6C0E-4C65-8BB0-F1B7B2013F04}"/>
              </a:ext>
            </a:extLst>
          </p:cNvPr>
          <p:cNvSpPr txBox="1"/>
          <p:nvPr/>
        </p:nvSpPr>
        <p:spPr>
          <a:xfrm>
            <a:off x="10033303" y="2989880"/>
            <a:ext cx="4908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cs typeface="Times New Roman" panose="02020603050405020304" pitchFamily="18" charset="0"/>
              </a:rPr>
              <a:t>DB</a:t>
            </a:r>
            <a:endParaRPr lang="ko-KR" altLang="en-US" sz="1600" b="1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표 28">
                <a:extLst>
                  <a:ext uri="{FF2B5EF4-FFF2-40B4-BE49-F238E27FC236}">
                    <a16:creationId xmlns:a16="http://schemas.microsoft.com/office/drawing/2014/main" id="{2340483B-CD0D-4B1E-A88C-6397C5F2B50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770811"/>
                  </p:ext>
                </p:extLst>
              </p:nvPr>
            </p:nvGraphicFramePr>
            <p:xfrm>
              <a:off x="10025384" y="3408484"/>
              <a:ext cx="506678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06678">
                      <a:extLst>
                        <a:ext uri="{9D8B030D-6E8A-4147-A177-3AD203B41FA5}">
                          <a16:colId xmlns:a16="http://schemas.microsoft.com/office/drawing/2014/main" val="50139795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14897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20623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75410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187193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694858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190342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표 28">
                <a:extLst>
                  <a:ext uri="{FF2B5EF4-FFF2-40B4-BE49-F238E27FC236}">
                    <a16:creationId xmlns:a16="http://schemas.microsoft.com/office/drawing/2014/main" id="{2340483B-CD0D-4B1E-A88C-6397C5F2B50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770811"/>
                  </p:ext>
                </p:extLst>
              </p:nvPr>
            </p:nvGraphicFramePr>
            <p:xfrm>
              <a:off x="10025384" y="3408484"/>
              <a:ext cx="506678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06678">
                      <a:extLst>
                        <a:ext uri="{9D8B030D-6E8A-4147-A177-3AD203B41FA5}">
                          <a16:colId xmlns:a16="http://schemas.microsoft.com/office/drawing/2014/main" val="50139795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9"/>
                          <a:stretch>
                            <a:fillRect l="-1190" t="-1639" r="-2381" b="-5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114897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9"/>
                          <a:stretch>
                            <a:fillRect l="-1190" t="-101639" r="-2381" b="-4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20623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9"/>
                          <a:stretch>
                            <a:fillRect l="-1190" t="-201639" r="-2381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75410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9"/>
                          <a:stretch>
                            <a:fillRect l="-1190" t="-301639" r="-2381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87193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9"/>
                          <a:stretch>
                            <a:fillRect l="-1190" t="-401639" r="-2381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694858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9"/>
                          <a:stretch>
                            <a:fillRect l="-1190" t="-501639" r="-2381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9034249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1" name="그룹 10">
            <a:extLst>
              <a:ext uri="{FF2B5EF4-FFF2-40B4-BE49-F238E27FC236}">
                <a16:creationId xmlns:a16="http://schemas.microsoft.com/office/drawing/2014/main" id="{244AA83B-EA6D-43C3-8616-F2D7BA3121E3}"/>
              </a:ext>
            </a:extLst>
          </p:cNvPr>
          <p:cNvGrpSpPr/>
          <p:nvPr/>
        </p:nvGrpSpPr>
        <p:grpSpPr>
          <a:xfrm>
            <a:off x="8948011" y="166908"/>
            <a:ext cx="2687782" cy="707622"/>
            <a:chOff x="9227127" y="427491"/>
            <a:chExt cx="2687782" cy="707622"/>
          </a:xfrm>
        </p:grpSpPr>
        <p:sp>
          <p:nvSpPr>
            <p:cNvPr id="8" name="사각형: 둥근 모서리 7">
              <a:extLst>
                <a:ext uri="{FF2B5EF4-FFF2-40B4-BE49-F238E27FC236}">
                  <a16:creationId xmlns:a16="http://schemas.microsoft.com/office/drawing/2014/main" id="{1B50AACC-64A6-4BC7-A026-B8EB7F11C5DB}"/>
                </a:ext>
              </a:extLst>
            </p:cNvPr>
            <p:cNvSpPr/>
            <p:nvPr/>
          </p:nvSpPr>
          <p:spPr>
            <a:xfrm>
              <a:off x="9227127" y="427491"/>
              <a:ext cx="2687782" cy="70762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dirty="0">
                  <a:solidFill>
                    <a:schemeClr val="tx1"/>
                  </a:solidFill>
                </a:rPr>
                <a:t>Encrypted Message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FF566424-4B43-41CB-96E1-A9AB50BE009D}"/>
                </a:ext>
              </a:extLst>
            </p:cNvPr>
            <p:cNvSpPr/>
            <p:nvPr/>
          </p:nvSpPr>
          <p:spPr>
            <a:xfrm>
              <a:off x="9493015" y="623345"/>
              <a:ext cx="277091" cy="31591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736A7AF1-CD85-4D94-B522-5E24B8556E57}"/>
              </a:ext>
            </a:extLst>
          </p:cNvPr>
          <p:cNvCxnSpPr>
            <a:cxnSpLocks/>
            <a:stCxn id="24" idx="3"/>
            <a:endCxn id="35" idx="1"/>
          </p:cNvCxnSpPr>
          <p:nvPr/>
        </p:nvCxnSpPr>
        <p:spPr>
          <a:xfrm>
            <a:off x="4567066" y="4521004"/>
            <a:ext cx="216437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DB2C2D41-41C4-45F0-8E57-0BD47DC635DE}"/>
              </a:ext>
            </a:extLst>
          </p:cNvPr>
          <p:cNvSpPr txBox="1"/>
          <p:nvPr/>
        </p:nvSpPr>
        <p:spPr>
          <a:xfrm>
            <a:off x="4646644" y="4120894"/>
            <a:ext cx="880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cs typeface="Times New Roman" panose="02020603050405020304" pitchFamily="18" charset="0"/>
              </a:rPr>
              <a:t>Query</a:t>
            </a:r>
            <a:endParaRPr lang="ko-KR" altLang="en-US" sz="1600" b="1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5" name="표 34">
                <a:extLst>
                  <a:ext uri="{FF2B5EF4-FFF2-40B4-BE49-F238E27FC236}">
                    <a16:creationId xmlns:a16="http://schemas.microsoft.com/office/drawing/2014/main" id="{998926FD-B2DE-4DBD-9C0F-08D34E151D8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12055881"/>
                  </p:ext>
                </p:extLst>
              </p:nvPr>
            </p:nvGraphicFramePr>
            <p:xfrm>
              <a:off x="6731442" y="3408484"/>
              <a:ext cx="449423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49423">
                      <a:extLst>
                        <a:ext uri="{9D8B030D-6E8A-4147-A177-3AD203B41FA5}">
                          <a16:colId xmlns:a16="http://schemas.microsoft.com/office/drawing/2014/main" val="37144262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0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114897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0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20623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1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75410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0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87193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694858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0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90342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5" name="표 34">
                <a:extLst>
                  <a:ext uri="{FF2B5EF4-FFF2-40B4-BE49-F238E27FC236}">
                    <a16:creationId xmlns:a16="http://schemas.microsoft.com/office/drawing/2014/main" id="{998926FD-B2DE-4DBD-9C0F-08D34E151D8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12055881"/>
                  </p:ext>
                </p:extLst>
              </p:nvPr>
            </p:nvGraphicFramePr>
            <p:xfrm>
              <a:off x="6731442" y="3408484"/>
              <a:ext cx="449423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49423">
                      <a:extLst>
                        <a:ext uri="{9D8B030D-6E8A-4147-A177-3AD203B41FA5}">
                          <a16:colId xmlns:a16="http://schemas.microsoft.com/office/drawing/2014/main" val="37144262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0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114897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0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20623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1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75410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0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87193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10"/>
                          <a:stretch>
                            <a:fillRect l="-1351" t="-408197" r="-4054" b="-1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694858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0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903424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A3EA88B-F853-4757-ACAB-7BE942A17B62}"/>
                  </a:ext>
                </a:extLst>
              </p:cNvPr>
              <p:cNvSpPr txBox="1"/>
              <p:nvPr/>
            </p:nvSpPr>
            <p:spPr>
              <a:xfrm>
                <a:off x="4117643" y="5633524"/>
                <a:ext cx="45117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ko-KR" sz="2000" b="1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ko-KR" sz="2000" b="1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𝒆</m:t>
                          </m:r>
                        </m:e>
                      </m:acc>
                    </m:oMath>
                  </m:oMathPara>
                </a14:m>
                <a:endParaRPr lang="ko-KR" altLang="en-US" sz="2000" b="1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A3EA88B-F853-4757-ACAB-7BE942A17B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643" y="5633524"/>
                <a:ext cx="451174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A9D399C-6568-43C9-BCF5-7CD32905DDFB}"/>
                  </a:ext>
                </a:extLst>
              </p:cNvPr>
              <p:cNvSpPr txBox="1"/>
              <p:nvPr/>
            </p:nvSpPr>
            <p:spPr>
              <a:xfrm>
                <a:off x="6731442" y="5633524"/>
                <a:ext cx="45117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ko-KR" sz="2000" b="1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ko-KR" sz="2000" b="1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𝒆</m:t>
                          </m:r>
                        </m:e>
                      </m:acc>
                    </m:oMath>
                  </m:oMathPara>
                </a14:m>
                <a:endParaRPr lang="ko-KR" altLang="en-US" sz="2000" b="1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A9D399C-6568-43C9-BCF5-7CD32905DD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442" y="5633524"/>
                <a:ext cx="451174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그룹 21">
            <a:extLst>
              <a:ext uri="{FF2B5EF4-FFF2-40B4-BE49-F238E27FC236}">
                <a16:creationId xmlns:a16="http://schemas.microsoft.com/office/drawing/2014/main" id="{25494A94-663A-4B6D-B3F0-B632D1A61F0E}"/>
              </a:ext>
            </a:extLst>
          </p:cNvPr>
          <p:cNvGrpSpPr/>
          <p:nvPr/>
        </p:nvGrpSpPr>
        <p:grpSpPr>
          <a:xfrm>
            <a:off x="2558784" y="3169518"/>
            <a:ext cx="1558859" cy="2305090"/>
            <a:chOff x="2558784" y="3169518"/>
            <a:chExt cx="1558859" cy="2305090"/>
          </a:xfrm>
        </p:grpSpPr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7DBD607D-3D8D-454A-934A-D7652AAE0F2E}"/>
                </a:ext>
              </a:extLst>
            </p:cNvPr>
            <p:cNvGrpSpPr/>
            <p:nvPr/>
          </p:nvGrpSpPr>
          <p:grpSpPr>
            <a:xfrm>
              <a:off x="2558784" y="3169518"/>
              <a:ext cx="1558859" cy="414281"/>
              <a:chOff x="2558784" y="3201343"/>
              <a:chExt cx="1558859" cy="414281"/>
            </a:xfrm>
          </p:grpSpPr>
          <p:cxnSp>
            <p:nvCxnSpPr>
              <p:cNvPr id="25" name="직선 화살표 연결선 24">
                <a:extLst>
                  <a:ext uri="{FF2B5EF4-FFF2-40B4-BE49-F238E27FC236}">
                    <a16:creationId xmlns:a16="http://schemas.microsoft.com/office/drawing/2014/main" id="{B946203A-1744-414E-87D1-A46A6495ED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58784" y="3615624"/>
                <a:ext cx="155885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A82D0D29-AA09-4642-B65D-0CD16B09391F}"/>
                      </a:ext>
                    </a:extLst>
                  </p:cNvPr>
                  <p:cNvSpPr txBox="1"/>
                  <p:nvPr/>
                </p:nvSpPr>
                <p:spPr>
                  <a:xfrm>
                    <a:off x="2729853" y="3201343"/>
                    <a:ext cx="1205466" cy="38215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b="1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𝑬𝒏</m:t>
                          </m:r>
                          <m:sSub>
                            <m:sSubPr>
                              <m:ctrlPr>
                                <a:rPr lang="en-US" altLang="ko-KR" b="1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1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altLang="ko-KR" b="1" i="0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LWE</m:t>
                              </m:r>
                            </m:sub>
                          </m:sSub>
                        </m:oMath>
                      </m:oMathPara>
                    </a14:m>
                    <a:endParaRPr lang="ko-KR" altLang="en-US" sz="1400" b="1" dirty="0"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A82D0D29-AA09-4642-B65D-0CD16B09391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29853" y="3201343"/>
                    <a:ext cx="1205466" cy="382156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7937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0" name="그룹 49">
              <a:extLst>
                <a:ext uri="{FF2B5EF4-FFF2-40B4-BE49-F238E27FC236}">
                  <a16:creationId xmlns:a16="http://schemas.microsoft.com/office/drawing/2014/main" id="{D5D7F6D4-625A-431A-981E-2924692ED288}"/>
                </a:ext>
              </a:extLst>
            </p:cNvPr>
            <p:cNvGrpSpPr/>
            <p:nvPr/>
          </p:nvGrpSpPr>
          <p:grpSpPr>
            <a:xfrm>
              <a:off x="2558784" y="3562825"/>
              <a:ext cx="1558859" cy="414281"/>
              <a:chOff x="2558784" y="3201343"/>
              <a:chExt cx="1558859" cy="414281"/>
            </a:xfrm>
          </p:grpSpPr>
          <p:cxnSp>
            <p:nvCxnSpPr>
              <p:cNvPr id="51" name="직선 화살표 연결선 50">
                <a:extLst>
                  <a:ext uri="{FF2B5EF4-FFF2-40B4-BE49-F238E27FC236}">
                    <a16:creationId xmlns:a16="http://schemas.microsoft.com/office/drawing/2014/main" id="{9CA53B96-DC93-4021-9215-32516F60C4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58784" y="3615624"/>
                <a:ext cx="155885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5AB7AD62-CF3E-4436-A17E-B58060ED1D78}"/>
                      </a:ext>
                    </a:extLst>
                  </p:cNvPr>
                  <p:cNvSpPr txBox="1"/>
                  <p:nvPr/>
                </p:nvSpPr>
                <p:spPr>
                  <a:xfrm>
                    <a:off x="2729853" y="3201343"/>
                    <a:ext cx="1205466" cy="38215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b="1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𝑬𝒏</m:t>
                          </m:r>
                          <m:sSub>
                            <m:sSubPr>
                              <m:ctrlPr>
                                <a:rPr lang="en-US" altLang="ko-KR" b="1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1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altLang="ko-KR" b="1" i="0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LWE</m:t>
                              </m:r>
                            </m:sub>
                          </m:sSub>
                        </m:oMath>
                      </m:oMathPara>
                    </a14:m>
                    <a:endParaRPr lang="ko-KR" altLang="en-US" sz="1400" b="1" dirty="0"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5AB7AD62-CF3E-4436-A17E-B58060ED1D7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29853" y="3201343"/>
                    <a:ext cx="1205466" cy="382156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7937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3" name="그룹 52">
              <a:extLst>
                <a:ext uri="{FF2B5EF4-FFF2-40B4-BE49-F238E27FC236}">
                  <a16:creationId xmlns:a16="http://schemas.microsoft.com/office/drawing/2014/main" id="{B49B8B43-E9CA-4F7E-BC1E-7EF74D7FB126}"/>
                </a:ext>
              </a:extLst>
            </p:cNvPr>
            <p:cNvGrpSpPr/>
            <p:nvPr/>
          </p:nvGrpSpPr>
          <p:grpSpPr>
            <a:xfrm>
              <a:off x="2558784" y="3956132"/>
              <a:ext cx="1558859" cy="414281"/>
              <a:chOff x="2558784" y="3201343"/>
              <a:chExt cx="1558859" cy="414281"/>
            </a:xfrm>
          </p:grpSpPr>
          <p:cxnSp>
            <p:nvCxnSpPr>
              <p:cNvPr id="54" name="직선 화살표 연결선 53">
                <a:extLst>
                  <a:ext uri="{FF2B5EF4-FFF2-40B4-BE49-F238E27FC236}">
                    <a16:creationId xmlns:a16="http://schemas.microsoft.com/office/drawing/2014/main" id="{A9DC578E-A115-467E-9B1F-8058027637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58784" y="3615624"/>
                <a:ext cx="155885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8A8C7A9B-CA61-494E-9EDB-EB0D3279B242}"/>
                      </a:ext>
                    </a:extLst>
                  </p:cNvPr>
                  <p:cNvSpPr txBox="1"/>
                  <p:nvPr/>
                </p:nvSpPr>
                <p:spPr>
                  <a:xfrm>
                    <a:off x="2729853" y="3201343"/>
                    <a:ext cx="1205466" cy="38215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b="1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𝑬𝒏</m:t>
                          </m:r>
                          <m:sSub>
                            <m:sSubPr>
                              <m:ctrlPr>
                                <a:rPr lang="en-US" altLang="ko-KR" b="1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1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altLang="ko-KR" b="1" i="0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LWE</m:t>
                              </m:r>
                            </m:sub>
                          </m:sSub>
                        </m:oMath>
                      </m:oMathPara>
                    </a14:m>
                    <a:endParaRPr lang="ko-KR" altLang="en-US" sz="1400" b="1" dirty="0"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8A8C7A9B-CA61-494E-9EDB-EB0D3279B24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29853" y="3201343"/>
                    <a:ext cx="1205466" cy="382156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7937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6" name="그룹 55">
              <a:extLst>
                <a:ext uri="{FF2B5EF4-FFF2-40B4-BE49-F238E27FC236}">
                  <a16:creationId xmlns:a16="http://schemas.microsoft.com/office/drawing/2014/main" id="{66DEA107-B5D3-461F-A180-CCECB31B2410}"/>
                </a:ext>
              </a:extLst>
            </p:cNvPr>
            <p:cNvGrpSpPr/>
            <p:nvPr/>
          </p:nvGrpSpPr>
          <p:grpSpPr>
            <a:xfrm>
              <a:off x="2558784" y="4349439"/>
              <a:ext cx="1558859" cy="414281"/>
              <a:chOff x="2558784" y="3201343"/>
              <a:chExt cx="1558859" cy="414281"/>
            </a:xfrm>
          </p:grpSpPr>
          <p:cxnSp>
            <p:nvCxnSpPr>
              <p:cNvPr id="57" name="직선 화살표 연결선 56">
                <a:extLst>
                  <a:ext uri="{FF2B5EF4-FFF2-40B4-BE49-F238E27FC236}">
                    <a16:creationId xmlns:a16="http://schemas.microsoft.com/office/drawing/2014/main" id="{109DB795-B9F0-4BE9-A535-2520A4C6F5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58784" y="3615624"/>
                <a:ext cx="155885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02CE012D-11C4-4B2C-85CE-7083958A75FB}"/>
                      </a:ext>
                    </a:extLst>
                  </p:cNvPr>
                  <p:cNvSpPr txBox="1"/>
                  <p:nvPr/>
                </p:nvSpPr>
                <p:spPr>
                  <a:xfrm>
                    <a:off x="2729853" y="3201343"/>
                    <a:ext cx="1205466" cy="38215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b="1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𝑬𝒏</m:t>
                          </m:r>
                          <m:sSub>
                            <m:sSubPr>
                              <m:ctrlPr>
                                <a:rPr lang="en-US" altLang="ko-KR" b="1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1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altLang="ko-KR" b="1" i="0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LWE</m:t>
                              </m:r>
                            </m:sub>
                          </m:sSub>
                        </m:oMath>
                      </m:oMathPara>
                    </a14:m>
                    <a:endParaRPr lang="ko-KR" altLang="en-US" sz="1400" b="1" dirty="0"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02CE012D-11C4-4B2C-85CE-7083958A75F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29853" y="3201343"/>
                    <a:ext cx="1205466" cy="382156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7937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그룹 58">
              <a:extLst>
                <a:ext uri="{FF2B5EF4-FFF2-40B4-BE49-F238E27FC236}">
                  <a16:creationId xmlns:a16="http://schemas.microsoft.com/office/drawing/2014/main" id="{7580E2DB-6C7D-4A65-AA86-EECFC274038A}"/>
                </a:ext>
              </a:extLst>
            </p:cNvPr>
            <p:cNvGrpSpPr/>
            <p:nvPr/>
          </p:nvGrpSpPr>
          <p:grpSpPr>
            <a:xfrm>
              <a:off x="2558784" y="5060327"/>
              <a:ext cx="1558859" cy="414281"/>
              <a:chOff x="2558784" y="3201343"/>
              <a:chExt cx="1558859" cy="414281"/>
            </a:xfrm>
          </p:grpSpPr>
          <p:cxnSp>
            <p:nvCxnSpPr>
              <p:cNvPr id="60" name="직선 화살표 연결선 59">
                <a:extLst>
                  <a:ext uri="{FF2B5EF4-FFF2-40B4-BE49-F238E27FC236}">
                    <a16:creationId xmlns:a16="http://schemas.microsoft.com/office/drawing/2014/main" id="{474AB9D7-29B3-4936-822B-D4DA5FF070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58784" y="3615624"/>
                <a:ext cx="155885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79EFD90B-2CC6-48CF-9BB1-7D78DB9F1541}"/>
                      </a:ext>
                    </a:extLst>
                  </p:cNvPr>
                  <p:cNvSpPr txBox="1"/>
                  <p:nvPr/>
                </p:nvSpPr>
                <p:spPr>
                  <a:xfrm>
                    <a:off x="2729853" y="3201343"/>
                    <a:ext cx="1205466" cy="38215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b="1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𝑬𝒏</m:t>
                          </m:r>
                          <m:sSub>
                            <m:sSubPr>
                              <m:ctrlPr>
                                <a:rPr lang="en-US" altLang="ko-KR" b="1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1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altLang="ko-KR" b="1" i="0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LWE</m:t>
                              </m:r>
                            </m:sub>
                          </m:sSub>
                        </m:oMath>
                      </m:oMathPara>
                    </a14:m>
                    <a:endParaRPr lang="ko-KR" altLang="en-US" sz="1400" b="1" dirty="0"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79EFD90B-2CC6-48CF-9BB1-7D78DB9F154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29853" y="3201343"/>
                    <a:ext cx="1205466" cy="382156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b="-7937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70D9DE0C-3429-4EC4-BC82-6B04E3DC84F2}"/>
                    </a:ext>
                  </a:extLst>
                </p:cNvPr>
                <p:cNvSpPr txBox="1"/>
                <p:nvPr/>
              </p:nvSpPr>
              <p:spPr>
                <a:xfrm>
                  <a:off x="2729853" y="4742746"/>
                  <a:ext cx="120546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⋮</m:t>
                        </m:r>
                      </m:oMath>
                    </m:oMathPara>
                  </a14:m>
                  <a:endParaRPr lang="ko-KR" altLang="en-US" sz="1600" b="1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70D9DE0C-3429-4EC4-BC82-6B04E3DC84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9853" y="4742746"/>
                  <a:ext cx="1205466" cy="338554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E077FE27-A2B7-40DB-8438-A8E3A5E91DD1}"/>
              </a:ext>
            </a:extLst>
          </p:cNvPr>
          <p:cNvSpPr txBox="1"/>
          <p:nvPr/>
        </p:nvSpPr>
        <p:spPr>
          <a:xfrm>
            <a:off x="7302231" y="5752453"/>
            <a:ext cx="3619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2000" dirty="0">
                <a:cs typeface="Times New Roman" panose="02020603050405020304" pitchFamily="18" charset="0"/>
              </a:rPr>
              <a:t>Since DB server doesn’t know private key, privacy is guaranteed</a:t>
            </a:r>
            <a:endParaRPr lang="ko-KR" altLang="en-US" sz="2000" dirty="0">
              <a:cs typeface="Times New Roman" panose="02020603050405020304" pitchFamily="18" charset="0"/>
            </a:endParaRPr>
          </a:p>
        </p:txBody>
      </p:sp>
      <p:cxnSp>
        <p:nvCxnSpPr>
          <p:cNvPr id="66" name="연결선: 꺾임 65">
            <a:extLst>
              <a:ext uri="{FF2B5EF4-FFF2-40B4-BE49-F238E27FC236}">
                <a16:creationId xmlns:a16="http://schemas.microsoft.com/office/drawing/2014/main" id="{76E40CEF-7672-46C2-882A-A5DB96752667}"/>
              </a:ext>
            </a:extLst>
          </p:cNvPr>
          <p:cNvCxnSpPr>
            <a:cxnSpLocks/>
            <a:stCxn id="34" idx="3"/>
            <a:endCxn id="7" idx="2"/>
          </p:cNvCxnSpPr>
          <p:nvPr/>
        </p:nvCxnSpPr>
        <p:spPr>
          <a:xfrm flipV="1">
            <a:off x="10922001" y="5270403"/>
            <a:ext cx="364355" cy="835993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72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7" grpId="0"/>
      <p:bldP spid="40" grpId="0"/>
      <p:bldP spid="3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1600" dirty="0" smtClean="0"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3084</Words>
  <Application>Microsoft Office PowerPoint</Application>
  <PresentationFormat>와이드스크린</PresentationFormat>
  <Paragraphs>1083</Paragraphs>
  <Slides>40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40</vt:i4>
      </vt:variant>
    </vt:vector>
  </HeadingPairs>
  <TitlesOfParts>
    <vt:vector size="46" baseType="lpstr">
      <vt:lpstr>Times New Roman</vt:lpstr>
      <vt:lpstr>Calibri</vt:lpstr>
      <vt:lpstr>Cambria Math</vt:lpstr>
      <vt:lpstr>Arial</vt:lpstr>
      <vt:lpstr>Wingdings</vt:lpstr>
      <vt:lpstr>Office Theme</vt:lpstr>
      <vt:lpstr>Call Me By My Name: Simple, Practical Private Information Retrieval for Keyword Queries</vt:lpstr>
      <vt:lpstr>Table of Contents</vt:lpstr>
      <vt:lpstr>Introduction [1/2]</vt:lpstr>
      <vt:lpstr>Introduction [2/2]</vt:lpstr>
      <vt:lpstr>Private Information Retrieval (PIR) [1/3]</vt:lpstr>
      <vt:lpstr>Private Information Retrieval (PIR) [2/3]</vt:lpstr>
      <vt:lpstr>Private Information Retrieval (PIR) [3/3]</vt:lpstr>
      <vt:lpstr>Index-Based PIR – Overview</vt:lpstr>
      <vt:lpstr>Index-Based PIR – Detail [1/3]</vt:lpstr>
      <vt:lpstr>Index-Based PIR – Detail [2/3]</vt:lpstr>
      <vt:lpstr>Index-Based PIR – Detail [2/3]</vt:lpstr>
      <vt:lpstr>Index-Based PIR – Detail [3/3]</vt:lpstr>
      <vt:lpstr>Keyword-Based PIR – Naïve Approach [1/3]</vt:lpstr>
      <vt:lpstr>Keyword-Based PIR – Naïve Approach [2/3]</vt:lpstr>
      <vt:lpstr>Keyword-Based PIR – Naïve Approach [3/3]</vt:lpstr>
      <vt:lpstr>Keyword-Based PIR – Better Approach [1/2]</vt:lpstr>
      <vt:lpstr>Keyword-Based PIR – Better Approach [2/2]</vt:lpstr>
      <vt:lpstr>PowerPoint 프레젠테이션</vt:lpstr>
      <vt:lpstr>ChalametPIR [1/2]</vt:lpstr>
      <vt:lpstr>Binary Fuse Filter [1/3]</vt:lpstr>
      <vt:lpstr>Binary Fuse Filter [2/3]</vt:lpstr>
      <vt:lpstr>Binary Fuse Filter [3/3]</vt:lpstr>
      <vt:lpstr>ChalametPIR [2/2] </vt:lpstr>
      <vt:lpstr>PowerPoint 프레젠테이션</vt:lpstr>
      <vt:lpstr>Metrics [1/2]</vt:lpstr>
      <vt:lpstr>Metrics [2/2]</vt:lpstr>
      <vt:lpstr>Experiment Setup</vt:lpstr>
      <vt:lpstr>Bandwidth Costs [1/2]</vt:lpstr>
      <vt:lpstr>Bandwidth Costs [2/2]</vt:lpstr>
      <vt:lpstr>Online Performance</vt:lpstr>
      <vt:lpstr>Online Costs</vt:lpstr>
      <vt:lpstr>PowerPoint 프레젠테이션</vt:lpstr>
      <vt:lpstr>Conclusion</vt:lpstr>
      <vt:lpstr>Discussion</vt:lpstr>
      <vt:lpstr>Thank you</vt:lpstr>
      <vt:lpstr>ORAM vs. PIR</vt:lpstr>
      <vt:lpstr>Binary Fuse Filter – Peeling [1/3]</vt:lpstr>
      <vt:lpstr>Binary Fuse Filter – Peeling [2/3]</vt:lpstr>
      <vt:lpstr>Binary Fuse Filter – Peeling [3/3]</vt:lpstr>
      <vt:lpstr>Comparison with LWEPIR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2025-04-30T04:11:49Z</dcterms:created>
  <dcterms:modified xsi:type="dcterms:W3CDTF">2025-04-30T04:12:16Z</dcterms:modified>
</cp:coreProperties>
</file>