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55" r:id="rId3"/>
    <p:sldId id="360" r:id="rId4"/>
    <p:sldId id="356" r:id="rId5"/>
    <p:sldId id="362" r:id="rId6"/>
    <p:sldId id="364" r:id="rId7"/>
    <p:sldId id="363" r:id="rId8"/>
    <p:sldId id="375" r:id="rId9"/>
    <p:sldId id="365" r:id="rId10"/>
    <p:sldId id="366" r:id="rId11"/>
    <p:sldId id="376" r:id="rId12"/>
    <p:sldId id="367" r:id="rId13"/>
    <p:sldId id="377" r:id="rId14"/>
    <p:sldId id="370" r:id="rId15"/>
    <p:sldId id="368" r:id="rId16"/>
    <p:sldId id="378" r:id="rId17"/>
    <p:sldId id="294" r:id="rId1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A94A2358-AFF4-4DC2-9119-EED8BB05F28B}">
          <p14:sldIdLst>
            <p14:sldId id="256"/>
            <p14:sldId id="355"/>
            <p14:sldId id="360"/>
            <p14:sldId id="356"/>
            <p14:sldId id="362"/>
            <p14:sldId id="364"/>
            <p14:sldId id="363"/>
            <p14:sldId id="375"/>
            <p14:sldId id="365"/>
            <p14:sldId id="366"/>
            <p14:sldId id="376"/>
            <p14:sldId id="367"/>
            <p14:sldId id="377"/>
            <p14:sldId id="370"/>
            <p14:sldId id="368"/>
            <p14:sldId id="378"/>
            <p14:sldId id="29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99CC"/>
    <a:srgbClr val="FF7C80"/>
    <a:srgbClr val="FF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48" autoAdjust="0"/>
    <p:restoredTop sz="74326" autoAdjust="0"/>
  </p:normalViewPr>
  <p:slideViewPr>
    <p:cSldViewPr snapToGrid="0">
      <p:cViewPr varScale="1">
        <p:scale>
          <a:sx n="83" d="100"/>
          <a:sy n="83" d="100"/>
        </p:scale>
        <p:origin x="60" y="2388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279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F490954F-33D8-4719-98E4-2E7B4122D2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08F79483-B823-4EB1-9256-188EA6A71D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EF9856-8687-46D5-82D2-2DB3CACB0C7B}" type="datetimeFigureOut">
              <a:rPr lang="ko-KR" altLang="en-US" smtClean="0"/>
              <a:t>2021-06-16</a:t>
            </a:fld>
            <a:endParaRPr lang="ko-KR" altLang="en-US" dirty="0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2A80E0C-DF4A-4194-AA73-D92027FF32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29F9F3F-1331-4AB4-9EA6-BC0BEE88D7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207C63-71E6-406A-B907-18E8F6614A8B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65876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83E9F-D4BA-4234-903A-1A301C24C0F5}" type="datetimeFigureOut">
              <a:rPr lang="ko-KR" altLang="en-US" smtClean="0"/>
              <a:t>2021-06-16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94E75-9709-4169-ACDB-F29CE412316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35131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94E75-9709-4169-ACDB-F29CE412316A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246013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94E75-9709-4169-ACDB-F29CE412316A}" type="slidenum">
              <a:rPr lang="ko-KR" altLang="en-US" smtClean="0"/>
              <a:t>10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265318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94E75-9709-4169-ACDB-F29CE412316A}" type="slidenum">
              <a:rPr lang="ko-KR" altLang="en-US" smtClean="0"/>
              <a:t>11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43108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94E75-9709-4169-ACDB-F29CE412316A}" type="slidenum">
              <a:rPr lang="ko-KR" altLang="en-US" smtClean="0"/>
              <a:t>12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32072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94E75-9709-4169-ACDB-F29CE412316A}" type="slidenum">
              <a:rPr lang="ko-KR" altLang="en-US" smtClean="0"/>
              <a:t>13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0642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[</a:t>
            </a:r>
            <a:r>
              <a:rPr lang="ko-KR" altLang="en-US" dirty="0"/>
              <a:t>본문</a:t>
            </a:r>
            <a:r>
              <a:rPr lang="en-US" altLang="ko-KR" dirty="0"/>
              <a:t>]</a:t>
            </a:r>
          </a:p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94E75-9709-4169-ACDB-F29CE412316A}" type="slidenum">
              <a:rPr lang="ko-KR" altLang="en-US" smtClean="0"/>
              <a:t>14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392059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94E75-9709-4169-ACDB-F29CE412316A}" type="slidenum">
              <a:rPr lang="ko-KR" altLang="en-US" smtClean="0"/>
              <a:t>15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233390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94E75-9709-4169-ACDB-F29CE412316A}" type="slidenum">
              <a:rPr lang="ko-KR" altLang="en-US" smtClean="0"/>
              <a:t>16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65250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94E75-9709-4169-ACDB-F29CE412316A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32678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94E75-9709-4169-ACDB-F29CE412316A}" type="slidenum">
              <a:rPr lang="ko-KR" altLang="en-US" smtClean="0"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87052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94E75-9709-4169-ACDB-F29CE412316A}" type="slidenum">
              <a:rPr lang="ko-KR" altLang="en-US" smtClean="0"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20095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94E75-9709-4169-ACDB-F29CE412316A}" type="slidenum">
              <a:rPr lang="ko-KR" altLang="en-US" smtClean="0"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457449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94E75-9709-4169-ACDB-F29CE412316A}" type="slidenum">
              <a:rPr lang="ko-KR" altLang="en-US" smtClean="0"/>
              <a:t>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59195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94E75-9709-4169-ACDB-F29CE412316A}" type="slidenum">
              <a:rPr lang="ko-KR" altLang="en-US" smtClean="0"/>
              <a:t>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773776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94E75-9709-4169-ACDB-F29CE412316A}" type="slidenum">
              <a:rPr lang="ko-KR" altLang="en-US" smtClean="0"/>
              <a:t>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52744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294E75-9709-4169-ACDB-F29CE412316A}" type="slidenum">
              <a:rPr lang="ko-KR" altLang="en-US" smtClean="0"/>
              <a:t>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33245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86DBF1-7AB4-43E9-8CE2-8CB4B56242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>
                <a:latin typeface="나눔스퀘어_ac Bold" panose="020B0600000101010101" pitchFamily="50" charset="-127"/>
                <a:ea typeface="나눔스퀘어_ac Bold" panose="020B0600000101010101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0E23CAE-B96A-41F1-A95F-619F47D14C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나눔스퀘어_ac Bold" panose="020B0600000101010101" pitchFamily="50" charset="-127"/>
                <a:ea typeface="나눔스퀘어_ac Bold" panose="020B0600000101010101" pitchFamily="50" charset="-12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CA1AEBC-457A-4C29-A4C4-40121EAE4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4497F-40BC-44A9-9F18-1E4511C5D634}" type="datetime1">
              <a:rPr lang="ko-KR" altLang="en-US" smtClean="0"/>
              <a:t>2021-06-16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6DB0B14-3A92-4E5E-89B1-4176174E3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38DD6A-7EE8-4BA2-A71E-4C660E67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78155-70CE-4240-8B20-BD34BF2FC5E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77413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813419-E852-4309-AC0E-3C63D26A1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나눔스퀘어_ac Bold" panose="020B0600000101010101" pitchFamily="50" charset="-127"/>
                <a:ea typeface="나눔스퀘어_ac Bold" panose="020B0600000101010101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C9CD63C-0633-458F-BB73-603D6AE4F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71463" indent="-271463">
              <a:buFont typeface="Wingdings" panose="05000000000000000000" pitchFamily="2" charset="2"/>
              <a:buChar char="§"/>
              <a:defRPr sz="2400">
                <a:latin typeface="나눔스퀘어라운드 Bold" panose="020B0600000101010101" pitchFamily="50" charset="-127"/>
                <a:ea typeface="나눔스퀘어라운드 Bold" panose="020B0600000101010101" pitchFamily="50" charset="-127"/>
              </a:defRPr>
            </a:lvl1pPr>
            <a:lvl2pPr marL="533400" indent="-261938">
              <a:defRPr sz="200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defRPr>
            </a:lvl2pPr>
            <a:lvl3pPr marL="806450" indent="-273050">
              <a:buFontTx/>
              <a:buNone/>
              <a:defRPr sz="180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defRPr>
            </a:lvl3pPr>
            <a:lvl4pPr marL="1371600" indent="-565150">
              <a:buNone/>
              <a:defRPr sz="160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defRPr>
            </a:lvl4pPr>
            <a:lvl5pPr>
              <a:defRPr>
                <a:latin typeface="나눔스퀘어라운드 Bold" panose="020B0600000101010101" pitchFamily="50" charset="-127"/>
                <a:ea typeface="나눔스퀘어라운드 Bold" panose="020B0600000101010101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en-US" altLang="ko-KR" dirty="0"/>
              <a:t>-  </a:t>
            </a:r>
            <a:r>
              <a:rPr lang="ko-KR" altLang="en-US" dirty="0"/>
              <a:t>세번째 수준</a:t>
            </a:r>
          </a:p>
          <a:p>
            <a:pPr lvl="3"/>
            <a:r>
              <a:rPr lang="ko-KR" altLang="en-US" dirty="0" err="1"/>
              <a:t>ㆍ</a:t>
            </a:r>
            <a:r>
              <a:rPr lang="ko-KR" altLang="en-US" dirty="0"/>
              <a:t> 네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84F0030-5839-4949-B735-151F57F4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92C2-FB60-47DF-ADDC-9C8F3AAAE951}" type="datetime1">
              <a:rPr lang="ko-KR" altLang="en-US" smtClean="0"/>
              <a:t>2021-06-16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E502BB7-2B6D-40C6-87E9-390A0E5B3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3CE251A-B7CE-4BCC-88B3-8CFE14E81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78155-70CE-4240-8B20-BD34BF2FC5E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6F3CE2-5431-44E8-BC9F-7DE6D765E0B0}"/>
              </a:ext>
            </a:extLst>
          </p:cNvPr>
          <p:cNvSpPr txBox="1"/>
          <p:nvPr userDrawn="1"/>
        </p:nvSpPr>
        <p:spPr>
          <a:xfrm>
            <a:off x="11188700" y="6409944"/>
            <a:ext cx="524503" cy="276999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ko-KR" sz="1200">
                <a:solidFill>
                  <a:schemeClr val="bg1">
                    <a:lumMod val="50000"/>
                  </a:schemeClr>
                </a:solidFill>
              </a:rPr>
              <a:t>/ 17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17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DFC26A4-8118-4AD3-85BF-A570A962D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FC97BCC-D05F-4057-AEE7-5290D4376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1125D9F-ACE6-42A3-810E-CA2CAE4937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DC6BD-9600-4CD5-93FF-238E4D7654A6}" type="datetime1">
              <a:rPr lang="ko-KR" altLang="en-US" smtClean="0"/>
              <a:t>2021-06-16</a:t>
            </a:fld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86DCFE-D600-40F9-8361-46F201BD45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54340CC-3F9B-4418-9A8C-E4BA699DBA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78155-70CE-4240-8B20-BD34BF2FC5E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17783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442D84-D488-4D3B-8BC1-DDBC07B543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0856" y="1122363"/>
            <a:ext cx="10170288" cy="23876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ko-KR" sz="3200"/>
              <a:t>An Efficient Quantum Computing technique for cracking RSA using Shor’s Algorithm</a:t>
            </a:r>
            <a:br>
              <a:rPr lang="en-US" altLang="ko-KR" sz="3200"/>
            </a:br>
            <a:r>
              <a:rPr lang="en-US" altLang="ko-KR" sz="2000"/>
              <a:t>Vaishali Bhatia and</a:t>
            </a:r>
            <a:r>
              <a:rPr lang="ko-KR" altLang="en-US" sz="2000"/>
              <a:t> </a:t>
            </a:r>
            <a:r>
              <a:rPr lang="en-US" altLang="ko-KR" sz="2000"/>
              <a:t>K.R. Ramkumar,</a:t>
            </a:r>
            <a:r>
              <a:rPr lang="ko-KR" altLang="en-US" sz="2000"/>
              <a:t> </a:t>
            </a:r>
            <a:r>
              <a:rPr lang="en-US" altLang="ko-KR" sz="2000"/>
              <a:t>IEEE ICCCA Oct, 2020</a:t>
            </a:r>
            <a:endParaRPr lang="ko-KR" altLang="en-US" sz="2000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85F3E31-6F04-4C88-A2C6-ACF9C17895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US" altLang="ko-KR" sz="2000">
              <a:cs typeface="+mj-cs"/>
            </a:endParaRPr>
          </a:p>
          <a:p>
            <a:r>
              <a:rPr lang="en-US" altLang="ko-KR" sz="2000">
                <a:cs typeface="+mj-cs"/>
              </a:rPr>
              <a:t>Summarized and </a:t>
            </a:r>
            <a:r>
              <a:rPr lang="en-US" altLang="ko-KR" sz="2000">
                <a:solidFill>
                  <a:srgbClr val="3399FF"/>
                </a:solidFill>
                <a:cs typeface="+mj-cs"/>
              </a:rPr>
              <a:t>supplemented</a:t>
            </a:r>
            <a:r>
              <a:rPr lang="en-US" altLang="ko-KR" sz="2000">
                <a:cs typeface="+mj-cs"/>
              </a:rPr>
              <a:t> by</a:t>
            </a:r>
            <a:endParaRPr lang="en-US" altLang="ko-KR" sz="2000" dirty="0">
              <a:cs typeface="+mj-cs"/>
            </a:endParaRPr>
          </a:p>
          <a:p>
            <a:r>
              <a:rPr lang="en-US" altLang="ko-KR"/>
              <a:t>Sungmin Lee </a:t>
            </a:r>
            <a:r>
              <a:rPr lang="en-US" altLang="ko-KR" sz="2200"/>
              <a:t>(Sungmin@snu.ac.kr)</a:t>
            </a:r>
            <a:endParaRPr lang="en-US" altLang="ko-KR" sz="2200" dirty="0"/>
          </a:p>
          <a:p>
            <a:r>
              <a:rPr lang="en-US" altLang="ko-KR" sz="2000"/>
              <a:t>Network </a:t>
            </a:r>
            <a:r>
              <a:rPr lang="en-US" altLang="ko-KR" sz="2000" dirty="0"/>
              <a:t>Convergence and Security Laboratory</a:t>
            </a:r>
          </a:p>
          <a:p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2835586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5207A8-8722-412E-807E-A5968E34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/>
              <a:t>Integer factorization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776352-B0AB-4F0F-9010-E97DB74A3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79553" cy="4351338"/>
          </a:xfrm>
        </p:spPr>
        <p:txBody>
          <a:bodyPr wrap="none">
            <a:noAutofit/>
          </a:bodyPr>
          <a:lstStyle/>
          <a:p>
            <a:r>
              <a:rPr lang="en-US" altLang="ko-KR"/>
              <a:t>Finds the factors with using technique of measuring periodicity</a:t>
            </a:r>
          </a:p>
          <a:p>
            <a:endParaRPr lang="en-US" altLang="ko-KR"/>
          </a:p>
          <a:p>
            <a:r>
              <a:rPr lang="en-US" altLang="ko-KR"/>
              <a:t>Steps</a:t>
            </a:r>
          </a:p>
          <a:p>
            <a:pPr marL="631825" lvl="1" indent="-361950">
              <a:buFont typeface="+mj-lt"/>
              <a:buAutoNum type="arabicPeriod"/>
            </a:pPr>
            <a:r>
              <a:rPr lang="en-US" altLang="ko-KR"/>
              <a:t>First step is to take two prime values from the user p and q.</a:t>
            </a:r>
          </a:p>
          <a:p>
            <a:pPr marL="631825" lvl="1" indent="-361950">
              <a:buFont typeface="+mj-lt"/>
              <a:buAutoNum type="arabicPeriod"/>
            </a:pPr>
            <a:r>
              <a:rPr lang="en-US" altLang="ko-KR"/>
              <a:t>Calculate n = p x q.</a:t>
            </a:r>
          </a:p>
          <a:p>
            <a:pPr marL="631825" lvl="1" indent="-361950">
              <a:buFont typeface="+mj-lt"/>
              <a:buAutoNum type="arabicPeriod"/>
            </a:pPr>
            <a:r>
              <a:rPr lang="en-US" altLang="ko-KR"/>
              <a:t>Check if n is even, prime or prime power.</a:t>
            </a:r>
          </a:p>
          <a:p>
            <a:pPr marL="631825" lvl="1" indent="-361950">
              <a:buFont typeface="+mj-lt"/>
              <a:buAutoNum type="arabicPeriod"/>
            </a:pPr>
            <a:r>
              <a:rPr lang="en-US" altLang="ko-KR"/>
              <a:t>Suppose x, where x &lt; n calculate gcd(x, n) != 1 then find foctors of n.</a:t>
            </a:r>
          </a:p>
          <a:p>
            <a:pPr marL="631825" lvl="1" indent="-361950">
              <a:buFont typeface="+mj-lt"/>
              <a:buAutoNum type="arabicPeriod"/>
            </a:pPr>
            <a:r>
              <a:rPr lang="en-US" altLang="ko-KR"/>
              <a:t>Suppose smallest value of q as power of 2 in such a way that n</a:t>
            </a:r>
            <a:r>
              <a:rPr lang="en-US" altLang="ko-KR" baseline="30000"/>
              <a:t>2</a:t>
            </a:r>
            <a:r>
              <a:rPr lang="en-US" altLang="ko-KR"/>
              <a:t> ≤ q &lt; 2n</a:t>
            </a:r>
            <a:r>
              <a:rPr lang="en-US" altLang="ko-KR" baseline="30000"/>
              <a:t>2</a:t>
            </a:r>
            <a:r>
              <a:rPr lang="en-US" altLang="ko-KR"/>
              <a:t>.</a:t>
            </a:r>
          </a:p>
          <a:p>
            <a:pPr marL="631825" lvl="1" indent="-361950">
              <a:buFont typeface="+mj-lt"/>
              <a:buAutoNum type="arabicPeriod"/>
            </a:pPr>
            <a:r>
              <a:rPr lang="en-US" altLang="ko-KR"/>
              <a:t>Period of r is calculated using r of x</a:t>
            </a:r>
            <a:r>
              <a:rPr lang="en-US" altLang="ko-KR" baseline="30000"/>
              <a:t>a</a:t>
            </a:r>
            <a:r>
              <a:rPr lang="en-US" altLang="ko-KR"/>
              <a:t> mod n </a:t>
            </a:r>
            <a:br>
              <a:rPr lang="en-US" altLang="ko-KR"/>
            </a:br>
            <a:r>
              <a:rPr lang="en-US" altLang="ko-KR"/>
              <a:t>this calculate will give result in variable c such that c/q = d/r.</a:t>
            </a:r>
          </a:p>
          <a:p>
            <a:pPr marL="631825" lvl="1" indent="-361950">
              <a:buFont typeface="+mj-lt"/>
              <a:buAutoNum type="arabicPeriod"/>
            </a:pPr>
            <a:r>
              <a:rPr lang="en-US" altLang="ko-KR"/>
              <a:t>Find gcd (d, r) =1 using continued fraction expansion.</a:t>
            </a:r>
          </a:p>
          <a:p>
            <a:pPr marL="631825" lvl="1" indent="-361950">
              <a:buFont typeface="+mj-lt"/>
              <a:buAutoNum type="arabicPeriod"/>
            </a:pPr>
            <a:r>
              <a:rPr lang="en-US" altLang="ko-KR"/>
              <a:t>If r is even then p, q = gcd (x</a:t>
            </a:r>
            <a:r>
              <a:rPr lang="en-US" altLang="ko-KR" baseline="30000"/>
              <a:t>r/2</a:t>
            </a:r>
            <a:r>
              <a:rPr lang="en-US" altLang="ko-KR"/>
              <a:t> ± 1, n) else go to step 2.</a:t>
            </a:r>
          </a:p>
          <a:p>
            <a:pPr marL="619125" lvl="1" indent="-349250"/>
            <a:endParaRPr lang="en-US" altLang="ko-KR"/>
          </a:p>
          <a:p>
            <a:endParaRPr lang="en-US" altLang="ko-KR"/>
          </a:p>
          <a:p>
            <a:endParaRPr lang="en-US" altLang="ko-KR"/>
          </a:p>
          <a:p>
            <a:pPr lvl="1"/>
            <a:endParaRPr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DAC959D-881D-4380-B3E0-E6D60C3B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9050"/>
            <a:ext cx="2743200" cy="365125"/>
          </a:xfrm>
        </p:spPr>
        <p:txBody>
          <a:bodyPr/>
          <a:lstStyle/>
          <a:p>
            <a:fld id="{A9C78155-70CE-4240-8B20-BD34BF2FC5E5}" type="slidenum">
              <a:rPr lang="ko-KR" altLang="en-US" smtClean="0"/>
              <a:pPr/>
              <a:t>10</a:t>
            </a:fld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4BEB6F-334C-48E4-9C63-D0759F60360E}"/>
              </a:ext>
            </a:extLst>
          </p:cNvPr>
          <p:cNvSpPr txBox="1"/>
          <p:nvPr/>
        </p:nvSpPr>
        <p:spPr>
          <a:xfrm>
            <a:off x="9446112" y="365125"/>
            <a:ext cx="2279791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r"/>
            <a:r>
              <a:rPr lang="en-US" altLang="ko-KR" dirty="0">
                <a:solidFill>
                  <a:schemeClr val="bg1">
                    <a:lumMod val="65000"/>
                  </a:schemeClr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3</a:t>
            </a:r>
            <a:r>
              <a:rPr lang="en-US" altLang="ko-KR">
                <a:solidFill>
                  <a:schemeClr val="bg1">
                    <a:lumMod val="65000"/>
                  </a:schemeClr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. Shor’s Algorithm</a:t>
            </a:r>
            <a:endParaRPr lang="en-US" altLang="ko-KR" dirty="0">
              <a:solidFill>
                <a:schemeClr val="bg1">
                  <a:lumMod val="65000"/>
                </a:schemeClr>
              </a:solidFill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05437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5207A8-8722-412E-807E-A5968E34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/>
              <a:t>Steps with Example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776352-B0AB-4F0F-9010-E97DB74A3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79553" cy="4351338"/>
          </a:xfrm>
        </p:spPr>
        <p:txBody>
          <a:bodyPr wrap="none">
            <a:noAutofit/>
          </a:bodyPr>
          <a:lstStyle/>
          <a:p>
            <a:r>
              <a:rPr lang="en-US" altLang="ko-KR"/>
              <a:t>Finds factors of 15 using Shor’s alogritm</a:t>
            </a:r>
          </a:p>
          <a:p>
            <a:pPr marL="631825" lvl="1" indent="-361950">
              <a:buFont typeface="+mj-lt"/>
              <a:buAutoNum type="arabicPeriod"/>
            </a:pPr>
            <a:r>
              <a:rPr lang="en-US" altLang="ko-KR"/>
              <a:t>Observes 2’s power permutation then we can get periodicity r = 4</a:t>
            </a:r>
            <a:br>
              <a:rPr lang="en-US" altLang="ko-KR"/>
            </a:br>
            <a:endParaRPr lang="en-US" altLang="ko-KR"/>
          </a:p>
          <a:p>
            <a:pPr marL="631825" lvl="1" indent="-361950">
              <a:buFont typeface="+mj-lt"/>
              <a:buAutoNum type="arabicPeriod"/>
            </a:pPr>
            <a:endParaRPr lang="en-US" altLang="ko-KR"/>
          </a:p>
          <a:p>
            <a:pPr marL="631825" lvl="1" indent="-361950">
              <a:buFont typeface="+mj-lt"/>
              <a:buAutoNum type="arabicPeriod"/>
            </a:pPr>
            <a:r>
              <a:rPr lang="en-US" altLang="ko-KR"/>
              <a:t>Current r is even, so continue</a:t>
            </a:r>
          </a:p>
          <a:p>
            <a:pPr marL="631825" lvl="1" indent="-361950">
              <a:buFont typeface="+mj-lt"/>
              <a:buAutoNum type="arabicPeriod"/>
            </a:pPr>
            <a:r>
              <a:rPr lang="en-US" altLang="ko-KR"/>
              <a:t>p = gcd(2</a:t>
            </a:r>
            <a:r>
              <a:rPr lang="en-US" altLang="ko-KR" baseline="30000"/>
              <a:t>r/2</a:t>
            </a:r>
            <a:r>
              <a:rPr lang="en-US" altLang="ko-KR"/>
              <a:t> + 1, 15) = gcd(2</a:t>
            </a:r>
            <a:r>
              <a:rPr lang="en-US" altLang="ko-KR" baseline="30000"/>
              <a:t>4/2</a:t>
            </a:r>
            <a:r>
              <a:rPr lang="en-US" altLang="ko-KR"/>
              <a:t> + 1, 15) = gcd(5, 15) = 5</a:t>
            </a:r>
          </a:p>
          <a:p>
            <a:pPr marL="631825" lvl="1" indent="-361950">
              <a:buFont typeface="+mj-lt"/>
              <a:buAutoNum type="arabicPeriod"/>
            </a:pPr>
            <a:r>
              <a:rPr lang="en-US" altLang="ko-KR"/>
              <a:t>q = gcd(2</a:t>
            </a:r>
            <a:r>
              <a:rPr lang="en-US" altLang="ko-KR" baseline="30000"/>
              <a:t>r/2</a:t>
            </a:r>
            <a:r>
              <a:rPr lang="en-US" altLang="ko-KR"/>
              <a:t> – 1, 15) = gcd(2</a:t>
            </a:r>
            <a:r>
              <a:rPr lang="en-US" altLang="ko-KR" baseline="30000"/>
              <a:t>4/2</a:t>
            </a:r>
            <a:r>
              <a:rPr lang="en-US" altLang="ko-KR"/>
              <a:t> – 1, 15) = gcd(3, 15) = 3</a:t>
            </a:r>
          </a:p>
          <a:p>
            <a:pPr marL="269875" lvl="1" indent="0">
              <a:buNone/>
            </a:pPr>
            <a:r>
              <a:rPr lang="en-US" altLang="ko-KR"/>
              <a:t> 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DAC959D-881D-4380-B3E0-E6D60C3B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9050"/>
            <a:ext cx="2743200" cy="365125"/>
          </a:xfrm>
        </p:spPr>
        <p:txBody>
          <a:bodyPr/>
          <a:lstStyle/>
          <a:p>
            <a:fld id="{A9C78155-70CE-4240-8B20-BD34BF2FC5E5}" type="slidenum">
              <a:rPr lang="ko-KR" altLang="en-US" smtClean="0"/>
              <a:pPr/>
              <a:t>11</a:t>
            </a:fld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4BEB6F-334C-48E4-9C63-D0759F60360E}"/>
              </a:ext>
            </a:extLst>
          </p:cNvPr>
          <p:cNvSpPr txBox="1"/>
          <p:nvPr/>
        </p:nvSpPr>
        <p:spPr>
          <a:xfrm>
            <a:off x="9446112" y="365125"/>
            <a:ext cx="2279791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r"/>
            <a:r>
              <a:rPr lang="en-US" altLang="ko-KR" dirty="0">
                <a:solidFill>
                  <a:schemeClr val="bg1">
                    <a:lumMod val="65000"/>
                  </a:schemeClr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3</a:t>
            </a:r>
            <a:r>
              <a:rPr lang="en-US" altLang="ko-KR">
                <a:solidFill>
                  <a:schemeClr val="bg1">
                    <a:lumMod val="65000"/>
                  </a:schemeClr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. Shor’s Algorithm</a:t>
            </a:r>
            <a:endParaRPr lang="en-US" altLang="ko-KR" dirty="0">
              <a:solidFill>
                <a:schemeClr val="bg1">
                  <a:lumMod val="65000"/>
                </a:schemeClr>
              </a:solidFill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E44DC8-C202-410A-93E8-ED908D0F2B81}"/>
              </a:ext>
            </a:extLst>
          </p:cNvPr>
          <p:cNvSpPr txBox="1"/>
          <p:nvPr/>
        </p:nvSpPr>
        <p:spPr>
          <a:xfrm>
            <a:off x="2090055" y="2579912"/>
            <a:ext cx="8605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/>
              <a:t> 2</a:t>
            </a:r>
            <a:r>
              <a:rPr lang="en-US" altLang="ko-KR" baseline="30000"/>
              <a:t>0</a:t>
            </a:r>
            <a:r>
              <a:rPr lang="en-US" altLang="ko-KR"/>
              <a:t> mod 15 = </a:t>
            </a:r>
            <a:r>
              <a:rPr lang="en-US" altLang="ko-KR">
                <a:solidFill>
                  <a:schemeClr val="accent6"/>
                </a:solidFill>
              </a:rPr>
              <a:t>1</a:t>
            </a:r>
            <a:r>
              <a:rPr lang="en-US" altLang="ko-KR"/>
              <a:t>, 2</a:t>
            </a:r>
            <a:r>
              <a:rPr lang="en-US" altLang="ko-KR" baseline="30000"/>
              <a:t>1</a:t>
            </a:r>
            <a:r>
              <a:rPr lang="en-US" altLang="ko-KR"/>
              <a:t> mod 15 = 2, 2</a:t>
            </a:r>
            <a:r>
              <a:rPr lang="en-US" altLang="ko-KR" baseline="30000"/>
              <a:t>2</a:t>
            </a:r>
            <a:r>
              <a:rPr lang="en-US" altLang="ko-KR"/>
              <a:t> mod 15 = 4, 2</a:t>
            </a:r>
            <a:r>
              <a:rPr lang="en-US" altLang="ko-KR" baseline="30000"/>
              <a:t>3</a:t>
            </a:r>
            <a:r>
              <a:rPr lang="en-US" altLang="ko-KR"/>
              <a:t> mod 15 = 8, 2</a:t>
            </a:r>
            <a:r>
              <a:rPr lang="en-US" altLang="ko-KR" baseline="30000">
                <a:solidFill>
                  <a:srgbClr val="FF0000"/>
                </a:solidFill>
              </a:rPr>
              <a:t>4</a:t>
            </a:r>
            <a:r>
              <a:rPr lang="en-US" altLang="ko-KR"/>
              <a:t> mod 15 = </a:t>
            </a:r>
            <a:r>
              <a:rPr lang="en-US" altLang="ko-KR">
                <a:solidFill>
                  <a:schemeClr val="accent6"/>
                </a:solidFill>
              </a:rPr>
              <a:t>1</a:t>
            </a:r>
            <a:endParaRPr lang="ko-KR" altLang="en-US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953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5207A8-8722-412E-807E-A5968E34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>
                <a:solidFill>
                  <a:srgbClr val="3399FF"/>
                </a:solidFill>
              </a:rPr>
              <a:t>Implementation in Classical Computer</a:t>
            </a:r>
            <a:endParaRPr lang="ko-KR" altLang="en-US" dirty="0">
              <a:solidFill>
                <a:srgbClr val="3399FF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776352-B0AB-4F0F-9010-E97DB74A3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79553" cy="4351338"/>
          </a:xfrm>
        </p:spPr>
        <p:txBody>
          <a:bodyPr wrap="none">
            <a:noAutofit/>
          </a:bodyPr>
          <a:lstStyle/>
          <a:p>
            <a:r>
              <a:rPr lang="en-US" altLang="ko-KR"/>
              <a:t>Shor’s integer factorization</a:t>
            </a:r>
            <a:br>
              <a:rPr lang="en-US" altLang="ko-KR"/>
            </a:br>
            <a:r>
              <a:rPr lang="en-US" altLang="ko-KR"/>
              <a:t>algoritm can be implemented</a:t>
            </a:r>
            <a:br>
              <a:rPr lang="en-US" altLang="ko-KR"/>
            </a:br>
            <a:r>
              <a:rPr lang="en-US" altLang="ko-KR"/>
              <a:t>in classical computer</a:t>
            </a:r>
          </a:p>
          <a:p>
            <a:endParaRPr lang="en-US" altLang="ko-KR"/>
          </a:p>
          <a:p>
            <a:r>
              <a:rPr lang="en-US" altLang="ko-KR"/>
              <a:t>To calculate r, classical computer</a:t>
            </a:r>
            <a:br>
              <a:rPr lang="en-US" altLang="ko-KR"/>
            </a:br>
            <a:r>
              <a:rPr lang="en-US" altLang="ko-KR"/>
              <a:t>still requires exponential time</a:t>
            </a:r>
          </a:p>
          <a:p>
            <a:pPr lvl="1"/>
            <a:r>
              <a:rPr lang="en-US" altLang="ko-KR"/>
              <a:t>When N grows, space of random x</a:t>
            </a:r>
            <a:br>
              <a:rPr lang="en-US" altLang="ko-KR"/>
            </a:br>
            <a:r>
              <a:rPr lang="en-US" altLang="ko-KR"/>
              <a:t>grows exponentially (see line #12)</a:t>
            </a:r>
            <a:br>
              <a:rPr lang="en-US" altLang="ko-KR"/>
            </a:b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DAC959D-881D-4380-B3E0-E6D60C3B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9050"/>
            <a:ext cx="2743200" cy="365125"/>
          </a:xfrm>
        </p:spPr>
        <p:txBody>
          <a:bodyPr/>
          <a:lstStyle/>
          <a:p>
            <a:fld id="{A9C78155-70CE-4240-8B20-BD34BF2FC5E5}" type="slidenum">
              <a:rPr lang="ko-KR" altLang="en-US" smtClean="0"/>
              <a:pPr/>
              <a:t>12</a:t>
            </a:fld>
            <a:endParaRPr lang="ko-KR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B867A8-77CF-4AC5-87D7-2CC18092D0E9}"/>
              </a:ext>
            </a:extLst>
          </p:cNvPr>
          <p:cNvSpPr txBox="1"/>
          <p:nvPr/>
        </p:nvSpPr>
        <p:spPr>
          <a:xfrm>
            <a:off x="9446112" y="365125"/>
            <a:ext cx="2279791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r"/>
            <a:r>
              <a:rPr lang="en-US" altLang="ko-KR" dirty="0">
                <a:solidFill>
                  <a:schemeClr val="bg1">
                    <a:lumMod val="65000"/>
                  </a:schemeClr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3</a:t>
            </a:r>
            <a:r>
              <a:rPr lang="en-US" altLang="ko-KR">
                <a:solidFill>
                  <a:schemeClr val="bg1">
                    <a:lumMod val="65000"/>
                  </a:schemeClr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. Shor’s Algorithm</a:t>
            </a:r>
            <a:endParaRPr lang="en-US" altLang="ko-KR" dirty="0">
              <a:solidFill>
                <a:schemeClr val="bg1">
                  <a:lumMod val="65000"/>
                </a:schemeClr>
              </a:solidFill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id="{4B28A3AF-A80E-4B18-8CAE-CBE5E4D2932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168"/>
          <a:stretch/>
        </p:blipFill>
        <p:spPr>
          <a:xfrm>
            <a:off x="6106886" y="1709057"/>
            <a:ext cx="5003346" cy="465999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725994B-9992-429F-9C64-F7D2F60E21CA}"/>
              </a:ext>
            </a:extLst>
          </p:cNvPr>
          <p:cNvSpPr txBox="1"/>
          <p:nvPr/>
        </p:nvSpPr>
        <p:spPr>
          <a:xfrm>
            <a:off x="65313" y="6556607"/>
            <a:ext cx="922019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00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* Code from https://www.youtube.com/watch?v=ZMbw_KGhLD0</a:t>
            </a:r>
            <a:endParaRPr lang="ko-KR" altLang="en-US" sz="100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2400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5207A8-8722-412E-807E-A5968E34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/>
              <a:t>Implementation in Quantum Computer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776352-B0AB-4F0F-9010-E97DB74A3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79553" cy="4351338"/>
          </a:xfrm>
        </p:spPr>
        <p:txBody>
          <a:bodyPr wrap="none">
            <a:noAutofit/>
          </a:bodyPr>
          <a:lstStyle/>
          <a:p>
            <a:r>
              <a:rPr lang="en-US" altLang="ko-KR"/>
              <a:t>Finds r in polynomial time</a:t>
            </a:r>
            <a:br>
              <a:rPr lang="en-US" altLang="ko-KR"/>
            </a:br>
            <a:r>
              <a:rPr lang="en-US" altLang="ko-KR"/>
              <a:t>using Quantum Fourier</a:t>
            </a:r>
            <a:br>
              <a:rPr lang="en-US" altLang="ko-KR"/>
            </a:br>
            <a:r>
              <a:rPr lang="en-US" altLang="ko-KR"/>
              <a:t>Transformation (QFT)</a:t>
            </a:r>
          </a:p>
          <a:p>
            <a:endParaRPr lang="en-US" altLang="ko-KR" sz="3200"/>
          </a:p>
          <a:p>
            <a:r>
              <a:rPr lang="en-US" altLang="ko-KR"/>
              <a:t>Proposed step-wise procedure of breaking RSA using Shor’s Algorithm</a:t>
            </a:r>
          </a:p>
          <a:p>
            <a:pPr marL="631825" lvl="1" indent="-361950">
              <a:buFont typeface="+mj-lt"/>
              <a:buAutoNum type="arabicPeriod"/>
            </a:pPr>
            <a:r>
              <a:rPr lang="en-US" altLang="ko-KR"/>
              <a:t>First step is to take number n.</a:t>
            </a:r>
          </a:p>
          <a:p>
            <a:pPr marL="631825" lvl="1" indent="-361950">
              <a:buFont typeface="+mj-lt"/>
              <a:buAutoNum type="arabicPeriod"/>
            </a:pPr>
            <a:r>
              <a:rPr lang="en-US" altLang="ko-KR"/>
              <a:t>Choose a prime number m and then calculate value of gcd (n, m) = 1</a:t>
            </a:r>
          </a:p>
          <a:p>
            <a:pPr marL="631825" lvl="1" indent="-361950">
              <a:buFont typeface="+mj-lt"/>
              <a:buAutoNum type="arabicPeriod"/>
            </a:pPr>
            <a:r>
              <a:rPr lang="en-US" altLang="ko-KR"/>
              <a:t>Find value of function f=m</a:t>
            </a:r>
            <a:r>
              <a:rPr lang="en-US" altLang="ko-KR" baseline="30000"/>
              <a:t>a </a:t>
            </a:r>
            <a:r>
              <a:rPr lang="en-US" altLang="ko-KR"/>
              <a:t>mod n</a:t>
            </a:r>
          </a:p>
          <a:p>
            <a:pPr marL="631825" lvl="1" indent="-361950">
              <a:buFont typeface="+mj-lt"/>
              <a:buAutoNum type="arabicPeriod"/>
            </a:pPr>
            <a:r>
              <a:rPr lang="en-US" altLang="ko-KR"/>
              <a:t>Running Shor’s algorithm with periodic function (p).</a:t>
            </a:r>
          </a:p>
          <a:p>
            <a:pPr marL="631825" lvl="1" indent="-361950">
              <a:buFont typeface="+mj-lt"/>
              <a:buAutoNum type="arabicPeriod"/>
            </a:pPr>
            <a:r>
              <a:rPr lang="en-US" altLang="ko-KR"/>
              <a:t>If value of p is </a:t>
            </a:r>
            <a:r>
              <a:rPr lang="en-US" altLang="ko-KR">
                <a:solidFill>
                  <a:srgbClr val="3399FF"/>
                </a:solidFill>
              </a:rPr>
              <a:t>not</a:t>
            </a:r>
            <a:r>
              <a:rPr lang="en-US" altLang="ko-KR"/>
              <a:t> even then return to step 4.</a:t>
            </a:r>
          </a:p>
          <a:p>
            <a:pPr marL="631825" lvl="1" indent="-361950">
              <a:buFont typeface="+mj-lt"/>
              <a:buAutoNum type="arabicPeriod"/>
            </a:pPr>
            <a:r>
              <a:rPr lang="en-US" altLang="ko-KR"/>
              <a:t>Apply Euclidean Algorithm then d = gcd (m</a:t>
            </a:r>
            <a:r>
              <a:rPr lang="en-US" altLang="ko-KR" baseline="30000"/>
              <a:t>p/2</a:t>
            </a:r>
            <a:r>
              <a:rPr lang="en-US" altLang="ko-KR"/>
              <a:t> – 1, n)</a:t>
            </a:r>
          </a:p>
          <a:p>
            <a:pPr marL="631825" lvl="1" indent="-361950">
              <a:buFont typeface="+mj-lt"/>
              <a:buAutoNum type="arabicPeriod"/>
            </a:pPr>
            <a:endParaRPr lang="en-US" altLang="ko-KR"/>
          </a:p>
          <a:p>
            <a:pPr lvl="1"/>
            <a:endParaRPr lang="en-US" altLang="ko-KR"/>
          </a:p>
          <a:p>
            <a:endParaRPr lang="en-US" altLang="ko-KR"/>
          </a:p>
          <a:p>
            <a:endParaRPr lang="en-US" altLang="ko-KR"/>
          </a:p>
          <a:p>
            <a:pPr marL="0" indent="0">
              <a:buNone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DAC959D-881D-4380-B3E0-E6D60C3B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9050"/>
            <a:ext cx="2743200" cy="365125"/>
          </a:xfrm>
        </p:spPr>
        <p:txBody>
          <a:bodyPr/>
          <a:lstStyle/>
          <a:p>
            <a:fld id="{A9C78155-70CE-4240-8B20-BD34BF2FC5E5}" type="slidenum">
              <a:rPr lang="ko-KR" altLang="en-US" smtClean="0"/>
              <a:pPr/>
              <a:t>13</a:t>
            </a:fld>
            <a:endParaRPr lang="ko-KR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5070DE-B5E5-426E-A878-A79F081C53AB}"/>
              </a:ext>
            </a:extLst>
          </p:cNvPr>
          <p:cNvSpPr txBox="1"/>
          <p:nvPr/>
        </p:nvSpPr>
        <p:spPr>
          <a:xfrm>
            <a:off x="9446112" y="365125"/>
            <a:ext cx="2279791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r"/>
            <a:r>
              <a:rPr lang="en-US" altLang="ko-KR" dirty="0">
                <a:solidFill>
                  <a:schemeClr val="bg1">
                    <a:lumMod val="65000"/>
                  </a:schemeClr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3</a:t>
            </a:r>
            <a:r>
              <a:rPr lang="en-US" altLang="ko-KR">
                <a:solidFill>
                  <a:schemeClr val="bg1">
                    <a:lumMod val="65000"/>
                  </a:schemeClr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. Shor’s Algorithm</a:t>
            </a:r>
            <a:endParaRPr lang="en-US" altLang="ko-KR" dirty="0">
              <a:solidFill>
                <a:schemeClr val="bg1">
                  <a:lumMod val="65000"/>
                </a:schemeClr>
              </a:solidFill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A360FA-9690-41D9-BC92-7E18BC2EFCF5}"/>
              </a:ext>
            </a:extLst>
          </p:cNvPr>
          <p:cNvSpPr txBox="1"/>
          <p:nvPr/>
        </p:nvSpPr>
        <p:spPr>
          <a:xfrm>
            <a:off x="65313" y="6556607"/>
            <a:ext cx="922019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00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* image: St´ephane Beauregard, “Circuit for Shor’s algorithm using 2n+3 qubits”, https://arxiv.org/pdf/quant-ph/0205095.pdf</a:t>
            </a:r>
            <a:endParaRPr lang="ko-KR" altLang="en-US" sz="100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  <p:sp>
        <p:nvSpPr>
          <p:cNvPr id="12" name="AutoShape 2">
            <a:extLst>
              <a:ext uri="{FF2B5EF4-FFF2-40B4-BE49-F238E27FC236}">
                <a16:creationId xmlns:a16="http://schemas.microsoft.com/office/drawing/2014/main" id="{92735EAD-3631-4A83-98C6-431244857DF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id="{F556B783-45D6-4822-AE78-5BD5EB1BA2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6771" y="1787908"/>
            <a:ext cx="5301344" cy="1557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707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776352-B0AB-4F0F-9010-E97DB74A3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38330"/>
            <a:ext cx="7772400" cy="950625"/>
          </a:xfrm>
        </p:spPr>
        <p:txBody>
          <a:bodyPr wrap="none">
            <a:noAutofit/>
          </a:bodyPr>
          <a:lstStyle/>
          <a:p>
            <a:pPr marL="0" indent="0">
              <a:buNone/>
            </a:pPr>
            <a:r>
              <a:rPr lang="en-US" altLang="ko-KR" sz="4800" dirty="0">
                <a:latin typeface="나눔스퀘어_ac Bold" panose="020B0600000101010101" pitchFamily="50" charset="-127"/>
                <a:ea typeface="나눔스퀘어_ac Bold" panose="020B0600000101010101" pitchFamily="50" charset="-127"/>
                <a:cs typeface="+mj-cs"/>
              </a:rPr>
              <a:t>4</a:t>
            </a:r>
            <a:r>
              <a:rPr lang="en-US" altLang="ko-KR" sz="4800">
                <a:latin typeface="나눔스퀘어_ac Bold" panose="020B0600000101010101" pitchFamily="50" charset="-127"/>
                <a:ea typeface="나눔스퀘어_ac Bold" panose="020B0600000101010101" pitchFamily="50" charset="-127"/>
                <a:cs typeface="+mj-cs"/>
              </a:rPr>
              <a:t>. Conclusion</a:t>
            </a:r>
            <a:endParaRPr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DAC959D-881D-4380-B3E0-E6D60C3B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9050"/>
            <a:ext cx="2743200" cy="365125"/>
          </a:xfrm>
        </p:spPr>
        <p:txBody>
          <a:bodyPr/>
          <a:lstStyle/>
          <a:p>
            <a:fld id="{A9C78155-70CE-4240-8B20-BD34BF2FC5E5}" type="slidenum">
              <a:rPr lang="ko-KR" altLang="en-US" smtClean="0"/>
              <a:pPr/>
              <a:t>14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72008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5207A8-8722-412E-807E-A5968E34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/>
              <a:t>Experimental Result</a:t>
            </a:r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DAC959D-881D-4380-B3E0-E6D60C3B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9050"/>
            <a:ext cx="2743200" cy="365125"/>
          </a:xfrm>
        </p:spPr>
        <p:txBody>
          <a:bodyPr/>
          <a:lstStyle/>
          <a:p>
            <a:fld id="{A9C78155-70CE-4240-8B20-BD34BF2FC5E5}" type="slidenum">
              <a:rPr lang="ko-KR" altLang="en-US" smtClean="0"/>
              <a:pPr/>
              <a:t>15</a:t>
            </a:fld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4BEB6F-334C-48E4-9C63-D0759F60360E}"/>
              </a:ext>
            </a:extLst>
          </p:cNvPr>
          <p:cNvSpPr txBox="1"/>
          <p:nvPr/>
        </p:nvSpPr>
        <p:spPr>
          <a:xfrm>
            <a:off x="10078401" y="365125"/>
            <a:ext cx="1647502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r"/>
            <a:r>
              <a:rPr lang="en-US" altLang="ko-KR">
                <a:solidFill>
                  <a:schemeClr val="bg1">
                    <a:lumMod val="65000"/>
                  </a:schemeClr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4. Conclusion</a:t>
            </a:r>
            <a:endParaRPr lang="ko-KR" altLang="en-US" dirty="0">
              <a:solidFill>
                <a:schemeClr val="bg1">
                  <a:lumMod val="65000"/>
                </a:schemeClr>
              </a:solidFill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</p:txBody>
      </p:sp>
      <p:sp>
        <p:nvSpPr>
          <p:cNvPr id="9" name="내용 개체 틀 8">
            <a:extLst>
              <a:ext uri="{FF2B5EF4-FFF2-40B4-BE49-F238E27FC236}">
                <a16:creationId xmlns:a16="http://schemas.microsoft.com/office/drawing/2014/main" id="{841BCC0C-4A8B-44AE-A100-3DE3DAA8E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/>
              <a:t>Execution times of quantum integer factorization using qiskit</a:t>
            </a:r>
          </a:p>
          <a:p>
            <a:endParaRPr lang="en-US" altLang="ko-KR"/>
          </a:p>
          <a:p>
            <a:endParaRPr lang="en-US" altLang="ko-KR"/>
          </a:p>
          <a:p>
            <a:endParaRPr lang="en-US" altLang="ko-KR"/>
          </a:p>
          <a:p>
            <a:endParaRPr lang="en-US" altLang="ko-KR"/>
          </a:p>
          <a:p>
            <a:endParaRPr lang="en-US" altLang="ko-KR"/>
          </a:p>
          <a:p>
            <a:endParaRPr lang="en-US" altLang="ko-KR"/>
          </a:p>
          <a:p>
            <a:endParaRPr lang="en-US" altLang="ko-KR"/>
          </a:p>
          <a:p>
            <a:endParaRPr lang="en-US" altLang="ko-KR"/>
          </a:p>
          <a:p>
            <a:endParaRPr lang="ko-KR" altLang="en-US"/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34810483-3FC2-446E-947D-14A39F9DB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910" y="2250743"/>
            <a:ext cx="7498179" cy="413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4831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5207A8-8722-412E-807E-A5968E34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>
                <a:solidFill>
                  <a:srgbClr val="3399FF"/>
                </a:solidFill>
              </a:rPr>
              <a:t>Critique</a:t>
            </a:r>
            <a:endParaRPr lang="ko-KR" altLang="en-US" dirty="0">
              <a:solidFill>
                <a:srgbClr val="3399FF"/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DAC959D-881D-4380-B3E0-E6D60C3B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9050"/>
            <a:ext cx="2743200" cy="365125"/>
          </a:xfrm>
        </p:spPr>
        <p:txBody>
          <a:bodyPr/>
          <a:lstStyle/>
          <a:p>
            <a:fld id="{A9C78155-70CE-4240-8B20-BD34BF2FC5E5}" type="slidenum">
              <a:rPr lang="ko-KR" altLang="en-US" smtClean="0"/>
              <a:pPr/>
              <a:t>16</a:t>
            </a:fld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4BEB6F-334C-48E4-9C63-D0759F60360E}"/>
              </a:ext>
            </a:extLst>
          </p:cNvPr>
          <p:cNvSpPr txBox="1"/>
          <p:nvPr/>
        </p:nvSpPr>
        <p:spPr>
          <a:xfrm>
            <a:off x="10078401" y="365125"/>
            <a:ext cx="1647502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r"/>
            <a:r>
              <a:rPr lang="en-US" altLang="ko-KR">
                <a:solidFill>
                  <a:schemeClr val="bg1">
                    <a:lumMod val="65000"/>
                  </a:schemeClr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4. Conclusion</a:t>
            </a:r>
            <a:endParaRPr lang="ko-KR" altLang="en-US" dirty="0">
              <a:solidFill>
                <a:schemeClr val="bg1">
                  <a:lumMod val="65000"/>
                </a:schemeClr>
              </a:solidFill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</p:txBody>
      </p:sp>
      <p:sp>
        <p:nvSpPr>
          <p:cNvPr id="9" name="내용 개체 틀 8">
            <a:extLst>
              <a:ext uri="{FF2B5EF4-FFF2-40B4-BE49-F238E27FC236}">
                <a16:creationId xmlns:a16="http://schemas.microsoft.com/office/drawing/2014/main" id="{841BCC0C-4A8B-44AE-A100-3DE3DAA8E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ko-KR"/>
              <a:t>Can’t trust their experimental result</a:t>
            </a:r>
          </a:p>
          <a:p>
            <a:pPr lvl="1"/>
            <a:r>
              <a:rPr lang="en-US" altLang="ko-KR"/>
              <a:t>Qiskit is just a opensource Python library for quantum computing</a:t>
            </a:r>
          </a:p>
          <a:p>
            <a:pPr lvl="1"/>
            <a:r>
              <a:rPr lang="en-US" altLang="ko-KR"/>
              <a:t>Shor’s algorithm</a:t>
            </a:r>
            <a:r>
              <a:rPr lang="ko-KR" altLang="en-US"/>
              <a:t> </a:t>
            </a:r>
            <a:r>
              <a:rPr lang="en-US" altLang="ko-KR"/>
              <a:t>for</a:t>
            </a:r>
            <a:r>
              <a:rPr lang="ko-KR" altLang="en-US"/>
              <a:t> </a:t>
            </a:r>
            <a:r>
              <a:rPr lang="en-US" altLang="ko-KR"/>
              <a:t>300</a:t>
            </a:r>
            <a:r>
              <a:rPr lang="ko-KR" altLang="en-US"/>
              <a:t> </a:t>
            </a:r>
            <a:r>
              <a:rPr lang="en-US" altLang="ko-KR"/>
              <a:t>bit</a:t>
            </a:r>
            <a:r>
              <a:rPr lang="ko-KR" altLang="en-US"/>
              <a:t> </a:t>
            </a:r>
            <a:r>
              <a:rPr lang="en-US" altLang="ko-KR"/>
              <a:t>needs</a:t>
            </a:r>
            <a:r>
              <a:rPr lang="ko-KR" altLang="en-US"/>
              <a:t> </a:t>
            </a:r>
            <a:r>
              <a:rPr lang="en-US" altLang="ko-KR"/>
              <a:t>602</a:t>
            </a:r>
            <a:r>
              <a:rPr lang="ko-KR" altLang="en-US"/>
              <a:t> </a:t>
            </a:r>
            <a:r>
              <a:rPr lang="en-US" altLang="ko-KR"/>
              <a:t>pure fidelity qubits</a:t>
            </a:r>
            <a:r>
              <a:rPr lang="ko-KR" altLang="en-US"/>
              <a:t> </a:t>
            </a:r>
            <a:r>
              <a:rPr lang="en-US" altLang="ko-KR"/>
              <a:t>at</a:t>
            </a:r>
            <a:r>
              <a:rPr lang="ko-KR" altLang="en-US"/>
              <a:t> </a:t>
            </a:r>
            <a:r>
              <a:rPr lang="en-US" altLang="ko-KR"/>
              <a:t>least</a:t>
            </a:r>
            <a:r>
              <a:rPr lang="en-US" altLang="ko-KR" baseline="30000"/>
              <a:t>2)</a:t>
            </a:r>
          </a:p>
          <a:p>
            <a:pPr lvl="1"/>
            <a:endParaRPr lang="en-US" altLang="ko-KR"/>
          </a:p>
          <a:p>
            <a:r>
              <a:rPr lang="en-US" altLang="ko-KR"/>
              <a:t>If they used Quantum simulator in qiskit,</a:t>
            </a:r>
          </a:p>
          <a:p>
            <a:pPr lvl="1"/>
            <a:r>
              <a:rPr lang="en-US" altLang="ko-KR"/>
              <a:t>It is not that fast. Cracking RSA 300bit less than 3 sec.? no way..</a:t>
            </a:r>
          </a:p>
          <a:p>
            <a:pPr lvl="1"/>
            <a:endParaRPr lang="en-US" altLang="ko-KR"/>
          </a:p>
          <a:p>
            <a:r>
              <a:rPr lang="en-US" altLang="ko-KR"/>
              <a:t>Shor’s algorithm itself doesn’t need quantum computing</a:t>
            </a:r>
          </a:p>
          <a:p>
            <a:pPr lvl="1"/>
            <a:r>
              <a:rPr lang="en-US" altLang="ko-KR"/>
              <a:t>I cannot see what is their contribution..</a:t>
            </a:r>
          </a:p>
          <a:p>
            <a:pPr lvl="1"/>
            <a:endParaRPr lang="en-US" altLang="ko-KR"/>
          </a:p>
          <a:p>
            <a:r>
              <a:rPr lang="en-US" altLang="ko-KR"/>
              <a:t>But, most similiar with what I want to know and try</a:t>
            </a:r>
          </a:p>
          <a:p>
            <a:endParaRPr lang="en-US" altLang="ko-KR"/>
          </a:p>
          <a:p>
            <a:endParaRPr lang="en-US" altLang="ko-KR"/>
          </a:p>
          <a:p>
            <a:pPr lvl="1"/>
            <a:endParaRPr lang="en-US" altLang="ko-KR"/>
          </a:p>
          <a:p>
            <a:endParaRPr lang="en-US" altLang="ko-KR"/>
          </a:p>
          <a:p>
            <a:endParaRPr lang="en-US" altLang="ko-KR"/>
          </a:p>
          <a:p>
            <a:endParaRPr lang="en-US" altLang="ko-KR"/>
          </a:p>
          <a:p>
            <a:endParaRPr lang="en-US" altLang="ko-KR"/>
          </a:p>
          <a:p>
            <a:endParaRPr lang="en-US" altLang="ko-KR"/>
          </a:p>
          <a:p>
            <a:endParaRPr lang="en-US" altLang="ko-KR"/>
          </a:p>
          <a:p>
            <a:endParaRPr lang="en-US" altLang="ko-KR"/>
          </a:p>
          <a:p>
            <a:endParaRPr lang="en-US" altLang="ko-KR"/>
          </a:p>
          <a:p>
            <a:endParaRPr lang="en-US" altLang="ko-KR"/>
          </a:p>
          <a:p>
            <a:endParaRPr lang="en-US" altLang="ko-KR"/>
          </a:p>
          <a:p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E75845-938E-4BF2-B257-50787D741968}"/>
              </a:ext>
            </a:extLst>
          </p:cNvPr>
          <p:cNvSpPr txBox="1"/>
          <p:nvPr/>
        </p:nvSpPr>
        <p:spPr>
          <a:xfrm>
            <a:off x="65313" y="6556607"/>
            <a:ext cx="922019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00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2) https://quantumcomputing.stackexchange.com/questions/5048/how-many-logical-qubits-are-needed-to-run-shors-algorithm-efficiently-on-large</a:t>
            </a:r>
            <a:endParaRPr lang="ko-KR" altLang="en-US" sz="100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2438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84E1458-02DB-4F82-B9E9-A844B9687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8057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7200" dirty="0"/>
              <a:t>Thanks</a:t>
            </a:r>
          </a:p>
          <a:p>
            <a:pPr marL="0" indent="0" algn="r">
              <a:buNone/>
            </a:pPr>
            <a:endParaRPr lang="en-US" altLang="ko-KR" sz="13800" dirty="0"/>
          </a:p>
          <a:p>
            <a:pPr marL="0" indent="0" algn="r">
              <a:buNone/>
            </a:pPr>
            <a:r>
              <a:rPr lang="en-US" altLang="ko-KR" sz="11500" dirty="0"/>
              <a:t>Q&amp;A </a:t>
            </a:r>
            <a:endParaRPr lang="ko-KR" altLang="en-US" sz="11500" dirty="0"/>
          </a:p>
        </p:txBody>
      </p:sp>
      <p:sp>
        <p:nvSpPr>
          <p:cNvPr id="5" name="슬라이드 번호 개체 틀 3">
            <a:extLst>
              <a:ext uri="{FF2B5EF4-FFF2-40B4-BE49-F238E27FC236}">
                <a16:creationId xmlns:a16="http://schemas.microsoft.com/office/drawing/2014/main" id="{7A612BE9-8A17-439E-B219-01B36B175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78155-70CE-4240-8B20-BD34BF2FC5E5}" type="slidenum">
              <a:rPr lang="ko-KR" altLang="en-US" smtClean="0"/>
              <a:pPr/>
              <a:t>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9845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5207A8-8722-412E-807E-A5968E34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776352-B0AB-4F0F-9010-E97DB74A3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264900" cy="4351338"/>
          </a:xfrm>
        </p:spPr>
        <p:txBody>
          <a:bodyPr>
            <a:noAutofit/>
          </a:bodyPr>
          <a:lstStyle/>
          <a:p>
            <a:pPr marL="542925" indent="-542925">
              <a:buFont typeface="+mj-lt"/>
              <a:buAutoNum type="arabicPeriod"/>
            </a:pPr>
            <a:r>
              <a:rPr lang="en-US" altLang="ko-KR" dirty="0"/>
              <a:t>Introduction</a:t>
            </a:r>
          </a:p>
          <a:p>
            <a:pPr marL="542925" indent="-542925">
              <a:buFont typeface="+mj-lt"/>
              <a:buAutoNum type="arabicPeriod"/>
            </a:pPr>
            <a:endParaRPr lang="en-US" altLang="ko-KR" dirty="0"/>
          </a:p>
          <a:p>
            <a:pPr marL="542925" indent="-542925">
              <a:buFont typeface="+mj-lt"/>
              <a:buAutoNum type="arabicPeriod"/>
            </a:pPr>
            <a:r>
              <a:rPr lang="en-US" altLang="ko-KR"/>
              <a:t>Background</a:t>
            </a:r>
            <a:endParaRPr lang="en-US" altLang="ko-KR" dirty="0"/>
          </a:p>
          <a:p>
            <a:pPr marL="542925" indent="-542925">
              <a:buFont typeface="+mj-lt"/>
              <a:buAutoNum type="arabicPeriod"/>
            </a:pPr>
            <a:endParaRPr lang="en-US" altLang="ko-KR" dirty="0"/>
          </a:p>
          <a:p>
            <a:pPr marL="542925" indent="-542925">
              <a:buFont typeface="+mj-lt"/>
              <a:buAutoNum type="arabicPeriod"/>
            </a:pPr>
            <a:r>
              <a:rPr lang="en-US" altLang="ko-KR"/>
              <a:t>Shor’s Algorithm</a:t>
            </a:r>
          </a:p>
          <a:p>
            <a:pPr marL="542925" indent="-542925">
              <a:buFont typeface="+mj-lt"/>
              <a:buAutoNum type="arabicPeriod"/>
            </a:pPr>
            <a:endParaRPr lang="en-US" altLang="ko-KR"/>
          </a:p>
          <a:p>
            <a:pPr marL="542925" indent="-542925">
              <a:buFont typeface="+mj-lt"/>
              <a:buAutoNum type="arabicPeriod"/>
            </a:pPr>
            <a:r>
              <a:rPr lang="en-US" altLang="ko-KR"/>
              <a:t>Result and Discussion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DAC959D-881D-4380-B3E0-E6D60C3B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9050"/>
            <a:ext cx="2743200" cy="365125"/>
          </a:xfrm>
        </p:spPr>
        <p:txBody>
          <a:bodyPr/>
          <a:lstStyle/>
          <a:p>
            <a:fld id="{A9C78155-70CE-4240-8B20-BD34BF2FC5E5}" type="slidenum">
              <a:rPr lang="ko-KR" altLang="en-US" smtClean="0"/>
              <a:pPr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8486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776352-B0AB-4F0F-9010-E97DB74A3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38330"/>
            <a:ext cx="7772400" cy="950625"/>
          </a:xfrm>
        </p:spPr>
        <p:txBody>
          <a:bodyPr wrap="none">
            <a:noAutofit/>
          </a:bodyPr>
          <a:lstStyle/>
          <a:p>
            <a:pPr marL="0" indent="0">
              <a:buNone/>
            </a:pPr>
            <a:r>
              <a:rPr lang="en-US" altLang="ko-KR" sz="4800" dirty="0">
                <a:latin typeface="나눔스퀘어_ac Bold" panose="020B0600000101010101" pitchFamily="50" charset="-127"/>
                <a:ea typeface="나눔스퀘어_ac Bold" panose="020B0600000101010101" pitchFamily="50" charset="-127"/>
                <a:cs typeface="+mj-cs"/>
              </a:rPr>
              <a:t>1. Introduction</a:t>
            </a:r>
            <a:endParaRPr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DAC959D-881D-4380-B3E0-E6D60C3B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9050"/>
            <a:ext cx="2743200" cy="365125"/>
          </a:xfrm>
        </p:spPr>
        <p:txBody>
          <a:bodyPr/>
          <a:lstStyle/>
          <a:p>
            <a:fld id="{A9C78155-70CE-4240-8B20-BD34BF2FC5E5}" type="slidenum">
              <a:rPr lang="ko-KR" altLang="en-US" smtClean="0"/>
              <a:pPr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40641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5207A8-8722-412E-807E-A5968E34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Quantum Computing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776352-B0AB-4F0F-9010-E97DB74A3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79553" cy="4351338"/>
          </a:xfrm>
        </p:spPr>
        <p:txBody>
          <a:bodyPr wrap="none">
            <a:noAutofit/>
          </a:bodyPr>
          <a:lstStyle/>
          <a:p>
            <a:r>
              <a:rPr lang="en-US" altLang="ko-KR"/>
              <a:t>Quantum Computing (QC) was started in 1980’s</a:t>
            </a:r>
          </a:p>
          <a:p>
            <a:pPr lvl="1"/>
            <a:r>
              <a:rPr lang="en-US" altLang="ko-KR"/>
              <a:t>Based on phenomenon of quantum mechanics, entanglement and superposition</a:t>
            </a:r>
          </a:p>
          <a:p>
            <a:pPr lvl="1"/>
            <a:r>
              <a:rPr lang="en-US" altLang="ko-KR"/>
              <a:t>The first problem addressed by QC was game of sudoku using 16 qubits in 1994</a:t>
            </a:r>
          </a:p>
          <a:p>
            <a:pPr lvl="1"/>
            <a:endParaRPr lang="en-US" altLang="ko-KR"/>
          </a:p>
          <a:p>
            <a:r>
              <a:rPr lang="en-US" altLang="ko-KR"/>
              <a:t>Conventional computing system it has two possible states, 0 and 1.</a:t>
            </a:r>
          </a:p>
          <a:p>
            <a:pPr lvl="1"/>
            <a:r>
              <a:rPr lang="en-US" altLang="ko-KR"/>
              <a:t>While QC consist of qubits where each qubit has the both possibility simultaneously</a:t>
            </a:r>
            <a:br>
              <a:rPr lang="en-US" altLang="ko-KR"/>
            </a:br>
            <a:endParaRPr lang="en-US" altLang="ko-KR"/>
          </a:p>
          <a:p>
            <a:r>
              <a:rPr lang="en-US" altLang="ko-KR"/>
              <a:t>Main idea leads to development of QC is to parallelize task</a:t>
            </a:r>
          </a:p>
          <a:p>
            <a:pPr lvl="1"/>
            <a:r>
              <a:rPr lang="en-US" altLang="ko-KR"/>
              <a:t>In convention, large data led to large execution time even with large number of core</a:t>
            </a:r>
          </a:p>
          <a:p>
            <a:pPr lvl="1"/>
            <a:r>
              <a:rPr lang="en-US" altLang="ko-KR"/>
              <a:t>With QC, large data can be handled parallelly using principles of quantum mechanics</a:t>
            </a:r>
          </a:p>
          <a:p>
            <a:pPr lvl="1"/>
            <a:r>
              <a:rPr lang="en-US" altLang="ko-KR"/>
              <a:t>Helps in dealing with dynamic and complicated problems in very less time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DAC959D-881D-4380-B3E0-E6D60C3B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9050"/>
            <a:ext cx="2743200" cy="365125"/>
          </a:xfrm>
        </p:spPr>
        <p:txBody>
          <a:bodyPr/>
          <a:lstStyle/>
          <a:p>
            <a:fld id="{A9C78155-70CE-4240-8B20-BD34BF2FC5E5}" type="slidenum">
              <a:rPr lang="ko-KR" altLang="en-US" smtClean="0"/>
              <a:pPr/>
              <a:t>4</a:t>
            </a:fld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4BEB6F-334C-48E4-9C63-D0759F60360E}"/>
              </a:ext>
            </a:extLst>
          </p:cNvPr>
          <p:cNvSpPr txBox="1"/>
          <p:nvPr/>
        </p:nvSpPr>
        <p:spPr>
          <a:xfrm>
            <a:off x="9921306" y="365125"/>
            <a:ext cx="1804597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r"/>
            <a:r>
              <a:rPr lang="en-US" altLang="ko-KR" dirty="0">
                <a:solidFill>
                  <a:schemeClr val="bg1">
                    <a:lumMod val="65000"/>
                  </a:schemeClr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1. Introduction</a:t>
            </a:r>
            <a:endParaRPr lang="ko-KR" altLang="en-US" dirty="0">
              <a:solidFill>
                <a:schemeClr val="bg1">
                  <a:lumMod val="65000"/>
                </a:schemeClr>
              </a:solidFill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62395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776352-B0AB-4F0F-9010-E97DB74A3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38330"/>
            <a:ext cx="7772400" cy="950625"/>
          </a:xfrm>
        </p:spPr>
        <p:txBody>
          <a:bodyPr wrap="none">
            <a:noAutofit/>
          </a:bodyPr>
          <a:lstStyle/>
          <a:p>
            <a:pPr marL="0" indent="0">
              <a:buNone/>
            </a:pPr>
            <a:r>
              <a:rPr lang="en-US" altLang="ko-KR" sz="4800" dirty="0">
                <a:latin typeface="나눔스퀘어_ac Bold" panose="020B0600000101010101" pitchFamily="50" charset="-127"/>
                <a:ea typeface="나눔스퀘어_ac Bold" panose="020B0600000101010101" pitchFamily="50" charset="-127"/>
                <a:cs typeface="+mj-cs"/>
              </a:rPr>
              <a:t>2</a:t>
            </a:r>
            <a:r>
              <a:rPr lang="en-US" altLang="ko-KR" sz="4800">
                <a:latin typeface="나눔스퀘어_ac Bold" panose="020B0600000101010101" pitchFamily="50" charset="-127"/>
                <a:ea typeface="나눔스퀘어_ac Bold" panose="020B0600000101010101" pitchFamily="50" charset="-127"/>
                <a:cs typeface="+mj-cs"/>
              </a:rPr>
              <a:t>. Background</a:t>
            </a:r>
            <a:endParaRPr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DAC959D-881D-4380-B3E0-E6D60C3B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9050"/>
            <a:ext cx="2743200" cy="365125"/>
          </a:xfrm>
        </p:spPr>
        <p:txBody>
          <a:bodyPr/>
          <a:lstStyle/>
          <a:p>
            <a:fld id="{A9C78155-70CE-4240-8B20-BD34BF2FC5E5}" type="slidenum">
              <a:rPr lang="ko-KR" altLang="en-US" smtClean="0"/>
              <a:pPr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26214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omplex_plane">
            <a:extLst>
              <a:ext uri="{FF2B5EF4-FFF2-40B4-BE49-F238E27FC236}">
                <a16:creationId xmlns:a16="http://schemas.microsoft.com/office/drawing/2014/main" id="{257617AC-F250-4BF1-A810-330D7AC5B7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19" t="14869" r="5969" b="16471"/>
          <a:stretch/>
        </p:blipFill>
        <p:spPr bwMode="auto">
          <a:xfrm>
            <a:off x="9285512" y="1394692"/>
            <a:ext cx="2122151" cy="1925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A25207A8-8722-412E-807E-A5968E34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/>
              <a:t>Qubit Superposition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776352-B0AB-4F0F-9010-E97DB74A3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79553" cy="4351338"/>
          </a:xfrm>
        </p:spPr>
        <p:txBody>
          <a:bodyPr wrap="none">
            <a:noAutofit/>
          </a:bodyPr>
          <a:lstStyle/>
          <a:p>
            <a:r>
              <a:rPr lang="en-US" altLang="ko-KR"/>
              <a:t>Quantum bit(qubit, or qbit) uses Dirak’s bracket notation</a:t>
            </a:r>
          </a:p>
          <a:p>
            <a:pPr lvl="1"/>
            <a:r>
              <a:rPr lang="en-US" altLang="ko-KR"/>
              <a:t>To represent the possibilities of 0 and 1 for a single qubit</a:t>
            </a:r>
          </a:p>
          <a:p>
            <a:pPr lvl="1"/>
            <a:endParaRPr lang="en-US" altLang="ko-KR"/>
          </a:p>
          <a:p>
            <a:pPr lvl="1"/>
            <a:endParaRPr lang="en-US" altLang="ko-KR" sz="3200"/>
          </a:p>
          <a:p>
            <a:pPr lvl="1"/>
            <a:r>
              <a:rPr lang="en-US" altLang="ko-KR"/>
              <a:t>For a single qubit </a:t>
            </a:r>
            <a:r>
              <a:rPr lang="en-US" altLang="ko-KR">
                <a:latin typeface="Cambria Math" panose="02040503050406030204" pitchFamily="18" charset="0"/>
                <a:ea typeface="Cambria Math" panose="02040503050406030204" pitchFamily="18" charset="0"/>
              </a:rPr>
              <a:t>ψ</a:t>
            </a:r>
            <a:r>
              <a:rPr lang="en-US" altLang="ko-KR"/>
              <a:t>,  </a:t>
            </a:r>
            <a:r>
              <a:rPr lang="en-US" altLang="ko-KR"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altLang="ko-KR"/>
              <a:t> and</a:t>
            </a:r>
            <a:r>
              <a:rPr lang="ko-KR" altLang="en-US"/>
              <a:t> </a:t>
            </a:r>
            <a:r>
              <a:rPr lang="en-US" altLang="ko-KR">
                <a:latin typeface="Cambria Math" panose="02040503050406030204" pitchFamily="18" charset="0"/>
                <a:ea typeface="Cambria Math" panose="02040503050406030204" pitchFamily="18" charset="0"/>
              </a:rPr>
              <a:t>β</a:t>
            </a:r>
            <a:r>
              <a:rPr lang="en-US" altLang="ko-KR"/>
              <a:t> are</a:t>
            </a:r>
            <a:r>
              <a:rPr lang="ko-KR" altLang="en-US"/>
              <a:t> </a:t>
            </a:r>
            <a:r>
              <a:rPr lang="en-US" altLang="ko-KR"/>
              <a:t>complex numbers</a:t>
            </a:r>
            <a:r>
              <a:rPr lang="ko-KR" altLang="en-US"/>
              <a:t> </a:t>
            </a:r>
            <a:r>
              <a:rPr lang="en-US" altLang="ko-KR">
                <a:latin typeface="Cambria Math" panose="02040503050406030204" pitchFamily="18" charset="0"/>
                <a:ea typeface="Cambria Math" panose="02040503050406030204" pitchFamily="18" charset="0"/>
              </a:rPr>
              <a:t>a + bi</a:t>
            </a:r>
            <a:r>
              <a:rPr lang="en-US" altLang="ko-KR"/>
              <a:t> that</a:t>
            </a:r>
            <a:r>
              <a:rPr lang="ko-KR" altLang="en-US"/>
              <a:t> </a:t>
            </a:r>
            <a:r>
              <a:rPr lang="en-US" altLang="ko-KR"/>
              <a:t>satisfy |</a:t>
            </a:r>
            <a:r>
              <a:rPr lang="en-US" altLang="ko-KR">
                <a:latin typeface="Cambria Math" panose="02040503050406030204" pitchFamily="18" charset="0"/>
                <a:ea typeface="Cambria Math" panose="02040503050406030204" pitchFamily="18" charset="0"/>
              </a:rPr>
              <a:t>α|</a:t>
            </a:r>
            <a:r>
              <a:rPr lang="en-US" altLang="ko-KR" baseline="3000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altLang="ko-KR">
                <a:latin typeface="Cambria Math" panose="02040503050406030204" pitchFamily="18" charset="0"/>
                <a:ea typeface="Cambria Math" panose="02040503050406030204" pitchFamily="18" charset="0"/>
              </a:rPr>
              <a:t> + |β|</a:t>
            </a:r>
            <a:r>
              <a:rPr lang="en-US" altLang="ko-KR" baseline="3000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altLang="ko-KR">
                <a:latin typeface="Cambria Math" panose="02040503050406030204" pitchFamily="18" charset="0"/>
                <a:ea typeface="Cambria Math" panose="02040503050406030204" pitchFamily="18" charset="0"/>
              </a:rPr>
              <a:t> = 1</a:t>
            </a:r>
          </a:p>
          <a:p>
            <a:pPr lvl="1"/>
            <a:r>
              <a:rPr lang="en-US" altLang="ko-KR">
                <a:solidFill>
                  <a:srgbClr val="3399FF"/>
                </a:solidFill>
              </a:rPr>
              <a:t>Using the bloch sphere, we can represent </a:t>
            </a:r>
            <a:r>
              <a:rPr lang="en-US" altLang="ko-KR">
                <a:solidFill>
                  <a:srgbClr val="3399FF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ψ </a:t>
            </a:r>
            <a:r>
              <a:rPr lang="en-US" altLang="ko-KR">
                <a:solidFill>
                  <a:srgbClr val="3399FF"/>
                </a:solidFill>
              </a:rPr>
              <a:t>with Euler’s formula</a:t>
            </a:r>
            <a:r>
              <a:rPr lang="en-US" altLang="ko-KR" baseline="30000">
                <a:solidFill>
                  <a:srgbClr val="3399FF"/>
                </a:solidFill>
              </a:rPr>
              <a:t>1)</a:t>
            </a:r>
          </a:p>
          <a:p>
            <a:pPr lvl="1"/>
            <a:endParaRPr lang="en-US" altLang="ko-KR" baseline="30000"/>
          </a:p>
          <a:p>
            <a:pPr lvl="1"/>
            <a:endParaRPr lang="en-US" altLang="ko-KR" baseline="30000"/>
          </a:p>
          <a:p>
            <a:pPr lvl="1"/>
            <a:endParaRPr lang="en-US" altLang="ko-KR" baseline="30000"/>
          </a:p>
          <a:p>
            <a:r>
              <a:rPr lang="en-US" altLang="ko-KR"/>
              <a:t>Before measured, probability </a:t>
            </a:r>
            <a:r>
              <a:rPr lang="en-US" altLang="ko-KR">
                <a:latin typeface="Cambria Math" panose="02040503050406030204" pitchFamily="18" charset="0"/>
                <a:ea typeface="Cambria Math" panose="02040503050406030204" pitchFamily="18" charset="0"/>
              </a:rPr>
              <a:t>α</a:t>
            </a:r>
            <a:r>
              <a:rPr lang="en-US" altLang="ko-KR"/>
              <a:t> and </a:t>
            </a:r>
            <a:r>
              <a:rPr lang="en-US" altLang="ko-KR">
                <a:latin typeface="Cambria Math" panose="02040503050406030204" pitchFamily="18" charset="0"/>
                <a:ea typeface="Cambria Math" panose="02040503050406030204" pitchFamily="18" charset="0"/>
              </a:rPr>
              <a:t>β</a:t>
            </a:r>
            <a:r>
              <a:rPr lang="en-US" altLang="ko-KR"/>
              <a:t> are </a:t>
            </a:r>
            <a:br>
              <a:rPr lang="en-US" altLang="ko-KR"/>
            </a:br>
            <a:r>
              <a:rPr lang="en-US" altLang="ko-KR"/>
              <a:t>calculatable but not deterministic</a:t>
            </a:r>
          </a:p>
          <a:p>
            <a:pPr lvl="1"/>
            <a:r>
              <a:rPr lang="en-US" altLang="ko-KR"/>
              <a:t>Once measured, a single qubit represents 0 or 1</a:t>
            </a:r>
          </a:p>
          <a:p>
            <a:pPr lvl="1"/>
            <a:endParaRPr lang="en-US" altLang="ko-KR"/>
          </a:p>
          <a:p>
            <a:pPr lvl="1"/>
            <a:endParaRPr lang="en-US" altLang="ko-KR"/>
          </a:p>
          <a:p>
            <a:pPr lvl="1"/>
            <a:endParaRPr lang="en-US" altLang="ko-KR"/>
          </a:p>
          <a:p>
            <a:pPr lvl="1"/>
            <a:endParaRPr lang="en-US" altLang="ko-KR"/>
          </a:p>
          <a:p>
            <a:pPr lvl="1"/>
            <a:endParaRPr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DAC959D-881D-4380-B3E0-E6D60C3B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9050"/>
            <a:ext cx="2743200" cy="365125"/>
          </a:xfrm>
        </p:spPr>
        <p:txBody>
          <a:bodyPr/>
          <a:lstStyle/>
          <a:p>
            <a:fld id="{A9C78155-70CE-4240-8B20-BD34BF2FC5E5}" type="slidenum">
              <a:rPr lang="ko-KR" altLang="en-US" smtClean="0"/>
              <a:pPr/>
              <a:t>6</a:t>
            </a:fld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4BEB6F-334C-48E4-9C63-D0759F60360E}"/>
              </a:ext>
            </a:extLst>
          </p:cNvPr>
          <p:cNvSpPr txBox="1"/>
          <p:nvPr/>
        </p:nvSpPr>
        <p:spPr>
          <a:xfrm>
            <a:off x="9962983" y="365125"/>
            <a:ext cx="1762920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r"/>
            <a:r>
              <a:rPr lang="en-US" altLang="ko-KR" dirty="0">
                <a:solidFill>
                  <a:schemeClr val="bg1">
                    <a:lumMod val="65000"/>
                  </a:schemeClr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2</a:t>
            </a:r>
            <a:r>
              <a:rPr lang="en-US" altLang="ko-KR">
                <a:solidFill>
                  <a:schemeClr val="bg1">
                    <a:lumMod val="65000"/>
                  </a:schemeClr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. Background</a:t>
            </a:r>
            <a:endParaRPr lang="ko-KR" altLang="en-US" dirty="0">
              <a:solidFill>
                <a:schemeClr val="bg1">
                  <a:lumMod val="65000"/>
                </a:schemeClr>
              </a:solidFill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</p:txBody>
      </p:sp>
      <p:pic>
        <p:nvPicPr>
          <p:cNvPr id="1030" name="Picture 6" descr="bloch_sphere">
            <a:extLst>
              <a:ext uri="{FF2B5EF4-FFF2-40B4-BE49-F238E27FC236}">
                <a16:creationId xmlns:a16="http://schemas.microsoft.com/office/drawing/2014/main" id="{0CFA3ECD-29BD-462E-B612-29EF084698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3800014"/>
            <a:ext cx="2504557" cy="266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E60C72E5-7569-460D-8B96-EE376023A13D}"/>
              </a:ext>
            </a:extLst>
          </p:cNvPr>
          <p:cNvSpPr txBox="1"/>
          <p:nvPr/>
        </p:nvSpPr>
        <p:spPr>
          <a:xfrm>
            <a:off x="65313" y="6556607"/>
            <a:ext cx="922019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00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* images from </a:t>
            </a:r>
            <a:r>
              <a:rPr lang="ko-KR" altLang="en-US" sz="100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https://dmm613.wordpress.com/2018/11/10/notes-on-the-bloch-sphere/</a:t>
            </a:r>
          </a:p>
        </p:txBody>
      </p:sp>
      <p:pic>
        <p:nvPicPr>
          <p:cNvPr id="17" name="그림 16" descr="텍스트이(가) 표시된 사진&#10;&#10;자동 생성된 설명">
            <a:extLst>
              <a:ext uri="{FF2B5EF4-FFF2-40B4-BE49-F238E27FC236}">
                <a16:creationId xmlns:a16="http://schemas.microsoft.com/office/drawing/2014/main" id="{6EC8E454-0013-459D-B9C7-E2672F4F266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289" y="2560654"/>
            <a:ext cx="3271782" cy="702827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DBF166E6-6561-4E33-A5CA-978A7C9394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289" y="4086765"/>
            <a:ext cx="2867705" cy="606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7A51427-9A08-413B-ADD1-A35193251170}"/>
              </a:ext>
            </a:extLst>
          </p:cNvPr>
          <p:cNvSpPr txBox="1"/>
          <p:nvPr/>
        </p:nvSpPr>
        <p:spPr>
          <a:xfrm>
            <a:off x="6139539" y="6567493"/>
            <a:ext cx="1894116" cy="2462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00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1) e</a:t>
            </a:r>
            <a:r>
              <a:rPr lang="en-US" altLang="ko-KR" sz="1000" baseline="3000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iΘ</a:t>
            </a:r>
            <a:r>
              <a:rPr lang="en-US" altLang="ko-KR" sz="1000">
                <a:latin typeface="나눔스퀘어라운드 Regular" panose="020B0600000101010101" pitchFamily="50" charset="-127"/>
                <a:ea typeface="나눔스퀘어라운드 Regular" panose="020B0600000101010101" pitchFamily="50" charset="-127"/>
              </a:rPr>
              <a:t> = cosΘ + isinΘ</a:t>
            </a:r>
            <a:endParaRPr lang="ko-KR" altLang="en-US" sz="1000">
              <a:latin typeface="나눔스퀘어라운드 Regular" panose="020B0600000101010101" pitchFamily="50" charset="-127"/>
              <a:ea typeface="나눔스퀘어라운드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07242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5207A8-8722-412E-807E-A5968E34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/>
              <a:t>Qubit Entanglement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776352-B0AB-4F0F-9010-E97DB74A3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79553" cy="4351338"/>
          </a:xfrm>
        </p:spPr>
        <p:txBody>
          <a:bodyPr wrap="none">
            <a:noAutofit/>
          </a:bodyPr>
          <a:lstStyle/>
          <a:p>
            <a:r>
              <a:rPr lang="en-US" altLang="ko-KR"/>
              <a:t>Correlation between two or more states </a:t>
            </a:r>
          </a:p>
          <a:p>
            <a:pPr lvl="1"/>
            <a:endParaRPr lang="en-US" altLang="ko-KR"/>
          </a:p>
          <a:p>
            <a:r>
              <a:rPr lang="en-US" altLang="ko-KR"/>
              <a:t>Multiple cubits can affect the state of the others when they are entangled</a:t>
            </a:r>
          </a:p>
          <a:p>
            <a:pPr lvl="1"/>
            <a:r>
              <a:rPr lang="en-US" altLang="ko-KR"/>
              <a:t>Distance between them is not relevant at all (So called, spooky at a distance)</a:t>
            </a:r>
          </a:p>
          <a:p>
            <a:pPr lvl="1"/>
            <a:r>
              <a:rPr lang="en-US" altLang="ko-KR"/>
              <a:t>Each cubit has its own basis state, e.g., |+&gt; with |-&gt;, |</a:t>
            </a:r>
            <a:r>
              <a:rPr lang="ko-KR" altLang="en-US"/>
              <a:t>↕</a:t>
            </a:r>
            <a:r>
              <a:rPr lang="en-US" altLang="ko-KR"/>
              <a:t>&gt; with |</a:t>
            </a:r>
            <a:r>
              <a:rPr lang="ko-KR" altLang="en-US"/>
              <a:t>↔</a:t>
            </a:r>
            <a:r>
              <a:rPr lang="en-US" altLang="ko-KR"/>
              <a:t>&gt;, and |</a:t>
            </a:r>
            <a:r>
              <a:rPr lang="ko-KR" altLang="en-US" b="0" i="0">
                <a:effectLst/>
                <a:latin typeface="Source Sans Pro" panose="020B0503030403020204" pitchFamily="34" charset="0"/>
              </a:rPr>
              <a:t>↻</a:t>
            </a:r>
            <a:r>
              <a:rPr lang="en-US" altLang="ko-KR" b="0" i="0">
                <a:effectLst/>
                <a:latin typeface="Source Sans Pro" panose="020B0503030403020204" pitchFamily="34" charset="0"/>
              </a:rPr>
              <a:t>&gt; </a:t>
            </a:r>
            <a:r>
              <a:rPr lang="en-US" altLang="ko-KR">
                <a:latin typeface="Source Sans Pro" panose="020B0503030403020204" pitchFamily="34" charset="0"/>
              </a:rPr>
              <a:t>with</a:t>
            </a:r>
            <a:r>
              <a:rPr lang="ko-KR" altLang="en-US">
                <a:latin typeface="Source Sans Pro" panose="020B0503030403020204" pitchFamily="34" charset="0"/>
              </a:rPr>
              <a:t> </a:t>
            </a:r>
            <a:r>
              <a:rPr lang="en-US" altLang="ko-KR">
                <a:latin typeface="Source Sans Pro" panose="020B0503030403020204" pitchFamily="34" charset="0"/>
              </a:rPr>
              <a:t>|↺&gt;</a:t>
            </a:r>
            <a:endParaRPr lang="en-US" altLang="ko-KR"/>
          </a:p>
          <a:p>
            <a:pPr lvl="1"/>
            <a:endParaRPr lang="en-US" altLang="ko-KR"/>
          </a:p>
          <a:p>
            <a:r>
              <a:rPr lang="en-US" altLang="ko-KR">
                <a:solidFill>
                  <a:srgbClr val="3399FF"/>
                </a:solidFill>
              </a:rPr>
              <a:t>Bell states: four entangled state for two qubits </a:t>
            </a:r>
            <a:r>
              <a:rPr lang="en-US" altLang="ko-KR" sz="2400">
                <a:solidFill>
                  <a:srgbClr val="3399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abic Typesetting" panose="020B0604020202020204" pitchFamily="66" charset="-78"/>
              </a:rPr>
              <a:t>|ψ</a:t>
            </a:r>
            <a:r>
              <a:rPr lang="en-US" altLang="ko-KR" sz="2400" baseline="-25000">
                <a:solidFill>
                  <a:srgbClr val="3399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abic Typesetting" panose="020B0604020202020204" pitchFamily="66" charset="-78"/>
              </a:rPr>
              <a:t>1</a:t>
            </a:r>
            <a:r>
              <a:rPr lang="en-US" altLang="ko-KR" sz="2400">
                <a:solidFill>
                  <a:srgbClr val="3399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abic Typesetting" panose="020B0604020202020204" pitchFamily="66" charset="-78"/>
              </a:rPr>
              <a:t>ψ</a:t>
            </a:r>
            <a:r>
              <a:rPr lang="en-US" altLang="ko-KR" sz="2400" baseline="-25000">
                <a:solidFill>
                  <a:srgbClr val="3399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abic Typesetting" panose="020B0604020202020204" pitchFamily="66" charset="-78"/>
              </a:rPr>
              <a:t>2 </a:t>
            </a:r>
            <a:r>
              <a:rPr lang="en-US" altLang="ko-KR" sz="2400">
                <a:solidFill>
                  <a:srgbClr val="3399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abic Typesetting" panose="020B0604020202020204" pitchFamily="66" charset="-78"/>
              </a:rPr>
              <a:t>&gt;</a:t>
            </a:r>
            <a:endParaRPr lang="en-US" altLang="ko-KR">
              <a:solidFill>
                <a:srgbClr val="3399FF"/>
              </a:solidFill>
            </a:endParaRPr>
          </a:p>
          <a:p>
            <a:pPr lvl="1"/>
            <a:r>
              <a:rPr lang="en-US" altLang="ko-KR" sz="2000">
                <a:latin typeface="Cambria Math" panose="02040503050406030204" pitchFamily="18" charset="0"/>
                <a:ea typeface="Cambria Math" panose="02040503050406030204" pitchFamily="18" charset="0"/>
                <a:cs typeface="Arabic Typesetting" panose="020B0604020202020204" pitchFamily="66" charset="-78"/>
              </a:rPr>
              <a:t>|0&gt;</a:t>
            </a:r>
            <a:r>
              <a:rPr lang="en-US" altLang="ko-KR" sz="2000" baseline="-25000">
                <a:latin typeface="Cambria Math" panose="02040503050406030204" pitchFamily="18" charset="0"/>
                <a:ea typeface="Cambria Math" panose="02040503050406030204" pitchFamily="18" charset="0"/>
                <a:cs typeface="Arabic Typesetting" panose="020B0604020202020204" pitchFamily="66" charset="-78"/>
              </a:rPr>
              <a:t>1</a:t>
            </a:r>
            <a:r>
              <a:rPr lang="en-US" altLang="ko-KR" sz="2000">
                <a:latin typeface="Cambria Math" panose="02040503050406030204" pitchFamily="18" charset="0"/>
                <a:ea typeface="Cambria Math" panose="02040503050406030204" pitchFamily="18" charset="0"/>
                <a:cs typeface="Arabic Typesetting" panose="020B0604020202020204" pitchFamily="66" charset="-78"/>
              </a:rPr>
              <a:t>|0&gt;</a:t>
            </a:r>
            <a:r>
              <a:rPr lang="en-US" altLang="ko-KR" sz="2000" baseline="-25000">
                <a:latin typeface="Cambria Math" panose="02040503050406030204" pitchFamily="18" charset="0"/>
                <a:ea typeface="Cambria Math" panose="02040503050406030204" pitchFamily="18" charset="0"/>
                <a:cs typeface="Arabic Typesetting" panose="020B0604020202020204" pitchFamily="66" charset="-78"/>
              </a:rPr>
              <a:t>2</a:t>
            </a:r>
            <a:r>
              <a:rPr lang="en-US" altLang="ko-KR" sz="2000">
                <a:latin typeface="Cambria Math" panose="02040503050406030204" pitchFamily="18" charset="0"/>
                <a:ea typeface="Cambria Math" panose="02040503050406030204" pitchFamily="18" charset="0"/>
                <a:cs typeface="Arabic Typesetting" panose="020B0604020202020204" pitchFamily="66" charset="-78"/>
              </a:rPr>
              <a:t> + |1&gt;</a:t>
            </a:r>
            <a:r>
              <a:rPr lang="en-US" altLang="ko-KR" sz="2000" baseline="-25000">
                <a:latin typeface="Cambria Math" panose="02040503050406030204" pitchFamily="18" charset="0"/>
                <a:ea typeface="Cambria Math" panose="02040503050406030204" pitchFamily="18" charset="0"/>
                <a:cs typeface="Arabic Typesetting" panose="020B0604020202020204" pitchFamily="66" charset="-78"/>
              </a:rPr>
              <a:t>1</a:t>
            </a:r>
            <a:r>
              <a:rPr lang="en-US" altLang="ko-KR" sz="2000">
                <a:latin typeface="Cambria Math" panose="02040503050406030204" pitchFamily="18" charset="0"/>
                <a:ea typeface="Cambria Math" panose="02040503050406030204" pitchFamily="18" charset="0"/>
                <a:cs typeface="Arabic Typesetting" panose="020B0604020202020204" pitchFamily="66" charset="-78"/>
              </a:rPr>
              <a:t>|1&gt;</a:t>
            </a:r>
            <a:r>
              <a:rPr lang="en-US" altLang="ko-KR" sz="2000" baseline="-25000">
                <a:latin typeface="Cambria Math" panose="02040503050406030204" pitchFamily="18" charset="0"/>
                <a:ea typeface="Cambria Math" panose="02040503050406030204" pitchFamily="18" charset="0"/>
                <a:cs typeface="Arabic Typesetting" panose="020B0604020202020204" pitchFamily="66" charset="-78"/>
              </a:rPr>
              <a:t>2 </a:t>
            </a:r>
            <a:r>
              <a:rPr lang="en-US" altLang="ko-KR"/>
              <a:t>: Once ψ</a:t>
            </a:r>
            <a:r>
              <a:rPr lang="en-US" altLang="ko-KR" baseline="-25000"/>
              <a:t>1</a:t>
            </a:r>
            <a:r>
              <a:rPr lang="en-US" altLang="ko-KR"/>
              <a:t> is measured to “0”, ψ</a:t>
            </a:r>
            <a:r>
              <a:rPr lang="en-US" altLang="ko-KR" baseline="-25000"/>
              <a:t>2</a:t>
            </a:r>
            <a:r>
              <a:rPr lang="en-US" altLang="ko-KR"/>
              <a:t> is “0”</a:t>
            </a:r>
          </a:p>
          <a:p>
            <a:pPr lvl="1"/>
            <a:r>
              <a:rPr lang="en-US" altLang="ko-KR">
                <a:latin typeface="Cambria Math" panose="02040503050406030204" pitchFamily="18" charset="0"/>
                <a:ea typeface="Cambria Math" panose="02040503050406030204" pitchFamily="18" charset="0"/>
                <a:cs typeface="Arabic Typesetting" panose="020B0604020202020204" pitchFamily="66" charset="-78"/>
              </a:rPr>
              <a:t>|0&gt;₁|1&gt;₂ + |1&gt;₁|0&gt;₂ : </a:t>
            </a:r>
            <a:r>
              <a:rPr lang="en-US" altLang="ko-KR"/>
              <a:t>Once ψ</a:t>
            </a:r>
            <a:r>
              <a:rPr lang="en-US" altLang="ko-KR" baseline="-25000"/>
              <a:t>1</a:t>
            </a:r>
            <a:r>
              <a:rPr lang="en-US" altLang="ko-KR"/>
              <a:t> is measured to “0”, ψ</a:t>
            </a:r>
            <a:r>
              <a:rPr lang="en-US" altLang="ko-KR" baseline="-25000"/>
              <a:t>2</a:t>
            </a:r>
            <a:r>
              <a:rPr lang="en-US" altLang="ko-KR"/>
              <a:t> is “1”</a:t>
            </a:r>
          </a:p>
          <a:p>
            <a:pPr lvl="1"/>
            <a:r>
              <a:rPr lang="en-US" altLang="ko-KR">
                <a:latin typeface="Cambria Math" panose="02040503050406030204" pitchFamily="18" charset="0"/>
                <a:ea typeface="Cambria Math" panose="02040503050406030204" pitchFamily="18" charset="0"/>
                <a:cs typeface="Arabic Typesetting" panose="020B0604020202020204" pitchFamily="66" charset="-78"/>
              </a:rPr>
              <a:t>|0&gt;₁|0&gt;₂ - |1&gt;₁|1&gt;₂ : </a:t>
            </a:r>
            <a:r>
              <a:rPr lang="en-US" altLang="ko-KR"/>
              <a:t>Once ψ</a:t>
            </a:r>
            <a:r>
              <a:rPr lang="en-US" altLang="ko-KR" baseline="-25000"/>
              <a:t>1</a:t>
            </a:r>
            <a:r>
              <a:rPr lang="en-US" altLang="ko-KR"/>
              <a:t> is measured to “1”, ψ</a:t>
            </a:r>
            <a:r>
              <a:rPr lang="en-US" altLang="ko-KR" baseline="-25000"/>
              <a:t>2</a:t>
            </a:r>
            <a:r>
              <a:rPr lang="en-US" altLang="ko-KR"/>
              <a:t> is “1” (phase reversed)</a:t>
            </a:r>
          </a:p>
          <a:p>
            <a:pPr lvl="1"/>
            <a:r>
              <a:rPr lang="en-US" altLang="ko-KR">
                <a:latin typeface="Cambria Math" panose="02040503050406030204" pitchFamily="18" charset="0"/>
                <a:ea typeface="Cambria Math" panose="02040503050406030204" pitchFamily="18" charset="0"/>
                <a:cs typeface="Arabic Typesetting" panose="020B0604020202020204" pitchFamily="66" charset="-78"/>
              </a:rPr>
              <a:t>|0&gt;₁|1&gt;₂ - |1&gt;₁|0&gt;₂ :  </a:t>
            </a:r>
            <a:r>
              <a:rPr lang="en-US" altLang="ko-KR"/>
              <a:t>Once ψ</a:t>
            </a:r>
            <a:r>
              <a:rPr lang="en-US" altLang="ko-KR" baseline="-25000"/>
              <a:t>1</a:t>
            </a:r>
            <a:r>
              <a:rPr lang="en-US" altLang="ko-KR"/>
              <a:t> is measured to “1”, ψ</a:t>
            </a:r>
            <a:r>
              <a:rPr lang="en-US" altLang="ko-KR" baseline="-25000"/>
              <a:t>2</a:t>
            </a:r>
            <a:r>
              <a:rPr lang="en-US" altLang="ko-KR"/>
              <a:t> is “0” (phase reversed)</a:t>
            </a:r>
          </a:p>
          <a:p>
            <a:pPr marL="271462" lvl="1" indent="0">
              <a:buNone/>
            </a:pPr>
            <a:endParaRPr lang="en-US" altLang="ko-KR">
              <a:latin typeface="Cambria Math" panose="02040503050406030204" pitchFamily="18" charset="0"/>
              <a:ea typeface="Cambria Math" panose="02040503050406030204" pitchFamily="18" charset="0"/>
              <a:cs typeface="Arabic Typesetting" panose="020B0604020202020204" pitchFamily="66" charset="-78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DAC959D-881D-4380-B3E0-E6D60C3B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9050"/>
            <a:ext cx="2743200" cy="365125"/>
          </a:xfrm>
        </p:spPr>
        <p:txBody>
          <a:bodyPr/>
          <a:lstStyle/>
          <a:p>
            <a:fld id="{A9C78155-70CE-4240-8B20-BD34BF2FC5E5}" type="slidenum">
              <a:rPr lang="ko-KR" altLang="en-US" smtClean="0"/>
              <a:pPr/>
              <a:t>7</a:t>
            </a:fld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4BEB6F-334C-48E4-9C63-D0759F60360E}"/>
              </a:ext>
            </a:extLst>
          </p:cNvPr>
          <p:cNvSpPr txBox="1"/>
          <p:nvPr/>
        </p:nvSpPr>
        <p:spPr>
          <a:xfrm>
            <a:off x="9962983" y="365125"/>
            <a:ext cx="1762920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r"/>
            <a:r>
              <a:rPr lang="en-US" altLang="ko-KR" dirty="0">
                <a:solidFill>
                  <a:schemeClr val="bg1">
                    <a:lumMod val="65000"/>
                  </a:schemeClr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2</a:t>
            </a:r>
            <a:r>
              <a:rPr lang="en-US" altLang="ko-KR">
                <a:solidFill>
                  <a:schemeClr val="bg1">
                    <a:lumMod val="65000"/>
                  </a:schemeClr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. Background</a:t>
            </a:r>
            <a:endParaRPr lang="ko-KR" altLang="en-US" dirty="0">
              <a:solidFill>
                <a:schemeClr val="bg1">
                  <a:lumMod val="65000"/>
                </a:schemeClr>
              </a:solidFill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7212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5207A8-8722-412E-807E-A5968E34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/>
              <a:t>RSA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776352-B0AB-4F0F-9010-E97DB74A3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79553" cy="4351338"/>
          </a:xfrm>
        </p:spPr>
        <p:txBody>
          <a:bodyPr wrap="none">
            <a:noAutofit/>
          </a:bodyPr>
          <a:lstStyle/>
          <a:p>
            <a:r>
              <a:rPr lang="en-US" altLang="ko-KR"/>
              <a:t>Depends on the difficulty of Integer factorization</a:t>
            </a:r>
          </a:p>
          <a:p>
            <a:pPr lvl="1"/>
            <a:r>
              <a:rPr lang="en-US" altLang="ko-KR"/>
              <a:t>Find the factors of large number is hard problem for classical computers</a:t>
            </a:r>
          </a:p>
          <a:p>
            <a:pPr lvl="1"/>
            <a:r>
              <a:rPr lang="en-US" altLang="ko-KR"/>
              <a:t>There is no other model which will perform better than brute force algorithm</a:t>
            </a:r>
          </a:p>
          <a:p>
            <a:pPr lvl="1"/>
            <a:endParaRPr lang="en-US" altLang="ko-KR"/>
          </a:p>
          <a:p>
            <a:r>
              <a:rPr lang="en-US" altLang="ko-KR"/>
              <a:t>Steps</a:t>
            </a:r>
          </a:p>
          <a:p>
            <a:pPr lvl="1"/>
            <a:r>
              <a:rPr lang="en-US" altLang="ko-KR"/>
              <a:t>Suppose two prime numbers p, q.</a:t>
            </a:r>
          </a:p>
          <a:p>
            <a:pPr lvl="1"/>
            <a:r>
              <a:rPr lang="pt-BR" altLang="ko-KR"/>
              <a:t>Calculate </a:t>
            </a:r>
            <a:r>
              <a:rPr lang="en-US" altLang="ko-KR"/>
              <a:t>n</a:t>
            </a:r>
            <a:r>
              <a:rPr lang="pt-BR" altLang="ko-KR"/>
              <a:t>, where </a:t>
            </a:r>
            <a:r>
              <a:rPr lang="en-US" altLang="ko-KR"/>
              <a:t>n </a:t>
            </a:r>
            <a:r>
              <a:rPr lang="pt-BR" altLang="ko-KR"/>
              <a:t>= p </a:t>
            </a:r>
            <a:r>
              <a:rPr lang="en-US" altLang="ko-KR"/>
              <a:t>x </a:t>
            </a:r>
            <a:r>
              <a:rPr lang="pt-BR" altLang="ko-KR"/>
              <a:t>q.</a:t>
            </a:r>
            <a:endParaRPr lang="en-US" altLang="ko-KR"/>
          </a:p>
          <a:p>
            <a:pPr lvl="1"/>
            <a:r>
              <a:rPr lang="en-US" altLang="ko-KR"/>
              <a:t>Suppose value of e, such that 1&lt;e&lt; Φ(n).</a:t>
            </a:r>
          </a:p>
          <a:p>
            <a:pPr lvl="1"/>
            <a:r>
              <a:rPr lang="en-US" altLang="ko-KR"/>
              <a:t>Here Φ(n) = (p-1) *(q-1).</a:t>
            </a:r>
          </a:p>
          <a:p>
            <a:pPr lvl="1"/>
            <a:r>
              <a:rPr lang="en-US" altLang="ko-KR"/>
              <a:t>Public key is e, n.</a:t>
            </a:r>
          </a:p>
          <a:p>
            <a:pPr lvl="1"/>
            <a:r>
              <a:rPr lang="en-US" altLang="ko-KR"/>
              <a:t>d = (k* Φ(n) +1)/e, k is some integer value.</a:t>
            </a:r>
          </a:p>
          <a:p>
            <a:pPr lvl="1"/>
            <a:r>
              <a:rPr lang="en-US" altLang="ko-KR"/>
              <a:t>Private key is d, n.</a:t>
            </a:r>
          </a:p>
          <a:p>
            <a:endParaRPr lang="en-US" altLang="ko-KR"/>
          </a:p>
          <a:p>
            <a:endParaRPr lang="en-US" altLang="ko-KR"/>
          </a:p>
          <a:p>
            <a:endParaRPr lang="en-US" altLang="ko-KR"/>
          </a:p>
          <a:p>
            <a:endParaRPr lang="en-US" altLang="ko-KR"/>
          </a:p>
          <a:p>
            <a:endParaRPr lang="en-US" altLang="ko-KR"/>
          </a:p>
          <a:p>
            <a:endParaRPr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DAC959D-881D-4380-B3E0-E6D60C3B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9050"/>
            <a:ext cx="2743200" cy="365125"/>
          </a:xfrm>
        </p:spPr>
        <p:txBody>
          <a:bodyPr/>
          <a:lstStyle/>
          <a:p>
            <a:fld id="{A9C78155-70CE-4240-8B20-BD34BF2FC5E5}" type="slidenum">
              <a:rPr lang="ko-KR" altLang="en-US" smtClean="0"/>
              <a:pPr/>
              <a:t>8</a:t>
            </a:fld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4BEB6F-334C-48E4-9C63-D0759F60360E}"/>
              </a:ext>
            </a:extLst>
          </p:cNvPr>
          <p:cNvSpPr txBox="1"/>
          <p:nvPr/>
        </p:nvSpPr>
        <p:spPr>
          <a:xfrm>
            <a:off x="9962983" y="365125"/>
            <a:ext cx="1762920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r"/>
            <a:r>
              <a:rPr lang="en-US" altLang="ko-KR" dirty="0">
                <a:solidFill>
                  <a:schemeClr val="bg1">
                    <a:lumMod val="65000"/>
                  </a:schemeClr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2</a:t>
            </a:r>
            <a:r>
              <a:rPr lang="en-US" altLang="ko-KR">
                <a:solidFill>
                  <a:schemeClr val="bg1">
                    <a:lumMod val="65000"/>
                  </a:schemeClr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. Background</a:t>
            </a:r>
            <a:endParaRPr lang="ko-KR" altLang="en-US" dirty="0">
              <a:solidFill>
                <a:schemeClr val="bg1">
                  <a:lumMod val="65000"/>
                </a:schemeClr>
              </a:solidFill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397C5EF8-1372-4CCF-8E90-2E0CE8D88DD1}"/>
              </a:ext>
            </a:extLst>
          </p:cNvPr>
          <p:cNvSpPr txBox="1">
            <a:spLocks/>
          </p:cNvSpPr>
          <p:nvPr/>
        </p:nvSpPr>
        <p:spPr>
          <a:xfrm>
            <a:off x="6254038" y="3293072"/>
            <a:ext cx="5551317" cy="3091520"/>
          </a:xfrm>
          <a:prstGeom prst="rect">
            <a:avLst/>
          </a:prstGeom>
        </p:spPr>
        <p:txBody>
          <a:bodyPr vert="horz" wrap="none" lIns="91440" tIns="45720" rIns="91440" bIns="45720" rtlCol="0">
            <a:noAutofit/>
          </a:bodyPr>
          <a:lstStyle>
            <a:lvl1pPr marL="271463" indent="-271463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  <a:cs typeface="+mn-cs"/>
              </a:defRPr>
            </a:lvl1pPr>
            <a:lvl2pPr marL="533400" indent="-261938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  <a:cs typeface="+mn-cs"/>
              </a:defRPr>
            </a:lvl2pPr>
            <a:lvl3pPr marL="806450" indent="-27305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  <a:cs typeface="+mn-cs"/>
              </a:defRPr>
            </a:lvl3pPr>
            <a:lvl4pPr marL="1371600" indent="-56515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나눔스퀘어라운드 Regular" panose="020B0600000101010101" pitchFamily="50" charset="-127"/>
                <a:ea typeface="나눔스퀘어라운드 Regular" panose="020B0600000101010101" pitchFamily="50" charset="-127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>
                <a:solidFill>
                  <a:srgbClr val="3399FF"/>
                </a:solidFill>
              </a:rPr>
              <a:t>Example</a:t>
            </a:r>
          </a:p>
          <a:p>
            <a:pPr lvl="1"/>
            <a:r>
              <a:rPr lang="en-US" altLang="ko-KR"/>
              <a:t>p = 3, q = 7, n = p x</a:t>
            </a:r>
            <a:r>
              <a:rPr lang="ko-KR" altLang="en-US"/>
              <a:t> </a:t>
            </a:r>
            <a:r>
              <a:rPr lang="en-US" altLang="ko-KR"/>
              <a:t>q = 3 x 7 = 21</a:t>
            </a:r>
          </a:p>
          <a:p>
            <a:pPr lvl="1"/>
            <a:r>
              <a:rPr lang="en-US" altLang="ko-KR"/>
              <a:t>Φ(n) = (3-1) x (7-1) = 12</a:t>
            </a:r>
          </a:p>
          <a:p>
            <a:pPr lvl="1"/>
            <a:r>
              <a:rPr lang="en-US" altLang="ko-KR"/>
              <a:t>Let e is 5, then public key is (5, 21)</a:t>
            </a:r>
          </a:p>
          <a:p>
            <a:pPr lvl="1"/>
            <a:r>
              <a:rPr lang="en-US" altLang="ko-KR"/>
              <a:t>Let plaintext is 4, then encryption is </a:t>
            </a:r>
            <a:br>
              <a:rPr lang="en-US" altLang="ko-KR"/>
            </a:br>
            <a:r>
              <a:rPr lang="en-US" altLang="ko-KR"/>
              <a:t>ciphertext = m</a:t>
            </a:r>
            <a:r>
              <a:rPr lang="en-US" altLang="ko-KR" baseline="30000"/>
              <a:t>c</a:t>
            </a:r>
            <a:r>
              <a:rPr lang="en-US" altLang="ko-KR"/>
              <a:t> mod n = 4</a:t>
            </a:r>
            <a:r>
              <a:rPr lang="en-US" altLang="ko-KR" baseline="30000"/>
              <a:t>5</a:t>
            </a:r>
            <a:r>
              <a:rPr lang="en-US" altLang="ko-KR"/>
              <a:t> mod 21 = 16</a:t>
            </a:r>
          </a:p>
          <a:p>
            <a:pPr lvl="1"/>
            <a:r>
              <a:rPr lang="en-US" altLang="ko-KR"/>
              <a:t>d is 5 then decryption is</a:t>
            </a:r>
          </a:p>
          <a:p>
            <a:pPr marL="271462" lvl="1" indent="0">
              <a:buNone/>
            </a:pPr>
            <a:r>
              <a:rPr lang="en-US" altLang="ko-KR"/>
              <a:t>    plaintext = e</a:t>
            </a:r>
            <a:r>
              <a:rPr lang="en-US" altLang="ko-KR" baseline="30000"/>
              <a:t>d</a:t>
            </a:r>
            <a:r>
              <a:rPr lang="en-US" altLang="ko-KR"/>
              <a:t> mod n = 16</a:t>
            </a:r>
            <a:r>
              <a:rPr lang="en-US" altLang="ko-KR" baseline="30000"/>
              <a:t>5</a:t>
            </a:r>
            <a:r>
              <a:rPr lang="en-US" altLang="ko-KR"/>
              <a:t> mod 21 = 4</a:t>
            </a:r>
          </a:p>
        </p:txBody>
      </p:sp>
    </p:spTree>
    <p:extLst>
      <p:ext uri="{BB962C8B-B14F-4D97-AF65-F5344CB8AC3E}">
        <p14:creationId xmlns:p14="http://schemas.microsoft.com/office/powerpoint/2010/main" val="178195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776352-B0AB-4F0F-9010-E97DB74A3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38330"/>
            <a:ext cx="7772400" cy="950625"/>
          </a:xfrm>
        </p:spPr>
        <p:txBody>
          <a:bodyPr wrap="none">
            <a:noAutofit/>
          </a:bodyPr>
          <a:lstStyle/>
          <a:p>
            <a:pPr marL="0" indent="0">
              <a:buNone/>
            </a:pPr>
            <a:r>
              <a:rPr lang="en-US" altLang="ko-KR" sz="4800" dirty="0">
                <a:latin typeface="나눔스퀘어_ac Bold" panose="020B0600000101010101" pitchFamily="50" charset="-127"/>
                <a:ea typeface="나눔스퀘어_ac Bold" panose="020B0600000101010101" pitchFamily="50" charset="-127"/>
                <a:cs typeface="+mj-cs"/>
              </a:rPr>
              <a:t>3</a:t>
            </a:r>
            <a:r>
              <a:rPr lang="en-US" altLang="ko-KR" sz="4800">
                <a:latin typeface="나눔스퀘어_ac Bold" panose="020B0600000101010101" pitchFamily="50" charset="-127"/>
                <a:ea typeface="나눔스퀘어_ac Bold" panose="020B0600000101010101" pitchFamily="50" charset="-127"/>
                <a:cs typeface="+mj-cs"/>
              </a:rPr>
              <a:t>. </a:t>
            </a:r>
            <a:r>
              <a:rPr lang="en-US" altLang="ko-KR" sz="4800"/>
              <a:t>Shor’s Algorithm</a:t>
            </a:r>
            <a:endParaRPr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DAC959D-881D-4380-B3E0-E6D60C3B1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9050"/>
            <a:ext cx="2743200" cy="365125"/>
          </a:xfrm>
        </p:spPr>
        <p:txBody>
          <a:bodyPr/>
          <a:lstStyle/>
          <a:p>
            <a:fld id="{A9C78155-70CE-4240-8B20-BD34BF2FC5E5}" type="slidenum">
              <a:rPr lang="ko-KR" altLang="en-US" smtClean="0"/>
              <a:pPr/>
              <a:t>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65176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14926</TotalTime>
  <Words>1345</Words>
  <Application>Microsoft Office PowerPoint</Application>
  <PresentationFormat>와이드스크린</PresentationFormat>
  <Paragraphs>204</Paragraphs>
  <Slides>17</Slides>
  <Notes>16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6" baseType="lpstr">
      <vt:lpstr>나눔스퀘어_ac Bold</vt:lpstr>
      <vt:lpstr>나눔스퀘어라운드 Bold</vt:lpstr>
      <vt:lpstr>나눔스퀘어라운드 Regular</vt:lpstr>
      <vt:lpstr>맑은 고딕</vt:lpstr>
      <vt:lpstr>Arial</vt:lpstr>
      <vt:lpstr>Cambria Math</vt:lpstr>
      <vt:lpstr>Source Sans Pro</vt:lpstr>
      <vt:lpstr>Wingdings</vt:lpstr>
      <vt:lpstr>Office 테마</vt:lpstr>
      <vt:lpstr>An Efficient Quantum Computing technique for cracking RSA using Shor’s Algorithm Vaishali Bhatia and K.R. Ramkumar, IEEE ICCCA Oct, 2020</vt:lpstr>
      <vt:lpstr>Contents</vt:lpstr>
      <vt:lpstr>PowerPoint 프레젠테이션</vt:lpstr>
      <vt:lpstr>Quantum Computing</vt:lpstr>
      <vt:lpstr>PowerPoint 프레젠테이션</vt:lpstr>
      <vt:lpstr>Qubit Superposition</vt:lpstr>
      <vt:lpstr>Qubit Entanglement</vt:lpstr>
      <vt:lpstr>RSA</vt:lpstr>
      <vt:lpstr>PowerPoint 프레젠테이션</vt:lpstr>
      <vt:lpstr>Integer factorization</vt:lpstr>
      <vt:lpstr>Steps with Example</vt:lpstr>
      <vt:lpstr>Implementation in Classical Computer</vt:lpstr>
      <vt:lpstr>Implementation in Quantum Computer</vt:lpstr>
      <vt:lpstr>PowerPoint 프레젠테이션</vt:lpstr>
      <vt:lpstr>Experimental Result</vt:lpstr>
      <vt:lpstr>Critique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이성민</dc:creator>
  <cp:lastModifiedBy>Sungmin</cp:lastModifiedBy>
  <cp:revision>973</cp:revision>
  <dcterms:created xsi:type="dcterms:W3CDTF">2021-03-02T14:50:59Z</dcterms:created>
  <dcterms:modified xsi:type="dcterms:W3CDTF">2021-06-16T12:13:46Z</dcterms:modified>
</cp:coreProperties>
</file>