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355" r:id="rId3"/>
    <p:sldId id="360" r:id="rId4"/>
    <p:sldId id="356" r:id="rId5"/>
    <p:sldId id="362" r:id="rId6"/>
    <p:sldId id="379" r:id="rId7"/>
    <p:sldId id="380" r:id="rId8"/>
    <p:sldId id="381" r:id="rId9"/>
    <p:sldId id="382" r:id="rId10"/>
    <p:sldId id="383" r:id="rId11"/>
    <p:sldId id="385" r:id="rId12"/>
    <p:sldId id="384" r:id="rId13"/>
    <p:sldId id="389" r:id="rId14"/>
    <p:sldId id="388" r:id="rId15"/>
    <p:sldId id="390" r:id="rId16"/>
    <p:sldId id="391" r:id="rId17"/>
    <p:sldId id="392" r:id="rId18"/>
    <p:sldId id="393" r:id="rId19"/>
    <p:sldId id="394" r:id="rId20"/>
    <p:sldId id="395" r:id="rId21"/>
    <p:sldId id="396" r:id="rId22"/>
    <p:sldId id="397" r:id="rId23"/>
    <p:sldId id="386" r:id="rId24"/>
    <p:sldId id="378" r:id="rId25"/>
    <p:sldId id="294" r:id="rId26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A94A2358-AFF4-4DC2-9119-EED8BB05F28B}">
          <p14:sldIdLst>
            <p14:sldId id="256"/>
            <p14:sldId id="355"/>
            <p14:sldId id="360"/>
            <p14:sldId id="356"/>
            <p14:sldId id="362"/>
            <p14:sldId id="379"/>
            <p14:sldId id="380"/>
            <p14:sldId id="381"/>
            <p14:sldId id="382"/>
            <p14:sldId id="383"/>
            <p14:sldId id="385"/>
            <p14:sldId id="384"/>
            <p14:sldId id="389"/>
            <p14:sldId id="388"/>
            <p14:sldId id="390"/>
            <p14:sldId id="391"/>
            <p14:sldId id="392"/>
            <p14:sldId id="393"/>
            <p14:sldId id="394"/>
            <p14:sldId id="395"/>
            <p14:sldId id="396"/>
            <p14:sldId id="397"/>
            <p14:sldId id="386"/>
            <p14:sldId id="378"/>
            <p14:sldId id="294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FF7C80"/>
    <a:srgbClr val="FF99CC"/>
    <a:srgbClr val="FF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48" autoAdjust="0"/>
    <p:restoredTop sz="83525" autoAdjust="0"/>
  </p:normalViewPr>
  <p:slideViewPr>
    <p:cSldViewPr snapToGrid="0">
      <p:cViewPr varScale="1">
        <p:scale>
          <a:sx n="93" d="100"/>
          <a:sy n="93" d="100"/>
        </p:scale>
        <p:origin x="570" y="90"/>
      </p:cViewPr>
      <p:guideLst/>
    </p:cSldViewPr>
  </p:slideViewPr>
  <p:notesTextViewPr>
    <p:cViewPr>
      <p:scale>
        <a:sx n="66" d="100"/>
        <a:sy n="66" d="100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279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F490954F-33D8-4719-98E4-2E7B4122D2E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8F79483-B823-4EB1-9256-188EA6A71D1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F9856-8687-46D5-82D2-2DB3CACB0C7B}" type="datetimeFigureOut">
              <a:rPr lang="ko-KR" altLang="en-US" smtClean="0"/>
              <a:t>2021-09-08</a:t>
            </a:fld>
            <a:endParaRPr lang="ko-KR" altLang="en-US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2A80E0C-DF4A-4194-AA73-D92027FF32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29F9F3F-1331-4AB4-9EA6-BC0BEE88D7D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207C63-71E6-406A-B907-18E8F6614A8B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65876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83E9F-D4BA-4234-903A-1A301C24C0F5}" type="datetimeFigureOut">
              <a:rPr lang="ko-KR" altLang="en-US" smtClean="0"/>
              <a:t>2021-09-08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294E75-9709-4169-ACDB-F29CE412316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35131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294E75-9709-4169-ACDB-F29CE412316A}" type="slidenum">
              <a:rPr lang="ko-KR" altLang="en-US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246013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294E75-9709-4169-ACDB-F29CE412316A}" type="slidenum">
              <a:rPr lang="ko-KR" altLang="en-US" smtClean="0"/>
              <a:t>10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76489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294E75-9709-4169-ACDB-F29CE412316A}" type="slidenum">
              <a:rPr lang="ko-KR" altLang="en-US" smtClean="0"/>
              <a:t>11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703386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z="1200" dirty="0"/>
              <a:t>As a background, I will explain the basic terms in more detail.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294E75-9709-4169-ACDB-F29CE412316A}" type="slidenum">
              <a:rPr lang="ko-KR" altLang="en-US" smtClean="0"/>
              <a:t>12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959307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294E75-9709-4169-ACDB-F29CE412316A}" type="slidenum">
              <a:rPr lang="ko-KR" altLang="en-US" smtClean="0"/>
              <a:t>13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75455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294E75-9709-4169-ACDB-F29CE412316A}" type="slidenum">
              <a:rPr lang="ko-KR" altLang="en-US" smtClean="0"/>
              <a:t>14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231814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294E75-9709-4169-ACDB-F29CE412316A}" type="slidenum">
              <a:rPr lang="ko-KR" altLang="en-US" smtClean="0"/>
              <a:t>15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999803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294E75-9709-4169-ACDB-F29CE412316A}" type="slidenum">
              <a:rPr lang="ko-KR" altLang="en-US" smtClean="0"/>
              <a:t>16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595686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294E75-9709-4169-ACDB-F29CE412316A}" type="slidenum">
              <a:rPr lang="ko-KR" altLang="en-US" smtClean="0"/>
              <a:t>17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644013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294E75-9709-4169-ACDB-F29CE412316A}" type="slidenum">
              <a:rPr lang="ko-KR" altLang="en-US" smtClean="0"/>
              <a:t>18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826139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z="1200" dirty="0"/>
              <a:t>As a background, I will explain the basic terms in more detail.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294E75-9709-4169-ACDB-F29CE412316A}" type="slidenum">
              <a:rPr lang="ko-KR" altLang="en-US" smtClean="0"/>
              <a:t>19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97774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The order of presentation is from Introduction to Conclusion.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294E75-9709-4169-ACDB-F29CE412316A}" type="slidenum">
              <a:rPr lang="ko-KR" altLang="en-US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326785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294E75-9709-4169-ACDB-F29CE412316A}" type="slidenum">
              <a:rPr lang="ko-KR" altLang="en-US" smtClean="0"/>
              <a:t>20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377230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294E75-9709-4169-ACDB-F29CE412316A}" type="slidenum">
              <a:rPr lang="ko-KR" altLang="en-US" smtClean="0"/>
              <a:t>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627810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294E75-9709-4169-ACDB-F29CE412316A}" type="slidenum">
              <a:rPr lang="ko-KR" altLang="en-US" smtClean="0"/>
              <a:t>22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756761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z="1200" dirty="0"/>
              <a:t>As a background, I will explain the basic terms in more detail.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294E75-9709-4169-ACDB-F29CE412316A}" type="slidenum">
              <a:rPr lang="ko-KR" altLang="en-US" smtClean="0"/>
              <a:t>23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3019170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294E75-9709-4169-ACDB-F29CE412316A}" type="slidenum">
              <a:rPr lang="ko-KR" altLang="en-US" smtClean="0"/>
              <a:t>24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52501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294E75-9709-4169-ACDB-F29CE412316A}" type="slidenum">
              <a:rPr lang="ko-KR" altLang="en-US" smtClean="0"/>
              <a:t>25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795764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First, introduction.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294E75-9709-4169-ACDB-F29CE412316A}" type="slidenum">
              <a:rPr lang="ko-KR" altLang="en-US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87052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294E75-9709-4169-ACDB-F29CE412316A}" type="slidenum">
              <a:rPr lang="ko-KR" altLang="en-US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20095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z="1200" dirty="0"/>
              <a:t>As a background, I will explain the basic terms in more detail.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294E75-9709-4169-ACDB-F29CE412316A}" type="slidenum">
              <a:rPr lang="ko-KR" altLang="en-US" smtClean="0"/>
              <a:t>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5744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294E75-9709-4169-ACDB-F29CE412316A}" type="slidenum">
              <a:rPr lang="ko-KR" altLang="en-US" smtClean="0"/>
              <a:t>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04509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294E75-9709-4169-ACDB-F29CE412316A}" type="slidenum">
              <a:rPr lang="ko-KR" altLang="en-US" smtClean="0"/>
              <a:t>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810797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z="1200" dirty="0"/>
              <a:t>As a background, I will explain the basic terms in more detail.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294E75-9709-4169-ACDB-F29CE412316A}" type="slidenum">
              <a:rPr lang="ko-KR" altLang="en-US" smtClean="0"/>
              <a:t>8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670626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294E75-9709-4169-ACDB-F29CE412316A}" type="slidenum">
              <a:rPr lang="ko-KR" altLang="en-US" smtClean="0"/>
              <a:t>9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3937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86DBF1-7AB4-43E9-8CE2-8CB4B56242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>
                <a:latin typeface="나눔스퀘어_ac Bold" panose="020B0600000101010101" pitchFamily="50" charset="-127"/>
                <a:ea typeface="나눔스퀘어_ac Bold" panose="020B0600000101010101" pitchFamily="50" charset="-127"/>
              </a:defRPr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0E23CAE-B96A-41F1-A95F-619F47D14C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나눔스퀘어_ac Bold" panose="020B0600000101010101" pitchFamily="50" charset="-127"/>
                <a:ea typeface="나눔스퀘어_ac Bold" panose="020B0600000101010101" pitchFamily="50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CA1AEBC-457A-4C29-A4C4-40121EAE4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4497F-40BC-44A9-9F18-1E4511C5D634}" type="datetime1">
              <a:rPr lang="ko-KR" altLang="en-US" smtClean="0"/>
              <a:t>2021-09-08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6DB0B14-3A92-4E5E-89B1-4176174E3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C38DD6A-7EE8-4BA2-A71E-4C660E67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8155-70CE-4240-8B20-BD34BF2FC5E5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77413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813419-E852-4309-AC0E-3C63D26A1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나눔스퀘어_ac Bold" panose="020B0600000101010101" pitchFamily="50" charset="-127"/>
                <a:ea typeface="나눔스퀘어_ac Bold" panose="020B0600000101010101" pitchFamily="50" charset="-127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C9CD63C-0633-458F-BB73-603D6AE4F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71463" indent="-271463">
              <a:buFont typeface="Wingdings" panose="05000000000000000000" pitchFamily="2" charset="2"/>
              <a:buChar char="§"/>
              <a:defRPr sz="2400">
                <a:latin typeface="나눔스퀘어라운드 Bold" panose="020B0600000101010101" pitchFamily="50" charset="-127"/>
                <a:ea typeface="나눔스퀘어라운드 Bold" panose="020B0600000101010101" pitchFamily="50" charset="-127"/>
              </a:defRPr>
            </a:lvl1pPr>
            <a:lvl2pPr marL="533400" indent="-261938">
              <a:defRPr sz="2000"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defRPr>
            </a:lvl2pPr>
            <a:lvl3pPr marL="806450" indent="-273050">
              <a:buFontTx/>
              <a:buNone/>
              <a:defRPr sz="1800"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defRPr>
            </a:lvl3pPr>
            <a:lvl4pPr marL="1371600" indent="-565150">
              <a:buNone/>
              <a:defRPr sz="1600"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defRPr>
            </a:lvl4pPr>
            <a:lvl5pPr>
              <a:defRPr>
                <a:latin typeface="나눔스퀘어라운드 Bold" panose="020B0600000101010101" pitchFamily="50" charset="-127"/>
                <a:ea typeface="나눔스퀘어라운드 Bold" panose="020B0600000101010101" pitchFamily="50" charset="-127"/>
              </a:defRPr>
            </a:lvl5pPr>
          </a:lstStyle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en-US" altLang="ko-KR" dirty="0"/>
              <a:t>-  </a:t>
            </a:r>
            <a:r>
              <a:rPr lang="ko-KR" altLang="en-US" dirty="0"/>
              <a:t>세번째 수준</a:t>
            </a:r>
          </a:p>
          <a:p>
            <a:pPr lvl="3"/>
            <a:r>
              <a:rPr lang="ko-KR" altLang="en-US" dirty="0" err="1"/>
              <a:t>ㆍ</a:t>
            </a:r>
            <a:r>
              <a:rPr lang="ko-KR" altLang="en-US" dirty="0"/>
              <a:t> 네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84F0030-5839-4949-B735-151F57F4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92C2-FB60-47DF-ADDC-9C8F3AAAE951}" type="datetime1">
              <a:rPr lang="ko-KR" altLang="en-US" smtClean="0"/>
              <a:t>2021-09-08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E502BB7-2B6D-40C6-87E9-390A0E5B3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3CE251A-B7CE-4BCC-88B3-8CFE14E81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8155-70CE-4240-8B20-BD34BF2FC5E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6F3CE2-5431-44E8-BC9F-7DE6D765E0B0}"/>
              </a:ext>
            </a:extLst>
          </p:cNvPr>
          <p:cNvSpPr txBox="1"/>
          <p:nvPr userDrawn="1"/>
        </p:nvSpPr>
        <p:spPr>
          <a:xfrm>
            <a:off x="11188700" y="6409944"/>
            <a:ext cx="524503" cy="276999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solidFill>
                  <a:schemeClr val="bg1">
                    <a:lumMod val="50000"/>
                  </a:schemeClr>
                </a:solidFill>
              </a:rPr>
              <a:t> / 17</a:t>
            </a:r>
            <a:endParaRPr lang="ko-KR" alt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17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EDFC26A4-8118-4AD3-85BF-A570A962D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FC97BCC-D05F-4057-AEE7-5290D4376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1125D9F-ACE6-42A3-810E-CA2CAE4937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DC6BD-9600-4CD5-93FF-238E4D7654A6}" type="datetime1">
              <a:rPr lang="ko-KR" altLang="en-US" smtClean="0"/>
              <a:t>2021-09-08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886DCFE-D600-40F9-8361-46F201BD45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54340CC-3F9B-4418-9A8C-E4BA699DBA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78155-70CE-4240-8B20-BD34BF2FC5E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7783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B442D84-D488-4D3B-8BC1-DDBC07B543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0856" y="1122363"/>
            <a:ext cx="10170288" cy="2387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ko-KR" sz="3200" dirty="0"/>
              <a:t>Post-Quantum TLS Without Handshake Signatures</a:t>
            </a:r>
            <a:br>
              <a:rPr lang="en-US" altLang="ko-KR" sz="3200" dirty="0"/>
            </a:br>
            <a:r>
              <a:rPr lang="en-US" altLang="ko-KR" sz="2000" dirty="0"/>
              <a:t>Peter Schwabe et</a:t>
            </a:r>
            <a:r>
              <a:rPr lang="ko-KR" altLang="en-US" sz="2000" dirty="0"/>
              <a:t> </a:t>
            </a:r>
            <a:r>
              <a:rPr lang="en-US" altLang="ko-KR" sz="2000" dirty="0"/>
              <a:t>al., ACM CCS Nov. 2020</a:t>
            </a:r>
            <a:endParaRPr lang="ko-KR" altLang="en-US" sz="2000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85F3E31-6F04-4C88-A2C6-ACF9C17895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en-US" altLang="ko-KR" sz="2000" dirty="0">
              <a:cs typeface="+mj-cs"/>
            </a:endParaRPr>
          </a:p>
          <a:p>
            <a:endParaRPr lang="en-US" altLang="ko-KR" dirty="0"/>
          </a:p>
          <a:p>
            <a:r>
              <a:rPr lang="en-US" altLang="ko-KR" dirty="0"/>
              <a:t>Sungmin Lee </a:t>
            </a:r>
            <a:r>
              <a:rPr lang="en-US" altLang="ko-KR" sz="2200" dirty="0"/>
              <a:t>(Sungmin@snu.ac.kr)</a:t>
            </a:r>
          </a:p>
          <a:p>
            <a:r>
              <a:rPr lang="en-US" altLang="ko-KR" sz="2000" dirty="0"/>
              <a:t>Network Convergence and Security Laboratory</a:t>
            </a:r>
          </a:p>
          <a:p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2835586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5207A8-8722-412E-807E-A5968E34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Post-Quantum TLS 1.3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9776352-B0AB-4F0F-9010-E97DB74A3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79553" cy="4351338"/>
          </a:xfrm>
        </p:spPr>
        <p:txBody>
          <a:bodyPr wrap="none">
            <a:noAutofit/>
          </a:bodyPr>
          <a:lstStyle/>
          <a:p>
            <a:r>
              <a:rPr lang="en-US" altLang="ko-KR" dirty="0"/>
              <a:t>TLS 1.3 can work with quantum-resistant algorithms</a:t>
            </a:r>
          </a:p>
          <a:p>
            <a:pPr lvl="1"/>
            <a:r>
              <a:rPr lang="en-US" altLang="ko-KR" dirty="0"/>
              <a:t>But, those algorithms generally have larger public keys, ciphertexts, and signatures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Example scenarios for experimental setup</a:t>
            </a:r>
          </a:p>
          <a:p>
            <a:pPr marL="622300" lvl="1" indent="-352425">
              <a:buFont typeface="+mj-lt"/>
              <a:buAutoNum type="arabicPeriod"/>
            </a:pPr>
            <a:r>
              <a:rPr lang="en-US" altLang="ko-KR" dirty="0"/>
              <a:t>One intermediate CA’s certificate is included in transmission</a:t>
            </a:r>
          </a:p>
          <a:p>
            <a:pPr marL="622300" lvl="1" indent="-352425">
              <a:buFont typeface="+mj-lt"/>
              <a:buAutoNum type="arabicPeriod"/>
            </a:pPr>
            <a:r>
              <a:rPr lang="en-US" altLang="ko-KR" dirty="0"/>
              <a:t>Intermediate CA certificates can be cached and thus are excluded from transmission</a:t>
            </a:r>
          </a:p>
          <a:p>
            <a:pPr marL="622300" lvl="1" indent="-352425">
              <a:buFont typeface="+mj-lt"/>
              <a:buAutoNum type="arabicPeriod"/>
            </a:pPr>
            <a:r>
              <a:rPr lang="en-US" altLang="ko-KR" dirty="0"/>
              <a:t>Handshakes relying on the LWE-based quantum-resistant algorithms</a:t>
            </a:r>
          </a:p>
          <a:p>
            <a:pPr marL="622300" lvl="1" indent="-352425">
              <a:buFont typeface="+mj-lt"/>
              <a:buAutoNum type="arabicPeriod"/>
            </a:pPr>
            <a:r>
              <a:rPr lang="en-US" altLang="ko-KR" dirty="0"/>
              <a:t>Handshakes relying on the lattice-based quantum-resistant algorithms</a:t>
            </a:r>
          </a:p>
          <a:p>
            <a:pPr marL="271462" lvl="1" indent="0">
              <a:buNone/>
            </a:pPr>
            <a:endParaRPr lang="en-US" altLang="ko-KR" dirty="0"/>
          </a:p>
          <a:p>
            <a:r>
              <a:rPr lang="en-US" altLang="ko-KR" dirty="0"/>
              <a:t>Implementation mainly uses Rustls, and WebPKI, OQS</a:t>
            </a:r>
            <a:r>
              <a:rPr lang="en-US" altLang="ko-KR" baseline="30000" dirty="0"/>
              <a:t>2)</a:t>
            </a:r>
            <a:r>
              <a:rPr lang="en-US" altLang="ko-KR" dirty="0"/>
              <a:t> library</a:t>
            </a:r>
          </a:p>
          <a:p>
            <a:pPr lvl="1"/>
            <a:r>
              <a:rPr lang="en-US" altLang="ko-KR" dirty="0"/>
              <a:t>Modern TLS library written in Rust provides easier modification than OpenSSL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DAC959D-881D-4380-B3E0-E6D60C3B1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69050"/>
            <a:ext cx="2743200" cy="365125"/>
          </a:xfrm>
        </p:spPr>
        <p:txBody>
          <a:bodyPr/>
          <a:lstStyle/>
          <a:p>
            <a:fld id="{A9C78155-70CE-4240-8B20-BD34BF2FC5E5}" type="slidenum">
              <a:rPr lang="ko-KR" altLang="en-US" smtClean="0"/>
              <a:pPr/>
              <a:t>10</a:t>
            </a:fld>
            <a:endParaRPr lang="ko-KR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4BEB6F-334C-48E4-9C63-D0759F60360E}"/>
              </a:ext>
            </a:extLst>
          </p:cNvPr>
          <p:cNvSpPr txBox="1"/>
          <p:nvPr/>
        </p:nvSpPr>
        <p:spPr>
          <a:xfrm>
            <a:off x="10483255" y="365125"/>
            <a:ext cx="1242648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r"/>
            <a:r>
              <a:rPr lang="en-US" altLang="ko-KR" dirty="0">
                <a:solidFill>
                  <a:schemeClr val="bg1">
                    <a:lumMod val="65000"/>
                  </a:schemeClr>
                </a:solidFill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3. TLS 1.3</a:t>
            </a:r>
            <a:endParaRPr lang="ko-KR" altLang="en-US" dirty="0">
              <a:solidFill>
                <a:schemeClr val="bg1">
                  <a:lumMod val="65000"/>
                </a:schemeClr>
              </a:solidFill>
              <a:latin typeface="나눔스퀘어라운드 Bold" panose="020B0600000101010101" pitchFamily="50" charset="-127"/>
              <a:ea typeface="나눔스퀘어라운드 Bold" panose="020B0600000101010101" pitchFamily="50" charset="-12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B5AA46-F403-40E1-B749-4B07E72800F6}"/>
              </a:ext>
            </a:extLst>
          </p:cNvPr>
          <p:cNvSpPr txBox="1"/>
          <p:nvPr/>
        </p:nvSpPr>
        <p:spPr>
          <a:xfrm>
            <a:off x="216304" y="6277189"/>
            <a:ext cx="10515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en-US" altLang="ko-KR" sz="1200" dirty="0">
                <a:solidFill>
                  <a:schemeClr val="bg1">
                    <a:lumMod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</a:br>
            <a:r>
              <a:rPr lang="en-US" altLang="ko-KR" sz="1200" dirty="0">
                <a:solidFill>
                  <a:schemeClr val="bg1">
                    <a:lumMod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2) Open Quantum Safe</a:t>
            </a:r>
            <a:endParaRPr lang="ko-KR" altLang="en-US" sz="1200" dirty="0">
              <a:solidFill>
                <a:schemeClr val="bg1">
                  <a:lumMod val="50000"/>
                </a:schemeClr>
              </a:solidFill>
              <a:latin typeface="나눔스퀘어라운드 Regular" panose="020B0600000101010101" pitchFamily="50" charset="-127"/>
              <a:ea typeface="나눔스퀘어라운드 Regular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69409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5207A8-8722-412E-807E-A5968E34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Post-Quantum TLS 1.3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9776352-B0AB-4F0F-9010-E97DB74A3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79553" cy="4351338"/>
          </a:xfrm>
        </p:spPr>
        <p:txBody>
          <a:bodyPr wrap="none">
            <a:noAutofit/>
          </a:bodyPr>
          <a:lstStyle/>
          <a:p>
            <a:r>
              <a:rPr lang="en-US" altLang="ko-KR" dirty="0"/>
              <a:t>Handshake size including int. cert increases </a:t>
            </a:r>
            <a:r>
              <a:rPr lang="en-US" altLang="ko-KR" dirty="0">
                <a:solidFill>
                  <a:srgbClr val="FF0000"/>
                </a:solidFill>
              </a:rPr>
              <a:t>120%</a:t>
            </a:r>
            <a:r>
              <a:rPr lang="en-US" altLang="ko-KR" dirty="0"/>
              <a:t> (1,376</a:t>
            </a:r>
            <a:r>
              <a:rPr lang="ko-KR" altLang="en-US" dirty="0"/>
              <a:t>→</a:t>
            </a:r>
            <a:r>
              <a:rPr lang="en-US" altLang="ko-KR" dirty="0"/>
              <a:t>3,035) at least</a:t>
            </a:r>
          </a:p>
          <a:p>
            <a:pPr lvl="1"/>
            <a:endParaRPr lang="en-US" altLang="ko-KR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DAC959D-881D-4380-B3E0-E6D60C3B1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69050"/>
            <a:ext cx="2743200" cy="365125"/>
          </a:xfrm>
        </p:spPr>
        <p:txBody>
          <a:bodyPr/>
          <a:lstStyle/>
          <a:p>
            <a:fld id="{A9C78155-70CE-4240-8B20-BD34BF2FC5E5}" type="slidenum">
              <a:rPr lang="ko-KR" altLang="en-US" smtClean="0"/>
              <a:pPr/>
              <a:t>11</a:t>
            </a:fld>
            <a:endParaRPr lang="ko-KR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4BEB6F-334C-48E4-9C63-D0759F60360E}"/>
              </a:ext>
            </a:extLst>
          </p:cNvPr>
          <p:cNvSpPr txBox="1"/>
          <p:nvPr/>
        </p:nvSpPr>
        <p:spPr>
          <a:xfrm>
            <a:off x="10483255" y="365125"/>
            <a:ext cx="1242648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r"/>
            <a:r>
              <a:rPr lang="en-US" altLang="ko-KR" dirty="0">
                <a:solidFill>
                  <a:schemeClr val="bg1">
                    <a:lumMod val="65000"/>
                  </a:schemeClr>
                </a:solidFill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3. TLS 1.3</a:t>
            </a:r>
            <a:endParaRPr lang="ko-KR" altLang="en-US" dirty="0">
              <a:solidFill>
                <a:schemeClr val="bg1">
                  <a:lumMod val="65000"/>
                </a:schemeClr>
              </a:solidFill>
              <a:latin typeface="나눔스퀘어라운드 Bold" panose="020B0600000101010101" pitchFamily="50" charset="-127"/>
              <a:ea typeface="나눔스퀘어라운드 Bold" panose="020B0600000101010101" pitchFamily="50" charset="-127"/>
            </a:endParaRPr>
          </a:p>
        </p:txBody>
      </p:sp>
      <p:graphicFrame>
        <p:nvGraphicFramePr>
          <p:cNvPr id="6" name="표 6">
            <a:extLst>
              <a:ext uri="{FF2B5EF4-FFF2-40B4-BE49-F238E27FC236}">
                <a16:creationId xmlns:a16="http://schemas.microsoft.com/office/drawing/2014/main" id="{16355A00-12AF-4008-B9E1-5D7B99E070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291884"/>
              </p:ext>
            </p:extLst>
          </p:nvPr>
        </p:nvGraphicFramePr>
        <p:xfrm>
          <a:off x="1155700" y="2316480"/>
          <a:ext cx="10198101" cy="384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5437">
                  <a:extLst>
                    <a:ext uri="{9D8B030D-6E8A-4147-A177-3AD203B41FA5}">
                      <a16:colId xmlns:a16="http://schemas.microsoft.com/office/drawing/2014/main" val="2184577135"/>
                    </a:ext>
                  </a:extLst>
                </a:gridCol>
                <a:gridCol w="863029">
                  <a:extLst>
                    <a:ext uri="{9D8B030D-6E8A-4147-A177-3AD203B41FA5}">
                      <a16:colId xmlns:a16="http://schemas.microsoft.com/office/drawing/2014/main" val="3442547351"/>
                    </a:ext>
                  </a:extLst>
                </a:gridCol>
                <a:gridCol w="780836">
                  <a:extLst>
                    <a:ext uri="{9D8B030D-6E8A-4147-A177-3AD203B41FA5}">
                      <a16:colId xmlns:a16="http://schemas.microsoft.com/office/drawing/2014/main" val="124658767"/>
                    </a:ext>
                  </a:extLst>
                </a:gridCol>
                <a:gridCol w="1130158">
                  <a:extLst>
                    <a:ext uri="{9D8B030D-6E8A-4147-A177-3AD203B41FA5}">
                      <a16:colId xmlns:a16="http://schemas.microsoft.com/office/drawing/2014/main" val="3687693380"/>
                    </a:ext>
                  </a:extLst>
                </a:gridCol>
                <a:gridCol w="1304818">
                  <a:extLst>
                    <a:ext uri="{9D8B030D-6E8A-4147-A177-3AD203B41FA5}">
                      <a16:colId xmlns:a16="http://schemas.microsoft.com/office/drawing/2014/main" val="847124054"/>
                    </a:ext>
                  </a:extLst>
                </a:gridCol>
                <a:gridCol w="1212350">
                  <a:extLst>
                    <a:ext uri="{9D8B030D-6E8A-4147-A177-3AD203B41FA5}">
                      <a16:colId xmlns:a16="http://schemas.microsoft.com/office/drawing/2014/main" val="3366974790"/>
                    </a:ext>
                  </a:extLst>
                </a:gridCol>
                <a:gridCol w="1171254">
                  <a:extLst>
                    <a:ext uri="{9D8B030D-6E8A-4147-A177-3AD203B41FA5}">
                      <a16:colId xmlns:a16="http://schemas.microsoft.com/office/drawing/2014/main" val="4205799590"/>
                    </a:ext>
                  </a:extLst>
                </a:gridCol>
                <a:gridCol w="1160980">
                  <a:extLst>
                    <a:ext uri="{9D8B030D-6E8A-4147-A177-3AD203B41FA5}">
                      <a16:colId xmlns:a16="http://schemas.microsoft.com/office/drawing/2014/main" val="423102130"/>
                    </a:ext>
                  </a:extLst>
                </a:gridCol>
                <a:gridCol w="1439239">
                  <a:extLst>
                    <a:ext uri="{9D8B030D-6E8A-4147-A177-3AD203B41FA5}">
                      <a16:colId xmlns:a16="http://schemas.microsoft.com/office/drawing/2014/main" val="24580516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Abbrv.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KEX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HS Auth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(cert/sig)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Leaf cert.</a:t>
                      </a:r>
                    </a:p>
                    <a:p>
                      <a:pPr algn="ctr" latinLnBrk="1"/>
                      <a:r>
                        <a:rPr lang="en-US" altLang="ko-KR" dirty="0"/>
                        <a:t>Subject(pk)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Leaf cert.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Signature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Sum excl.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Int. cert.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Including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Int. cert.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Sum of TLS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HS Payload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836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TLS 1.3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ERRR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ECDH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64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RSA2048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256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RSA2048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272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RSA2048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256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/>
                        <a:t>848</a:t>
                      </a:r>
                      <a:endParaRPr lang="ko-KR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RSA2048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528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/>
                        <a:t>1,376</a:t>
                      </a:r>
                      <a:endParaRPr lang="ko-KR" alt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741963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Min. incl.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int. cert.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SFXX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SIKE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405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Falcon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690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Falcon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897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rgbClr val="3399FF"/>
                          </a:solidFill>
                        </a:rPr>
                        <a:t>XMSS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979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2,971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rgbClr val="3399FF"/>
                          </a:solidFill>
                        </a:rPr>
                        <a:t>XMSS</a:t>
                      </a:r>
                      <a:br>
                        <a:rPr lang="en-US" altLang="ko-KR" dirty="0">
                          <a:solidFill>
                            <a:srgbClr val="3399FF"/>
                          </a:solidFill>
                        </a:rPr>
                      </a:br>
                      <a:r>
                        <a:rPr lang="en-US" altLang="ko-KR" dirty="0"/>
                        <a:t>64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/>
                        <a:t>3,035</a:t>
                      </a:r>
                      <a:endParaRPr lang="ko-KR" alt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72707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Min. excl.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int. cert.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SFGG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SIKE</a:t>
                      </a:r>
                    </a:p>
                    <a:p>
                      <a:pPr algn="ctr" latinLnBrk="1"/>
                      <a:r>
                        <a:rPr lang="en-US" altLang="ko-KR" dirty="0"/>
                        <a:t>405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Falcon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690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Dilithium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2,044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rgbClr val="FF7C80"/>
                          </a:solidFill>
                        </a:rPr>
                        <a:t>GeMSS</a:t>
                      </a:r>
                      <a:br>
                        <a:rPr lang="en-US" altLang="ko-KR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altLang="ko-KR" dirty="0"/>
                        <a:t>32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/>
                        <a:t>2,024</a:t>
                      </a:r>
                      <a:endParaRPr lang="ko-KR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rgbClr val="FF7C80"/>
                          </a:solidFill>
                        </a:rPr>
                        <a:t>GeMSS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352,212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354,236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20131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LWE based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KDDD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Kyber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1,536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Dilithium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2,044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Dilithium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1,184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Dilithium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2,044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6,808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Dilithium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3,228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10,036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4612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Lattice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based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NFFF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NTRU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1,398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Falcon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690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Falcon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897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Falcon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690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3,675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Falcon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1,587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5,262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21197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205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9776352-B0AB-4F0F-9010-E97DB74A3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38330"/>
            <a:ext cx="7772400" cy="950625"/>
          </a:xfrm>
        </p:spPr>
        <p:txBody>
          <a:bodyPr wrap="none">
            <a:noAutofit/>
          </a:bodyPr>
          <a:lstStyle/>
          <a:p>
            <a:pPr marL="0" indent="0">
              <a:buNone/>
            </a:pPr>
            <a:r>
              <a:rPr lang="en-US" altLang="ko-KR" sz="4800" dirty="0">
                <a:latin typeface="나눔스퀘어_ac Bold" panose="020B0600000101010101" pitchFamily="50" charset="-127"/>
                <a:ea typeface="나눔스퀘어_ac Bold" panose="020B0600000101010101" pitchFamily="50" charset="-127"/>
                <a:cs typeface="+mj-cs"/>
              </a:rPr>
              <a:t>4. KEMTLS</a:t>
            </a:r>
            <a:endParaRPr lang="en-US" altLang="ko-KR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DAC959D-881D-4380-B3E0-E6D60C3B1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69050"/>
            <a:ext cx="2743200" cy="365125"/>
          </a:xfrm>
        </p:spPr>
        <p:txBody>
          <a:bodyPr/>
          <a:lstStyle/>
          <a:p>
            <a:fld id="{A9C78155-70CE-4240-8B20-BD34BF2FC5E5}" type="slidenum">
              <a:rPr lang="ko-KR" altLang="en-US" smtClean="0"/>
              <a:pPr/>
              <a:t>12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72069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5207A8-8722-412E-807E-A5968E34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Key Encapsulation Mechanism (KEM)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9776352-B0AB-4F0F-9010-E97DB74A3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79553" cy="4351338"/>
          </a:xfrm>
        </p:spPr>
        <p:txBody>
          <a:bodyPr wrap="none">
            <a:noAutofit/>
          </a:bodyPr>
          <a:lstStyle/>
          <a:p>
            <a:r>
              <a:rPr lang="en-US" altLang="ko-KR" dirty="0"/>
              <a:t>Asymmetric cryptographic primitive</a:t>
            </a:r>
          </a:p>
          <a:p>
            <a:pPr lvl="1"/>
            <a:r>
              <a:rPr lang="en-US" altLang="ko-KR" dirty="0"/>
              <a:t>Allows two parties </a:t>
            </a:r>
            <a:r>
              <a:rPr lang="ko-KR" altLang="en-US" dirty="0"/>
              <a:t>𝐴 </a:t>
            </a:r>
            <a:r>
              <a:rPr lang="en-US" altLang="ko-KR" dirty="0"/>
              <a:t>and </a:t>
            </a:r>
            <a:r>
              <a:rPr lang="ko-KR" altLang="en-US" dirty="0"/>
              <a:t>𝐵 </a:t>
            </a:r>
            <a:r>
              <a:rPr lang="en-US" altLang="ko-KR" dirty="0"/>
              <a:t>to establish a shared secret key ss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Operations</a:t>
            </a:r>
          </a:p>
          <a:p>
            <a:pPr lvl="1"/>
            <a:r>
              <a:rPr lang="en-US" altLang="ko-KR" dirty="0"/>
              <a:t>KEM.KeyGen(): probabilistically generates a public and private keypair (pk, sk)</a:t>
            </a:r>
          </a:p>
          <a:p>
            <a:pPr lvl="1"/>
            <a:r>
              <a:rPr lang="en-US" altLang="ko-KR" dirty="0"/>
              <a:t>KEM.Encapsulate(pk): probabilistically generates a shared secret and ciphertext (ss, ct)</a:t>
            </a:r>
          </a:p>
          <a:p>
            <a:pPr lvl="1"/>
            <a:r>
              <a:rPr lang="en-US" altLang="ko-KR" dirty="0"/>
              <a:t>KEM.Decapsulate(ct, sk): decapsulates the shared secret with reliable probability 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KEMTLS</a:t>
            </a:r>
          </a:p>
          <a:p>
            <a:pPr lvl="1"/>
            <a:r>
              <a:rPr lang="en-US" altLang="ko-KR" dirty="0"/>
              <a:t>Signature-free handshake in TLS</a:t>
            </a:r>
          </a:p>
          <a:p>
            <a:pPr lvl="1"/>
            <a:r>
              <a:rPr lang="en-US" altLang="ko-KR" dirty="0"/>
              <a:t>Uses two KEMs: KEM</a:t>
            </a:r>
            <a:r>
              <a:rPr lang="en-US" altLang="ko-KR" baseline="-25000" dirty="0"/>
              <a:t>e</a:t>
            </a:r>
            <a:r>
              <a:rPr lang="en-US" altLang="ko-KR" dirty="0"/>
              <a:t> for ephemeral key exchange,  KEM</a:t>
            </a:r>
            <a:r>
              <a:rPr lang="en-US" altLang="ko-KR" baseline="-25000" dirty="0"/>
              <a:t>s</a:t>
            </a:r>
            <a:r>
              <a:rPr lang="en-US" altLang="ko-KR" dirty="0"/>
              <a:t> for implicit authentication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DAC959D-881D-4380-B3E0-E6D60C3B1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69050"/>
            <a:ext cx="2743200" cy="365125"/>
          </a:xfrm>
        </p:spPr>
        <p:txBody>
          <a:bodyPr/>
          <a:lstStyle/>
          <a:p>
            <a:fld id="{A9C78155-70CE-4240-8B20-BD34BF2FC5E5}" type="slidenum">
              <a:rPr lang="ko-KR" altLang="en-US" smtClean="0"/>
              <a:pPr/>
              <a:t>13</a:t>
            </a:fld>
            <a:endParaRPr lang="ko-KR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4BEB6F-334C-48E4-9C63-D0759F60360E}"/>
              </a:ext>
            </a:extLst>
          </p:cNvPr>
          <p:cNvSpPr txBox="1"/>
          <p:nvPr/>
        </p:nvSpPr>
        <p:spPr>
          <a:xfrm>
            <a:off x="10390281" y="365125"/>
            <a:ext cx="1335622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r"/>
            <a:r>
              <a:rPr lang="en-US" altLang="ko-KR" dirty="0">
                <a:solidFill>
                  <a:schemeClr val="bg1">
                    <a:lumMod val="65000"/>
                  </a:schemeClr>
                </a:solidFill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4. KEMTLS</a:t>
            </a:r>
          </a:p>
        </p:txBody>
      </p:sp>
    </p:spTree>
    <p:extLst>
      <p:ext uri="{BB962C8B-B14F-4D97-AF65-F5344CB8AC3E}">
        <p14:creationId xmlns:p14="http://schemas.microsoft.com/office/powerpoint/2010/main" val="2782833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5207A8-8722-412E-807E-A5968E34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Handshake without Signature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9776352-B0AB-4F0F-9010-E97DB74A3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79553" cy="4351338"/>
          </a:xfrm>
        </p:spPr>
        <p:txBody>
          <a:bodyPr wrap="none">
            <a:noAutofit/>
          </a:bodyPr>
          <a:lstStyle/>
          <a:p>
            <a:r>
              <a:rPr lang="en-US" altLang="ko-KR" dirty="0"/>
              <a:t>High-level overview of KEMTLS for server authentication</a:t>
            </a:r>
          </a:p>
          <a:p>
            <a:pPr lvl="1"/>
            <a:endParaRPr lang="en-US" altLang="ko-KR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DAC959D-881D-4380-B3E0-E6D60C3B1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69050"/>
            <a:ext cx="2743200" cy="365125"/>
          </a:xfrm>
        </p:spPr>
        <p:txBody>
          <a:bodyPr/>
          <a:lstStyle/>
          <a:p>
            <a:fld id="{A9C78155-70CE-4240-8B20-BD34BF2FC5E5}" type="slidenum">
              <a:rPr lang="ko-KR" altLang="en-US" smtClean="0"/>
              <a:pPr/>
              <a:t>14</a:t>
            </a:fld>
            <a:endParaRPr lang="ko-KR" altLang="en-US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95EAEF7C-8C1A-4BA9-85CB-4F94E785B6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3155" y="2324656"/>
            <a:ext cx="914400" cy="914400"/>
          </a:xfrm>
          <a:prstGeom prst="rect">
            <a:avLst/>
          </a:prstGeom>
        </p:spPr>
      </p:pic>
      <p:pic>
        <p:nvPicPr>
          <p:cNvPr id="9" name="그림 8" descr="밤하늘이(가) 표시된 사진&#10;&#10;자동 생성된 설명">
            <a:extLst>
              <a:ext uri="{FF2B5EF4-FFF2-40B4-BE49-F238E27FC236}">
                <a16:creationId xmlns:a16="http://schemas.microsoft.com/office/drawing/2014/main" id="{D43568B2-7D3C-4AD0-83DD-AEF2CF6D9B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6915" y="2441337"/>
            <a:ext cx="681037" cy="68103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FA6F585-954E-41C2-9177-9916880F7D65}"/>
              </a:ext>
            </a:extLst>
          </p:cNvPr>
          <p:cNvSpPr txBox="1"/>
          <p:nvPr/>
        </p:nvSpPr>
        <p:spPr>
          <a:xfrm>
            <a:off x="2074607" y="3160400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Client</a:t>
            </a:r>
            <a:endParaRPr lang="ko-KR" altLang="en-US" dirty="0">
              <a:latin typeface="나눔스퀘어라운드 Regular" panose="020B0600000101010101" pitchFamily="50" charset="-127"/>
              <a:ea typeface="나눔스퀘어라운드 Regular" panose="020B0600000101010101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18928D3-7F2F-4C20-AA0C-185227BC0CB0}"/>
              </a:ext>
            </a:extLst>
          </p:cNvPr>
          <p:cNvSpPr txBox="1"/>
          <p:nvPr/>
        </p:nvSpPr>
        <p:spPr>
          <a:xfrm>
            <a:off x="9194117" y="3160400"/>
            <a:ext cx="892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Server</a:t>
            </a:r>
            <a:endParaRPr lang="ko-KR" altLang="en-US" dirty="0">
              <a:latin typeface="나눔스퀘어라운드 Regular" panose="020B0600000101010101" pitchFamily="50" charset="-127"/>
              <a:ea typeface="나눔스퀘어라운드 Regular" panose="020B0600000101010101" pitchFamily="50" charset="-127"/>
            </a:endParaRPr>
          </a:p>
        </p:txBody>
      </p: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B59C29C0-576C-452E-A33C-1F075CA49747}"/>
              </a:ext>
            </a:extLst>
          </p:cNvPr>
          <p:cNvCxnSpPr>
            <a:cxnSpLocks/>
          </p:cNvCxnSpPr>
          <p:nvPr/>
        </p:nvCxnSpPr>
        <p:spPr>
          <a:xfrm>
            <a:off x="3084516" y="3049293"/>
            <a:ext cx="6120000" cy="0"/>
          </a:xfrm>
          <a:prstGeom prst="straightConnector1">
            <a:avLst/>
          </a:prstGeom>
          <a:ln w="3810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3AC9DF68-605D-46ED-91E6-19ED38125978}"/>
              </a:ext>
            </a:extLst>
          </p:cNvPr>
          <p:cNvSpPr txBox="1"/>
          <p:nvPr/>
        </p:nvSpPr>
        <p:spPr>
          <a:xfrm>
            <a:off x="3222165" y="2433512"/>
            <a:ext cx="3049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(pk</a:t>
            </a:r>
            <a:r>
              <a:rPr lang="en-US" altLang="ko-KR" baseline="-25000" dirty="0"/>
              <a:t>e</a:t>
            </a:r>
            <a:r>
              <a:rPr lang="en-US" altLang="ko-KR" dirty="0"/>
              <a:t>, sk</a:t>
            </a:r>
            <a:r>
              <a:rPr lang="en-US" altLang="ko-KR" baseline="-25000" dirty="0"/>
              <a:t>e</a:t>
            </a:r>
            <a:r>
              <a:rPr lang="en-US" altLang="ko-KR" dirty="0"/>
              <a:t>) </a:t>
            </a:r>
            <a:r>
              <a:rPr lang="ko-KR" altLang="en-US" dirty="0"/>
              <a:t>← </a:t>
            </a:r>
            <a:r>
              <a:rPr lang="en-US" altLang="ko-KR" dirty="0"/>
              <a:t>KEM</a:t>
            </a:r>
            <a:r>
              <a:rPr lang="en-US" altLang="ko-KR" baseline="-25000" dirty="0"/>
              <a:t>e</a:t>
            </a:r>
            <a:r>
              <a:rPr lang="en-US" altLang="ko-KR" dirty="0"/>
              <a:t>.KeyGen()</a:t>
            </a:r>
            <a:endParaRPr lang="ko-KR" altLang="en-US" baseline="-25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BAF7D64-7C9D-40D3-AA93-37BC398346EE}"/>
              </a:ext>
            </a:extLst>
          </p:cNvPr>
          <p:cNvSpPr txBox="1"/>
          <p:nvPr/>
        </p:nvSpPr>
        <p:spPr>
          <a:xfrm>
            <a:off x="9902603" y="2412523"/>
            <a:ext cx="1932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Static </a:t>
            </a:r>
            <a:br>
              <a:rPr lang="en-US" altLang="ko-KR" dirty="0"/>
            </a:br>
            <a:r>
              <a:rPr lang="en-US" altLang="ko-KR" dirty="0"/>
              <a:t>(KEM</a:t>
            </a:r>
            <a:r>
              <a:rPr lang="en-US" altLang="ko-KR" baseline="-25000" dirty="0"/>
              <a:t>s</a:t>
            </a:r>
            <a:r>
              <a:rPr lang="en-US" altLang="ko-KR" dirty="0"/>
              <a:t>): pk</a:t>
            </a:r>
            <a:r>
              <a:rPr lang="en-US" altLang="ko-KR" baseline="-25000" dirty="0"/>
              <a:t>s</a:t>
            </a:r>
            <a:r>
              <a:rPr lang="en-US" altLang="ko-KR" dirty="0"/>
              <a:t>, sk</a:t>
            </a:r>
            <a:r>
              <a:rPr lang="en-US" altLang="ko-KR" baseline="-25000" dirty="0"/>
              <a:t>s</a:t>
            </a:r>
            <a:endParaRPr lang="ko-KR" altLang="en-US" baseline="-250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E0892F7-78EE-476F-89BF-6FB3AC5D45AB}"/>
              </a:ext>
            </a:extLst>
          </p:cNvPr>
          <p:cNvSpPr txBox="1"/>
          <p:nvPr/>
        </p:nvSpPr>
        <p:spPr>
          <a:xfrm>
            <a:off x="4965701" y="3093035"/>
            <a:ext cx="4060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dirty="0"/>
              <a:t>(ss</a:t>
            </a:r>
            <a:r>
              <a:rPr lang="en-US" altLang="ko-KR" baseline="-25000" dirty="0"/>
              <a:t>e</a:t>
            </a:r>
            <a:r>
              <a:rPr lang="en-US" altLang="ko-KR" dirty="0"/>
              <a:t>, ct</a:t>
            </a:r>
            <a:r>
              <a:rPr lang="en-US" altLang="ko-KR" baseline="-25000" dirty="0"/>
              <a:t>e</a:t>
            </a:r>
            <a:r>
              <a:rPr lang="en-US" altLang="ko-KR" dirty="0"/>
              <a:t>) </a:t>
            </a:r>
            <a:r>
              <a:rPr lang="ko-KR" altLang="en-US" dirty="0"/>
              <a:t>← </a:t>
            </a:r>
            <a:r>
              <a:rPr lang="en-US" altLang="ko-KR" dirty="0"/>
              <a:t>KEM</a:t>
            </a:r>
            <a:r>
              <a:rPr lang="en-US" altLang="ko-KR" baseline="-25000" dirty="0"/>
              <a:t>e</a:t>
            </a:r>
            <a:r>
              <a:rPr lang="en-US" altLang="ko-KR" dirty="0"/>
              <a:t>.Encapsulate(pk</a:t>
            </a:r>
            <a:r>
              <a:rPr lang="en-US" altLang="ko-KR" baseline="-25000" dirty="0"/>
              <a:t>e</a:t>
            </a:r>
            <a:r>
              <a:rPr lang="en-US" altLang="ko-KR" dirty="0"/>
              <a:t>)</a:t>
            </a:r>
            <a:endParaRPr lang="ko-KR" altLang="en-US" baseline="30000" dirty="0"/>
          </a:p>
        </p:txBody>
      </p:sp>
      <p:cxnSp>
        <p:nvCxnSpPr>
          <p:cNvPr id="23" name="직선 화살표 연결선 22">
            <a:extLst>
              <a:ext uri="{FF2B5EF4-FFF2-40B4-BE49-F238E27FC236}">
                <a16:creationId xmlns:a16="http://schemas.microsoft.com/office/drawing/2014/main" id="{A02FC935-7AFA-44E5-9B7F-012CE7E767D2}"/>
              </a:ext>
            </a:extLst>
          </p:cNvPr>
          <p:cNvCxnSpPr>
            <a:cxnSpLocks/>
          </p:cNvCxnSpPr>
          <p:nvPr/>
        </p:nvCxnSpPr>
        <p:spPr>
          <a:xfrm>
            <a:off x="3084516" y="4150566"/>
            <a:ext cx="6120000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BD81FC86-FB9F-4606-905A-2D2B9A29EC2D}"/>
              </a:ext>
            </a:extLst>
          </p:cNvPr>
          <p:cNvSpPr txBox="1"/>
          <p:nvPr/>
        </p:nvSpPr>
        <p:spPr>
          <a:xfrm>
            <a:off x="3085393" y="3749369"/>
            <a:ext cx="6098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/>
              <a:t>ct</a:t>
            </a:r>
            <a:r>
              <a:rPr lang="en-US" altLang="ko-KR" baseline="-25000" dirty="0"/>
              <a:t>e</a:t>
            </a:r>
            <a:r>
              <a:rPr lang="en-US" altLang="ko-KR" dirty="0"/>
              <a:t>, AEAD</a:t>
            </a:r>
            <a:r>
              <a:rPr lang="en-US" altLang="ko-KR" baseline="-25000" dirty="0"/>
              <a:t>k1</a:t>
            </a:r>
            <a:r>
              <a:rPr lang="en-US" altLang="ko-KR" dirty="0"/>
              <a:t>(cert[pk</a:t>
            </a:r>
            <a:r>
              <a:rPr lang="en-US" altLang="ko-KR" baseline="-25000" dirty="0"/>
              <a:t>s</a:t>
            </a:r>
            <a:r>
              <a:rPr lang="en-US" altLang="ko-KR" dirty="0"/>
              <a:t>])</a:t>
            </a:r>
            <a:endParaRPr lang="ko-KR" alt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86E5868-2FAF-42D7-A8B8-0FEB338A6E11}"/>
              </a:ext>
            </a:extLst>
          </p:cNvPr>
          <p:cNvSpPr txBox="1"/>
          <p:nvPr/>
        </p:nvSpPr>
        <p:spPr>
          <a:xfrm>
            <a:off x="3129634" y="4182644"/>
            <a:ext cx="3690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ss</a:t>
            </a:r>
            <a:r>
              <a:rPr lang="en-US" altLang="ko-KR" baseline="-25000" dirty="0"/>
              <a:t>e</a:t>
            </a:r>
            <a:r>
              <a:rPr lang="en-US" altLang="ko-KR" dirty="0"/>
              <a:t> </a:t>
            </a:r>
            <a:r>
              <a:rPr lang="ko-KR" altLang="en-US" dirty="0"/>
              <a:t>← </a:t>
            </a:r>
            <a:r>
              <a:rPr lang="en-US" altLang="ko-KR" dirty="0"/>
              <a:t>KEM</a:t>
            </a:r>
            <a:r>
              <a:rPr lang="en-US" altLang="ko-KR" baseline="-25000" dirty="0"/>
              <a:t>e</a:t>
            </a:r>
            <a:r>
              <a:rPr lang="en-US" altLang="ko-KR" dirty="0"/>
              <a:t>.Decapsulate(ct</a:t>
            </a:r>
            <a:r>
              <a:rPr lang="en-US" altLang="ko-KR" baseline="-25000" dirty="0"/>
              <a:t>e</a:t>
            </a:r>
            <a:r>
              <a:rPr lang="en-US" altLang="ko-KR" dirty="0"/>
              <a:t>, sk</a:t>
            </a:r>
            <a:r>
              <a:rPr lang="en-US" altLang="ko-KR" baseline="-25000" dirty="0"/>
              <a:t>e</a:t>
            </a:r>
            <a:r>
              <a:rPr lang="en-US" altLang="ko-KR" dirty="0"/>
              <a:t>)</a:t>
            </a:r>
            <a:endParaRPr lang="ko-KR" altLang="en-US" baseline="-250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D69D3E0-F4FC-4D1F-8300-1C12947229C9}"/>
              </a:ext>
            </a:extLst>
          </p:cNvPr>
          <p:cNvSpPr txBox="1"/>
          <p:nvPr/>
        </p:nvSpPr>
        <p:spPr>
          <a:xfrm>
            <a:off x="5736765" y="2712912"/>
            <a:ext cx="535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pk</a:t>
            </a:r>
            <a:r>
              <a:rPr lang="en-US" altLang="ko-KR" baseline="-25000" dirty="0"/>
              <a:t>e</a:t>
            </a:r>
            <a:endParaRPr lang="ko-KR" altLang="en-US" baseline="-250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21B631D-7BC4-4B4D-8344-BA6CABE33AA6}"/>
              </a:ext>
            </a:extLst>
          </p:cNvPr>
          <p:cNvSpPr txBox="1"/>
          <p:nvPr/>
        </p:nvSpPr>
        <p:spPr>
          <a:xfrm>
            <a:off x="10390281" y="365125"/>
            <a:ext cx="1335622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r"/>
            <a:r>
              <a:rPr lang="en-US" altLang="ko-KR" dirty="0">
                <a:solidFill>
                  <a:schemeClr val="bg1">
                    <a:lumMod val="65000"/>
                  </a:schemeClr>
                </a:solidFill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4. KEMTLS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4EBA87D-80CB-44C3-8470-890FA8D665AE}"/>
              </a:ext>
            </a:extLst>
          </p:cNvPr>
          <p:cNvSpPr txBox="1"/>
          <p:nvPr/>
        </p:nvSpPr>
        <p:spPr>
          <a:xfrm>
            <a:off x="4965701" y="3463475"/>
            <a:ext cx="4060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dirty="0"/>
              <a:t>K1, K2 </a:t>
            </a:r>
            <a:r>
              <a:rPr lang="ko-KR" altLang="en-US" dirty="0"/>
              <a:t>← </a:t>
            </a:r>
            <a:r>
              <a:rPr lang="en-US" altLang="ko-KR" dirty="0"/>
              <a:t>KDF(ss</a:t>
            </a:r>
            <a:r>
              <a:rPr lang="en-US" altLang="ko-KR" baseline="-25000" dirty="0"/>
              <a:t>e</a:t>
            </a:r>
            <a:r>
              <a:rPr lang="en-US" altLang="ko-KR" dirty="0"/>
              <a:t>)</a:t>
            </a:r>
            <a:endParaRPr lang="ko-KR" altLang="en-US" baseline="300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0E0AE1F-A1BD-43F8-855B-2F41D160D6B7}"/>
              </a:ext>
            </a:extLst>
          </p:cNvPr>
          <p:cNvSpPr txBox="1"/>
          <p:nvPr/>
        </p:nvSpPr>
        <p:spPr>
          <a:xfrm>
            <a:off x="3149601" y="4517575"/>
            <a:ext cx="4060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K1, K2 </a:t>
            </a:r>
            <a:r>
              <a:rPr lang="ko-KR" altLang="en-US" dirty="0"/>
              <a:t>← </a:t>
            </a:r>
            <a:r>
              <a:rPr lang="en-US" altLang="ko-KR" dirty="0"/>
              <a:t>KDF(ss</a:t>
            </a:r>
            <a:r>
              <a:rPr lang="en-US" altLang="ko-KR" baseline="-25000" dirty="0"/>
              <a:t>e</a:t>
            </a:r>
            <a:r>
              <a:rPr lang="en-US" altLang="ko-KR" dirty="0"/>
              <a:t>)</a:t>
            </a:r>
            <a:endParaRPr lang="ko-KR" altLang="en-US" baseline="300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1FB7522-57BA-480C-99F5-41C41126946F}"/>
              </a:ext>
            </a:extLst>
          </p:cNvPr>
          <p:cNvSpPr txBox="1"/>
          <p:nvPr/>
        </p:nvSpPr>
        <p:spPr>
          <a:xfrm>
            <a:off x="3129634" y="4844149"/>
            <a:ext cx="3690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ss</a:t>
            </a:r>
            <a:r>
              <a:rPr lang="en-US" altLang="ko-KR" baseline="-25000" dirty="0"/>
              <a:t>s</a:t>
            </a:r>
            <a:r>
              <a:rPr lang="en-US" altLang="ko-KR" dirty="0"/>
              <a:t> </a:t>
            </a:r>
            <a:r>
              <a:rPr lang="ko-KR" altLang="en-US" dirty="0"/>
              <a:t>← </a:t>
            </a:r>
            <a:r>
              <a:rPr lang="en-US" altLang="ko-KR" dirty="0"/>
              <a:t>KEM</a:t>
            </a:r>
            <a:r>
              <a:rPr lang="en-US" altLang="ko-KR" baseline="-25000" dirty="0"/>
              <a:t>s</a:t>
            </a:r>
            <a:r>
              <a:rPr lang="en-US" altLang="ko-KR" dirty="0"/>
              <a:t>.Encapsulate(pk</a:t>
            </a:r>
            <a:r>
              <a:rPr lang="en-US" altLang="ko-KR" baseline="-25000" dirty="0"/>
              <a:t>s</a:t>
            </a:r>
            <a:r>
              <a:rPr lang="en-US" altLang="ko-KR" dirty="0"/>
              <a:t>)</a:t>
            </a:r>
            <a:endParaRPr lang="ko-KR" altLang="en-US" baseline="-25000" dirty="0"/>
          </a:p>
        </p:txBody>
      </p:sp>
      <p:cxnSp>
        <p:nvCxnSpPr>
          <p:cNvPr id="41" name="직선 화살표 연결선 40">
            <a:extLst>
              <a:ext uri="{FF2B5EF4-FFF2-40B4-BE49-F238E27FC236}">
                <a16:creationId xmlns:a16="http://schemas.microsoft.com/office/drawing/2014/main" id="{4B429CE0-2A89-4EF3-B358-640E63983737}"/>
              </a:ext>
            </a:extLst>
          </p:cNvPr>
          <p:cNvCxnSpPr>
            <a:cxnSpLocks/>
          </p:cNvCxnSpPr>
          <p:nvPr/>
        </p:nvCxnSpPr>
        <p:spPr>
          <a:xfrm>
            <a:off x="3084516" y="5572457"/>
            <a:ext cx="6120000" cy="0"/>
          </a:xfrm>
          <a:prstGeom prst="straightConnector1">
            <a:avLst/>
          </a:prstGeom>
          <a:ln w="3810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45DBA2E5-2DE5-4834-9018-42B2E75EF4B1}"/>
              </a:ext>
            </a:extLst>
          </p:cNvPr>
          <p:cNvSpPr txBox="1"/>
          <p:nvPr/>
        </p:nvSpPr>
        <p:spPr>
          <a:xfrm>
            <a:off x="4909262" y="5210676"/>
            <a:ext cx="2190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/>
              <a:t>AEAD</a:t>
            </a:r>
            <a:r>
              <a:rPr lang="en-US" altLang="ko-KR" baseline="-25000" dirty="0"/>
              <a:t>K2</a:t>
            </a:r>
            <a:r>
              <a:rPr lang="en-US" altLang="ko-KR" dirty="0"/>
              <a:t>(ct</a:t>
            </a:r>
            <a:r>
              <a:rPr lang="en-US" altLang="ko-KR" baseline="-25000" dirty="0"/>
              <a:t>s</a:t>
            </a:r>
            <a:r>
              <a:rPr lang="en-US" altLang="ko-KR" dirty="0"/>
              <a:t>)</a:t>
            </a:r>
            <a:endParaRPr lang="ko-KR" altLang="en-US" baseline="-250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CF9D7EB-EDB0-4754-AD40-865D881E80B9}"/>
              </a:ext>
            </a:extLst>
          </p:cNvPr>
          <p:cNvSpPr txBox="1"/>
          <p:nvPr/>
        </p:nvSpPr>
        <p:spPr>
          <a:xfrm>
            <a:off x="4965701" y="5608476"/>
            <a:ext cx="4060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dirty="0"/>
              <a:t>ss</a:t>
            </a:r>
            <a:r>
              <a:rPr lang="en-US" altLang="ko-KR" baseline="-25000" dirty="0"/>
              <a:t>s</a:t>
            </a:r>
            <a:r>
              <a:rPr lang="en-US" altLang="ko-KR" dirty="0"/>
              <a:t> </a:t>
            </a:r>
            <a:r>
              <a:rPr lang="ko-KR" altLang="en-US" dirty="0"/>
              <a:t>← </a:t>
            </a:r>
            <a:r>
              <a:rPr lang="en-US" altLang="ko-KR" dirty="0"/>
              <a:t>KEM</a:t>
            </a:r>
            <a:r>
              <a:rPr lang="en-US" altLang="ko-KR" baseline="-25000" dirty="0"/>
              <a:t>s</a:t>
            </a:r>
            <a:r>
              <a:rPr lang="en-US" altLang="ko-KR" dirty="0"/>
              <a:t>.Decapsulate(ct</a:t>
            </a:r>
            <a:r>
              <a:rPr lang="en-US" altLang="ko-KR" baseline="-25000" dirty="0"/>
              <a:t>s</a:t>
            </a:r>
            <a:r>
              <a:rPr lang="en-US" altLang="ko-KR" dirty="0"/>
              <a:t>, sk</a:t>
            </a:r>
            <a:r>
              <a:rPr lang="en-US" altLang="ko-KR" baseline="-25000" dirty="0"/>
              <a:t>s</a:t>
            </a:r>
            <a:r>
              <a:rPr lang="en-US" altLang="ko-KR" dirty="0"/>
              <a:t>)</a:t>
            </a:r>
            <a:endParaRPr lang="ko-KR" altLang="en-US" baseline="300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C89273E-9BD1-4762-B71E-B71E4039051D}"/>
              </a:ext>
            </a:extLst>
          </p:cNvPr>
          <p:cNvSpPr txBox="1"/>
          <p:nvPr/>
        </p:nvSpPr>
        <p:spPr>
          <a:xfrm>
            <a:off x="4965701" y="5992297"/>
            <a:ext cx="4060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dirty="0"/>
              <a:t>K3, K4, … </a:t>
            </a:r>
            <a:r>
              <a:rPr lang="ko-KR" altLang="en-US" dirty="0"/>
              <a:t>← </a:t>
            </a:r>
            <a:r>
              <a:rPr lang="en-US" altLang="ko-KR" dirty="0"/>
              <a:t>KDF(ss</a:t>
            </a:r>
            <a:r>
              <a:rPr lang="en-US" altLang="ko-KR" baseline="-25000" dirty="0"/>
              <a:t>e</a:t>
            </a:r>
            <a:r>
              <a:rPr lang="en-US" altLang="ko-KR" dirty="0"/>
              <a:t> || ss</a:t>
            </a:r>
            <a:r>
              <a:rPr lang="en-US" altLang="ko-KR" baseline="-25000" dirty="0"/>
              <a:t>s</a:t>
            </a:r>
            <a:r>
              <a:rPr lang="en-US" altLang="ko-KR" dirty="0"/>
              <a:t>)</a:t>
            </a:r>
            <a:endParaRPr lang="ko-KR" altLang="en-US" baseline="300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B3EB85B-A308-41D1-8D39-4FFF6CCA34C9}"/>
              </a:ext>
            </a:extLst>
          </p:cNvPr>
          <p:cNvSpPr txBox="1"/>
          <p:nvPr/>
        </p:nvSpPr>
        <p:spPr>
          <a:xfrm>
            <a:off x="1930575" y="6246297"/>
            <a:ext cx="4060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dirty="0"/>
              <a:t>K3, K4, … </a:t>
            </a:r>
            <a:r>
              <a:rPr lang="ko-KR" altLang="en-US" dirty="0"/>
              <a:t>← </a:t>
            </a:r>
            <a:r>
              <a:rPr lang="en-US" altLang="ko-KR" dirty="0"/>
              <a:t>KDF(ss</a:t>
            </a:r>
            <a:r>
              <a:rPr lang="en-US" altLang="ko-KR" baseline="-25000" dirty="0"/>
              <a:t>e</a:t>
            </a:r>
            <a:r>
              <a:rPr lang="en-US" altLang="ko-KR" dirty="0"/>
              <a:t> || ss</a:t>
            </a:r>
            <a:r>
              <a:rPr lang="en-US" altLang="ko-KR" baseline="-25000" dirty="0"/>
              <a:t>s</a:t>
            </a:r>
            <a:r>
              <a:rPr lang="en-US" altLang="ko-KR" dirty="0"/>
              <a:t>)</a:t>
            </a:r>
            <a:endParaRPr lang="ko-KR" alt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22909918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5207A8-8722-412E-807E-A5968E34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Post-Quantum TLS 1.3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9776352-B0AB-4F0F-9010-E97DB74A3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79553" cy="4351338"/>
          </a:xfrm>
        </p:spPr>
        <p:txBody>
          <a:bodyPr wrap="none">
            <a:noAutofit/>
          </a:bodyPr>
          <a:lstStyle/>
          <a:p>
            <a:r>
              <a:rPr lang="en-US" altLang="ko-KR" dirty="0"/>
              <a:t>Handshake including int. cert increases </a:t>
            </a:r>
            <a:r>
              <a:rPr lang="en-US" altLang="ko-KR" dirty="0">
                <a:solidFill>
                  <a:srgbClr val="0070C0"/>
                </a:solidFill>
              </a:rPr>
              <a:t>39%</a:t>
            </a:r>
            <a:r>
              <a:rPr lang="en-US" altLang="ko-KR" dirty="0"/>
              <a:t> (1,376</a:t>
            </a:r>
            <a:r>
              <a:rPr lang="ko-KR" altLang="en-US" dirty="0"/>
              <a:t>→</a:t>
            </a:r>
            <a:r>
              <a:rPr lang="en-US" altLang="ko-KR" dirty="0"/>
              <a:t>1,853) at minimum</a:t>
            </a:r>
          </a:p>
          <a:p>
            <a:pPr lvl="1"/>
            <a:endParaRPr lang="en-US" altLang="ko-KR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DAC959D-881D-4380-B3E0-E6D60C3B1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69050"/>
            <a:ext cx="2743200" cy="365125"/>
          </a:xfrm>
        </p:spPr>
        <p:txBody>
          <a:bodyPr/>
          <a:lstStyle/>
          <a:p>
            <a:fld id="{A9C78155-70CE-4240-8B20-BD34BF2FC5E5}" type="slidenum">
              <a:rPr lang="ko-KR" altLang="en-US" smtClean="0"/>
              <a:pPr/>
              <a:t>15</a:t>
            </a:fld>
            <a:endParaRPr lang="ko-KR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4BEB6F-334C-48E4-9C63-D0759F60360E}"/>
              </a:ext>
            </a:extLst>
          </p:cNvPr>
          <p:cNvSpPr txBox="1"/>
          <p:nvPr/>
        </p:nvSpPr>
        <p:spPr>
          <a:xfrm>
            <a:off x="10483255" y="365125"/>
            <a:ext cx="1242648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r"/>
            <a:r>
              <a:rPr lang="en-US" altLang="ko-KR" dirty="0">
                <a:solidFill>
                  <a:schemeClr val="bg1">
                    <a:lumMod val="65000"/>
                  </a:schemeClr>
                </a:solidFill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3. TLS 1.3</a:t>
            </a:r>
            <a:endParaRPr lang="ko-KR" altLang="en-US" dirty="0">
              <a:solidFill>
                <a:schemeClr val="bg1">
                  <a:lumMod val="65000"/>
                </a:schemeClr>
              </a:solidFill>
              <a:latin typeface="나눔스퀘어라운드 Bold" panose="020B0600000101010101" pitchFamily="50" charset="-127"/>
              <a:ea typeface="나눔스퀘어라운드 Bold" panose="020B0600000101010101" pitchFamily="50" charset="-127"/>
            </a:endParaRPr>
          </a:p>
        </p:txBody>
      </p:sp>
      <p:graphicFrame>
        <p:nvGraphicFramePr>
          <p:cNvPr id="6" name="표 6">
            <a:extLst>
              <a:ext uri="{FF2B5EF4-FFF2-40B4-BE49-F238E27FC236}">
                <a16:creationId xmlns:a16="http://schemas.microsoft.com/office/drawing/2014/main" id="{16355A00-12AF-4008-B9E1-5D7B99E070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250397"/>
              </p:ext>
            </p:extLst>
          </p:nvPr>
        </p:nvGraphicFramePr>
        <p:xfrm>
          <a:off x="1155700" y="2316480"/>
          <a:ext cx="10241993" cy="384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5437">
                  <a:extLst>
                    <a:ext uri="{9D8B030D-6E8A-4147-A177-3AD203B41FA5}">
                      <a16:colId xmlns:a16="http://schemas.microsoft.com/office/drawing/2014/main" val="2184577135"/>
                    </a:ext>
                  </a:extLst>
                </a:gridCol>
                <a:gridCol w="852755">
                  <a:extLst>
                    <a:ext uri="{9D8B030D-6E8A-4147-A177-3AD203B41FA5}">
                      <a16:colId xmlns:a16="http://schemas.microsoft.com/office/drawing/2014/main" val="3115933186"/>
                    </a:ext>
                  </a:extLst>
                </a:gridCol>
                <a:gridCol w="821933">
                  <a:extLst>
                    <a:ext uri="{9D8B030D-6E8A-4147-A177-3AD203B41FA5}">
                      <a16:colId xmlns:a16="http://schemas.microsoft.com/office/drawing/2014/main" val="124658767"/>
                    </a:ext>
                  </a:extLst>
                </a:gridCol>
                <a:gridCol w="1130157">
                  <a:extLst>
                    <a:ext uri="{9D8B030D-6E8A-4147-A177-3AD203B41FA5}">
                      <a16:colId xmlns:a16="http://schemas.microsoft.com/office/drawing/2014/main" val="3687693380"/>
                    </a:ext>
                  </a:extLst>
                </a:gridCol>
                <a:gridCol w="1304818">
                  <a:extLst>
                    <a:ext uri="{9D8B030D-6E8A-4147-A177-3AD203B41FA5}">
                      <a16:colId xmlns:a16="http://schemas.microsoft.com/office/drawing/2014/main" val="847124054"/>
                    </a:ext>
                  </a:extLst>
                </a:gridCol>
                <a:gridCol w="1243173">
                  <a:extLst>
                    <a:ext uri="{9D8B030D-6E8A-4147-A177-3AD203B41FA5}">
                      <a16:colId xmlns:a16="http://schemas.microsoft.com/office/drawing/2014/main" val="3366974790"/>
                    </a:ext>
                  </a:extLst>
                </a:gridCol>
                <a:gridCol w="1171254">
                  <a:extLst>
                    <a:ext uri="{9D8B030D-6E8A-4147-A177-3AD203B41FA5}">
                      <a16:colId xmlns:a16="http://schemas.microsoft.com/office/drawing/2014/main" val="4205799590"/>
                    </a:ext>
                  </a:extLst>
                </a:gridCol>
                <a:gridCol w="1160980">
                  <a:extLst>
                    <a:ext uri="{9D8B030D-6E8A-4147-A177-3AD203B41FA5}">
                      <a16:colId xmlns:a16="http://schemas.microsoft.com/office/drawing/2014/main" val="423102130"/>
                    </a:ext>
                  </a:extLst>
                </a:gridCol>
                <a:gridCol w="1421486">
                  <a:extLst>
                    <a:ext uri="{9D8B030D-6E8A-4147-A177-3AD203B41FA5}">
                      <a16:colId xmlns:a16="http://schemas.microsoft.com/office/drawing/2014/main" val="24580516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Abbrv.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KEX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HS Auth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(cert/sig)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Leaf cert.</a:t>
                      </a:r>
                    </a:p>
                    <a:p>
                      <a:pPr algn="ctr" latinLnBrk="1"/>
                      <a:r>
                        <a:rPr lang="en-US" altLang="ko-KR" dirty="0"/>
                        <a:t>Subject(pk)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Leaf cert.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Signature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Sum excl.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Int. cert.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Included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Int. cert.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Sum of TLS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HS Payload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836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TLS 1.3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ERRR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ECDH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64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RSA2048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256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RSA2048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272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RSA2048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256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/>
                        <a:t>848</a:t>
                      </a:r>
                      <a:endParaRPr lang="ko-KR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RSA2048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528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/>
                        <a:t>1,376</a:t>
                      </a:r>
                      <a:endParaRPr lang="ko-KR" alt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741963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Min. incl.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int. cert.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SSXG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SIKE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405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SIKE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209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SIKE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196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XMSS</a:t>
                      </a:r>
                      <a:br>
                        <a:rPr lang="en-US" altLang="ko-KR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altLang="ko-KR" dirty="0"/>
                        <a:t>979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1,789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GeMSS</a:t>
                      </a:r>
                      <a:br>
                        <a:rPr lang="en-US" altLang="ko-KR" dirty="0">
                          <a:solidFill>
                            <a:srgbClr val="3399FF"/>
                          </a:solidFill>
                        </a:rPr>
                      </a:br>
                      <a:r>
                        <a:rPr lang="en-US" altLang="ko-KR" dirty="0"/>
                        <a:t>64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/>
                        <a:t>1,853</a:t>
                      </a:r>
                      <a:endParaRPr lang="ko-KR" alt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72707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Min. excl.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int. cert.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SSGG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SIKE</a:t>
                      </a:r>
                    </a:p>
                    <a:p>
                      <a:pPr algn="ctr" latinLnBrk="1"/>
                      <a:r>
                        <a:rPr lang="en-US" altLang="ko-KR" dirty="0"/>
                        <a:t>405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SIKE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209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SIKE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196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GeMSS</a:t>
                      </a:r>
                      <a:br>
                        <a:rPr lang="en-US" altLang="ko-KR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altLang="ko-KR" dirty="0"/>
                        <a:t>32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/>
                        <a:t>842</a:t>
                      </a:r>
                      <a:endParaRPr lang="ko-KR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GeMSS</a:t>
                      </a:r>
                      <a:br>
                        <a:rPr lang="en-US" altLang="ko-KR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altLang="ko-KR" dirty="0"/>
                        <a:t>352,212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353,054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20131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LWE based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KKDD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Kyber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1,536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Kyber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736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Kyber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800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Dilithium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2044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5,116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Dilithium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3,228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8,344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4612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Lattice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based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NNFF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NTRU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1,398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NTRU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699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NTRU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699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Falcon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690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3,486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Falcon</a:t>
                      </a:r>
                      <a:br>
                        <a:rPr lang="en-US" altLang="ko-KR" dirty="0"/>
                      </a:br>
                      <a:r>
                        <a:rPr lang="en-US" altLang="ko-KR" dirty="0"/>
                        <a:t>1,587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5,073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21197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32564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5207A8-8722-412E-807E-A5968E34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Full TLS Handshake (1/3)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9776352-B0AB-4F0F-9010-E97DB74A3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79553" cy="4351338"/>
          </a:xfrm>
        </p:spPr>
        <p:txBody>
          <a:bodyPr wrap="none">
            <a:noAutofit/>
          </a:bodyPr>
          <a:lstStyle/>
          <a:p>
            <a:r>
              <a:rPr lang="en-US" altLang="ko-KR" dirty="0"/>
              <a:t>Phase1: ephemeral key exchange</a:t>
            </a:r>
          </a:p>
          <a:p>
            <a:pPr marL="271462" lvl="1" indent="0">
              <a:buNone/>
            </a:pPr>
            <a:endParaRPr lang="en-US" altLang="ko-KR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DAC959D-881D-4380-B3E0-E6D60C3B1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69050"/>
            <a:ext cx="2743200" cy="365125"/>
          </a:xfrm>
        </p:spPr>
        <p:txBody>
          <a:bodyPr/>
          <a:lstStyle/>
          <a:p>
            <a:fld id="{A9C78155-70CE-4240-8B20-BD34BF2FC5E5}" type="slidenum">
              <a:rPr lang="ko-KR" altLang="en-US" smtClean="0"/>
              <a:pPr/>
              <a:t>16</a:t>
            </a:fld>
            <a:endParaRPr lang="ko-KR" altLang="en-US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95EAEF7C-8C1A-4BA9-85CB-4F94E785B6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3155" y="2324656"/>
            <a:ext cx="914400" cy="914400"/>
          </a:xfrm>
          <a:prstGeom prst="rect">
            <a:avLst/>
          </a:prstGeom>
        </p:spPr>
      </p:pic>
      <p:pic>
        <p:nvPicPr>
          <p:cNvPr id="9" name="그림 8" descr="밤하늘이(가) 표시된 사진&#10;&#10;자동 생성된 설명">
            <a:extLst>
              <a:ext uri="{FF2B5EF4-FFF2-40B4-BE49-F238E27FC236}">
                <a16:creationId xmlns:a16="http://schemas.microsoft.com/office/drawing/2014/main" id="{D43568B2-7D3C-4AD0-83DD-AEF2CF6D9B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6915" y="2441337"/>
            <a:ext cx="681037" cy="68103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FA6F585-954E-41C2-9177-9916880F7D65}"/>
              </a:ext>
            </a:extLst>
          </p:cNvPr>
          <p:cNvSpPr txBox="1"/>
          <p:nvPr/>
        </p:nvSpPr>
        <p:spPr>
          <a:xfrm>
            <a:off x="2074607" y="3160400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Client</a:t>
            </a:r>
            <a:endParaRPr lang="ko-KR" altLang="en-US" dirty="0">
              <a:latin typeface="나눔스퀘어라운드 Regular" panose="020B0600000101010101" pitchFamily="50" charset="-127"/>
              <a:ea typeface="나눔스퀘어라운드 Regular" panose="020B0600000101010101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18928D3-7F2F-4C20-AA0C-185227BC0CB0}"/>
              </a:ext>
            </a:extLst>
          </p:cNvPr>
          <p:cNvSpPr txBox="1"/>
          <p:nvPr/>
        </p:nvSpPr>
        <p:spPr>
          <a:xfrm>
            <a:off x="9194117" y="3160400"/>
            <a:ext cx="892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Server</a:t>
            </a:r>
            <a:endParaRPr lang="ko-KR" altLang="en-US" dirty="0">
              <a:latin typeface="나눔스퀘어라운드 Regular" panose="020B0600000101010101" pitchFamily="50" charset="-127"/>
              <a:ea typeface="나눔스퀘어라운드 Regular" panose="020B0600000101010101" pitchFamily="50" charset="-127"/>
            </a:endParaRPr>
          </a:p>
        </p:txBody>
      </p: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B59C29C0-576C-452E-A33C-1F075CA49747}"/>
              </a:ext>
            </a:extLst>
          </p:cNvPr>
          <p:cNvCxnSpPr>
            <a:cxnSpLocks/>
          </p:cNvCxnSpPr>
          <p:nvPr/>
        </p:nvCxnSpPr>
        <p:spPr>
          <a:xfrm>
            <a:off x="3084516" y="3799304"/>
            <a:ext cx="6120000" cy="0"/>
          </a:xfrm>
          <a:prstGeom prst="straightConnector1">
            <a:avLst/>
          </a:prstGeom>
          <a:ln w="3810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3AC9DF68-605D-46ED-91E6-19ED38125978}"/>
              </a:ext>
            </a:extLst>
          </p:cNvPr>
          <p:cNvSpPr txBox="1"/>
          <p:nvPr/>
        </p:nvSpPr>
        <p:spPr>
          <a:xfrm>
            <a:off x="3026959" y="2392416"/>
            <a:ext cx="3049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(pk</a:t>
            </a:r>
            <a:r>
              <a:rPr lang="en-US" altLang="ko-KR" baseline="-25000" dirty="0"/>
              <a:t>e</a:t>
            </a:r>
            <a:r>
              <a:rPr lang="en-US" altLang="ko-KR" dirty="0"/>
              <a:t>, sk</a:t>
            </a:r>
            <a:r>
              <a:rPr lang="en-US" altLang="ko-KR" baseline="-25000" dirty="0"/>
              <a:t>e</a:t>
            </a:r>
            <a:r>
              <a:rPr lang="en-US" altLang="ko-KR" dirty="0"/>
              <a:t>) </a:t>
            </a:r>
            <a:r>
              <a:rPr lang="ko-KR" altLang="en-US" dirty="0"/>
              <a:t>← </a:t>
            </a:r>
            <a:r>
              <a:rPr lang="en-US" altLang="ko-KR" dirty="0"/>
              <a:t>KEM</a:t>
            </a:r>
            <a:r>
              <a:rPr lang="en-US" altLang="ko-KR" baseline="-25000" dirty="0"/>
              <a:t>e</a:t>
            </a:r>
            <a:r>
              <a:rPr lang="en-US" altLang="ko-KR" dirty="0"/>
              <a:t>.KeyGen()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21B631D-7BC4-4B4D-8344-BA6CABE33AA6}"/>
              </a:ext>
            </a:extLst>
          </p:cNvPr>
          <p:cNvSpPr txBox="1"/>
          <p:nvPr/>
        </p:nvSpPr>
        <p:spPr>
          <a:xfrm>
            <a:off x="10390281" y="365125"/>
            <a:ext cx="1335622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r"/>
            <a:r>
              <a:rPr lang="en-US" altLang="ko-KR" dirty="0">
                <a:solidFill>
                  <a:schemeClr val="bg1">
                    <a:lumMod val="65000"/>
                  </a:schemeClr>
                </a:solidFill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4. KEMTLS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E7134B0-51D6-4B75-8EC3-DA672CED446D}"/>
              </a:ext>
            </a:extLst>
          </p:cNvPr>
          <p:cNvSpPr txBox="1"/>
          <p:nvPr/>
        </p:nvSpPr>
        <p:spPr>
          <a:xfrm>
            <a:off x="3026959" y="2757371"/>
            <a:ext cx="514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ClientHello</a:t>
            </a:r>
            <a:r>
              <a:rPr lang="en-US" altLang="ko-KR" dirty="0"/>
              <a:t>: pk</a:t>
            </a:r>
            <a:r>
              <a:rPr lang="en-US" altLang="ko-KR" baseline="-25000" dirty="0"/>
              <a:t>e</a:t>
            </a:r>
            <a:r>
              <a:rPr lang="en-US" altLang="ko-KR" dirty="0"/>
              <a:t>, r</a:t>
            </a:r>
            <a:r>
              <a:rPr lang="en-US" altLang="ko-KR" baseline="-25000" dirty="0"/>
              <a:t>c</a:t>
            </a:r>
            <a:r>
              <a:rPr lang="en-US" altLang="ko-KR" dirty="0"/>
              <a:t> </a:t>
            </a:r>
            <a:r>
              <a:rPr lang="ko-KR" altLang="en-US" dirty="0"/>
              <a:t>← </a:t>
            </a:r>
            <a:r>
              <a:rPr lang="en-US" altLang="ko-KR" dirty="0"/>
              <a:t>{0, 1}</a:t>
            </a:r>
            <a:r>
              <a:rPr lang="en-US" altLang="ko-KR" baseline="30000" dirty="0"/>
              <a:t>256</a:t>
            </a:r>
            <a:r>
              <a:rPr lang="en-US" altLang="ko-KR" dirty="0"/>
              <a:t>, supported algs.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8F7E75E-8986-4D0C-9379-F08F206A5EE7}"/>
              </a:ext>
            </a:extLst>
          </p:cNvPr>
          <p:cNvSpPr txBox="1"/>
          <p:nvPr/>
        </p:nvSpPr>
        <p:spPr>
          <a:xfrm>
            <a:off x="4658835" y="3089343"/>
            <a:ext cx="3049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/>
              <a:t>ES </a:t>
            </a:r>
            <a:r>
              <a:rPr lang="ko-KR" altLang="en-US" dirty="0"/>
              <a:t>← </a:t>
            </a:r>
            <a:r>
              <a:rPr lang="en-US" altLang="ko-KR" dirty="0"/>
              <a:t>HKDF.Extract(0)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6A925CA-A91C-405D-8A7A-FD8DD7495DF1}"/>
              </a:ext>
            </a:extLst>
          </p:cNvPr>
          <p:cNvSpPr txBox="1"/>
          <p:nvPr/>
        </p:nvSpPr>
        <p:spPr>
          <a:xfrm>
            <a:off x="4363733" y="3408946"/>
            <a:ext cx="3639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/>
              <a:t>dES </a:t>
            </a:r>
            <a:r>
              <a:rPr lang="ko-KR" altLang="en-US" dirty="0"/>
              <a:t>← </a:t>
            </a:r>
            <a:r>
              <a:rPr lang="en-US" altLang="ko-KR" dirty="0"/>
              <a:t>HKDF.Extract(ES, “derived”)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1B437E5-8B5B-4C0F-AB08-663787915898}"/>
              </a:ext>
            </a:extLst>
          </p:cNvPr>
          <p:cNvSpPr txBox="1"/>
          <p:nvPr/>
        </p:nvSpPr>
        <p:spPr>
          <a:xfrm>
            <a:off x="5548045" y="3863121"/>
            <a:ext cx="3754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dirty="0"/>
              <a:t>(ss</a:t>
            </a:r>
            <a:r>
              <a:rPr lang="en-US" altLang="ko-KR" baseline="-25000" dirty="0"/>
              <a:t>e</a:t>
            </a:r>
            <a:r>
              <a:rPr lang="en-US" altLang="ko-KR" dirty="0"/>
              <a:t>, ct</a:t>
            </a:r>
            <a:r>
              <a:rPr lang="en-US" altLang="ko-KR" baseline="-25000" dirty="0"/>
              <a:t>e</a:t>
            </a:r>
            <a:r>
              <a:rPr lang="en-US" altLang="ko-KR" dirty="0"/>
              <a:t>) </a:t>
            </a:r>
            <a:r>
              <a:rPr lang="ko-KR" altLang="en-US" dirty="0"/>
              <a:t>← </a:t>
            </a:r>
            <a:r>
              <a:rPr lang="en-US" altLang="ko-KR" dirty="0"/>
              <a:t>KEM</a:t>
            </a:r>
            <a:r>
              <a:rPr lang="en-US" altLang="ko-KR" baseline="-25000" dirty="0"/>
              <a:t>e</a:t>
            </a:r>
            <a:r>
              <a:rPr lang="en-US" altLang="ko-KR" dirty="0"/>
              <a:t>.Encapsulate(pk</a:t>
            </a:r>
            <a:r>
              <a:rPr lang="en-US" altLang="ko-KR" baseline="-25000" dirty="0"/>
              <a:t>e</a:t>
            </a:r>
            <a:r>
              <a:rPr lang="en-US" altLang="ko-KR" dirty="0"/>
              <a:t>)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5B164FE-6836-47F8-A7F7-92A56E991667}"/>
              </a:ext>
            </a:extLst>
          </p:cNvPr>
          <p:cNvSpPr txBox="1"/>
          <p:nvPr/>
        </p:nvSpPr>
        <p:spPr>
          <a:xfrm>
            <a:off x="4257675" y="4220565"/>
            <a:ext cx="5045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ServerHello</a:t>
            </a:r>
            <a:r>
              <a:rPr lang="en-US" altLang="ko-KR" dirty="0"/>
              <a:t>: ct</a:t>
            </a:r>
            <a:r>
              <a:rPr lang="en-US" altLang="ko-KR" baseline="-25000" dirty="0"/>
              <a:t>e</a:t>
            </a:r>
            <a:r>
              <a:rPr lang="en-US" altLang="ko-KR" dirty="0"/>
              <a:t>, r</a:t>
            </a:r>
            <a:r>
              <a:rPr lang="en-US" altLang="ko-KR" baseline="-25000" dirty="0"/>
              <a:t>s</a:t>
            </a:r>
            <a:r>
              <a:rPr lang="en-US" altLang="ko-KR" dirty="0"/>
              <a:t> </a:t>
            </a:r>
            <a:r>
              <a:rPr lang="ko-KR" altLang="en-US" dirty="0"/>
              <a:t>← </a:t>
            </a:r>
            <a:r>
              <a:rPr lang="en-US" altLang="ko-KR" dirty="0"/>
              <a:t>{0, 1}</a:t>
            </a:r>
            <a:r>
              <a:rPr lang="en-US" altLang="ko-KR" baseline="30000" dirty="0"/>
              <a:t>256</a:t>
            </a:r>
            <a:r>
              <a:rPr lang="en-US" altLang="ko-KR" dirty="0"/>
              <a:t>, selected algs.</a:t>
            </a:r>
          </a:p>
        </p:txBody>
      </p:sp>
      <p:cxnSp>
        <p:nvCxnSpPr>
          <p:cNvPr id="46" name="직선 화살표 연결선 45">
            <a:extLst>
              <a:ext uri="{FF2B5EF4-FFF2-40B4-BE49-F238E27FC236}">
                <a16:creationId xmlns:a16="http://schemas.microsoft.com/office/drawing/2014/main" id="{56237CC1-81AB-4C02-B66D-D4553E2538A8}"/>
              </a:ext>
            </a:extLst>
          </p:cNvPr>
          <p:cNvCxnSpPr>
            <a:cxnSpLocks/>
          </p:cNvCxnSpPr>
          <p:nvPr/>
        </p:nvCxnSpPr>
        <p:spPr>
          <a:xfrm>
            <a:off x="3084516" y="4685129"/>
            <a:ext cx="6120000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147151F2-C222-4F85-819A-D7838B040138}"/>
              </a:ext>
            </a:extLst>
          </p:cNvPr>
          <p:cNvSpPr txBox="1"/>
          <p:nvPr/>
        </p:nvSpPr>
        <p:spPr>
          <a:xfrm>
            <a:off x="3026958" y="4761161"/>
            <a:ext cx="4094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ss</a:t>
            </a:r>
            <a:r>
              <a:rPr lang="en-US" altLang="ko-KR" baseline="-25000" dirty="0"/>
              <a:t>e</a:t>
            </a:r>
            <a:r>
              <a:rPr lang="en-US" altLang="ko-KR" dirty="0"/>
              <a:t> </a:t>
            </a:r>
            <a:r>
              <a:rPr lang="ko-KR" altLang="en-US" dirty="0"/>
              <a:t>← </a:t>
            </a:r>
            <a:r>
              <a:rPr lang="en-US" altLang="ko-KR" dirty="0"/>
              <a:t>KEM</a:t>
            </a:r>
            <a:r>
              <a:rPr lang="en-US" altLang="ko-KR" baseline="-25000" dirty="0"/>
              <a:t>e</a:t>
            </a:r>
            <a:r>
              <a:rPr lang="en-US" altLang="ko-KR" dirty="0"/>
              <a:t>.Decapsulate(ct</a:t>
            </a:r>
            <a:r>
              <a:rPr lang="en-US" altLang="ko-KR" baseline="-25000" dirty="0"/>
              <a:t>e</a:t>
            </a:r>
            <a:r>
              <a:rPr lang="en-US" altLang="ko-KR" dirty="0"/>
              <a:t>, sk</a:t>
            </a:r>
            <a:r>
              <a:rPr lang="en-US" altLang="ko-KR" baseline="-25000" dirty="0"/>
              <a:t>e</a:t>
            </a:r>
            <a:r>
              <a:rPr lang="en-US" altLang="ko-KR" dirty="0"/>
              <a:t>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2FEA31C-F73D-4FB9-9F21-6949DC3146F2}"/>
              </a:ext>
            </a:extLst>
          </p:cNvPr>
          <p:cNvSpPr txBox="1"/>
          <p:nvPr/>
        </p:nvSpPr>
        <p:spPr>
          <a:xfrm>
            <a:off x="4199347" y="5132665"/>
            <a:ext cx="3968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/>
              <a:t>HS </a:t>
            </a:r>
            <a:r>
              <a:rPr lang="ko-KR" altLang="en-US" dirty="0"/>
              <a:t>← </a:t>
            </a:r>
            <a:r>
              <a:rPr lang="en-US" altLang="ko-KR" dirty="0"/>
              <a:t>HKDF.Extract(dES, ss</a:t>
            </a:r>
            <a:r>
              <a:rPr lang="en-US" altLang="ko-KR" baseline="-25000" dirty="0"/>
              <a:t>e</a:t>
            </a:r>
            <a:r>
              <a:rPr lang="en-US" altLang="ko-KR" dirty="0"/>
              <a:t>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8BD6C99-2C7E-41C8-8EA1-C10005FB1E58}"/>
              </a:ext>
            </a:extLst>
          </p:cNvPr>
          <p:cNvSpPr txBox="1"/>
          <p:nvPr/>
        </p:nvSpPr>
        <p:spPr>
          <a:xfrm>
            <a:off x="3739793" y="5462320"/>
            <a:ext cx="4887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/>
              <a:t>CHTS </a:t>
            </a:r>
            <a:r>
              <a:rPr lang="ko-KR" altLang="en-US" dirty="0"/>
              <a:t>← </a:t>
            </a:r>
            <a:r>
              <a:rPr lang="en-US" altLang="ko-KR" dirty="0"/>
              <a:t>HKDF.Expand(HS, “c hs traffic”)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0FE3C2D-4811-4319-AE1E-FF53851326FB}"/>
              </a:ext>
            </a:extLst>
          </p:cNvPr>
          <p:cNvSpPr txBox="1"/>
          <p:nvPr/>
        </p:nvSpPr>
        <p:spPr>
          <a:xfrm>
            <a:off x="3739793" y="5791975"/>
            <a:ext cx="4887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/>
              <a:t>SHTS </a:t>
            </a:r>
            <a:r>
              <a:rPr lang="ko-KR" altLang="en-US" dirty="0"/>
              <a:t>← </a:t>
            </a:r>
            <a:r>
              <a:rPr lang="en-US" altLang="ko-KR" dirty="0"/>
              <a:t>HKDF.Expand(HS, “s hs traffic”)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4EA7DB8-CA54-4C83-BDA7-C26CB26F5345}"/>
              </a:ext>
            </a:extLst>
          </p:cNvPr>
          <p:cNvSpPr txBox="1"/>
          <p:nvPr/>
        </p:nvSpPr>
        <p:spPr>
          <a:xfrm>
            <a:off x="3739793" y="6141043"/>
            <a:ext cx="4887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/>
              <a:t>dHS </a:t>
            </a:r>
            <a:r>
              <a:rPr lang="ko-KR" altLang="en-US" dirty="0"/>
              <a:t>← </a:t>
            </a:r>
            <a:r>
              <a:rPr lang="en-US" altLang="ko-KR" dirty="0"/>
              <a:t>HKDF.Expand(HS, “derived”)</a:t>
            </a:r>
          </a:p>
        </p:txBody>
      </p:sp>
    </p:spTree>
    <p:extLst>
      <p:ext uri="{BB962C8B-B14F-4D97-AF65-F5344CB8AC3E}">
        <p14:creationId xmlns:p14="http://schemas.microsoft.com/office/powerpoint/2010/main" val="39257619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5207A8-8722-412E-807E-A5968E34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Full TLS Handshake (2/3)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9776352-B0AB-4F0F-9010-E97DB74A3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79553" cy="4351338"/>
          </a:xfrm>
        </p:spPr>
        <p:txBody>
          <a:bodyPr wrap="none">
            <a:noAutofit/>
          </a:bodyPr>
          <a:lstStyle/>
          <a:p>
            <a:r>
              <a:rPr lang="en-US" altLang="ko-KR" dirty="0"/>
              <a:t>Phase2: Implicitly authenticated key exchange</a:t>
            </a:r>
          </a:p>
          <a:p>
            <a:pPr lvl="1"/>
            <a:endParaRPr lang="en-US" altLang="ko-KR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DAC959D-881D-4380-B3E0-E6D60C3B1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69050"/>
            <a:ext cx="2743200" cy="365125"/>
          </a:xfrm>
        </p:spPr>
        <p:txBody>
          <a:bodyPr/>
          <a:lstStyle/>
          <a:p>
            <a:fld id="{A9C78155-70CE-4240-8B20-BD34BF2FC5E5}" type="slidenum">
              <a:rPr lang="ko-KR" altLang="en-US" smtClean="0"/>
              <a:pPr/>
              <a:t>17</a:t>
            </a:fld>
            <a:endParaRPr lang="ko-KR" altLang="en-US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95EAEF7C-8C1A-4BA9-85CB-4F94E785B6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3155" y="2324656"/>
            <a:ext cx="914400" cy="914400"/>
          </a:xfrm>
          <a:prstGeom prst="rect">
            <a:avLst/>
          </a:prstGeom>
        </p:spPr>
      </p:pic>
      <p:pic>
        <p:nvPicPr>
          <p:cNvPr id="9" name="그림 8" descr="밤하늘이(가) 표시된 사진&#10;&#10;자동 생성된 설명">
            <a:extLst>
              <a:ext uri="{FF2B5EF4-FFF2-40B4-BE49-F238E27FC236}">
                <a16:creationId xmlns:a16="http://schemas.microsoft.com/office/drawing/2014/main" id="{D43568B2-7D3C-4AD0-83DD-AEF2CF6D9B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6915" y="2441337"/>
            <a:ext cx="681037" cy="68103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FA6F585-954E-41C2-9177-9916880F7D65}"/>
              </a:ext>
            </a:extLst>
          </p:cNvPr>
          <p:cNvSpPr txBox="1"/>
          <p:nvPr/>
        </p:nvSpPr>
        <p:spPr>
          <a:xfrm>
            <a:off x="2074607" y="3160400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Client</a:t>
            </a:r>
            <a:endParaRPr lang="ko-KR" altLang="en-US" dirty="0">
              <a:latin typeface="나눔스퀘어라운드 Regular" panose="020B0600000101010101" pitchFamily="50" charset="-127"/>
              <a:ea typeface="나눔스퀘어라운드 Regular" panose="020B0600000101010101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18928D3-7F2F-4C20-AA0C-185227BC0CB0}"/>
              </a:ext>
            </a:extLst>
          </p:cNvPr>
          <p:cNvSpPr txBox="1"/>
          <p:nvPr/>
        </p:nvSpPr>
        <p:spPr>
          <a:xfrm>
            <a:off x="9194117" y="3160400"/>
            <a:ext cx="892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Server</a:t>
            </a:r>
            <a:endParaRPr lang="ko-KR" altLang="en-US" dirty="0">
              <a:latin typeface="나눔스퀘어라운드 Regular" panose="020B0600000101010101" pitchFamily="50" charset="-127"/>
              <a:ea typeface="나눔스퀘어라운드 Regular" panose="020B0600000101010101" pitchFamily="50" charset="-127"/>
            </a:endParaRPr>
          </a:p>
        </p:txBody>
      </p: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B59C29C0-576C-452E-A33C-1F075CA49747}"/>
              </a:ext>
            </a:extLst>
          </p:cNvPr>
          <p:cNvCxnSpPr>
            <a:cxnSpLocks/>
          </p:cNvCxnSpPr>
          <p:nvPr/>
        </p:nvCxnSpPr>
        <p:spPr>
          <a:xfrm>
            <a:off x="3084516" y="3010580"/>
            <a:ext cx="6120000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9E0892F7-78EE-476F-89BF-6FB3AC5D45AB}"/>
              </a:ext>
            </a:extLst>
          </p:cNvPr>
          <p:cNvSpPr txBox="1"/>
          <p:nvPr/>
        </p:nvSpPr>
        <p:spPr>
          <a:xfrm>
            <a:off x="4965701" y="3589582"/>
            <a:ext cx="40601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/>
              <a:t>ss</a:t>
            </a:r>
            <a:r>
              <a:rPr lang="en-US" altLang="ko-KR" sz="1400" baseline="-25000" dirty="0"/>
              <a:t>s</a:t>
            </a:r>
            <a:r>
              <a:rPr lang="en-US" altLang="ko-KR" sz="1400" dirty="0"/>
              <a:t> </a:t>
            </a:r>
            <a:r>
              <a:rPr lang="ko-KR" altLang="en-US" sz="1400" dirty="0"/>
              <a:t>← </a:t>
            </a:r>
            <a:r>
              <a:rPr lang="en-US" altLang="ko-KR" sz="1400" dirty="0"/>
              <a:t>KEM</a:t>
            </a:r>
            <a:r>
              <a:rPr lang="en-US" altLang="ko-KR" sz="1400" baseline="-25000" dirty="0"/>
              <a:t>s</a:t>
            </a:r>
            <a:r>
              <a:rPr lang="en-US" altLang="ko-KR" sz="1400" dirty="0"/>
              <a:t>.Decapsulate(ct</a:t>
            </a:r>
            <a:r>
              <a:rPr lang="en-US" altLang="ko-KR" sz="1400" baseline="-25000" dirty="0"/>
              <a:t>s</a:t>
            </a:r>
            <a:r>
              <a:rPr lang="en-US" altLang="ko-KR" sz="1400" dirty="0"/>
              <a:t>, sk</a:t>
            </a:r>
            <a:r>
              <a:rPr lang="en-US" altLang="ko-KR" sz="1400" baseline="-25000" dirty="0"/>
              <a:t>s</a:t>
            </a:r>
            <a:r>
              <a:rPr lang="en-US" altLang="ko-KR" sz="1400" dirty="0"/>
              <a:t>)</a:t>
            </a:r>
            <a:endParaRPr lang="ko-KR" altLang="en-US" sz="1400" baseline="30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D81FC86-FB9F-4606-905A-2D2B9A29EC2D}"/>
              </a:ext>
            </a:extLst>
          </p:cNvPr>
          <p:cNvSpPr txBox="1"/>
          <p:nvPr/>
        </p:nvSpPr>
        <p:spPr>
          <a:xfrm>
            <a:off x="3085393" y="3855625"/>
            <a:ext cx="60983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/>
              <a:t>AHS </a:t>
            </a:r>
            <a:r>
              <a:rPr lang="ko-KR" altLang="en-US" sz="1400" dirty="0"/>
              <a:t>← </a:t>
            </a:r>
            <a:r>
              <a:rPr lang="en-US" altLang="ko-KR" sz="1400" dirty="0"/>
              <a:t>HKDF.Extract(dHS,</a:t>
            </a:r>
            <a:r>
              <a:rPr lang="ko-KR" altLang="en-US" sz="1400" dirty="0"/>
              <a:t> </a:t>
            </a:r>
            <a:r>
              <a:rPr lang="en-US" altLang="ko-KR" sz="1400" dirty="0"/>
              <a:t>ss</a:t>
            </a:r>
            <a:r>
              <a:rPr lang="en-US" altLang="ko-KR" sz="1400" baseline="-25000" dirty="0"/>
              <a:t>s</a:t>
            </a:r>
            <a:r>
              <a:rPr lang="en-US" altLang="ko-KR" sz="1400" dirty="0"/>
              <a:t>)</a:t>
            </a:r>
            <a:endParaRPr lang="ko-KR" altLang="en-US" sz="14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21B631D-7BC4-4B4D-8344-BA6CABE33AA6}"/>
              </a:ext>
            </a:extLst>
          </p:cNvPr>
          <p:cNvSpPr txBox="1"/>
          <p:nvPr/>
        </p:nvSpPr>
        <p:spPr>
          <a:xfrm>
            <a:off x="10390281" y="365125"/>
            <a:ext cx="1335622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r"/>
            <a:r>
              <a:rPr lang="en-US" altLang="ko-KR" dirty="0">
                <a:solidFill>
                  <a:schemeClr val="bg1">
                    <a:lumMod val="65000"/>
                  </a:schemeClr>
                </a:solidFill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4. KEMTLS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625CE86-A786-4AB2-8AEC-0028DD60FFD7}"/>
              </a:ext>
            </a:extLst>
          </p:cNvPr>
          <p:cNvSpPr txBox="1"/>
          <p:nvPr/>
        </p:nvSpPr>
        <p:spPr>
          <a:xfrm>
            <a:off x="4079259" y="2463691"/>
            <a:ext cx="50450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schemeClr val="accent6">
                    <a:lumMod val="75000"/>
                  </a:schemeClr>
                </a:solidFill>
              </a:rPr>
              <a:t>EncryptedExtensions</a:t>
            </a:r>
            <a:endParaRPr lang="en-US" altLang="ko-KR" sz="1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1AA715E-C25A-443E-A7E4-FCD4173DEEEE}"/>
              </a:ext>
            </a:extLst>
          </p:cNvPr>
          <p:cNvSpPr txBox="1"/>
          <p:nvPr/>
        </p:nvSpPr>
        <p:spPr>
          <a:xfrm>
            <a:off x="4079259" y="2693427"/>
            <a:ext cx="50450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dirty="0">
                <a:solidFill>
                  <a:schemeClr val="accent6">
                    <a:lumMod val="75000"/>
                  </a:schemeClr>
                </a:solidFill>
              </a:rPr>
              <a:t>ServerCertificate</a:t>
            </a:r>
            <a:r>
              <a:rPr lang="en-US" altLang="ko-KR" sz="1400" dirty="0"/>
              <a:t>: cert[pk</a:t>
            </a:r>
            <a:r>
              <a:rPr lang="en-US" altLang="ko-KR" sz="1400" baseline="-25000" dirty="0"/>
              <a:t>s</a:t>
            </a:r>
            <a:r>
              <a:rPr lang="en-US" altLang="ko-KR" sz="1400" dirty="0"/>
              <a:t>], int. CA cert.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7538B-A54E-4D15-BB66-1D6550408419}"/>
              </a:ext>
            </a:extLst>
          </p:cNvPr>
          <p:cNvSpPr txBox="1"/>
          <p:nvPr/>
        </p:nvSpPr>
        <p:spPr>
          <a:xfrm>
            <a:off x="3026959" y="3036151"/>
            <a:ext cx="5140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(ss</a:t>
            </a:r>
            <a:r>
              <a:rPr lang="en-US" altLang="ko-KR" sz="1400" baseline="-25000" dirty="0"/>
              <a:t>s</a:t>
            </a:r>
            <a:r>
              <a:rPr lang="en-US" altLang="ko-KR" sz="1400" dirty="0"/>
              <a:t>, ct</a:t>
            </a:r>
            <a:r>
              <a:rPr lang="en-US" altLang="ko-KR" sz="1400" baseline="-25000" dirty="0"/>
              <a:t>s</a:t>
            </a:r>
            <a:r>
              <a:rPr lang="en-US" altLang="ko-KR" sz="1400" dirty="0"/>
              <a:t>) </a:t>
            </a:r>
            <a:r>
              <a:rPr lang="ko-KR" altLang="en-US" sz="1400" dirty="0"/>
              <a:t>← </a:t>
            </a:r>
            <a:r>
              <a:rPr lang="en-US" altLang="ko-KR" sz="1400" dirty="0"/>
              <a:t>KEMs.Encapsulate(pk</a:t>
            </a:r>
            <a:r>
              <a:rPr lang="en-US" altLang="ko-KR" sz="1400" baseline="-25000" dirty="0"/>
              <a:t>s</a:t>
            </a:r>
            <a:r>
              <a:rPr lang="en-US" altLang="ko-KR" sz="1400" dirty="0"/>
              <a:t>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BB2CA77-D2E6-4CF4-85F2-4879F1A35A4A}"/>
              </a:ext>
            </a:extLst>
          </p:cNvPr>
          <p:cNvSpPr txBox="1"/>
          <p:nvPr/>
        </p:nvSpPr>
        <p:spPr>
          <a:xfrm>
            <a:off x="3026959" y="3292626"/>
            <a:ext cx="5140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chemeClr val="accent6">
                    <a:lumMod val="75000"/>
                  </a:schemeClr>
                </a:solidFill>
              </a:rPr>
              <a:t>ClientKemCiphertext</a:t>
            </a:r>
            <a:r>
              <a:rPr lang="en-US" altLang="ko-KR" sz="1400" dirty="0"/>
              <a:t>: ct</a:t>
            </a:r>
            <a:r>
              <a:rPr lang="en-US" altLang="ko-KR" sz="1400" baseline="-25000" dirty="0"/>
              <a:t>s</a:t>
            </a:r>
          </a:p>
        </p:txBody>
      </p:sp>
      <p:cxnSp>
        <p:nvCxnSpPr>
          <p:cNvPr id="23" name="직선 화살표 연결선 22">
            <a:extLst>
              <a:ext uri="{FF2B5EF4-FFF2-40B4-BE49-F238E27FC236}">
                <a16:creationId xmlns:a16="http://schemas.microsoft.com/office/drawing/2014/main" id="{A0426146-1EF0-45E2-BA1A-B30D29884F3A}"/>
              </a:ext>
            </a:extLst>
          </p:cNvPr>
          <p:cNvCxnSpPr>
            <a:cxnSpLocks/>
          </p:cNvCxnSpPr>
          <p:nvPr/>
        </p:nvCxnSpPr>
        <p:spPr>
          <a:xfrm>
            <a:off x="3084516" y="3612750"/>
            <a:ext cx="61200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E89AF98F-24A1-4137-BC9C-C35AC06AA27C}"/>
              </a:ext>
            </a:extLst>
          </p:cNvPr>
          <p:cNvSpPr txBox="1"/>
          <p:nvPr/>
        </p:nvSpPr>
        <p:spPr>
          <a:xfrm>
            <a:off x="3085393" y="4110747"/>
            <a:ext cx="60983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/>
              <a:t>CAHTS </a:t>
            </a:r>
            <a:r>
              <a:rPr lang="ko-KR" altLang="en-US" sz="1400" dirty="0"/>
              <a:t>← </a:t>
            </a:r>
            <a:r>
              <a:rPr lang="en-US" altLang="ko-KR" sz="1400" dirty="0"/>
              <a:t>HKDF.Expand(AHS, “c ahs</a:t>
            </a:r>
            <a:r>
              <a:rPr lang="ko-KR" altLang="en-US" sz="1400" dirty="0"/>
              <a:t> </a:t>
            </a:r>
            <a:r>
              <a:rPr lang="en-US" altLang="ko-KR" sz="1400" dirty="0"/>
              <a:t>traffic”)</a:t>
            </a:r>
            <a:endParaRPr lang="ko-KR" altLang="en-US" sz="14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5AA66C8-CC62-4C30-9F96-AD0EBFAB343D}"/>
              </a:ext>
            </a:extLst>
          </p:cNvPr>
          <p:cNvSpPr txBox="1"/>
          <p:nvPr/>
        </p:nvSpPr>
        <p:spPr>
          <a:xfrm>
            <a:off x="3085393" y="4399319"/>
            <a:ext cx="60983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/>
              <a:t>SAHTS </a:t>
            </a:r>
            <a:r>
              <a:rPr lang="ko-KR" altLang="en-US" sz="1400" dirty="0"/>
              <a:t>← </a:t>
            </a:r>
            <a:r>
              <a:rPr lang="en-US" altLang="ko-KR" sz="1400" dirty="0"/>
              <a:t>HKDF.Expand(AHS, “s ahs</a:t>
            </a:r>
            <a:r>
              <a:rPr lang="ko-KR" altLang="en-US" sz="1400" dirty="0"/>
              <a:t> </a:t>
            </a:r>
            <a:r>
              <a:rPr lang="en-US" altLang="ko-KR" sz="1400" dirty="0"/>
              <a:t>traffic”)</a:t>
            </a:r>
            <a:endParaRPr lang="ko-KR" altLang="en-US" sz="14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15972FD-8597-42EF-84C0-EC1AB6FDDE02}"/>
              </a:ext>
            </a:extLst>
          </p:cNvPr>
          <p:cNvSpPr txBox="1"/>
          <p:nvPr/>
        </p:nvSpPr>
        <p:spPr>
          <a:xfrm>
            <a:off x="3085393" y="4677705"/>
            <a:ext cx="60983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/>
              <a:t>dAHS </a:t>
            </a:r>
            <a:r>
              <a:rPr lang="ko-KR" altLang="en-US" sz="1400" dirty="0"/>
              <a:t>← </a:t>
            </a:r>
            <a:r>
              <a:rPr lang="en-US" altLang="ko-KR" sz="1400" dirty="0"/>
              <a:t>HKDF.Expand(AHS, “derived”)</a:t>
            </a:r>
            <a:endParaRPr lang="ko-KR" altLang="en-US" sz="14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EC398FE-A1F1-4A38-BF30-E58999A46D8C}"/>
              </a:ext>
            </a:extLst>
          </p:cNvPr>
          <p:cNvSpPr txBox="1"/>
          <p:nvPr/>
        </p:nvSpPr>
        <p:spPr>
          <a:xfrm>
            <a:off x="3085393" y="4985482"/>
            <a:ext cx="60983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/>
              <a:t>MS </a:t>
            </a:r>
            <a:r>
              <a:rPr lang="ko-KR" altLang="en-US" sz="1400" dirty="0"/>
              <a:t>← </a:t>
            </a:r>
            <a:r>
              <a:rPr lang="en-US" altLang="ko-KR" sz="1400" dirty="0"/>
              <a:t>HKDF.Extract(dAHS)</a:t>
            </a:r>
            <a:endParaRPr lang="ko-KR" altLang="en-US" sz="14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1268A5E-06BD-47F0-B8A9-94E24274B7CD}"/>
              </a:ext>
            </a:extLst>
          </p:cNvPr>
          <p:cNvSpPr txBox="1"/>
          <p:nvPr/>
        </p:nvSpPr>
        <p:spPr>
          <a:xfrm>
            <a:off x="3085393" y="5237507"/>
            <a:ext cx="60983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/>
              <a:t>fkc </a:t>
            </a:r>
            <a:r>
              <a:rPr lang="ko-KR" altLang="en-US" sz="1400" dirty="0"/>
              <a:t>← </a:t>
            </a:r>
            <a:r>
              <a:rPr lang="en-US" altLang="ko-KR" sz="1400" dirty="0"/>
              <a:t>HKDF.Expand(MS, “c finished”)</a:t>
            </a:r>
            <a:endParaRPr lang="ko-KR" altLang="en-US" sz="14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B6A163C-ED14-4277-A79F-92D075446F68}"/>
              </a:ext>
            </a:extLst>
          </p:cNvPr>
          <p:cNvSpPr txBox="1"/>
          <p:nvPr/>
        </p:nvSpPr>
        <p:spPr>
          <a:xfrm>
            <a:off x="3085393" y="5526079"/>
            <a:ext cx="60983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/>
              <a:t>fks </a:t>
            </a:r>
            <a:r>
              <a:rPr lang="ko-KR" altLang="en-US" sz="1400" dirty="0"/>
              <a:t>← </a:t>
            </a:r>
            <a:r>
              <a:rPr lang="en-US" altLang="ko-KR" sz="1400" dirty="0"/>
              <a:t>HKDF.Expand(MS, “s finished”)</a:t>
            </a:r>
            <a:endParaRPr lang="ko-KR" altLang="en-US" sz="14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A29A36C-C4C7-4A30-8B0D-3CE07E3C132F}"/>
              </a:ext>
            </a:extLst>
          </p:cNvPr>
          <p:cNvSpPr txBox="1"/>
          <p:nvPr/>
        </p:nvSpPr>
        <p:spPr>
          <a:xfrm>
            <a:off x="3026959" y="5800325"/>
            <a:ext cx="5140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chemeClr val="accent6">
                    <a:lumMod val="75000"/>
                  </a:schemeClr>
                </a:solidFill>
              </a:rPr>
              <a:t>ClientFinished</a:t>
            </a:r>
            <a:r>
              <a:rPr lang="en-US" altLang="ko-KR" sz="1400" dirty="0"/>
              <a:t>: CF</a:t>
            </a:r>
            <a:r>
              <a:rPr lang="ko-KR" altLang="en-US" sz="1400" dirty="0"/>
              <a:t>←</a:t>
            </a:r>
            <a:r>
              <a:rPr lang="en-US" altLang="ko-KR" sz="1400" dirty="0"/>
              <a:t>HMAC(fk</a:t>
            </a:r>
            <a:r>
              <a:rPr lang="en-US" altLang="ko-KR" sz="1400" baseline="-25000" dirty="0"/>
              <a:t>c</a:t>
            </a:r>
            <a:r>
              <a:rPr lang="en-US" altLang="ko-KR" sz="1400" dirty="0"/>
              <a:t>, CH…CKC)</a:t>
            </a:r>
          </a:p>
        </p:txBody>
      </p:sp>
      <p:cxnSp>
        <p:nvCxnSpPr>
          <p:cNvPr id="33" name="직선 화살표 연결선 32">
            <a:extLst>
              <a:ext uri="{FF2B5EF4-FFF2-40B4-BE49-F238E27FC236}">
                <a16:creationId xmlns:a16="http://schemas.microsoft.com/office/drawing/2014/main" id="{5F461EA1-5A18-43A4-8300-67514E108196}"/>
              </a:ext>
            </a:extLst>
          </p:cNvPr>
          <p:cNvCxnSpPr>
            <a:cxnSpLocks/>
          </p:cNvCxnSpPr>
          <p:nvPr/>
        </p:nvCxnSpPr>
        <p:spPr>
          <a:xfrm>
            <a:off x="3084516" y="6130158"/>
            <a:ext cx="61200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222727A9-C4A3-4F59-9D02-FD4166B822D0}"/>
              </a:ext>
            </a:extLst>
          </p:cNvPr>
          <p:cNvSpPr txBox="1"/>
          <p:nvPr/>
        </p:nvSpPr>
        <p:spPr>
          <a:xfrm>
            <a:off x="5032607" y="6146300"/>
            <a:ext cx="40601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/>
              <a:t>abort</a:t>
            </a:r>
            <a:r>
              <a:rPr lang="en-US" altLang="ko-KR" sz="1400" dirty="0"/>
              <a:t> if CF </a:t>
            </a:r>
            <a:r>
              <a:rPr lang="ko-KR" altLang="en-US" sz="1400" dirty="0"/>
              <a:t>≠ </a:t>
            </a:r>
            <a:r>
              <a:rPr lang="en-US" altLang="ko-KR" sz="1400" dirty="0"/>
              <a:t>HMAC(fkc, CH…CKC)</a:t>
            </a:r>
            <a:endParaRPr lang="ko-KR" altLang="en-US" sz="1400" baseline="300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AF4B1C4-588E-4F7C-B0B7-C081C5D81C49}"/>
              </a:ext>
            </a:extLst>
          </p:cNvPr>
          <p:cNvSpPr txBox="1"/>
          <p:nvPr/>
        </p:nvSpPr>
        <p:spPr>
          <a:xfrm>
            <a:off x="3085393" y="6363258"/>
            <a:ext cx="60983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/>
              <a:t>CATS </a:t>
            </a:r>
            <a:r>
              <a:rPr lang="ko-KR" altLang="en-US" sz="1400" dirty="0"/>
              <a:t>← </a:t>
            </a:r>
            <a:r>
              <a:rPr lang="en-US" altLang="ko-KR" sz="1400" dirty="0"/>
              <a:t>HKDF.Expand(MS, “c ap traffic”)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410413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5207A8-8722-412E-807E-A5968E34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Full TLS Handshake (3/3)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9776352-B0AB-4F0F-9010-E97DB74A3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79553" cy="4351338"/>
          </a:xfrm>
        </p:spPr>
        <p:txBody>
          <a:bodyPr wrap="none">
            <a:noAutofit/>
          </a:bodyPr>
          <a:lstStyle/>
          <a:p>
            <a:r>
              <a:rPr lang="en-US" altLang="ko-KR" dirty="0"/>
              <a:t>Phase3: confirmation / explicit authentication</a:t>
            </a:r>
          </a:p>
          <a:p>
            <a:pPr lvl="1"/>
            <a:endParaRPr lang="en-US" altLang="ko-KR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DAC959D-881D-4380-B3E0-E6D60C3B1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69050"/>
            <a:ext cx="2743200" cy="365125"/>
          </a:xfrm>
        </p:spPr>
        <p:txBody>
          <a:bodyPr/>
          <a:lstStyle/>
          <a:p>
            <a:fld id="{A9C78155-70CE-4240-8B20-BD34BF2FC5E5}" type="slidenum">
              <a:rPr lang="ko-KR" altLang="en-US" smtClean="0"/>
              <a:pPr/>
              <a:t>18</a:t>
            </a:fld>
            <a:endParaRPr lang="ko-KR" altLang="en-US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95EAEF7C-8C1A-4BA9-85CB-4F94E785B6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3155" y="2324656"/>
            <a:ext cx="914400" cy="914400"/>
          </a:xfrm>
          <a:prstGeom prst="rect">
            <a:avLst/>
          </a:prstGeom>
        </p:spPr>
      </p:pic>
      <p:pic>
        <p:nvPicPr>
          <p:cNvPr id="9" name="그림 8" descr="밤하늘이(가) 표시된 사진&#10;&#10;자동 생성된 설명">
            <a:extLst>
              <a:ext uri="{FF2B5EF4-FFF2-40B4-BE49-F238E27FC236}">
                <a16:creationId xmlns:a16="http://schemas.microsoft.com/office/drawing/2014/main" id="{D43568B2-7D3C-4AD0-83DD-AEF2CF6D9B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6915" y="2441337"/>
            <a:ext cx="681037" cy="68103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FA6F585-954E-41C2-9177-9916880F7D65}"/>
              </a:ext>
            </a:extLst>
          </p:cNvPr>
          <p:cNvSpPr txBox="1"/>
          <p:nvPr/>
        </p:nvSpPr>
        <p:spPr>
          <a:xfrm>
            <a:off x="2074607" y="3160400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Client</a:t>
            </a:r>
            <a:endParaRPr lang="ko-KR" altLang="en-US" dirty="0">
              <a:latin typeface="나눔스퀘어라운드 Regular" panose="020B0600000101010101" pitchFamily="50" charset="-127"/>
              <a:ea typeface="나눔스퀘어라운드 Regular" panose="020B0600000101010101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18928D3-7F2F-4C20-AA0C-185227BC0CB0}"/>
              </a:ext>
            </a:extLst>
          </p:cNvPr>
          <p:cNvSpPr txBox="1"/>
          <p:nvPr/>
        </p:nvSpPr>
        <p:spPr>
          <a:xfrm>
            <a:off x="9194117" y="3160400"/>
            <a:ext cx="892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Server</a:t>
            </a:r>
            <a:endParaRPr lang="ko-KR" altLang="en-US" dirty="0">
              <a:latin typeface="나눔스퀘어라운드 Regular" panose="020B0600000101010101" pitchFamily="50" charset="-127"/>
              <a:ea typeface="나눔스퀘어라운드 Regular" panose="020B0600000101010101" pitchFamily="50" charset="-127"/>
            </a:endParaRPr>
          </a:p>
        </p:txBody>
      </p: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B59C29C0-576C-452E-A33C-1F075CA49747}"/>
              </a:ext>
            </a:extLst>
          </p:cNvPr>
          <p:cNvCxnSpPr>
            <a:cxnSpLocks/>
          </p:cNvCxnSpPr>
          <p:nvPr/>
        </p:nvCxnSpPr>
        <p:spPr>
          <a:xfrm>
            <a:off x="3084516" y="3049293"/>
            <a:ext cx="6120000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E21B631D-7BC4-4B4D-8344-BA6CABE33AA6}"/>
              </a:ext>
            </a:extLst>
          </p:cNvPr>
          <p:cNvSpPr txBox="1"/>
          <p:nvPr/>
        </p:nvSpPr>
        <p:spPr>
          <a:xfrm>
            <a:off x="10390281" y="365125"/>
            <a:ext cx="1335622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r"/>
            <a:r>
              <a:rPr lang="en-US" altLang="ko-KR" dirty="0">
                <a:solidFill>
                  <a:schemeClr val="bg1">
                    <a:lumMod val="65000"/>
                  </a:schemeClr>
                </a:solidFill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4. KEMTLS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640F30F-5C3C-490C-9E1B-B0756AE035F4}"/>
              </a:ext>
            </a:extLst>
          </p:cNvPr>
          <p:cNvSpPr txBox="1"/>
          <p:nvPr/>
        </p:nvSpPr>
        <p:spPr>
          <a:xfrm>
            <a:off x="4257675" y="2670548"/>
            <a:ext cx="5045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ServerFinished</a:t>
            </a:r>
            <a:r>
              <a:rPr lang="en-US" altLang="ko-KR" dirty="0"/>
              <a:t>: SF </a:t>
            </a:r>
            <a:r>
              <a:rPr lang="ko-KR" altLang="en-US" dirty="0"/>
              <a:t>← </a:t>
            </a:r>
            <a:r>
              <a:rPr lang="en-US" altLang="ko-KR" dirty="0"/>
              <a:t>HMAC(fk</a:t>
            </a:r>
            <a:r>
              <a:rPr lang="en-US" altLang="ko-KR" baseline="-25000" dirty="0"/>
              <a:t>s</a:t>
            </a:r>
            <a:r>
              <a:rPr lang="en-US" altLang="ko-KR" dirty="0"/>
              <a:t>, CH…CF)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8D2DDA3-B479-407A-BF09-D3EBE067FB64}"/>
              </a:ext>
            </a:extLst>
          </p:cNvPr>
          <p:cNvSpPr txBox="1"/>
          <p:nvPr/>
        </p:nvSpPr>
        <p:spPr>
          <a:xfrm>
            <a:off x="3026959" y="3083788"/>
            <a:ext cx="3563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Abort if SF ≠ HMAC(fks, CH…CF)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DEEB1E1-3B49-40EB-807C-78F7573C011F}"/>
              </a:ext>
            </a:extLst>
          </p:cNvPr>
          <p:cNvSpPr txBox="1"/>
          <p:nvPr/>
        </p:nvSpPr>
        <p:spPr>
          <a:xfrm>
            <a:off x="3211551" y="3412725"/>
            <a:ext cx="594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/>
              <a:t>SATS ← HKDF.Expand(MS, “s ap traffic”, CH…SF)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452734D-FE99-4979-91BC-90FAC5D6BDB0}"/>
              </a:ext>
            </a:extLst>
          </p:cNvPr>
          <p:cNvSpPr txBox="1"/>
          <p:nvPr/>
        </p:nvSpPr>
        <p:spPr>
          <a:xfrm>
            <a:off x="3211551" y="3782057"/>
            <a:ext cx="594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/>
              <a:t>K1, K2, K3, …</a:t>
            </a:r>
            <a:r>
              <a:rPr lang="ko-KR" altLang="en-US" dirty="0"/>
              <a:t>← </a:t>
            </a:r>
            <a:r>
              <a:rPr lang="en-US" altLang="ko-KR" dirty="0"/>
              <a:t>SATS.Extract()</a:t>
            </a:r>
          </a:p>
        </p:txBody>
      </p:sp>
      <p:cxnSp>
        <p:nvCxnSpPr>
          <p:cNvPr id="23" name="직선 화살표 연결선 22">
            <a:extLst>
              <a:ext uri="{FF2B5EF4-FFF2-40B4-BE49-F238E27FC236}">
                <a16:creationId xmlns:a16="http://schemas.microsoft.com/office/drawing/2014/main" id="{5C08649B-01F8-4E6F-88FA-6D65CB4ED3C7}"/>
              </a:ext>
            </a:extLst>
          </p:cNvPr>
          <p:cNvCxnSpPr>
            <a:cxnSpLocks/>
          </p:cNvCxnSpPr>
          <p:nvPr/>
        </p:nvCxnSpPr>
        <p:spPr>
          <a:xfrm>
            <a:off x="3084516" y="4510103"/>
            <a:ext cx="6120000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97F21027-FEB7-4843-929F-503648E8B6B1}"/>
              </a:ext>
            </a:extLst>
          </p:cNvPr>
          <p:cNvSpPr txBox="1"/>
          <p:nvPr/>
        </p:nvSpPr>
        <p:spPr>
          <a:xfrm>
            <a:off x="3211551" y="4140462"/>
            <a:ext cx="594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/>
              <a:t>AEAD-encrypted with key derived from SATS</a:t>
            </a:r>
          </a:p>
        </p:txBody>
      </p:sp>
    </p:spTree>
    <p:extLst>
      <p:ext uri="{BB962C8B-B14F-4D97-AF65-F5344CB8AC3E}">
        <p14:creationId xmlns:p14="http://schemas.microsoft.com/office/powerpoint/2010/main" val="10905747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9776352-B0AB-4F0F-9010-E97DB74A3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38330"/>
            <a:ext cx="7772400" cy="950625"/>
          </a:xfrm>
        </p:spPr>
        <p:txBody>
          <a:bodyPr wrap="none">
            <a:noAutofit/>
          </a:bodyPr>
          <a:lstStyle/>
          <a:p>
            <a:pPr marL="0" indent="0">
              <a:buNone/>
            </a:pPr>
            <a:r>
              <a:rPr lang="en-US" altLang="ko-KR" sz="4800" dirty="0">
                <a:latin typeface="나눔스퀘어_ac Bold" panose="020B0600000101010101" pitchFamily="50" charset="-127"/>
                <a:ea typeface="나눔스퀘어_ac Bold" panose="020B0600000101010101" pitchFamily="50" charset="-127"/>
                <a:cs typeface="+mj-cs"/>
              </a:rPr>
              <a:t>4. TLS 1.3 vs KEM TLS</a:t>
            </a:r>
            <a:endParaRPr lang="en-US" altLang="ko-KR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DAC959D-881D-4380-B3E0-E6D60C3B1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69050"/>
            <a:ext cx="2743200" cy="365125"/>
          </a:xfrm>
        </p:spPr>
        <p:txBody>
          <a:bodyPr/>
          <a:lstStyle/>
          <a:p>
            <a:fld id="{A9C78155-70CE-4240-8B20-BD34BF2FC5E5}" type="slidenum">
              <a:rPr lang="ko-KR" altLang="en-US" smtClean="0"/>
              <a:pPr/>
              <a:t>19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02772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5207A8-8722-412E-807E-A5968E34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9776352-B0AB-4F0F-9010-E97DB74A3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64900" cy="4351338"/>
          </a:xfrm>
        </p:spPr>
        <p:txBody>
          <a:bodyPr>
            <a:noAutofit/>
          </a:bodyPr>
          <a:lstStyle/>
          <a:p>
            <a:pPr marL="542925" indent="-542925">
              <a:buFont typeface="+mj-lt"/>
              <a:buAutoNum type="arabicPeriod"/>
            </a:pPr>
            <a:r>
              <a:rPr lang="en-US" altLang="ko-KR" dirty="0"/>
              <a:t>Introduction</a:t>
            </a:r>
          </a:p>
          <a:p>
            <a:pPr marL="542925" indent="-542925">
              <a:buFont typeface="+mj-lt"/>
              <a:buAutoNum type="arabicPeriod"/>
            </a:pPr>
            <a:r>
              <a:rPr lang="en-US" altLang="ko-KR" dirty="0"/>
              <a:t>Background</a:t>
            </a:r>
          </a:p>
          <a:p>
            <a:pPr marL="542925" indent="-542925">
              <a:buFont typeface="+mj-lt"/>
              <a:buAutoNum type="arabicPeriod"/>
            </a:pPr>
            <a:r>
              <a:rPr lang="en-US" altLang="ko-KR" dirty="0"/>
              <a:t>TLS 1.3 </a:t>
            </a:r>
          </a:p>
          <a:p>
            <a:pPr marL="542925" indent="-542925">
              <a:buFont typeface="+mj-lt"/>
              <a:buAutoNum type="arabicPeriod"/>
            </a:pPr>
            <a:r>
              <a:rPr lang="en-US" altLang="ko-KR" dirty="0"/>
              <a:t>KEM TLS</a:t>
            </a:r>
          </a:p>
          <a:p>
            <a:pPr marL="542925" indent="-542925">
              <a:buFont typeface="+mj-lt"/>
              <a:buAutoNum type="arabicPeriod"/>
            </a:pPr>
            <a:r>
              <a:rPr lang="en-US" altLang="ko-KR" dirty="0"/>
              <a:t>TLS 1.3 vs KEM TLS</a:t>
            </a:r>
          </a:p>
          <a:p>
            <a:pPr marL="542925" indent="-542925">
              <a:buFont typeface="+mj-lt"/>
              <a:buAutoNum type="arabicPeriod"/>
            </a:pPr>
            <a:r>
              <a:rPr lang="en-US" altLang="ko-KR" dirty="0"/>
              <a:t>Conclusion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DAC959D-881D-4380-B3E0-E6D60C3B1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69050"/>
            <a:ext cx="2743200" cy="365125"/>
          </a:xfrm>
        </p:spPr>
        <p:txBody>
          <a:bodyPr/>
          <a:lstStyle/>
          <a:p>
            <a:fld id="{A9C78155-70CE-4240-8B20-BD34BF2FC5E5}" type="slidenum">
              <a:rPr lang="ko-KR" altLang="en-US" smtClean="0"/>
              <a:pPr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184863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5207A8-8722-412E-807E-A5968E34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Computation time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9776352-B0AB-4F0F-9010-E97DB74A3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79553" cy="4351338"/>
          </a:xfrm>
        </p:spPr>
        <p:txBody>
          <a:bodyPr wrap="none">
            <a:noAutofit/>
          </a:bodyPr>
          <a:lstStyle/>
          <a:p>
            <a:r>
              <a:rPr lang="en-US" altLang="ko-KR" dirty="0"/>
              <a:t>Average time in ms for asymmetric cryptography operations</a:t>
            </a:r>
            <a:r>
              <a:rPr lang="en-US" altLang="ko-KR" baseline="30000" dirty="0"/>
              <a:t>3)</a:t>
            </a:r>
          </a:p>
          <a:p>
            <a:pPr lvl="1"/>
            <a:endParaRPr lang="en-US" altLang="ko-KR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DAC959D-881D-4380-B3E0-E6D60C3B1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69050"/>
            <a:ext cx="2743200" cy="365125"/>
          </a:xfrm>
        </p:spPr>
        <p:txBody>
          <a:bodyPr/>
          <a:lstStyle/>
          <a:p>
            <a:fld id="{A9C78155-70CE-4240-8B20-BD34BF2FC5E5}" type="slidenum">
              <a:rPr lang="ko-KR" altLang="en-US" smtClean="0"/>
              <a:pPr/>
              <a:t>20</a:t>
            </a:fld>
            <a:endParaRPr lang="ko-KR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4BEB6F-334C-48E4-9C63-D0759F60360E}"/>
              </a:ext>
            </a:extLst>
          </p:cNvPr>
          <p:cNvSpPr txBox="1"/>
          <p:nvPr/>
        </p:nvSpPr>
        <p:spPr>
          <a:xfrm>
            <a:off x="9176808" y="365125"/>
            <a:ext cx="2549095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r"/>
            <a:r>
              <a:rPr lang="en-US" altLang="ko-KR" dirty="0">
                <a:solidFill>
                  <a:schemeClr val="bg1">
                    <a:lumMod val="65000"/>
                  </a:schemeClr>
                </a:solidFill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4. TLS 1.3 vs KEM TLS</a:t>
            </a:r>
            <a:endParaRPr lang="ko-KR" altLang="en-US" dirty="0">
              <a:solidFill>
                <a:schemeClr val="bg1">
                  <a:lumMod val="65000"/>
                </a:schemeClr>
              </a:solidFill>
              <a:latin typeface="나눔스퀘어라운드 Bold" panose="020B0600000101010101" pitchFamily="50" charset="-127"/>
              <a:ea typeface="나눔스퀘어라운드 Bold" panose="020B0600000101010101" pitchFamily="50" charset="-127"/>
            </a:endParaRPr>
          </a:p>
        </p:txBody>
      </p:sp>
      <p:graphicFrame>
        <p:nvGraphicFramePr>
          <p:cNvPr id="6" name="표 6">
            <a:extLst>
              <a:ext uri="{FF2B5EF4-FFF2-40B4-BE49-F238E27FC236}">
                <a16:creationId xmlns:a16="http://schemas.microsoft.com/office/drawing/2014/main" id="{16355A00-12AF-4008-B9E1-5D7B99E070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970768"/>
              </p:ext>
            </p:extLst>
          </p:nvPr>
        </p:nvGraphicFramePr>
        <p:xfrm>
          <a:off x="1155699" y="2316480"/>
          <a:ext cx="10002036" cy="3713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0921">
                  <a:extLst>
                    <a:ext uri="{9D8B030D-6E8A-4147-A177-3AD203B41FA5}">
                      <a16:colId xmlns:a16="http://schemas.microsoft.com/office/drawing/2014/main" val="2184577135"/>
                    </a:ext>
                  </a:extLst>
                </a:gridCol>
                <a:gridCol w="1592495">
                  <a:extLst>
                    <a:ext uri="{9D8B030D-6E8A-4147-A177-3AD203B41FA5}">
                      <a16:colId xmlns:a16="http://schemas.microsoft.com/office/drawing/2014/main" val="124658767"/>
                    </a:ext>
                  </a:extLst>
                </a:gridCol>
                <a:gridCol w="1849586">
                  <a:extLst>
                    <a:ext uri="{9D8B030D-6E8A-4147-A177-3AD203B41FA5}">
                      <a16:colId xmlns:a16="http://schemas.microsoft.com/office/drawing/2014/main" val="3687693380"/>
                    </a:ext>
                  </a:extLst>
                </a:gridCol>
                <a:gridCol w="1739678">
                  <a:extLst>
                    <a:ext uri="{9D8B030D-6E8A-4147-A177-3AD203B41FA5}">
                      <a16:colId xmlns:a16="http://schemas.microsoft.com/office/drawing/2014/main" val="847124054"/>
                    </a:ext>
                  </a:extLst>
                </a:gridCol>
                <a:gridCol w="1739678">
                  <a:extLst>
                    <a:ext uri="{9D8B030D-6E8A-4147-A177-3AD203B41FA5}">
                      <a16:colId xmlns:a16="http://schemas.microsoft.com/office/drawing/2014/main" val="3366974790"/>
                    </a:ext>
                  </a:extLst>
                </a:gridCol>
                <a:gridCol w="1739678">
                  <a:extLst>
                    <a:ext uri="{9D8B030D-6E8A-4147-A177-3AD203B41FA5}">
                      <a16:colId xmlns:a16="http://schemas.microsoft.com/office/drawing/2014/main" val="42057995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Abbrv.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Excl. int. CA cert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Incl. int. CA cert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83695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TLS 1.3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ERRR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Client op.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Server op.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Client op.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/>
                        <a:t>Server op.</a:t>
                      </a:r>
                      <a:endParaRPr lang="ko-KR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741963"/>
                  </a:ext>
                </a:extLst>
              </a:tr>
              <a:tr h="37592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SFXX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/>
                        <a:t>0.134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/>
                        <a:t>0.629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/>
                        <a:t>0.150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/>
                        <a:t>0.629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17270757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SFGG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/>
                        <a:t>40.058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/>
                        <a:t>21.676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/>
                        <a:t>40.094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b="0" dirty="0"/>
                        <a:t>21.676</a:t>
                      </a:r>
                      <a:endParaRPr lang="ko-KR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2013131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KDDD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/>
                        <a:t>0.080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/>
                        <a:t>0.087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/>
                        <a:t>0.111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/>
                        <a:t>0.087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7461295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NFFF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/>
                        <a:t>0.141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/>
                        <a:t>0.254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/>
                        <a:t>0.181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/>
                        <a:t>0.254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21197072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KEMTLS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SSXG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/>
                        <a:t>61.456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/>
                        <a:t>41.712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/>
                        <a:t>61.493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/>
                        <a:t>41.712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9154608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SSGG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/>
                        <a:t>55.503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/>
                        <a:t>41.712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/>
                        <a:t>55.540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/>
                        <a:t>41.712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8976161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KKDD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/>
                        <a:t>0.060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/>
                        <a:t>0.021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/>
                        <a:t>0.091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/>
                        <a:t>0.021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58374549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NNFF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/>
                        <a:t>0.118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/>
                        <a:t>0.027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/>
                        <a:t>0.158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/>
                        <a:t>0.027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73076472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0FB9637-4D7A-4737-92F0-F1F80FA185FD}"/>
              </a:ext>
            </a:extLst>
          </p:cNvPr>
          <p:cNvSpPr txBox="1"/>
          <p:nvPr/>
        </p:nvSpPr>
        <p:spPr>
          <a:xfrm>
            <a:off x="216304" y="6277189"/>
            <a:ext cx="117736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en-US" altLang="ko-KR" sz="1200" dirty="0">
                <a:solidFill>
                  <a:schemeClr val="bg1">
                    <a:lumMod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</a:br>
            <a:r>
              <a:rPr lang="en-US" altLang="ko-KR" sz="1200" dirty="0">
                <a:solidFill>
                  <a:schemeClr val="bg1">
                    <a:lumMod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3) Testbed: A server with two Intel Xeon Gold 6230 (Cascade Lake) CPUs, each featuring 20 physical cores, which gives 80 hyperthreaded cores in total</a:t>
            </a:r>
            <a:endParaRPr lang="ko-KR" altLang="en-US" sz="1200" dirty="0">
              <a:solidFill>
                <a:schemeClr val="bg1">
                  <a:lumMod val="50000"/>
                </a:schemeClr>
              </a:solidFill>
              <a:latin typeface="나눔스퀘어라운드 Regular" panose="020B0600000101010101" pitchFamily="50" charset="-127"/>
              <a:ea typeface="나눔스퀘어라운드 Regular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800857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5207A8-8722-412E-807E-A5968E34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Handshake Establishment (1/2)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9776352-B0AB-4F0F-9010-E97DB74A3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79553" cy="4351338"/>
          </a:xfrm>
        </p:spPr>
        <p:txBody>
          <a:bodyPr wrap="none">
            <a:noAutofit/>
          </a:bodyPr>
          <a:lstStyle/>
          <a:p>
            <a:r>
              <a:rPr lang="en-US" altLang="ko-KR" dirty="0"/>
              <a:t>Average time in ms for HS establishment in high-speed network</a:t>
            </a:r>
            <a:r>
              <a:rPr lang="en-US" altLang="ko-KR" baseline="30000" dirty="0"/>
              <a:t>4)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DAC959D-881D-4380-B3E0-E6D60C3B1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69050"/>
            <a:ext cx="2743200" cy="365125"/>
          </a:xfrm>
        </p:spPr>
        <p:txBody>
          <a:bodyPr/>
          <a:lstStyle/>
          <a:p>
            <a:fld id="{A9C78155-70CE-4240-8B20-BD34BF2FC5E5}" type="slidenum">
              <a:rPr lang="ko-KR" altLang="en-US" smtClean="0"/>
              <a:pPr/>
              <a:t>21</a:t>
            </a:fld>
            <a:endParaRPr lang="ko-KR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4BEB6F-334C-48E4-9C63-D0759F60360E}"/>
              </a:ext>
            </a:extLst>
          </p:cNvPr>
          <p:cNvSpPr txBox="1"/>
          <p:nvPr/>
        </p:nvSpPr>
        <p:spPr>
          <a:xfrm>
            <a:off x="9176808" y="365125"/>
            <a:ext cx="2549095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r"/>
            <a:r>
              <a:rPr lang="en-US" altLang="ko-KR" dirty="0">
                <a:solidFill>
                  <a:schemeClr val="bg1">
                    <a:lumMod val="65000"/>
                  </a:schemeClr>
                </a:solidFill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4. TLS 1.3 vs KEM TLS</a:t>
            </a:r>
            <a:endParaRPr lang="ko-KR" altLang="en-US" dirty="0">
              <a:solidFill>
                <a:schemeClr val="bg1">
                  <a:lumMod val="65000"/>
                </a:schemeClr>
              </a:solidFill>
              <a:latin typeface="나눔스퀘어라운드 Bold" panose="020B0600000101010101" pitchFamily="50" charset="-127"/>
              <a:ea typeface="나눔스퀘어라운드 Bold" panose="020B0600000101010101" pitchFamily="50" charset="-127"/>
            </a:endParaRPr>
          </a:p>
        </p:txBody>
      </p:sp>
      <p:graphicFrame>
        <p:nvGraphicFramePr>
          <p:cNvPr id="6" name="표 6">
            <a:extLst>
              <a:ext uri="{FF2B5EF4-FFF2-40B4-BE49-F238E27FC236}">
                <a16:creationId xmlns:a16="http://schemas.microsoft.com/office/drawing/2014/main" id="{16355A00-12AF-4008-B9E1-5D7B99E070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410808"/>
              </p:ext>
            </p:extLst>
          </p:nvPr>
        </p:nvGraphicFramePr>
        <p:xfrm>
          <a:off x="1155699" y="2316480"/>
          <a:ext cx="10002045" cy="3931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0229">
                  <a:extLst>
                    <a:ext uri="{9D8B030D-6E8A-4147-A177-3AD203B41FA5}">
                      <a16:colId xmlns:a16="http://schemas.microsoft.com/office/drawing/2014/main" val="2184577135"/>
                    </a:ext>
                  </a:extLst>
                </a:gridCol>
                <a:gridCol w="760288">
                  <a:extLst>
                    <a:ext uri="{9D8B030D-6E8A-4147-A177-3AD203B41FA5}">
                      <a16:colId xmlns:a16="http://schemas.microsoft.com/office/drawing/2014/main" val="124658767"/>
                    </a:ext>
                  </a:extLst>
                </a:gridCol>
                <a:gridCol w="1037691">
                  <a:extLst>
                    <a:ext uri="{9D8B030D-6E8A-4147-A177-3AD203B41FA5}">
                      <a16:colId xmlns:a16="http://schemas.microsoft.com/office/drawing/2014/main" val="3687693380"/>
                    </a:ext>
                  </a:extLst>
                </a:gridCol>
                <a:gridCol w="1150704">
                  <a:extLst>
                    <a:ext uri="{9D8B030D-6E8A-4147-A177-3AD203B41FA5}">
                      <a16:colId xmlns:a16="http://schemas.microsoft.com/office/drawing/2014/main" val="150472062"/>
                    </a:ext>
                  </a:extLst>
                </a:gridCol>
                <a:gridCol w="1027416">
                  <a:extLst>
                    <a:ext uri="{9D8B030D-6E8A-4147-A177-3AD203B41FA5}">
                      <a16:colId xmlns:a16="http://schemas.microsoft.com/office/drawing/2014/main" val="847124054"/>
                    </a:ext>
                  </a:extLst>
                </a:gridCol>
                <a:gridCol w="934953">
                  <a:extLst>
                    <a:ext uri="{9D8B030D-6E8A-4147-A177-3AD203B41FA5}">
                      <a16:colId xmlns:a16="http://schemas.microsoft.com/office/drawing/2014/main" val="2461667025"/>
                    </a:ext>
                  </a:extLst>
                </a:gridCol>
                <a:gridCol w="1037691">
                  <a:extLst>
                    <a:ext uri="{9D8B030D-6E8A-4147-A177-3AD203B41FA5}">
                      <a16:colId xmlns:a16="http://schemas.microsoft.com/office/drawing/2014/main" val="3366974790"/>
                    </a:ext>
                  </a:extLst>
                </a:gridCol>
                <a:gridCol w="1191796">
                  <a:extLst>
                    <a:ext uri="{9D8B030D-6E8A-4147-A177-3AD203B41FA5}">
                      <a16:colId xmlns:a16="http://schemas.microsoft.com/office/drawing/2014/main" val="4026080544"/>
                    </a:ext>
                  </a:extLst>
                </a:gridCol>
                <a:gridCol w="1027416">
                  <a:extLst>
                    <a:ext uri="{9D8B030D-6E8A-4147-A177-3AD203B41FA5}">
                      <a16:colId xmlns:a16="http://schemas.microsoft.com/office/drawing/2014/main" val="4205799590"/>
                    </a:ext>
                  </a:extLst>
                </a:gridCol>
                <a:gridCol w="893861">
                  <a:extLst>
                    <a:ext uri="{9D8B030D-6E8A-4147-A177-3AD203B41FA5}">
                      <a16:colId xmlns:a16="http://schemas.microsoft.com/office/drawing/2014/main" val="2672190164"/>
                    </a:ext>
                  </a:extLst>
                </a:gridCol>
              </a:tblGrid>
              <a:tr h="311576"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Abbrv.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Excl. int. CA cert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Incl. int. CA cert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683695"/>
                  </a:ext>
                </a:extLst>
              </a:tr>
              <a:tr h="49332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Client</a:t>
                      </a:r>
                      <a:br>
                        <a:rPr lang="en-US" altLang="ko-KR" sz="1600" dirty="0"/>
                      </a:br>
                      <a:r>
                        <a:rPr lang="en-US" altLang="ko-KR" sz="1600" dirty="0"/>
                        <a:t>sent req.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Client</a:t>
                      </a:r>
                      <a:br>
                        <a:rPr lang="en-US" altLang="ko-KR" sz="1600" dirty="0"/>
                      </a:br>
                      <a:r>
                        <a:rPr lang="en-US" altLang="ko-KR" sz="1600" dirty="0"/>
                        <a:t>recv. resp.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Server</a:t>
                      </a:r>
                      <a:br>
                        <a:rPr lang="en-US" altLang="ko-KR" sz="1600" dirty="0"/>
                      </a:br>
                      <a:r>
                        <a:rPr lang="en-US" altLang="ko-KR" sz="1600" dirty="0"/>
                        <a:t>HS done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Sum</a:t>
                      </a:r>
                      <a:br>
                        <a:rPr lang="en-US" altLang="ko-KR" sz="1600" dirty="0"/>
                      </a:br>
                      <a:r>
                        <a:rPr lang="en-US" altLang="ko-KR" sz="1600" dirty="0"/>
                        <a:t>HS est.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Client</a:t>
                      </a:r>
                      <a:br>
                        <a:rPr lang="en-US" altLang="ko-KR" sz="1600" dirty="0"/>
                      </a:br>
                      <a:r>
                        <a:rPr lang="en-US" altLang="ko-KR" sz="1600" dirty="0"/>
                        <a:t>sent req.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Client</a:t>
                      </a:r>
                      <a:br>
                        <a:rPr lang="en-US" altLang="ko-KR" sz="1600" dirty="0"/>
                      </a:br>
                      <a:r>
                        <a:rPr lang="en-US" altLang="ko-KR" sz="1600" dirty="0"/>
                        <a:t>recv. resp.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Server</a:t>
                      </a:r>
                      <a:br>
                        <a:rPr lang="en-US" altLang="ko-KR" sz="1600" dirty="0"/>
                      </a:br>
                      <a:r>
                        <a:rPr lang="en-US" altLang="ko-KR" sz="1600" dirty="0"/>
                        <a:t>HS done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Sum</a:t>
                      </a:r>
                      <a:br>
                        <a:rPr lang="en-US" altLang="ko-KR" sz="1600" dirty="0"/>
                      </a:br>
                      <a:r>
                        <a:rPr lang="en-US" altLang="ko-KR" sz="1600" dirty="0"/>
                        <a:t>HS est.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727157"/>
                  </a:ext>
                </a:extLst>
              </a:tr>
              <a:tr h="285611"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TLS 1.3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ERRR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66.4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97.6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35.4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199.4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66.6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97.8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b="0" dirty="0"/>
                        <a:t>35.6</a:t>
                      </a:r>
                      <a:endParaRPr lang="ko-KR" altLang="en-US" sz="16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b="0" dirty="0"/>
                        <a:t>200.0</a:t>
                      </a:r>
                      <a:endParaRPr lang="ko-KR" altLang="en-US" sz="16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741963"/>
                  </a:ext>
                </a:extLst>
              </a:tr>
              <a:tr h="28561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SFXX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165.8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196.9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134.0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496.7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166.2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197.3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134.4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497.9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172707576"/>
                  </a:ext>
                </a:extLst>
              </a:tr>
              <a:tr h="28561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SFGG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154.9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186.0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123.1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464.0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259.0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290.2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b="0" dirty="0"/>
                        <a:t>227.1</a:t>
                      </a:r>
                      <a:endParaRPr lang="ko-KR" altLang="en-US" sz="16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b="0" dirty="0"/>
                        <a:t>776.3</a:t>
                      </a:r>
                      <a:endParaRPr lang="ko-KR" altLang="en-US" sz="16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20131316"/>
                  </a:ext>
                </a:extLst>
              </a:tr>
              <a:tr h="28561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KDDD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64.3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95.5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33.3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193.1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648.8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96.0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33.8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778.6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74612956"/>
                  </a:ext>
                </a:extLst>
              </a:tr>
              <a:tr h="28561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NFFF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65.1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96.3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34.1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195.5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65.6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96.9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34.7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197.2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21197072"/>
                  </a:ext>
                </a:extLst>
              </a:tr>
              <a:tr h="285611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KEMTLS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SSXG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202.1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268.8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205.6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676.5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202.3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269.1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205.9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677.3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91546088"/>
                  </a:ext>
                </a:extLst>
              </a:tr>
              <a:tr h="28561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SSGG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190.4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256.6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193.4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640.4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293.3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359.5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296.3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949.1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89761617"/>
                  </a:ext>
                </a:extLst>
              </a:tr>
              <a:tr h="28561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KKDD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63.4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95.0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32.7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191.1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63.9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95.5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33.2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192.6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583745491"/>
                  </a:ext>
                </a:extLst>
              </a:tr>
              <a:tr h="28561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NNFF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63.6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95.5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32.9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192.0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64.2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95.8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33.5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193.5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73076472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3ABED61-A3A8-4348-B756-57E5BD0A746A}"/>
              </a:ext>
            </a:extLst>
          </p:cNvPr>
          <p:cNvSpPr txBox="1"/>
          <p:nvPr/>
        </p:nvSpPr>
        <p:spPr>
          <a:xfrm>
            <a:off x="216304" y="6277189"/>
            <a:ext cx="10515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en-US" altLang="ko-KR" sz="1200" dirty="0">
                <a:solidFill>
                  <a:schemeClr val="bg1">
                    <a:lumMod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</a:br>
            <a:r>
              <a:rPr lang="en-US" altLang="ko-KR" sz="1200" dirty="0">
                <a:solidFill>
                  <a:schemeClr val="bg1">
                    <a:lumMod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4) 31.1 ms RTT (representing a transcontinental connection), 1,000 Mbps bandwidth (throttled), packet loss rate fixed at 0%</a:t>
            </a:r>
            <a:endParaRPr lang="ko-KR" altLang="en-US" sz="1200" dirty="0">
              <a:solidFill>
                <a:schemeClr val="bg1">
                  <a:lumMod val="50000"/>
                </a:schemeClr>
              </a:solidFill>
              <a:latin typeface="나눔스퀘어라운드 Regular" panose="020B0600000101010101" pitchFamily="50" charset="-127"/>
              <a:ea typeface="나눔스퀘어라운드 Regular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023538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5207A8-8722-412E-807E-A5968E34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Handshake Establishment (2/2)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9776352-B0AB-4F0F-9010-E97DB74A3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79553" cy="4351338"/>
          </a:xfrm>
        </p:spPr>
        <p:txBody>
          <a:bodyPr wrap="none">
            <a:noAutofit/>
          </a:bodyPr>
          <a:lstStyle/>
          <a:p>
            <a:r>
              <a:rPr lang="en-US" altLang="ko-KR" dirty="0"/>
              <a:t>Average time in ms for HS establishment in lower-speed network</a:t>
            </a:r>
            <a:r>
              <a:rPr lang="en-US" altLang="ko-KR" baseline="30000" dirty="0"/>
              <a:t>5)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DAC959D-881D-4380-B3E0-E6D60C3B1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69050"/>
            <a:ext cx="2743200" cy="365125"/>
          </a:xfrm>
        </p:spPr>
        <p:txBody>
          <a:bodyPr/>
          <a:lstStyle/>
          <a:p>
            <a:fld id="{A9C78155-70CE-4240-8B20-BD34BF2FC5E5}" type="slidenum">
              <a:rPr lang="ko-KR" altLang="en-US" smtClean="0"/>
              <a:pPr/>
              <a:t>22</a:t>
            </a:fld>
            <a:endParaRPr lang="ko-KR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4BEB6F-334C-48E4-9C63-D0759F60360E}"/>
              </a:ext>
            </a:extLst>
          </p:cNvPr>
          <p:cNvSpPr txBox="1"/>
          <p:nvPr/>
        </p:nvSpPr>
        <p:spPr>
          <a:xfrm>
            <a:off x="9176808" y="365125"/>
            <a:ext cx="2549095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r"/>
            <a:r>
              <a:rPr lang="en-US" altLang="ko-KR" dirty="0">
                <a:solidFill>
                  <a:schemeClr val="bg1">
                    <a:lumMod val="65000"/>
                  </a:schemeClr>
                </a:solidFill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4. TLS 1.3 vs KEM TLS</a:t>
            </a:r>
            <a:endParaRPr lang="ko-KR" altLang="en-US" dirty="0">
              <a:solidFill>
                <a:schemeClr val="bg1">
                  <a:lumMod val="65000"/>
                </a:schemeClr>
              </a:solidFill>
              <a:latin typeface="나눔스퀘어라운드 Bold" panose="020B0600000101010101" pitchFamily="50" charset="-127"/>
              <a:ea typeface="나눔스퀘어라운드 Bold" panose="020B0600000101010101" pitchFamily="50" charset="-127"/>
            </a:endParaRPr>
          </a:p>
        </p:txBody>
      </p:sp>
      <p:graphicFrame>
        <p:nvGraphicFramePr>
          <p:cNvPr id="6" name="표 6">
            <a:extLst>
              <a:ext uri="{FF2B5EF4-FFF2-40B4-BE49-F238E27FC236}">
                <a16:creationId xmlns:a16="http://schemas.microsoft.com/office/drawing/2014/main" id="{16355A00-12AF-4008-B9E1-5D7B99E070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576296"/>
              </p:ext>
            </p:extLst>
          </p:nvPr>
        </p:nvGraphicFramePr>
        <p:xfrm>
          <a:off x="1155699" y="2316480"/>
          <a:ext cx="10112376" cy="3931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9801">
                  <a:extLst>
                    <a:ext uri="{9D8B030D-6E8A-4147-A177-3AD203B41FA5}">
                      <a16:colId xmlns:a16="http://schemas.microsoft.com/office/drawing/2014/main" val="2184577135"/>
                    </a:ext>
                  </a:extLst>
                </a:gridCol>
                <a:gridCol w="769428">
                  <a:extLst>
                    <a:ext uri="{9D8B030D-6E8A-4147-A177-3AD203B41FA5}">
                      <a16:colId xmlns:a16="http://schemas.microsoft.com/office/drawing/2014/main" val="124658767"/>
                    </a:ext>
                  </a:extLst>
                </a:gridCol>
                <a:gridCol w="994924">
                  <a:extLst>
                    <a:ext uri="{9D8B030D-6E8A-4147-A177-3AD203B41FA5}">
                      <a16:colId xmlns:a16="http://schemas.microsoft.com/office/drawing/2014/main" val="3687693380"/>
                    </a:ext>
                  </a:extLst>
                </a:gridCol>
                <a:gridCol w="1201733">
                  <a:extLst>
                    <a:ext uri="{9D8B030D-6E8A-4147-A177-3AD203B41FA5}">
                      <a16:colId xmlns:a16="http://schemas.microsoft.com/office/drawing/2014/main" val="150472062"/>
                    </a:ext>
                  </a:extLst>
                </a:gridCol>
                <a:gridCol w="1031900">
                  <a:extLst>
                    <a:ext uri="{9D8B030D-6E8A-4147-A177-3AD203B41FA5}">
                      <a16:colId xmlns:a16="http://schemas.microsoft.com/office/drawing/2014/main" val="847124054"/>
                    </a:ext>
                  </a:extLst>
                </a:gridCol>
                <a:gridCol w="939034">
                  <a:extLst>
                    <a:ext uri="{9D8B030D-6E8A-4147-A177-3AD203B41FA5}">
                      <a16:colId xmlns:a16="http://schemas.microsoft.com/office/drawing/2014/main" val="2461667025"/>
                    </a:ext>
                  </a:extLst>
                </a:gridCol>
                <a:gridCol w="1042220">
                  <a:extLst>
                    <a:ext uri="{9D8B030D-6E8A-4147-A177-3AD203B41FA5}">
                      <a16:colId xmlns:a16="http://schemas.microsoft.com/office/drawing/2014/main" val="3366974790"/>
                    </a:ext>
                  </a:extLst>
                </a:gridCol>
                <a:gridCol w="1196998">
                  <a:extLst>
                    <a:ext uri="{9D8B030D-6E8A-4147-A177-3AD203B41FA5}">
                      <a16:colId xmlns:a16="http://schemas.microsoft.com/office/drawing/2014/main" val="4026080544"/>
                    </a:ext>
                  </a:extLst>
                </a:gridCol>
                <a:gridCol w="1045552">
                  <a:extLst>
                    <a:ext uri="{9D8B030D-6E8A-4147-A177-3AD203B41FA5}">
                      <a16:colId xmlns:a16="http://schemas.microsoft.com/office/drawing/2014/main" val="4205799590"/>
                    </a:ext>
                  </a:extLst>
                </a:gridCol>
                <a:gridCol w="950786">
                  <a:extLst>
                    <a:ext uri="{9D8B030D-6E8A-4147-A177-3AD203B41FA5}">
                      <a16:colId xmlns:a16="http://schemas.microsoft.com/office/drawing/2014/main" val="2672190164"/>
                    </a:ext>
                  </a:extLst>
                </a:gridCol>
              </a:tblGrid>
              <a:tr h="311576"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Abbrv.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Excl. int. CA cert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Incl. int. CA cert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683695"/>
                  </a:ext>
                </a:extLst>
              </a:tr>
              <a:tr h="49332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Client</a:t>
                      </a:r>
                      <a:br>
                        <a:rPr lang="en-US" altLang="ko-KR" sz="1600" dirty="0"/>
                      </a:br>
                      <a:r>
                        <a:rPr lang="en-US" altLang="ko-KR" sz="1600" dirty="0"/>
                        <a:t>sent req.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Client</a:t>
                      </a:r>
                      <a:br>
                        <a:rPr lang="en-US" altLang="ko-KR" sz="1600" dirty="0"/>
                      </a:br>
                      <a:r>
                        <a:rPr lang="en-US" altLang="ko-KR" sz="1600" dirty="0"/>
                        <a:t>recv. resp.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Server</a:t>
                      </a:r>
                      <a:br>
                        <a:rPr lang="en-US" altLang="ko-KR" sz="1600" dirty="0"/>
                      </a:br>
                      <a:r>
                        <a:rPr lang="en-US" altLang="ko-KR" sz="1600" dirty="0"/>
                        <a:t>HS done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Sum</a:t>
                      </a:r>
                      <a:br>
                        <a:rPr lang="en-US" altLang="ko-KR" sz="1600" dirty="0"/>
                      </a:br>
                      <a:r>
                        <a:rPr lang="en-US" altLang="ko-KR" sz="1600" dirty="0"/>
                        <a:t>HS est.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Client</a:t>
                      </a:r>
                      <a:br>
                        <a:rPr lang="en-US" altLang="ko-KR" sz="1600" dirty="0"/>
                      </a:br>
                      <a:r>
                        <a:rPr lang="en-US" altLang="ko-KR" sz="1600" dirty="0"/>
                        <a:t>sent req.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Client</a:t>
                      </a:r>
                      <a:br>
                        <a:rPr lang="en-US" altLang="ko-KR" sz="1600" dirty="0"/>
                      </a:br>
                      <a:r>
                        <a:rPr lang="en-US" altLang="ko-KR" sz="1600" dirty="0"/>
                        <a:t>recv. resp.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Server</a:t>
                      </a:r>
                      <a:br>
                        <a:rPr lang="en-US" altLang="ko-KR" sz="1600" dirty="0"/>
                      </a:br>
                      <a:r>
                        <a:rPr lang="en-US" altLang="ko-KR" sz="1600" dirty="0"/>
                        <a:t>HS done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Sum</a:t>
                      </a:r>
                      <a:br>
                        <a:rPr lang="en-US" altLang="ko-KR" sz="1600" dirty="0"/>
                      </a:br>
                      <a:r>
                        <a:rPr lang="en-US" altLang="ko-KR" sz="1600" dirty="0"/>
                        <a:t>HS est.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727157"/>
                  </a:ext>
                </a:extLst>
              </a:tr>
              <a:tr h="285611"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TLS 1.3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ERRR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397.1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593.3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201.3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1,191.7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398.2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594.3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b="0" dirty="0"/>
                        <a:t>202.3</a:t>
                      </a:r>
                      <a:endParaRPr lang="ko-KR" altLang="en-US" sz="16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b="0" dirty="0"/>
                        <a:t>1,194.8</a:t>
                      </a:r>
                      <a:endParaRPr lang="ko-KR" altLang="en-US" sz="16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741963"/>
                  </a:ext>
                </a:extLst>
              </a:tr>
              <a:tr h="28561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SFXX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482.1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678.4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285.8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1,446.3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482.5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678.8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286.2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1,447.5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172707576"/>
                  </a:ext>
                </a:extLst>
              </a:tr>
              <a:tr h="28561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SFGG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473.7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669.8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277.5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1,421.2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10,936.3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11,902.5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b="0" dirty="0"/>
                        <a:t>10,384.1</a:t>
                      </a:r>
                      <a:endParaRPr lang="ko-KR" altLang="en-US" sz="16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b="0" dirty="0"/>
                        <a:t>33,222.9</a:t>
                      </a:r>
                      <a:endParaRPr lang="ko-KR" altLang="en-US" sz="16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20131316"/>
                  </a:ext>
                </a:extLst>
              </a:tr>
              <a:tr h="28561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KDDD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411.6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852.4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446.1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1,710.1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415.9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854.7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448.0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1,718.6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74612956"/>
                  </a:ext>
                </a:extLst>
              </a:tr>
              <a:tr h="28561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NFFF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398.1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662.2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269.2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1,330.2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406.7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842.8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443.5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1,693.0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21197072"/>
                  </a:ext>
                </a:extLst>
              </a:tr>
              <a:tr h="285611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KEMTLS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SSXG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505.8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732.0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339.7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1,577.5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506.1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732.4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340.1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1,578.6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91546088"/>
                  </a:ext>
                </a:extLst>
              </a:tr>
              <a:tr h="28561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SSGG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496.8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723.0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330.8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1550.6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10,859.5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11,861.0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10,331.7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33,052.2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89761617"/>
                  </a:ext>
                </a:extLst>
              </a:tr>
              <a:tr h="28561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KKDD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399.2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835.1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439.9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1674.2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418.9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864.2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447.6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1,730.7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583745491"/>
                  </a:ext>
                </a:extLst>
              </a:tr>
              <a:tr h="28561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NNFF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396.2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593.4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200.6</a:t>
                      </a:r>
                      <a:endParaRPr lang="ko-KR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1,190.2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400.0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835.6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440.2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600" dirty="0"/>
                        <a:t>1,675.8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73076472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3ABED61-A3A8-4348-B756-57E5BD0A746A}"/>
              </a:ext>
            </a:extLst>
          </p:cNvPr>
          <p:cNvSpPr txBox="1"/>
          <p:nvPr/>
        </p:nvSpPr>
        <p:spPr>
          <a:xfrm>
            <a:off x="216304" y="6277189"/>
            <a:ext cx="10515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en-US" altLang="ko-KR" sz="1200" dirty="0">
                <a:solidFill>
                  <a:schemeClr val="bg1">
                    <a:lumMod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</a:br>
            <a:r>
              <a:rPr lang="en-US" altLang="ko-KR" sz="1200" dirty="0">
                <a:solidFill>
                  <a:schemeClr val="bg1">
                    <a:lumMod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5) 195.6 ms RTT (representing a trans-Pacific connection), 10 Mbps bandwidth (throttled), packet loss rate fixed at 0%</a:t>
            </a:r>
            <a:endParaRPr lang="ko-KR" altLang="en-US" sz="1200" dirty="0">
              <a:solidFill>
                <a:schemeClr val="bg1">
                  <a:lumMod val="50000"/>
                </a:schemeClr>
              </a:solidFill>
              <a:latin typeface="나눔스퀘어라운드 Regular" panose="020B0600000101010101" pitchFamily="50" charset="-127"/>
              <a:ea typeface="나눔스퀘어라운드 Regular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466296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9776352-B0AB-4F0F-9010-E97DB74A3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38330"/>
            <a:ext cx="7772400" cy="950625"/>
          </a:xfrm>
        </p:spPr>
        <p:txBody>
          <a:bodyPr wrap="none">
            <a:noAutofit/>
          </a:bodyPr>
          <a:lstStyle/>
          <a:p>
            <a:pPr marL="0" indent="0">
              <a:buNone/>
            </a:pPr>
            <a:r>
              <a:rPr lang="en-US" altLang="ko-KR" sz="4800" dirty="0">
                <a:latin typeface="나눔스퀘어_ac Bold" panose="020B0600000101010101" pitchFamily="50" charset="-127"/>
                <a:ea typeface="나눔스퀘어_ac Bold" panose="020B0600000101010101" pitchFamily="50" charset="-127"/>
                <a:cs typeface="+mj-cs"/>
              </a:rPr>
              <a:t>5. Conclusion</a:t>
            </a:r>
            <a:endParaRPr lang="en-US" altLang="ko-KR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DAC959D-881D-4380-B3E0-E6D60C3B1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69050"/>
            <a:ext cx="2743200" cy="365125"/>
          </a:xfrm>
        </p:spPr>
        <p:txBody>
          <a:bodyPr/>
          <a:lstStyle/>
          <a:p>
            <a:fld id="{A9C78155-70CE-4240-8B20-BD34BF2FC5E5}" type="slidenum">
              <a:rPr lang="ko-KR" altLang="en-US" smtClean="0"/>
              <a:pPr/>
              <a:t>23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311807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5207A8-8722-412E-807E-A5968E34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Limitations &amp; Contributions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DAC959D-881D-4380-B3E0-E6D60C3B1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69050"/>
            <a:ext cx="2743200" cy="365125"/>
          </a:xfrm>
        </p:spPr>
        <p:txBody>
          <a:bodyPr/>
          <a:lstStyle/>
          <a:p>
            <a:fld id="{A9C78155-70CE-4240-8B20-BD34BF2FC5E5}" type="slidenum">
              <a:rPr lang="ko-KR" altLang="en-US" smtClean="0"/>
              <a:pPr/>
              <a:t>24</a:t>
            </a:fld>
            <a:endParaRPr lang="ko-KR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4BEB6F-334C-48E4-9C63-D0759F60360E}"/>
              </a:ext>
            </a:extLst>
          </p:cNvPr>
          <p:cNvSpPr txBox="1"/>
          <p:nvPr/>
        </p:nvSpPr>
        <p:spPr>
          <a:xfrm>
            <a:off x="10078400" y="365125"/>
            <a:ext cx="1647503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r"/>
            <a:r>
              <a:rPr lang="en-US" altLang="ko-KR" dirty="0">
                <a:solidFill>
                  <a:schemeClr val="bg1">
                    <a:lumMod val="65000"/>
                  </a:schemeClr>
                </a:solidFill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5. Conclusion</a:t>
            </a:r>
            <a:endParaRPr lang="ko-KR" altLang="en-US" dirty="0">
              <a:solidFill>
                <a:schemeClr val="bg1">
                  <a:lumMod val="65000"/>
                </a:schemeClr>
              </a:solidFill>
              <a:latin typeface="나눔스퀘어라운드 Bold" panose="020B0600000101010101" pitchFamily="50" charset="-127"/>
              <a:ea typeface="나눔스퀘어라운드 Bold" panose="020B0600000101010101" pitchFamily="50" charset="-127"/>
            </a:endParaRPr>
          </a:p>
        </p:txBody>
      </p:sp>
      <p:sp>
        <p:nvSpPr>
          <p:cNvPr id="9" name="내용 개체 틀 8">
            <a:extLst>
              <a:ext uri="{FF2B5EF4-FFF2-40B4-BE49-F238E27FC236}">
                <a16:creationId xmlns:a16="http://schemas.microsoft.com/office/drawing/2014/main" id="{841BCC0C-4A8B-44AE-A100-3DE3DAA8E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78610" cy="4351338"/>
          </a:xfrm>
        </p:spPr>
        <p:txBody>
          <a:bodyPr>
            <a:noAutofit/>
          </a:bodyPr>
          <a:lstStyle/>
          <a:p>
            <a:r>
              <a:rPr lang="en-US" altLang="ko-KR" dirty="0"/>
              <a:t>Limitations</a:t>
            </a:r>
          </a:p>
          <a:p>
            <a:pPr lvl="1"/>
            <a:r>
              <a:rPr lang="en-US" altLang="ko-KR" dirty="0"/>
              <a:t>Orthogonal to resumption mechanisms such as 0-RTT introduced by TLS 1.3</a:t>
            </a:r>
          </a:p>
          <a:p>
            <a:pPr lvl="1"/>
            <a:r>
              <a:rPr lang="en-US" altLang="ko-KR" dirty="0"/>
              <a:t>Still relies on the current PKI to long-term authentication</a:t>
            </a:r>
          </a:p>
          <a:p>
            <a:pPr lvl="1"/>
            <a:r>
              <a:rPr lang="en-US" altLang="ko-KR" dirty="0">
                <a:solidFill>
                  <a:srgbClr val="3399FF"/>
                </a:solidFill>
              </a:rPr>
              <a:t>Didn’t handle all the 3</a:t>
            </a:r>
            <a:r>
              <a:rPr lang="en-US" altLang="ko-KR" baseline="30000" dirty="0">
                <a:solidFill>
                  <a:srgbClr val="3399FF"/>
                </a:solidFill>
              </a:rPr>
              <a:t>rd</a:t>
            </a:r>
            <a:r>
              <a:rPr lang="en-US" altLang="ko-KR" dirty="0">
                <a:solidFill>
                  <a:srgbClr val="3399FF"/>
                </a:solidFill>
              </a:rPr>
              <a:t> round finalist algorithms without justification</a:t>
            </a:r>
          </a:p>
          <a:p>
            <a:pPr lvl="1"/>
            <a:r>
              <a:rPr lang="en-US" altLang="ko-KR" dirty="0">
                <a:solidFill>
                  <a:srgbClr val="3399FF"/>
                </a:solidFill>
              </a:rPr>
              <a:t>Many steps and keys to stick with the forward secrecy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Contributions</a:t>
            </a:r>
          </a:p>
          <a:p>
            <a:pPr lvl="1"/>
            <a:r>
              <a:rPr lang="en-US" altLang="ko-KR" dirty="0"/>
              <a:t>Achieves a TLS handshake that provides full post-quantum security</a:t>
            </a:r>
          </a:p>
          <a:p>
            <a:pPr lvl="1"/>
            <a:r>
              <a:rPr lang="en-US" altLang="ko-KR" dirty="0"/>
              <a:t>Optimizes for number of round trips, bandwidth, and computational costs</a:t>
            </a:r>
          </a:p>
          <a:p>
            <a:pPr lvl="2"/>
            <a:r>
              <a:rPr lang="en-US" altLang="ko-KR" dirty="0"/>
              <a:t>- For post-quantum security, KEM increases 39% handshake size, not 120% of PQ TLS 1.3</a:t>
            </a:r>
          </a:p>
          <a:p>
            <a:pPr lvl="1"/>
            <a:r>
              <a:rPr lang="en-US" altLang="ko-KR" dirty="0"/>
              <a:t>Presents an alternative TLS handshake which uses KEM mechanism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124384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84E1458-02DB-4F82-B9E9-A844B9687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8057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7200" dirty="0"/>
              <a:t>Thanks</a:t>
            </a:r>
          </a:p>
          <a:p>
            <a:pPr marL="0" indent="0" algn="r">
              <a:buNone/>
            </a:pPr>
            <a:endParaRPr lang="en-US" altLang="ko-KR" sz="13800" dirty="0"/>
          </a:p>
          <a:p>
            <a:pPr marL="0" indent="0" algn="r">
              <a:buNone/>
            </a:pPr>
            <a:r>
              <a:rPr lang="en-US" altLang="ko-KR" sz="11500" dirty="0"/>
              <a:t>Q&amp;A </a:t>
            </a:r>
            <a:endParaRPr lang="ko-KR" altLang="en-US" sz="11500" dirty="0"/>
          </a:p>
        </p:txBody>
      </p:sp>
      <p:sp>
        <p:nvSpPr>
          <p:cNvPr id="5" name="슬라이드 번호 개체 틀 3">
            <a:extLst>
              <a:ext uri="{FF2B5EF4-FFF2-40B4-BE49-F238E27FC236}">
                <a16:creationId xmlns:a16="http://schemas.microsoft.com/office/drawing/2014/main" id="{7A612BE9-8A17-439E-B219-01B36B175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8155-70CE-4240-8B20-BD34BF2FC5E5}" type="slidenum">
              <a:rPr lang="ko-KR" altLang="en-US" smtClean="0"/>
              <a:pPr/>
              <a:t>25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9845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9776352-B0AB-4F0F-9010-E97DB74A3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38330"/>
            <a:ext cx="7772400" cy="950625"/>
          </a:xfrm>
        </p:spPr>
        <p:txBody>
          <a:bodyPr wrap="none">
            <a:noAutofit/>
          </a:bodyPr>
          <a:lstStyle/>
          <a:p>
            <a:pPr marL="0" indent="0">
              <a:buNone/>
            </a:pPr>
            <a:r>
              <a:rPr lang="en-US" altLang="ko-KR" sz="4800" dirty="0">
                <a:latin typeface="나눔스퀘어_ac Bold" panose="020B0600000101010101" pitchFamily="50" charset="-127"/>
                <a:ea typeface="나눔스퀘어_ac Bold" panose="020B0600000101010101" pitchFamily="50" charset="-127"/>
                <a:cs typeface="+mj-cs"/>
              </a:rPr>
              <a:t>1. Introduction</a:t>
            </a:r>
            <a:endParaRPr lang="en-US" altLang="ko-KR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DAC959D-881D-4380-B3E0-E6D60C3B1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69050"/>
            <a:ext cx="2743200" cy="365125"/>
          </a:xfrm>
        </p:spPr>
        <p:txBody>
          <a:bodyPr/>
          <a:lstStyle/>
          <a:p>
            <a:fld id="{A9C78155-70CE-4240-8B20-BD34BF2FC5E5}" type="slidenum">
              <a:rPr lang="ko-KR" altLang="en-US" smtClean="0"/>
              <a:pPr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40641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5207A8-8722-412E-807E-A5968E34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Post Quantum TLS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9776352-B0AB-4F0F-9010-E97DB74A3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79553" cy="4351338"/>
          </a:xfrm>
        </p:spPr>
        <p:txBody>
          <a:bodyPr wrap="none">
            <a:noAutofit/>
          </a:bodyPr>
          <a:lstStyle/>
          <a:p>
            <a:r>
              <a:rPr lang="en-US" altLang="ko-KR" dirty="0"/>
              <a:t>Transport Layer Security (TLS) is one of the most-used secure protocol</a:t>
            </a:r>
          </a:p>
          <a:p>
            <a:pPr lvl="1"/>
            <a:r>
              <a:rPr lang="en-US" altLang="ko-KR" dirty="0"/>
              <a:t>Provides a secure way in the real world for web pages, email, VPN, and so on</a:t>
            </a:r>
          </a:p>
          <a:p>
            <a:pPr lvl="1"/>
            <a:r>
              <a:rPr lang="en-US" altLang="ko-KR" dirty="0"/>
              <a:t>Uses (Elliptic-Curve, EC) Diffie–Hellman (DH) key exchange to establish session keys</a:t>
            </a:r>
          </a:p>
          <a:p>
            <a:pPr lvl="1"/>
            <a:r>
              <a:rPr lang="en-US" altLang="ko-KR" dirty="0"/>
              <a:t>Authentication of both server and (optionally) client is provided by either RSA or EC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Moving the TLS ecosystem to Post-Quantum Cryptography (PQC)</a:t>
            </a:r>
          </a:p>
          <a:p>
            <a:pPr lvl="1"/>
            <a:r>
              <a:rPr lang="en-US" altLang="ko-KR" dirty="0"/>
              <a:t>Current EC, DH and RSA are weak in large-scale quantum computing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Most of the efforts for PQC only target the “transitional security”</a:t>
            </a:r>
          </a:p>
          <a:p>
            <a:pPr lvl="1"/>
            <a:r>
              <a:rPr lang="en-US" altLang="ko-KR" dirty="0"/>
              <a:t>Hybrid approach integrates post-quantum algorithm to the traditional mechanisms</a:t>
            </a:r>
          </a:p>
          <a:p>
            <a:pPr lvl="1"/>
            <a:r>
              <a:rPr lang="en-US" altLang="ko-KR" dirty="0"/>
              <a:t>Focus on quantum-resistant confidentiality rather than quantum-resistant authentication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DAC959D-881D-4380-B3E0-E6D60C3B1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69050"/>
            <a:ext cx="2743200" cy="365125"/>
          </a:xfrm>
        </p:spPr>
        <p:txBody>
          <a:bodyPr/>
          <a:lstStyle/>
          <a:p>
            <a:fld id="{A9C78155-70CE-4240-8B20-BD34BF2FC5E5}" type="slidenum">
              <a:rPr lang="ko-KR" altLang="en-US" smtClean="0"/>
              <a:pPr/>
              <a:t>4</a:t>
            </a:fld>
            <a:endParaRPr lang="ko-KR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4BEB6F-334C-48E4-9C63-D0759F60360E}"/>
              </a:ext>
            </a:extLst>
          </p:cNvPr>
          <p:cNvSpPr txBox="1"/>
          <p:nvPr/>
        </p:nvSpPr>
        <p:spPr>
          <a:xfrm>
            <a:off x="9921306" y="365125"/>
            <a:ext cx="1804597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r"/>
            <a:r>
              <a:rPr lang="en-US" altLang="ko-KR" dirty="0">
                <a:solidFill>
                  <a:schemeClr val="bg1">
                    <a:lumMod val="65000"/>
                  </a:schemeClr>
                </a:solidFill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1. Introduction</a:t>
            </a:r>
            <a:endParaRPr lang="ko-KR" altLang="en-US" dirty="0">
              <a:solidFill>
                <a:schemeClr val="bg1">
                  <a:lumMod val="65000"/>
                </a:schemeClr>
              </a:solidFill>
              <a:latin typeface="나눔스퀘어라운드 Bold" panose="020B0600000101010101" pitchFamily="50" charset="-127"/>
              <a:ea typeface="나눔스퀘어라운드 Bold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62395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9776352-B0AB-4F0F-9010-E97DB74A3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38330"/>
            <a:ext cx="7772400" cy="950625"/>
          </a:xfrm>
        </p:spPr>
        <p:txBody>
          <a:bodyPr wrap="none">
            <a:noAutofit/>
          </a:bodyPr>
          <a:lstStyle/>
          <a:p>
            <a:pPr marL="0" indent="0">
              <a:buNone/>
            </a:pPr>
            <a:r>
              <a:rPr lang="en-US" altLang="ko-KR" sz="4800" dirty="0">
                <a:latin typeface="나눔스퀘어_ac Bold" panose="020B0600000101010101" pitchFamily="50" charset="-127"/>
                <a:ea typeface="나눔스퀘어_ac Bold" panose="020B0600000101010101" pitchFamily="50" charset="-127"/>
                <a:cs typeface="+mj-cs"/>
              </a:rPr>
              <a:t>2. Background</a:t>
            </a:r>
            <a:endParaRPr lang="en-US" altLang="ko-KR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DAC959D-881D-4380-B3E0-E6D60C3B1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69050"/>
            <a:ext cx="2743200" cy="365125"/>
          </a:xfrm>
        </p:spPr>
        <p:txBody>
          <a:bodyPr/>
          <a:lstStyle/>
          <a:p>
            <a:fld id="{A9C78155-70CE-4240-8B20-BD34BF2FC5E5}" type="slidenum">
              <a:rPr lang="ko-KR" altLang="en-US" smtClean="0"/>
              <a:pPr/>
              <a:t>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26214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5207A8-8722-412E-807E-A5968E34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Quantum Computing (QC)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9776352-B0AB-4F0F-9010-E97DB74A3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79553" cy="4351338"/>
          </a:xfrm>
        </p:spPr>
        <p:txBody>
          <a:bodyPr wrap="none">
            <a:noAutofit/>
          </a:bodyPr>
          <a:lstStyle/>
          <a:p>
            <a:r>
              <a:rPr lang="en-US" altLang="ko-KR" dirty="0"/>
              <a:t>Main idea leads to development of QC is to parallelize task</a:t>
            </a:r>
          </a:p>
          <a:p>
            <a:pPr lvl="1"/>
            <a:r>
              <a:rPr lang="en-US" altLang="ko-KR" dirty="0"/>
              <a:t>In convention, large data led to large execution time even with large number of core</a:t>
            </a:r>
          </a:p>
          <a:p>
            <a:pPr lvl="1"/>
            <a:r>
              <a:rPr lang="en-US" altLang="ko-KR" dirty="0"/>
              <a:t>Helps in dealing with dynamic and complicated problems in very less time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Based on phenomenon of quantum mechanics</a:t>
            </a:r>
          </a:p>
          <a:p>
            <a:pPr lvl="1"/>
            <a:r>
              <a:rPr lang="en-US" altLang="ko-KR" dirty="0"/>
              <a:t>Superposition: single qubit of QC has the possibility of 0 and 1 simultaneously </a:t>
            </a:r>
          </a:p>
          <a:p>
            <a:pPr lvl="1"/>
            <a:r>
              <a:rPr lang="en-US" altLang="ko-KR" dirty="0"/>
              <a:t>Entanglement: cubits can instantly affect the state of the others regardless of distance</a:t>
            </a:r>
          </a:p>
          <a:p>
            <a:pPr lvl="1"/>
            <a:endParaRPr lang="en-US" altLang="ko-KR" sz="1800" dirty="0">
              <a:effectLst/>
              <a:latin typeface="맑은 고딕" panose="020B0503020000020004" pitchFamily="50" charset="-127"/>
              <a:cs typeface="Times New Roman" panose="02020603050405020304" pitchFamily="18" charset="0"/>
            </a:endParaRPr>
          </a:p>
          <a:p>
            <a:r>
              <a:rPr lang="en-US" altLang="ko-KR" dirty="0"/>
              <a:t>Limitations</a:t>
            </a:r>
          </a:p>
          <a:p>
            <a:pPr lvl="1"/>
            <a:r>
              <a:rPr lang="en-US" altLang="ko-KR" dirty="0"/>
              <a:t>Too fragile and subject to the accumulation of error for computational scalability</a:t>
            </a:r>
          </a:p>
          <a:p>
            <a:pPr lvl="1"/>
            <a:r>
              <a:rPr lang="en-US" altLang="ko-KR" dirty="0"/>
              <a:t>So far, exponential speedup by quantum computation remains relatively rare</a:t>
            </a:r>
          </a:p>
          <a:p>
            <a:endParaRPr lang="en-US" altLang="ko-KR" dirty="0"/>
          </a:p>
          <a:p>
            <a:pPr lvl="1"/>
            <a:endParaRPr lang="en-US" altLang="ko-KR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DAC959D-881D-4380-B3E0-E6D60C3B1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69050"/>
            <a:ext cx="2743200" cy="365125"/>
          </a:xfrm>
        </p:spPr>
        <p:txBody>
          <a:bodyPr/>
          <a:lstStyle/>
          <a:p>
            <a:fld id="{A9C78155-70CE-4240-8B20-BD34BF2FC5E5}" type="slidenum">
              <a:rPr lang="ko-KR" altLang="en-US" smtClean="0"/>
              <a:pPr/>
              <a:t>6</a:t>
            </a:fld>
            <a:endParaRPr lang="ko-KR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53ED88-D50F-4095-A083-43C48F75359B}"/>
              </a:ext>
            </a:extLst>
          </p:cNvPr>
          <p:cNvSpPr txBox="1"/>
          <p:nvPr/>
        </p:nvSpPr>
        <p:spPr>
          <a:xfrm>
            <a:off x="9962984" y="365125"/>
            <a:ext cx="1762919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r"/>
            <a:r>
              <a:rPr lang="en-US" altLang="ko-KR" dirty="0">
                <a:solidFill>
                  <a:schemeClr val="bg1">
                    <a:lumMod val="65000"/>
                  </a:schemeClr>
                </a:solidFill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2. Background</a:t>
            </a:r>
            <a:endParaRPr lang="ko-KR" altLang="en-US" dirty="0">
              <a:solidFill>
                <a:schemeClr val="bg1">
                  <a:lumMod val="65000"/>
                </a:schemeClr>
              </a:solidFill>
              <a:latin typeface="나눔스퀘어라운드 Bold" panose="020B0600000101010101" pitchFamily="50" charset="-127"/>
              <a:ea typeface="나눔스퀘어라운드 Bold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20282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5207A8-8722-412E-807E-A5968E34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PQC standardization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9776352-B0AB-4F0F-9010-E97DB74A3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79553" cy="4351338"/>
          </a:xfrm>
        </p:spPr>
        <p:txBody>
          <a:bodyPr wrap="none">
            <a:noAutofit/>
          </a:bodyPr>
          <a:lstStyle/>
          <a:p>
            <a:r>
              <a:rPr lang="en-US" altLang="ko-KR" dirty="0"/>
              <a:t>April 2016, NIST proclaimed cryptosystems are insecure for large QC [1]</a:t>
            </a:r>
          </a:p>
          <a:p>
            <a:pPr lvl="1"/>
            <a:r>
              <a:rPr lang="en-US" altLang="ko-KR" dirty="0"/>
              <a:t>RSA, DSA, ECDSA, and ECDH</a:t>
            </a:r>
            <a:r>
              <a:rPr lang="ko-KR" altLang="en-US" dirty="0"/>
              <a:t> </a:t>
            </a:r>
            <a:r>
              <a:rPr lang="en-US" altLang="ko-KR" dirty="0"/>
              <a:t>are</a:t>
            </a:r>
            <a:r>
              <a:rPr lang="ko-KR" altLang="en-US" dirty="0"/>
              <a:t> </a:t>
            </a:r>
            <a:r>
              <a:rPr lang="en-US" altLang="ko-KR" dirty="0"/>
              <a:t>no</a:t>
            </a:r>
            <a:r>
              <a:rPr lang="ko-KR" altLang="en-US" dirty="0"/>
              <a:t> </a:t>
            </a:r>
            <a:r>
              <a:rPr lang="en-US" altLang="ko-KR" dirty="0"/>
              <a:t>longer</a:t>
            </a:r>
            <a:r>
              <a:rPr lang="ko-KR" altLang="en-US" dirty="0"/>
              <a:t> </a:t>
            </a:r>
            <a:r>
              <a:rPr lang="en-US" altLang="ko-KR" dirty="0"/>
              <a:t>secure</a:t>
            </a:r>
          </a:p>
          <a:p>
            <a:pPr lvl="1"/>
            <a:r>
              <a:rPr lang="en-US" altLang="ko-KR" dirty="0"/>
              <a:t>AES, SHA-2, and SHA-3 needs larger key sizes or outputs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July 2020, NIST announced 3rd round finalists and candidates [2]</a:t>
            </a:r>
          </a:p>
          <a:p>
            <a:pPr lvl="1"/>
            <a:r>
              <a:rPr lang="en-US" altLang="ko-KR" dirty="0"/>
              <a:t>Finalists for asymmetric cipher (4) and digital signature (4)</a:t>
            </a:r>
          </a:p>
          <a:p>
            <a:pPr marL="819150" lvl="2" indent="-285750">
              <a:buFontTx/>
              <a:buChar char="-"/>
            </a:pPr>
            <a:r>
              <a:rPr lang="en-US" altLang="ko-KR" dirty="0">
                <a:effectLst/>
                <a:cs typeface="Times New Roman" panose="02020603050405020304" pitchFamily="18" charset="0"/>
              </a:rPr>
              <a:t>Asymmetric cipher algorithms: Classic McEliece, </a:t>
            </a:r>
            <a:r>
              <a:rPr lang="en-US" altLang="ko-KR" dirty="0">
                <a:solidFill>
                  <a:srgbClr val="3399FF"/>
                </a:solidFill>
                <a:cs typeface="Times New Roman" panose="02020603050405020304" pitchFamily="18" charset="0"/>
              </a:rPr>
              <a:t>CRYSTALS-KYBER</a:t>
            </a:r>
            <a:r>
              <a:rPr lang="en-US" altLang="ko-KR" dirty="0">
                <a:effectLst/>
                <a:cs typeface="Times New Roman" panose="02020603050405020304" pitchFamily="18" charset="0"/>
              </a:rPr>
              <a:t>, </a:t>
            </a:r>
            <a:r>
              <a:rPr lang="en-US" altLang="ko-KR" dirty="0">
                <a:solidFill>
                  <a:srgbClr val="3399FF"/>
                </a:solidFill>
                <a:cs typeface="Times New Roman" panose="02020603050405020304" pitchFamily="18" charset="0"/>
              </a:rPr>
              <a:t>NTRU</a:t>
            </a:r>
            <a:r>
              <a:rPr lang="en-US" altLang="ko-KR" dirty="0">
                <a:effectLst/>
                <a:cs typeface="Times New Roman" panose="02020603050405020304" pitchFamily="18" charset="0"/>
              </a:rPr>
              <a:t>, SABER</a:t>
            </a:r>
          </a:p>
          <a:p>
            <a:pPr marL="819150" lvl="2" indent="-285750">
              <a:buFontTx/>
              <a:buChar char="-"/>
            </a:pPr>
            <a:r>
              <a:rPr lang="en-US" altLang="ko-KR" dirty="0">
                <a:cs typeface="Times New Roman" panose="02020603050405020304" pitchFamily="18" charset="0"/>
              </a:rPr>
              <a:t>Digital signature algorithms:  </a:t>
            </a:r>
            <a:r>
              <a:rPr lang="en-US" altLang="ko-KR" dirty="0">
                <a:solidFill>
                  <a:srgbClr val="3399FF"/>
                </a:solidFill>
                <a:cs typeface="Times New Roman" panose="02020603050405020304" pitchFamily="18" charset="0"/>
              </a:rPr>
              <a:t>CRYSTALS-DILITHIUM</a:t>
            </a:r>
            <a:r>
              <a:rPr lang="en-US" altLang="ko-KR" dirty="0">
                <a:cs typeface="Times New Roman" panose="02020603050405020304" pitchFamily="18" charset="0"/>
              </a:rPr>
              <a:t>, </a:t>
            </a:r>
            <a:r>
              <a:rPr lang="en-US" altLang="ko-KR" dirty="0">
                <a:solidFill>
                  <a:srgbClr val="3399FF"/>
                </a:solidFill>
                <a:cs typeface="Times New Roman" panose="02020603050405020304" pitchFamily="18" charset="0"/>
              </a:rPr>
              <a:t>FALCON</a:t>
            </a:r>
            <a:r>
              <a:rPr lang="en-US" altLang="ko-KR" dirty="0">
                <a:cs typeface="Times New Roman" panose="02020603050405020304" pitchFamily="18" charset="0"/>
              </a:rPr>
              <a:t>, Rainbow</a:t>
            </a:r>
            <a:endParaRPr lang="en-US" altLang="ko-KR" dirty="0">
              <a:effectLst/>
              <a:cs typeface="Times New Roman" panose="02020603050405020304" pitchFamily="18" charset="0"/>
            </a:endParaRPr>
          </a:p>
          <a:p>
            <a:pPr lvl="1"/>
            <a:r>
              <a:rPr lang="en-US" altLang="ko-KR" dirty="0"/>
              <a:t>Alternative candidates for asymmetric cipher (5)  and digital signature (3)</a:t>
            </a:r>
          </a:p>
          <a:p>
            <a:pPr marL="819150" marR="0" lvl="2" indent="-285750" algn="l" defTabSz="914400" rtl="0" eaLnBrk="1" fontAlgn="auto" latinLnBrk="1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altLang="ko-KR" dirty="0">
                <a:effectLst/>
                <a:cs typeface="Times New Roman" panose="02020603050405020304" pitchFamily="18" charset="0"/>
              </a:rPr>
              <a:t>Asymmetric cipher algorithms: </a:t>
            </a:r>
            <a:r>
              <a:rPr lang="en-US" altLang="ko-KR" dirty="0">
                <a:cs typeface="Times New Roman" panose="02020603050405020304" pitchFamily="18" charset="0"/>
              </a:rPr>
              <a:t>BIKE, FrodoKEM, HQC, NTRU Prime, </a:t>
            </a:r>
            <a:r>
              <a:rPr lang="en-US" altLang="ko-KR" dirty="0">
                <a:solidFill>
                  <a:srgbClr val="3399FF"/>
                </a:solidFill>
                <a:cs typeface="Times New Roman" panose="02020603050405020304" pitchFamily="18" charset="0"/>
              </a:rPr>
              <a:t>SIKE</a:t>
            </a:r>
          </a:p>
          <a:p>
            <a:pPr marL="819150" marR="0" lvl="2" indent="-285750" algn="l" defTabSz="914400" rtl="0" eaLnBrk="1" fontAlgn="auto" latinLnBrk="1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altLang="ko-KR" dirty="0">
                <a:cs typeface="Times New Roman" panose="02020603050405020304" pitchFamily="18" charset="0"/>
              </a:rPr>
              <a:t>Digital signature algorithms: </a:t>
            </a:r>
            <a:r>
              <a:rPr lang="en-US" altLang="ko-KR" dirty="0">
                <a:solidFill>
                  <a:srgbClr val="3399FF"/>
                </a:solidFill>
                <a:cs typeface="Times New Roman" panose="02020603050405020304" pitchFamily="18" charset="0"/>
              </a:rPr>
              <a:t>GeMSS</a:t>
            </a:r>
            <a:r>
              <a:rPr lang="en-US" altLang="ko-KR" dirty="0">
                <a:cs typeface="Times New Roman" panose="02020603050405020304" pitchFamily="18" charset="0"/>
              </a:rPr>
              <a:t>, Picnic, and SPHINCS+</a:t>
            </a:r>
          </a:p>
          <a:p>
            <a:pPr lvl="1"/>
            <a:r>
              <a:rPr lang="en-US" altLang="ko-KR" dirty="0"/>
              <a:t>Finalists are based on diverse problems: Lattice, Code, Multi-variate polynomials, LWE</a:t>
            </a:r>
            <a:r>
              <a:rPr lang="en-US" altLang="ko-KR" baseline="30000" dirty="0"/>
              <a:t>1)</a:t>
            </a:r>
            <a:r>
              <a:rPr lang="en-US" altLang="ko-KR" dirty="0"/>
              <a:t> [3]</a:t>
            </a:r>
          </a:p>
          <a:p>
            <a:endParaRPr lang="en-US" altLang="ko-KR" dirty="0"/>
          </a:p>
          <a:p>
            <a:endParaRPr lang="en-US" altLang="ko-KR" dirty="0"/>
          </a:p>
          <a:p>
            <a:pPr lvl="1"/>
            <a:endParaRPr lang="en-US" altLang="ko-KR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DAC959D-881D-4380-B3E0-E6D60C3B1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69050"/>
            <a:ext cx="2743200" cy="365125"/>
          </a:xfrm>
        </p:spPr>
        <p:txBody>
          <a:bodyPr/>
          <a:lstStyle/>
          <a:p>
            <a:fld id="{A9C78155-70CE-4240-8B20-BD34BF2FC5E5}" type="slidenum">
              <a:rPr lang="ko-KR" altLang="en-US" smtClean="0"/>
              <a:pPr/>
              <a:t>7</a:t>
            </a:fld>
            <a:endParaRPr lang="ko-KR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53ED88-D50F-4095-A083-43C48F75359B}"/>
              </a:ext>
            </a:extLst>
          </p:cNvPr>
          <p:cNvSpPr txBox="1"/>
          <p:nvPr/>
        </p:nvSpPr>
        <p:spPr>
          <a:xfrm>
            <a:off x="9962984" y="365125"/>
            <a:ext cx="1762919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r"/>
            <a:r>
              <a:rPr lang="en-US" altLang="ko-KR" dirty="0">
                <a:solidFill>
                  <a:schemeClr val="bg1">
                    <a:lumMod val="65000"/>
                  </a:schemeClr>
                </a:solidFill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2. Background</a:t>
            </a:r>
            <a:endParaRPr lang="ko-KR" altLang="en-US" dirty="0">
              <a:solidFill>
                <a:schemeClr val="bg1">
                  <a:lumMod val="65000"/>
                </a:schemeClr>
              </a:solidFill>
              <a:latin typeface="나눔스퀘어라운드 Bold" panose="020B0600000101010101" pitchFamily="50" charset="-127"/>
              <a:ea typeface="나눔스퀘어라운드 Bold" panose="020B0600000101010101" pitchFamily="50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884AA7-C230-4479-85B7-8698B8988EE9}"/>
              </a:ext>
            </a:extLst>
          </p:cNvPr>
          <p:cNvSpPr txBox="1"/>
          <p:nvPr/>
        </p:nvSpPr>
        <p:spPr>
          <a:xfrm>
            <a:off x="216304" y="5972389"/>
            <a:ext cx="10515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dirty="0">
                <a:solidFill>
                  <a:schemeClr val="bg1">
                    <a:lumMod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[1] NISTIR 8105, Report on Post-Quantum Cryptography</a:t>
            </a:r>
            <a:br>
              <a:rPr lang="en-US" altLang="ko-KR" sz="1200" dirty="0">
                <a:solidFill>
                  <a:schemeClr val="bg1">
                    <a:lumMod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</a:br>
            <a:r>
              <a:rPr lang="en-US" altLang="ko-KR" sz="1200" dirty="0">
                <a:solidFill>
                  <a:schemeClr val="bg1">
                    <a:lumMod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[2] NISTIR 8309, Status Report on the Second Round of the NIST Post-Quantum Cryptography Standardization Process</a:t>
            </a:r>
          </a:p>
          <a:p>
            <a:r>
              <a:rPr lang="en-US" altLang="ko-KR" sz="1200" dirty="0">
                <a:solidFill>
                  <a:schemeClr val="bg1">
                    <a:lumMod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[3] IITP </a:t>
            </a:r>
            <a:r>
              <a:rPr lang="ko-KR" altLang="en-US" sz="1200" dirty="0">
                <a:solidFill>
                  <a:schemeClr val="bg1">
                    <a:lumMod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주간 기술 동향 </a:t>
            </a:r>
            <a:r>
              <a:rPr lang="en-US" altLang="ko-KR" sz="1200" dirty="0">
                <a:solidFill>
                  <a:schemeClr val="bg1">
                    <a:lumMod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20.12.09, ICT </a:t>
            </a:r>
            <a:r>
              <a:rPr lang="ko-KR" altLang="en-US" sz="1200" dirty="0">
                <a:solidFill>
                  <a:schemeClr val="bg1">
                    <a:lumMod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신기술 </a:t>
            </a:r>
            <a:r>
              <a:rPr lang="en-US" altLang="ko-KR" sz="1200" dirty="0">
                <a:solidFill>
                  <a:schemeClr val="bg1">
                    <a:lumMod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Chapter 2, NIST </a:t>
            </a:r>
            <a:r>
              <a:rPr lang="ko-KR" altLang="en-US" sz="1200" dirty="0">
                <a:solidFill>
                  <a:schemeClr val="bg1">
                    <a:lumMod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양자 내성 암호 표준화 </a:t>
            </a:r>
            <a:r>
              <a:rPr lang="en-US" altLang="ko-KR" sz="1200" dirty="0">
                <a:solidFill>
                  <a:schemeClr val="bg1">
                    <a:lumMod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3</a:t>
            </a:r>
            <a:r>
              <a:rPr lang="ko-KR" altLang="en-US" sz="1200" dirty="0">
                <a:solidFill>
                  <a:schemeClr val="bg1">
                    <a:lumMod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라운드 알고리즘 특성 비교 </a:t>
            </a:r>
            <a:br>
              <a:rPr lang="en-US" altLang="ko-KR" sz="1200" dirty="0">
                <a:solidFill>
                  <a:schemeClr val="bg1">
                    <a:lumMod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</a:br>
            <a:r>
              <a:rPr lang="en-US" altLang="ko-KR" sz="1200" dirty="0">
                <a:solidFill>
                  <a:schemeClr val="bg1">
                    <a:lumMod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1) Learning With Errors</a:t>
            </a:r>
            <a:endParaRPr lang="ko-KR" altLang="en-US" sz="1200" dirty="0">
              <a:solidFill>
                <a:schemeClr val="bg1">
                  <a:lumMod val="50000"/>
                </a:schemeClr>
              </a:solidFill>
              <a:latin typeface="나눔스퀘어라운드 Regular" panose="020B0600000101010101" pitchFamily="50" charset="-127"/>
              <a:ea typeface="나눔스퀘어라운드 Regular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47785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9776352-B0AB-4F0F-9010-E97DB74A3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38330"/>
            <a:ext cx="7772400" cy="950625"/>
          </a:xfrm>
        </p:spPr>
        <p:txBody>
          <a:bodyPr wrap="none">
            <a:noAutofit/>
          </a:bodyPr>
          <a:lstStyle/>
          <a:p>
            <a:pPr marL="0" indent="0">
              <a:buNone/>
            </a:pPr>
            <a:r>
              <a:rPr lang="en-US" altLang="ko-KR" sz="4800" dirty="0">
                <a:latin typeface="나눔스퀘어_ac Bold" panose="020B0600000101010101" pitchFamily="50" charset="-127"/>
                <a:ea typeface="나눔스퀘어_ac Bold" panose="020B0600000101010101" pitchFamily="50" charset="-127"/>
                <a:cs typeface="+mj-cs"/>
              </a:rPr>
              <a:t>3. TLS 1.3</a:t>
            </a:r>
            <a:endParaRPr lang="en-US" altLang="ko-KR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DAC959D-881D-4380-B3E0-E6D60C3B1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69050"/>
            <a:ext cx="2743200" cy="365125"/>
          </a:xfrm>
        </p:spPr>
        <p:txBody>
          <a:bodyPr/>
          <a:lstStyle/>
          <a:p>
            <a:fld id="{A9C78155-70CE-4240-8B20-BD34BF2FC5E5}" type="slidenum">
              <a:rPr lang="ko-KR" altLang="en-US" smtClean="0"/>
              <a:pPr/>
              <a:t>8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83652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5207A8-8722-412E-807E-A5968E34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(Pre-Quantum) TLS 1.3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9776352-B0AB-4F0F-9010-E97DB74A3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79553" cy="4351338"/>
          </a:xfrm>
        </p:spPr>
        <p:txBody>
          <a:bodyPr wrap="none">
            <a:noAutofit/>
          </a:bodyPr>
          <a:lstStyle/>
          <a:p>
            <a:r>
              <a:rPr lang="en-US" altLang="ko-KR" dirty="0"/>
              <a:t>High-level overview of TLS 1.3, using signatures for server authentication</a:t>
            </a:r>
          </a:p>
          <a:p>
            <a:pPr lvl="1"/>
            <a:endParaRPr lang="en-US" altLang="ko-KR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DAC959D-881D-4380-B3E0-E6D60C3B1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69050"/>
            <a:ext cx="2743200" cy="365125"/>
          </a:xfrm>
        </p:spPr>
        <p:txBody>
          <a:bodyPr/>
          <a:lstStyle/>
          <a:p>
            <a:fld id="{A9C78155-70CE-4240-8B20-BD34BF2FC5E5}" type="slidenum">
              <a:rPr lang="ko-KR" altLang="en-US" smtClean="0"/>
              <a:pPr/>
              <a:t>9</a:t>
            </a:fld>
            <a:endParaRPr lang="ko-KR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4BEB6F-334C-48E4-9C63-D0759F60360E}"/>
              </a:ext>
            </a:extLst>
          </p:cNvPr>
          <p:cNvSpPr txBox="1"/>
          <p:nvPr/>
        </p:nvSpPr>
        <p:spPr>
          <a:xfrm>
            <a:off x="10483255" y="365125"/>
            <a:ext cx="1242648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r"/>
            <a:r>
              <a:rPr lang="en-US" altLang="ko-KR" dirty="0">
                <a:solidFill>
                  <a:schemeClr val="bg1">
                    <a:lumMod val="65000"/>
                  </a:schemeClr>
                </a:solidFill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3. TLS 1.3</a:t>
            </a:r>
            <a:endParaRPr lang="ko-KR" altLang="en-US" dirty="0">
              <a:solidFill>
                <a:schemeClr val="bg1">
                  <a:lumMod val="65000"/>
                </a:schemeClr>
              </a:solidFill>
              <a:latin typeface="나눔스퀘어라운드 Bold" panose="020B0600000101010101" pitchFamily="50" charset="-127"/>
              <a:ea typeface="나눔스퀘어라운드 Bold" panose="020B0600000101010101" pitchFamily="50" charset="-127"/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95EAEF7C-8C1A-4BA9-85CB-4F94E785B6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3155" y="2324656"/>
            <a:ext cx="914400" cy="914400"/>
          </a:xfrm>
          <a:prstGeom prst="rect">
            <a:avLst/>
          </a:prstGeom>
        </p:spPr>
      </p:pic>
      <p:pic>
        <p:nvPicPr>
          <p:cNvPr id="9" name="그림 8" descr="밤하늘이(가) 표시된 사진&#10;&#10;자동 생성된 설명">
            <a:extLst>
              <a:ext uri="{FF2B5EF4-FFF2-40B4-BE49-F238E27FC236}">
                <a16:creationId xmlns:a16="http://schemas.microsoft.com/office/drawing/2014/main" id="{D43568B2-7D3C-4AD0-83DD-AEF2CF6D9B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6915" y="2441337"/>
            <a:ext cx="681037" cy="68103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FA6F585-954E-41C2-9177-9916880F7D65}"/>
              </a:ext>
            </a:extLst>
          </p:cNvPr>
          <p:cNvSpPr txBox="1"/>
          <p:nvPr/>
        </p:nvSpPr>
        <p:spPr>
          <a:xfrm>
            <a:off x="2074607" y="3160400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Client</a:t>
            </a:r>
            <a:endParaRPr lang="ko-KR" altLang="en-US" dirty="0">
              <a:latin typeface="나눔스퀘어라운드 Regular" panose="020B0600000101010101" pitchFamily="50" charset="-127"/>
              <a:ea typeface="나눔스퀘어라운드 Regular" panose="020B0600000101010101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18928D3-7F2F-4C20-AA0C-185227BC0CB0}"/>
              </a:ext>
            </a:extLst>
          </p:cNvPr>
          <p:cNvSpPr txBox="1"/>
          <p:nvPr/>
        </p:nvSpPr>
        <p:spPr>
          <a:xfrm>
            <a:off x="9194117" y="3160400"/>
            <a:ext cx="892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Server</a:t>
            </a:r>
            <a:endParaRPr lang="ko-KR" altLang="en-US" dirty="0">
              <a:latin typeface="나눔스퀘어라운드 Regular" panose="020B0600000101010101" pitchFamily="50" charset="-127"/>
              <a:ea typeface="나눔스퀘어라운드 Regular" panose="020B0600000101010101" pitchFamily="50" charset="-127"/>
            </a:endParaRPr>
          </a:p>
        </p:txBody>
      </p: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B59C29C0-576C-452E-A33C-1F075CA49747}"/>
              </a:ext>
            </a:extLst>
          </p:cNvPr>
          <p:cNvCxnSpPr/>
          <p:nvPr/>
        </p:nvCxnSpPr>
        <p:spPr>
          <a:xfrm>
            <a:off x="3215148" y="2998493"/>
            <a:ext cx="5820697" cy="0"/>
          </a:xfrm>
          <a:prstGeom prst="straightConnector1">
            <a:avLst/>
          </a:prstGeom>
          <a:ln w="38100">
            <a:solidFill>
              <a:schemeClr val="tx1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3AC9DF68-605D-46ED-91E6-19ED38125978}"/>
              </a:ext>
            </a:extLst>
          </p:cNvPr>
          <p:cNvSpPr txBox="1"/>
          <p:nvPr/>
        </p:nvSpPr>
        <p:spPr>
          <a:xfrm>
            <a:off x="3222165" y="2433512"/>
            <a:ext cx="981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x </a:t>
            </a:r>
            <a:r>
              <a:rPr lang="ko-KR" altLang="en-US" dirty="0"/>
              <a:t>← </a:t>
            </a:r>
            <a:r>
              <a:rPr lang="en-US" altLang="ko-KR" dirty="0"/>
              <a:t>Z</a:t>
            </a:r>
            <a:r>
              <a:rPr lang="en-US" altLang="ko-KR" baseline="-25000" dirty="0"/>
              <a:t>q</a:t>
            </a:r>
            <a:endParaRPr lang="ko-KR" altLang="en-US" baseline="-25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42AFF89-739E-490E-BE25-462BBFDBF259}"/>
              </a:ext>
            </a:extLst>
          </p:cNvPr>
          <p:cNvSpPr txBox="1"/>
          <p:nvPr/>
        </p:nvSpPr>
        <p:spPr>
          <a:xfrm>
            <a:off x="6128649" y="2596800"/>
            <a:ext cx="981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g</a:t>
            </a:r>
            <a:r>
              <a:rPr lang="en-US" altLang="ko-KR" baseline="30000" dirty="0"/>
              <a:t>x</a:t>
            </a:r>
            <a:endParaRPr lang="ko-KR" altLang="en-US" baseline="30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65C3152-91FE-4023-AAF3-7D0BC84C233A}"/>
              </a:ext>
            </a:extLst>
          </p:cNvPr>
          <p:cNvSpPr txBox="1"/>
          <p:nvPr/>
        </p:nvSpPr>
        <p:spPr>
          <a:xfrm>
            <a:off x="8044530" y="2999569"/>
            <a:ext cx="981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dirty="0"/>
              <a:t>y </a:t>
            </a:r>
            <a:r>
              <a:rPr lang="ko-KR" altLang="en-US" dirty="0"/>
              <a:t>← </a:t>
            </a:r>
            <a:r>
              <a:rPr lang="en-US" altLang="ko-KR" dirty="0"/>
              <a:t>Z</a:t>
            </a:r>
            <a:r>
              <a:rPr lang="en-US" altLang="ko-KR" baseline="-25000" dirty="0"/>
              <a:t>q</a:t>
            </a:r>
            <a:endParaRPr lang="ko-KR" altLang="en-US" baseline="-25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BAF7D64-7C9D-40D3-AA93-37BC398346EE}"/>
              </a:ext>
            </a:extLst>
          </p:cNvPr>
          <p:cNvSpPr txBox="1"/>
          <p:nvPr/>
        </p:nvSpPr>
        <p:spPr>
          <a:xfrm>
            <a:off x="9902603" y="2412523"/>
            <a:ext cx="1724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Static: pk</a:t>
            </a:r>
            <a:r>
              <a:rPr lang="en-US" altLang="ko-KR" baseline="-25000" dirty="0"/>
              <a:t>s</a:t>
            </a:r>
            <a:r>
              <a:rPr lang="en-US" altLang="ko-KR" dirty="0"/>
              <a:t>, sk</a:t>
            </a:r>
            <a:r>
              <a:rPr lang="en-US" altLang="ko-KR" baseline="-25000" dirty="0"/>
              <a:t>s</a:t>
            </a:r>
            <a:endParaRPr lang="ko-KR" altLang="en-US" baseline="-25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B3F59ED-42A3-4726-8362-E74EBC4D8594}"/>
              </a:ext>
            </a:extLst>
          </p:cNvPr>
          <p:cNvSpPr txBox="1"/>
          <p:nvPr/>
        </p:nvSpPr>
        <p:spPr>
          <a:xfrm>
            <a:off x="7826828" y="3376502"/>
            <a:ext cx="1199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dirty="0"/>
              <a:t>ss </a:t>
            </a:r>
            <a:r>
              <a:rPr lang="ko-KR" altLang="en-US" dirty="0"/>
              <a:t>← </a:t>
            </a:r>
            <a:r>
              <a:rPr lang="en-US" altLang="ko-KR" dirty="0"/>
              <a:t>g</a:t>
            </a:r>
            <a:r>
              <a:rPr lang="en-US" altLang="ko-KR" baseline="30000" dirty="0"/>
              <a:t>xy</a:t>
            </a:r>
            <a:endParaRPr lang="ko-KR" altLang="en-US" baseline="300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E0892F7-78EE-476F-89BF-6FB3AC5D45AB}"/>
              </a:ext>
            </a:extLst>
          </p:cNvPr>
          <p:cNvSpPr txBox="1"/>
          <p:nvPr/>
        </p:nvSpPr>
        <p:spPr>
          <a:xfrm>
            <a:off x="5976257" y="3753435"/>
            <a:ext cx="3049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dirty="0"/>
              <a:t>K0, K1, K2, K3, … </a:t>
            </a:r>
            <a:r>
              <a:rPr lang="ko-KR" altLang="en-US" dirty="0"/>
              <a:t>← </a:t>
            </a:r>
            <a:r>
              <a:rPr lang="en-US" altLang="ko-KR" dirty="0"/>
              <a:t>KDF(ss)</a:t>
            </a:r>
            <a:endParaRPr lang="ko-KR" altLang="en-US" baseline="30000" dirty="0"/>
          </a:p>
        </p:txBody>
      </p:sp>
      <p:cxnSp>
        <p:nvCxnSpPr>
          <p:cNvPr id="23" name="직선 화살표 연결선 22">
            <a:extLst>
              <a:ext uri="{FF2B5EF4-FFF2-40B4-BE49-F238E27FC236}">
                <a16:creationId xmlns:a16="http://schemas.microsoft.com/office/drawing/2014/main" id="{A02FC935-7AFA-44E5-9B7F-012CE7E767D2}"/>
              </a:ext>
            </a:extLst>
          </p:cNvPr>
          <p:cNvCxnSpPr>
            <a:cxnSpLocks/>
          </p:cNvCxnSpPr>
          <p:nvPr/>
        </p:nvCxnSpPr>
        <p:spPr>
          <a:xfrm>
            <a:off x="3122616" y="4544266"/>
            <a:ext cx="6120000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BD81FC86-FB9F-4606-905A-2D2B9A29EC2D}"/>
              </a:ext>
            </a:extLst>
          </p:cNvPr>
          <p:cNvSpPr txBox="1"/>
          <p:nvPr/>
        </p:nvSpPr>
        <p:spPr>
          <a:xfrm>
            <a:off x="3148016" y="4130369"/>
            <a:ext cx="6467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/>
              <a:t>g</a:t>
            </a:r>
            <a:r>
              <a:rPr lang="en-US" altLang="ko-KR" baseline="30000" dirty="0"/>
              <a:t>y</a:t>
            </a:r>
            <a:r>
              <a:rPr lang="en-US" altLang="ko-KR" dirty="0"/>
              <a:t>, AEAD</a:t>
            </a:r>
            <a:r>
              <a:rPr lang="en-US" altLang="ko-KR" baseline="-25000" dirty="0"/>
              <a:t>k0</a:t>
            </a:r>
            <a:r>
              <a:rPr lang="en-US" altLang="ko-KR" dirty="0"/>
              <a:t>(cert[pk</a:t>
            </a:r>
            <a:r>
              <a:rPr lang="en-US" altLang="ko-KR" baseline="-25000" dirty="0"/>
              <a:t>s</a:t>
            </a:r>
            <a:r>
              <a:rPr lang="en-US" altLang="ko-KR" dirty="0"/>
              <a:t>] | </a:t>
            </a:r>
            <a:r>
              <a:rPr lang="en-US" altLang="ko-KR" b="1" dirty="0"/>
              <a:t>Sig(sk</a:t>
            </a:r>
            <a:r>
              <a:rPr lang="en-US" altLang="ko-KR" b="1" baseline="-25000" dirty="0"/>
              <a:t>s</a:t>
            </a:r>
            <a:r>
              <a:rPr lang="en-US" altLang="ko-KR" b="1" dirty="0"/>
              <a:t>, transcript)</a:t>
            </a:r>
            <a:r>
              <a:rPr lang="en-US" altLang="ko-KR" dirty="0"/>
              <a:t>)</a:t>
            </a:r>
            <a:endParaRPr lang="ko-KR" altLang="en-US" baseline="30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86E5868-2FAF-42D7-A8B8-0FEB338A6E11}"/>
              </a:ext>
            </a:extLst>
          </p:cNvPr>
          <p:cNvSpPr txBox="1"/>
          <p:nvPr/>
        </p:nvSpPr>
        <p:spPr>
          <a:xfrm>
            <a:off x="3167735" y="4576344"/>
            <a:ext cx="1175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ss </a:t>
            </a:r>
            <a:r>
              <a:rPr lang="ko-KR" altLang="en-US" dirty="0"/>
              <a:t>← </a:t>
            </a:r>
            <a:r>
              <a:rPr lang="en-US" altLang="ko-KR" dirty="0"/>
              <a:t>g</a:t>
            </a:r>
            <a:r>
              <a:rPr lang="en-US" altLang="ko-KR" baseline="30000" dirty="0"/>
              <a:t>xy</a:t>
            </a:r>
            <a:endParaRPr lang="ko-KR" altLang="en-US" baseline="-250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2216620-9A75-4756-BACB-693EB534E55B}"/>
              </a:ext>
            </a:extLst>
          </p:cNvPr>
          <p:cNvSpPr txBox="1"/>
          <p:nvPr/>
        </p:nvSpPr>
        <p:spPr>
          <a:xfrm>
            <a:off x="3167742" y="4939979"/>
            <a:ext cx="3049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K0, K1, K2, K3, … </a:t>
            </a:r>
            <a:r>
              <a:rPr lang="ko-KR" altLang="en-US" dirty="0"/>
              <a:t>← </a:t>
            </a:r>
            <a:r>
              <a:rPr lang="en-US" altLang="ko-KR" dirty="0"/>
              <a:t>KDF(ss)</a:t>
            </a:r>
            <a:endParaRPr lang="ko-KR" altLang="en-US" baseline="30000" dirty="0"/>
          </a:p>
        </p:txBody>
      </p:sp>
      <p:cxnSp>
        <p:nvCxnSpPr>
          <p:cNvPr id="28" name="직선 화살표 연결선 27">
            <a:extLst>
              <a:ext uri="{FF2B5EF4-FFF2-40B4-BE49-F238E27FC236}">
                <a16:creationId xmlns:a16="http://schemas.microsoft.com/office/drawing/2014/main" id="{62BDB46F-2E1F-48E7-9F3D-42F0A17F093A}"/>
              </a:ext>
            </a:extLst>
          </p:cNvPr>
          <p:cNvCxnSpPr>
            <a:cxnSpLocks/>
          </p:cNvCxnSpPr>
          <p:nvPr/>
        </p:nvCxnSpPr>
        <p:spPr>
          <a:xfrm>
            <a:off x="3122616" y="5658823"/>
            <a:ext cx="6120000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D79006B1-9349-4846-9DDE-08E6EB5654AF}"/>
              </a:ext>
            </a:extLst>
          </p:cNvPr>
          <p:cNvSpPr txBox="1"/>
          <p:nvPr/>
        </p:nvSpPr>
        <p:spPr>
          <a:xfrm>
            <a:off x="4702629" y="5262244"/>
            <a:ext cx="2787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/>
              <a:t>AEAD</a:t>
            </a:r>
            <a:r>
              <a:rPr lang="en-US" altLang="ko-KR" baseline="-25000" dirty="0"/>
              <a:t>k1</a:t>
            </a:r>
            <a:r>
              <a:rPr lang="en-US" altLang="ko-KR" dirty="0"/>
              <a:t>(application data)</a:t>
            </a:r>
            <a:endParaRPr lang="ko-KR" altLang="en-US" baseline="30000" dirty="0"/>
          </a:p>
        </p:txBody>
      </p: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A0B053C6-98AA-44CE-8DE4-E62903676FF8}"/>
              </a:ext>
            </a:extLst>
          </p:cNvPr>
          <p:cNvGrpSpPr/>
          <p:nvPr/>
        </p:nvGrpSpPr>
        <p:grpSpPr>
          <a:xfrm>
            <a:off x="2700377" y="3400366"/>
            <a:ext cx="6315238" cy="1569696"/>
            <a:chOff x="2700377" y="3400366"/>
            <a:chExt cx="6315238" cy="1569696"/>
          </a:xfrm>
        </p:grpSpPr>
        <p:sp>
          <p:nvSpPr>
            <p:cNvPr id="6" name="직사각형 5">
              <a:extLst>
                <a:ext uri="{FF2B5EF4-FFF2-40B4-BE49-F238E27FC236}">
                  <a16:creationId xmlns:a16="http://schemas.microsoft.com/office/drawing/2014/main" id="{68587057-6EB7-43CE-A9DD-9021A821A88B}"/>
                </a:ext>
              </a:extLst>
            </p:cNvPr>
            <p:cNvSpPr/>
            <p:nvPr/>
          </p:nvSpPr>
          <p:spPr>
            <a:xfrm>
              <a:off x="8034256" y="3418726"/>
              <a:ext cx="981359" cy="33096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5" name="직사각형 24">
              <a:extLst>
                <a:ext uri="{FF2B5EF4-FFF2-40B4-BE49-F238E27FC236}">
                  <a16:creationId xmlns:a16="http://schemas.microsoft.com/office/drawing/2014/main" id="{32B93236-0255-4455-AADF-D2CBF617F985}"/>
                </a:ext>
              </a:extLst>
            </p:cNvPr>
            <p:cNvSpPr/>
            <p:nvPr/>
          </p:nvSpPr>
          <p:spPr>
            <a:xfrm>
              <a:off x="3203682" y="4629361"/>
              <a:ext cx="981359" cy="33096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5E72813-45B4-40FD-8BDE-A5BBCC6EC3A0}"/>
                </a:ext>
              </a:extLst>
            </p:cNvPr>
            <p:cNvSpPr txBox="1"/>
            <p:nvPr/>
          </p:nvSpPr>
          <p:spPr>
            <a:xfrm>
              <a:off x="7592602" y="3400366"/>
              <a:ext cx="5164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>
                  <a:solidFill>
                    <a:srgbClr val="FF0000"/>
                  </a:solidFill>
                </a:rPr>
                <a:t>DH</a:t>
              </a:r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236DF446-4801-4EB7-A87D-AABF35270FCA}"/>
                </a:ext>
              </a:extLst>
            </p:cNvPr>
            <p:cNvSpPr txBox="1"/>
            <p:nvPr/>
          </p:nvSpPr>
          <p:spPr>
            <a:xfrm>
              <a:off x="2700377" y="4600730"/>
              <a:ext cx="5164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>
                  <a:solidFill>
                    <a:srgbClr val="FF0000"/>
                  </a:solidFill>
                </a:rPr>
                <a:t>DH</a:t>
              </a:r>
              <a:endParaRPr lang="ko-KR" alt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9574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17864</TotalTime>
  <Words>2383</Words>
  <Application>Microsoft Office PowerPoint</Application>
  <PresentationFormat>와이드스크린</PresentationFormat>
  <Paragraphs>616</Paragraphs>
  <Slides>25</Slides>
  <Notes>25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25</vt:i4>
      </vt:variant>
    </vt:vector>
  </HeadingPairs>
  <TitlesOfParts>
    <vt:vector size="32" baseType="lpstr">
      <vt:lpstr>나눔스퀘어_ac Bold</vt:lpstr>
      <vt:lpstr>나눔스퀘어라운드 Bold</vt:lpstr>
      <vt:lpstr>나눔스퀘어라운드 Regular</vt:lpstr>
      <vt:lpstr>맑은 고딕</vt:lpstr>
      <vt:lpstr>Arial</vt:lpstr>
      <vt:lpstr>Wingdings</vt:lpstr>
      <vt:lpstr>Office 테마</vt:lpstr>
      <vt:lpstr>Post-Quantum TLS Without Handshake Signatures Peter Schwabe et al., ACM CCS Nov. 2020</vt:lpstr>
      <vt:lpstr>Contents</vt:lpstr>
      <vt:lpstr>PowerPoint 프레젠테이션</vt:lpstr>
      <vt:lpstr>Post Quantum TLS</vt:lpstr>
      <vt:lpstr>PowerPoint 프레젠테이션</vt:lpstr>
      <vt:lpstr>Quantum Computing (QC)</vt:lpstr>
      <vt:lpstr>PQC standardization</vt:lpstr>
      <vt:lpstr>PowerPoint 프레젠테이션</vt:lpstr>
      <vt:lpstr>(Pre-Quantum) TLS 1.3</vt:lpstr>
      <vt:lpstr>Post-Quantum TLS 1.3</vt:lpstr>
      <vt:lpstr>Post-Quantum TLS 1.3</vt:lpstr>
      <vt:lpstr>PowerPoint 프레젠테이션</vt:lpstr>
      <vt:lpstr>Key Encapsulation Mechanism (KEM)</vt:lpstr>
      <vt:lpstr>Handshake without Signature</vt:lpstr>
      <vt:lpstr>Post-Quantum TLS 1.3</vt:lpstr>
      <vt:lpstr>Full TLS Handshake (1/3)</vt:lpstr>
      <vt:lpstr>Full TLS Handshake (2/3)</vt:lpstr>
      <vt:lpstr>Full TLS Handshake (3/3)</vt:lpstr>
      <vt:lpstr>PowerPoint 프레젠테이션</vt:lpstr>
      <vt:lpstr>Computation time</vt:lpstr>
      <vt:lpstr>Handshake Establishment (1/2)</vt:lpstr>
      <vt:lpstr>Handshake Establishment (2/2)</vt:lpstr>
      <vt:lpstr>PowerPoint 프레젠테이션</vt:lpstr>
      <vt:lpstr>Limitations &amp; Contributions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이성민</dc:creator>
  <cp:lastModifiedBy>이성민</cp:lastModifiedBy>
  <cp:revision>1004</cp:revision>
  <cp:lastPrinted>2021-06-16T15:42:21Z</cp:lastPrinted>
  <dcterms:created xsi:type="dcterms:W3CDTF">2021-03-02T14:50:59Z</dcterms:created>
  <dcterms:modified xsi:type="dcterms:W3CDTF">2021-09-08T11:37:57Z</dcterms:modified>
</cp:coreProperties>
</file>