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540" r:id="rId3"/>
    <p:sldId id="578" r:id="rId4"/>
    <p:sldId id="575" r:id="rId5"/>
    <p:sldId id="579" r:id="rId6"/>
    <p:sldId id="587" r:id="rId7"/>
    <p:sldId id="589" r:id="rId8"/>
    <p:sldId id="583" r:id="rId9"/>
    <p:sldId id="592" r:id="rId10"/>
    <p:sldId id="593" r:id="rId11"/>
    <p:sldId id="594" r:id="rId12"/>
    <p:sldId id="595" r:id="rId13"/>
    <p:sldId id="596" r:id="rId14"/>
    <p:sldId id="585" r:id="rId15"/>
    <p:sldId id="586" r:id="rId16"/>
    <p:sldId id="580" r:id="rId17"/>
    <p:sldId id="597" r:id="rId18"/>
    <p:sldId id="598" r:id="rId19"/>
    <p:sldId id="588" r:id="rId20"/>
    <p:sldId id="268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00000"/>
    <a:srgbClr val="FC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69186" autoAdjust="0"/>
  </p:normalViewPr>
  <p:slideViewPr>
    <p:cSldViewPr snapToGrid="0">
      <p:cViewPr varScale="1">
        <p:scale>
          <a:sx n="110" d="100"/>
          <a:sy n="110" d="100"/>
        </p:scale>
        <p:origin x="2658" y="114"/>
      </p:cViewPr>
      <p:guideLst/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1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2F458-320D-425D-8705-07EB8EEA0AE6}" type="datetimeFigureOut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B3C9F-C146-4B3E-991A-D5646E989E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3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25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25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220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279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40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770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782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282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869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09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877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48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19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94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43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u="none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22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28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634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72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F15B1A-8A56-4413-A998-8F72B0A64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6CE9984-AEA4-4FF7-B4E7-B47DB850E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3778CE-9CD6-4FEE-A777-D5C344E6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4092-A910-43D5-A879-C6A825BF1B74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A68623-8F01-4C47-90B2-57358931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34935C-35B4-4732-A45F-625692B9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662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277B13-D028-41B9-9451-2278D4BF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604A83A-42F2-4FDD-866B-C65C38D36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5E3583-5FDB-4E9B-B6FB-208ABEBC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E4C9-8797-4B72-8FA3-04D9458CB775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648E20-A199-4EF3-99CC-9B396A6B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8B58AA-30A3-45CB-B45C-BF3A1F0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10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2C8494B-2477-4ECF-833C-5774E558A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40AC2C-35BB-408B-BD5E-0B72C62D1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E17C97-9E31-4B5B-92E6-F081B1A0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798-8CE1-4B5E-9A35-0BD15C0D7FBE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2D921E-D62B-4789-9381-01515E31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7B5EF-DE18-4A25-80F9-181A9436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93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3E52B1-8AD0-406A-857D-20EB3449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FFB895-4F58-4929-A1E5-CC610857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1420BC-614D-4577-B08A-7DA1C77D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6B0-329D-4E55-B38A-3575220C4C79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63E38B-0245-4793-9081-0CE88B8A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83A26C-F792-4578-B768-1DF1A8E4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5849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85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42111B-943E-4F94-8CC7-58C9B945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8E96EE-4CE6-4D2D-B91D-388133F14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E0B2C2-91E9-4C94-8BF4-398C3626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C572-2249-4FAE-9C6C-3EEEB6EADDD0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194557-8815-4DD1-863E-52D54FA3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40E616-21E1-429E-A1BB-6BF6C00F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0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74535-D6A7-4E1B-9F97-C36034EC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743CE3-B4D8-41DF-ADCD-A2054ABF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537C66-B41A-4B9A-BA72-607CD1092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33D528-4CE9-4C05-9864-934BA60E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6966-8771-4DBB-9B02-F3C723CE0D98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D855F4-A417-43A7-9CA8-8F40BBD8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A14EBD-0F4C-4889-9FEE-4E794561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6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194361-ECEB-4C46-94FF-07F786AE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86442B-DABC-449C-B1F6-F180DF41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C3DADC-CBF0-49EE-B0BD-8981AFCB8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B607CE6-24A3-45C1-B377-96805E451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604B8F-4B70-4CCB-9FF2-2C93BD8BE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92EFF8-57FF-40D9-994C-C95C77D2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A4A-F118-4CBC-BE0D-083F95A553FB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FEA7E5D-9C3C-48FB-BDD6-BA3D49E5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074C9F8-AE97-43F4-B3BB-062B466C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72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B1CFED-CEBD-414B-A322-D523D5D9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193A293-EE4E-435E-B617-F1AF5647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7B07-EC6F-4F3E-89A1-68495263C827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D8845CB-BF85-4317-9862-EF434395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A6AB29-56B9-4654-BA2C-5A1450F0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85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396488B-5B6C-4DAC-B4B6-0CEB88AC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128D-C80E-4F5E-9C3D-BABA287BE2B1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0454E91-BDB8-497E-B04E-2F04BFC4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7351AA-7FC7-4036-83D6-9980BE43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74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EC24A-5E01-4065-ACAB-7203B75C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503A62-9ABA-407E-90AE-597F5F39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AB34B3-6967-4692-95AA-A5FAFE84C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AB97DC-D980-417A-B290-FA989938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783D-A214-48A3-876D-689185D29CCD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617ECF-71B3-442C-B790-59E752CD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3FC2046-E451-499B-AD30-BE12DF47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55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AF64EB-0775-4421-9310-6C49F0E3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BA0122-30A5-468A-B760-5605E8927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DF4451-17F1-4C98-A6C5-EDA58B716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866BDB-5AC6-410E-96AA-C15545DD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079B-875A-4F85-91AF-94CD14047430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1166E5-4A6D-4D60-A90D-67E5F87C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A30EE4-ECFA-490E-A5DB-5DA9F294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8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EA7B8F-2C62-419B-A640-2AC5CAD0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98" y="222616"/>
            <a:ext cx="10515600" cy="1160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71EEE4-33D0-48D1-8E3D-EBCF22C00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898" y="1494264"/>
            <a:ext cx="10515600" cy="4795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8FD638-D2B1-49FA-884E-F8EB5D9F1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DF13-DF16-4AC8-950B-5A3854773F6B}" type="datetime1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8C0101-07E0-4DD9-8D77-4099D5066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8541E0-15D7-410D-91B5-F8E363906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1232" y="6386005"/>
            <a:ext cx="250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BF60-1155-407E-BDCB-EBA40756A6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9DFFE-5B9E-A5FC-5A79-48EA5D636DD5}"/>
              </a:ext>
            </a:extLst>
          </p:cNvPr>
          <p:cNvSpPr txBox="1"/>
          <p:nvPr userDrawn="1"/>
        </p:nvSpPr>
        <p:spPr>
          <a:xfrm>
            <a:off x="11173324" y="640776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accent3">
                    <a:lumMod val="75000"/>
                  </a:schemeClr>
                </a:solidFill>
              </a:rPr>
              <a:t>/19</a:t>
            </a:r>
            <a:endParaRPr lang="ko-KR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4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hjeong@mmlab.snu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FCD9FD-642C-4102-A6E0-923808F4E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04" y="1043035"/>
            <a:ext cx="11394392" cy="1179093"/>
          </a:xfrm>
        </p:spPr>
        <p:txBody>
          <a:bodyPr>
            <a:normAutofit/>
          </a:bodyPr>
          <a:lstStyle/>
          <a:p>
            <a:r>
              <a:rPr lang="en-US" altLang="ko-KR" sz="3600" b="1"/>
              <a:t>Enhanced Performance and Privacy for TLS </a:t>
            </a:r>
            <a:br>
              <a:rPr lang="en-US" altLang="ko-KR" sz="3600" b="1"/>
            </a:br>
            <a:r>
              <a:rPr lang="en-US" altLang="ko-KR" sz="3600" b="1"/>
              <a:t>over TCP Fast Open</a:t>
            </a:r>
            <a:endParaRPr lang="ko-KR" altLang="en-US" sz="28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FED1DA-261C-4445-991E-578AD342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1812"/>
            <a:ext cx="9144000" cy="3508626"/>
          </a:xfrm>
        </p:spPr>
        <p:txBody>
          <a:bodyPr>
            <a:normAutofit/>
          </a:bodyPr>
          <a:lstStyle/>
          <a:p>
            <a:r>
              <a:rPr lang="en-US" altLang="ko-KR" sz="1600"/>
              <a:t>Erik Sy, Tobias Mueller, Christian Burkert, Hannes Federrath, and Mathias Fischer</a:t>
            </a:r>
          </a:p>
          <a:p>
            <a:r>
              <a:rPr lang="en-US" altLang="ko-KR" sz="1600"/>
              <a:t>University of Hamburg</a:t>
            </a:r>
          </a:p>
          <a:p>
            <a:r>
              <a:rPr lang="en-US" altLang="ko-KR" sz="1600"/>
              <a:t> </a:t>
            </a:r>
            <a:endParaRPr lang="en-US" altLang="ko-KR" sz="1600" dirty="0"/>
          </a:p>
          <a:p>
            <a:r>
              <a:rPr lang="en-US" altLang="ko-KR" sz="1600"/>
              <a:t>Proceedings on Privacy Enhancing Technologies (PoPET) ‘20</a:t>
            </a:r>
            <a:endParaRPr lang="en-US" altLang="ko-KR" sz="1600" dirty="0"/>
          </a:p>
          <a:p>
            <a:endParaRPr lang="en-US" altLang="ko-KR" sz="2000" dirty="0"/>
          </a:p>
          <a:p>
            <a:r>
              <a:rPr lang="en-US" altLang="ko-KR" sz="2000"/>
              <a:t>2023.07.13.</a:t>
            </a:r>
            <a:endParaRPr lang="ko-KR" altLang="en-US" sz="2000" dirty="0"/>
          </a:p>
          <a:p>
            <a:endParaRPr lang="en-US" altLang="ko-KR" sz="2000" dirty="0"/>
          </a:p>
          <a:p>
            <a:r>
              <a:rPr lang="en-US" altLang="ko-KR" sz="2000" dirty="0"/>
              <a:t>GyeongHeon Jeong(</a:t>
            </a:r>
            <a:r>
              <a:rPr lang="en-US" altLang="ko-KR" sz="2000" dirty="0">
                <a:hlinkClick r:id="rId3"/>
              </a:rPr>
              <a:t>ghjeong@mmlab.snu.ac.kr</a:t>
            </a:r>
            <a:r>
              <a:rPr lang="en-US" altLang="ko-KR" sz="2000" dirty="0"/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FAE999C-677E-F6BC-C22E-2B164F967602}"/>
              </a:ext>
            </a:extLst>
          </p:cNvPr>
          <p:cNvSpPr/>
          <p:nvPr/>
        </p:nvSpPr>
        <p:spPr>
          <a:xfrm>
            <a:off x="10936705" y="6340642"/>
            <a:ext cx="757990" cy="33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45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17EEAF-261C-CD00-F310-B694A97C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Tracking across Third-Parties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0E2315-58CB-619B-D1AD-E3B0DE87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4516246"/>
            <a:ext cx="10515600" cy="2093218"/>
          </a:xfrm>
        </p:spPr>
        <p:txBody>
          <a:bodyPr>
            <a:normAutofit/>
          </a:bodyPr>
          <a:lstStyle/>
          <a:p>
            <a:r>
              <a:rPr lang="en-US" altLang="ko-KR"/>
              <a:t>Visited website A and get cookie from the third-party</a:t>
            </a:r>
            <a:br>
              <a:rPr lang="en-US" altLang="ko-KR"/>
            </a:br>
            <a:r>
              <a:rPr lang="en-US" altLang="ko-KR"/>
              <a:t>T, then visited website B and check network traffic </a:t>
            </a:r>
            <a:br>
              <a:rPr lang="en-US" altLang="ko-KR"/>
            </a:br>
            <a:r>
              <a:rPr lang="en-US" altLang="ko-KR"/>
              <a:t>between the browser and T</a:t>
            </a:r>
          </a:p>
          <a:p>
            <a:r>
              <a:rPr lang="en-US" altLang="ko-KR" b="1"/>
              <a:t>None</a:t>
            </a:r>
            <a:r>
              <a:rPr lang="en-US" altLang="ko-KR"/>
              <a:t> of the tested browsers applied mechanisms</a:t>
            </a:r>
            <a:br>
              <a:rPr lang="en-US" altLang="ko-KR"/>
            </a:br>
            <a:r>
              <a:rPr lang="en-US" altLang="ko-KR"/>
              <a:t>to prevent third-party tracking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85DD92-F419-93C2-6CD9-8EA3F918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2DAC20-E097-A48D-9EBD-973A6249E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68"/>
          <a:stretch/>
        </p:blipFill>
        <p:spPr>
          <a:xfrm>
            <a:off x="291790" y="1285371"/>
            <a:ext cx="11608420" cy="30301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60E568F-76EA-2F2D-710A-41949CFDD90A}"/>
              </a:ext>
            </a:extLst>
          </p:cNvPr>
          <p:cNvSpPr/>
          <p:nvPr/>
        </p:nvSpPr>
        <p:spPr>
          <a:xfrm>
            <a:off x="5040351" y="1672681"/>
            <a:ext cx="903236" cy="25647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8A75D4A-FF96-0EF5-8C01-19A79DB82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289" y="4387422"/>
            <a:ext cx="3736804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3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17EEAF-261C-CD00-F310-B694A97C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Tracking across Virtual Hosts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0E2315-58CB-619B-D1AD-E3B0DE87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4516246"/>
            <a:ext cx="10515600" cy="2093218"/>
          </a:xfrm>
        </p:spPr>
        <p:txBody>
          <a:bodyPr>
            <a:normAutofit/>
          </a:bodyPr>
          <a:lstStyle/>
          <a:p>
            <a:r>
              <a:rPr lang="en-US" altLang="ko-KR"/>
              <a:t>Visited web</a:t>
            </a:r>
            <a:r>
              <a:rPr lang="ko-KR" altLang="en-US"/>
              <a:t> </a:t>
            </a:r>
            <a:r>
              <a:rPr lang="en-US" altLang="ko-KR"/>
              <a:t>sites and then visit another web site which has the same IP address</a:t>
            </a:r>
          </a:p>
          <a:p>
            <a:r>
              <a:rPr lang="en-US" altLang="ko-KR"/>
              <a:t>All investigated browsers </a:t>
            </a:r>
            <a:r>
              <a:rPr lang="en-US" altLang="ko-KR" b="1"/>
              <a:t>do not prevent</a:t>
            </a:r>
            <a:r>
              <a:rPr lang="en-US" altLang="ko-KR"/>
              <a:t> tracking across virtual hosts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85DD92-F419-93C2-6CD9-8EA3F918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2DAC20-E097-A48D-9EBD-973A6249E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68"/>
          <a:stretch/>
        </p:blipFill>
        <p:spPr>
          <a:xfrm>
            <a:off x="291790" y="1285371"/>
            <a:ext cx="11608420" cy="30301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60E568F-76EA-2F2D-710A-41949CFDD90A}"/>
              </a:ext>
            </a:extLst>
          </p:cNvPr>
          <p:cNvSpPr/>
          <p:nvPr/>
        </p:nvSpPr>
        <p:spPr>
          <a:xfrm>
            <a:off x="6200075" y="1672681"/>
            <a:ext cx="903236" cy="25647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38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17EEAF-261C-CD00-F310-B694A97C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Tracking across IP address changes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0E2315-58CB-619B-D1AD-E3B0DE87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4516246"/>
            <a:ext cx="10515600" cy="2093218"/>
          </a:xfrm>
        </p:spPr>
        <p:txBody>
          <a:bodyPr>
            <a:normAutofit/>
          </a:bodyPr>
          <a:lstStyle/>
          <a:p>
            <a:r>
              <a:rPr lang="en-US" altLang="ko-KR"/>
              <a:t>Visited web</a:t>
            </a:r>
            <a:r>
              <a:rPr lang="ko-KR" altLang="en-US"/>
              <a:t> </a:t>
            </a:r>
            <a:r>
              <a:rPr lang="en-US" altLang="ko-KR"/>
              <a:t>sites and then visit another web site with another IP address</a:t>
            </a:r>
          </a:p>
          <a:p>
            <a:r>
              <a:rPr lang="en-US" altLang="ko-KR"/>
              <a:t>However, considering a</a:t>
            </a:r>
            <a:r>
              <a:rPr lang="ko-KR" altLang="en-US"/>
              <a:t> </a:t>
            </a:r>
            <a:r>
              <a:rPr lang="en-US" altLang="ko-KR"/>
              <a:t>common consumer setup, devices typically keep </a:t>
            </a:r>
            <a:r>
              <a:rPr lang="en-US" altLang="ko-KR" u="sng"/>
              <a:t>their local IP addresses unchanged indefinitely</a:t>
            </a:r>
          </a:p>
          <a:p>
            <a:pPr lvl="1"/>
            <a:r>
              <a:rPr lang="en-US" altLang="ko-KR"/>
              <a:t>Since DHCP servers usually reassign the same local IP address based on client’s MAC address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85DD92-F419-93C2-6CD9-8EA3F918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2DAC20-E097-A48D-9EBD-973A6249E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68"/>
          <a:stretch/>
        </p:blipFill>
        <p:spPr>
          <a:xfrm>
            <a:off x="291790" y="1285371"/>
            <a:ext cx="11608420" cy="30301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60E568F-76EA-2F2D-710A-41949CFDD90A}"/>
              </a:ext>
            </a:extLst>
          </p:cNvPr>
          <p:cNvSpPr/>
          <p:nvPr/>
        </p:nvSpPr>
        <p:spPr>
          <a:xfrm>
            <a:off x="7359795" y="1672681"/>
            <a:ext cx="903236" cy="25647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48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17EEAF-261C-CD00-F310-B694A97C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Tracking across Others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0E2315-58CB-619B-D1AD-E3B0DE87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4516246"/>
            <a:ext cx="10515600" cy="2093218"/>
          </a:xfrm>
        </p:spPr>
        <p:txBody>
          <a:bodyPr>
            <a:normAutofit/>
          </a:bodyPr>
          <a:lstStyle/>
          <a:p>
            <a:r>
              <a:rPr lang="en-US" altLang="ko-KR"/>
              <a:t>Re-connection with</a:t>
            </a:r>
            <a:r>
              <a:rPr lang="ko-KR" altLang="en-US"/>
              <a:t> </a:t>
            </a:r>
            <a:r>
              <a:rPr lang="en-US" altLang="ko-KR"/>
              <a:t>browser’s</a:t>
            </a:r>
            <a:r>
              <a:rPr lang="ko-KR" altLang="en-US"/>
              <a:t> </a:t>
            </a:r>
            <a:r>
              <a:rPr lang="en-US" altLang="ko-KR"/>
              <a:t>private</a:t>
            </a:r>
            <a:r>
              <a:rPr lang="ko-KR" altLang="en-US"/>
              <a:t> </a:t>
            </a:r>
            <a:r>
              <a:rPr lang="en-US" altLang="ko-KR"/>
              <a:t>mode,</a:t>
            </a:r>
            <a:r>
              <a:rPr lang="ko-KR" altLang="en-US"/>
              <a:t> </a:t>
            </a:r>
            <a:r>
              <a:rPr lang="en-US" altLang="ko-KR"/>
              <a:t>restarted browser, other browser</a:t>
            </a:r>
          </a:p>
          <a:p>
            <a:endParaRPr lang="en-US" altLang="ko-KR"/>
          </a:p>
          <a:p>
            <a:r>
              <a:rPr lang="en-US" altLang="ko-KR"/>
              <a:t>TFO protocol leads to huge privacy risks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85DD92-F419-93C2-6CD9-8EA3F918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2DAC20-E097-A48D-9EBD-973A6249E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68"/>
          <a:stretch/>
        </p:blipFill>
        <p:spPr>
          <a:xfrm>
            <a:off x="291790" y="1285371"/>
            <a:ext cx="11608420" cy="30301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60E568F-76EA-2F2D-710A-41949CFDD90A}"/>
              </a:ext>
            </a:extLst>
          </p:cNvPr>
          <p:cNvSpPr/>
          <p:nvPr/>
        </p:nvSpPr>
        <p:spPr>
          <a:xfrm>
            <a:off x="8575275" y="1672681"/>
            <a:ext cx="3189262" cy="25647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88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86B8B3-A76F-2455-F904-BCE62CDC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TCP</a:t>
            </a:r>
            <a:r>
              <a:rPr lang="ko-KR" altLang="en-US"/>
              <a:t> </a:t>
            </a:r>
            <a:r>
              <a:rPr lang="en-US" altLang="ko-KR"/>
              <a:t>FOP</a:t>
            </a:r>
            <a:r>
              <a:rPr lang="ko-KR" altLang="en-US"/>
              <a:t> </a:t>
            </a:r>
            <a:r>
              <a:rPr lang="en-US" altLang="ko-KR"/>
              <a:t>(Fast</a:t>
            </a:r>
            <a:r>
              <a:rPr lang="ko-KR" altLang="en-US"/>
              <a:t> </a:t>
            </a:r>
            <a:r>
              <a:rPr lang="en-US" altLang="ko-KR"/>
              <a:t>Open Privacy)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B14454-01EC-B881-1767-B9CDB34E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781AB3-FE4F-D4DF-C64B-AD4218EC7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374" y="1576256"/>
            <a:ext cx="4697418" cy="479572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93F24F2-E518-578E-F5FD-8B107F047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906" y="1576256"/>
            <a:ext cx="4702927" cy="5144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F1BDE3-7933-F8A0-97D9-E2A40D58200F}"/>
              </a:ext>
            </a:extLst>
          </p:cNvPr>
          <p:cNvSpPr txBox="1"/>
          <p:nvPr/>
        </p:nvSpPr>
        <p:spPr>
          <a:xfrm>
            <a:off x="220739" y="3512451"/>
            <a:ext cx="20211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/>
              <a:t>With Timestamp,</a:t>
            </a:r>
          </a:p>
          <a:p>
            <a:r>
              <a:rPr lang="en-US" altLang="ko-KR"/>
              <a:t>Hostname, and</a:t>
            </a:r>
          </a:p>
          <a:p>
            <a:r>
              <a:rPr lang="en-US" altLang="ko-KR"/>
              <a:t>Context identifier </a:t>
            </a:r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446E96B8-78F9-69EA-0401-E65F41F00385}"/>
              </a:ext>
            </a:extLst>
          </p:cNvPr>
          <p:cNvCxnSpPr/>
          <p:nvPr/>
        </p:nvCxnSpPr>
        <p:spPr>
          <a:xfrm>
            <a:off x="669073" y="4427034"/>
            <a:ext cx="802888" cy="535259"/>
          </a:xfrm>
          <a:prstGeom prst="bentConnector3">
            <a:avLst>
              <a:gd name="adj1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9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73BD59-45B6-C02E-113F-FEB7C81A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Privacy Evaluation of TCP FOP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7160A0-8887-07B8-0043-2F9113F7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Server transmitted cookie with </a:t>
            </a:r>
            <a:r>
              <a:rPr lang="en-US" altLang="ko-KR" u="sng"/>
              <a:t>encrypted channel</a:t>
            </a:r>
            <a:r>
              <a:rPr lang="en-US" altLang="ko-KR"/>
              <a:t>, and make new one in every connection</a:t>
            </a:r>
          </a:p>
          <a:p>
            <a:r>
              <a:rPr lang="en-US" altLang="ko-KR"/>
              <a:t>Cookie stores with </a:t>
            </a:r>
            <a:r>
              <a:rPr lang="en-US" altLang="ko-KR" b="1"/>
              <a:t>timpstamp</a:t>
            </a:r>
            <a:r>
              <a:rPr lang="en-US" altLang="ko-KR"/>
              <a:t>, so cookie can be only used during certain time</a:t>
            </a:r>
          </a:p>
          <a:p>
            <a:r>
              <a:rPr lang="en-US" altLang="ko-KR"/>
              <a:t>Cookie stores with </a:t>
            </a:r>
            <a:r>
              <a:rPr lang="en-US" altLang="ko-KR" b="1"/>
              <a:t>context identifier</a:t>
            </a:r>
            <a:r>
              <a:rPr lang="en-US" altLang="ko-KR"/>
              <a:t>, which defined the visited party, virtual host, IP address, browsing mode, user application, and browser session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20A001-3A61-BD50-631F-28D6B378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56D2B7E-16FD-95CD-FBBC-D23C77024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3" y="3693727"/>
            <a:ext cx="10515601" cy="265201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73F3DAC-4B38-2B33-E4CF-329E2EFF9762}"/>
              </a:ext>
            </a:extLst>
          </p:cNvPr>
          <p:cNvSpPr/>
          <p:nvPr/>
        </p:nvSpPr>
        <p:spPr>
          <a:xfrm>
            <a:off x="6504884" y="4156194"/>
            <a:ext cx="1306705" cy="205301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C996851-5404-B34E-1B29-A472D75F1BC4}"/>
              </a:ext>
            </a:extLst>
          </p:cNvPr>
          <p:cNvSpPr/>
          <p:nvPr/>
        </p:nvSpPr>
        <p:spPr>
          <a:xfrm>
            <a:off x="6043329" y="6315372"/>
            <a:ext cx="2229814" cy="320012"/>
          </a:xfrm>
          <a:prstGeom prst="rect">
            <a:avLst/>
          </a:prstGeom>
          <a:solidFill>
            <a:srgbClr val="C00000"/>
          </a:solidFill>
          <a:ln w="285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ALL BLOCKED or RESTRICTED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931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BDC95C-FCC0-72C5-A766-3462303C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Performance Evaluation of TCP FOP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F4F9C0-22FD-B4E5-2C96-76502E7A1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Experiment using the TCP FOP Prototype</a:t>
            </a:r>
          </a:p>
          <a:p>
            <a:pPr lvl="1">
              <a:lnSpc>
                <a:spcPct val="100000"/>
              </a:lnSpc>
            </a:pPr>
            <a:r>
              <a:rPr lang="en-US" altLang="ko-KR" b="1"/>
              <a:t>Mean duration</a:t>
            </a:r>
            <a:r>
              <a:rPr lang="en-US" altLang="ko-KR"/>
              <a:t> to </a:t>
            </a:r>
            <a:r>
              <a:rPr lang="en-US" altLang="ko-KR" u="sng"/>
              <a:t>establish a connection</a:t>
            </a:r>
            <a:r>
              <a:rPr lang="en-US" altLang="ko-KR"/>
              <a:t> between the client-server pair and to </a:t>
            </a:r>
            <a:r>
              <a:rPr lang="en-US" altLang="ko-KR" u="sng"/>
              <a:t>download a small website</a:t>
            </a:r>
          </a:p>
          <a:p>
            <a:pPr lvl="1">
              <a:lnSpc>
                <a:spcPct val="100000"/>
              </a:lnSpc>
            </a:pPr>
            <a:r>
              <a:rPr lang="en-US" altLang="ko-KR"/>
              <a:t>TFO and TCP FOP have a computational overhead by generating, validating, and handling the cookies</a:t>
            </a:r>
          </a:p>
          <a:p>
            <a:pPr lvl="1">
              <a:lnSpc>
                <a:spcPct val="100000"/>
              </a:lnSpc>
            </a:pPr>
            <a:r>
              <a:rPr lang="en-US" altLang="ko-KR"/>
              <a:t>Differences are </a:t>
            </a:r>
            <a:r>
              <a:rPr lang="en-US" altLang="ko-KR" b="1"/>
              <a:t>less than a millisecond</a:t>
            </a:r>
            <a:r>
              <a:rPr lang="en-US" altLang="ko-KR"/>
              <a:t> between them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CA9045F-7310-31F6-A888-1F8A066D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B7F04C9-F2FD-B338-5B6D-FE0529F22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082" y="4101012"/>
            <a:ext cx="9638371" cy="2094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CFC211-3AF7-7A1C-781A-312176B2D457}"/>
              </a:ext>
            </a:extLst>
          </p:cNvPr>
          <p:cNvSpPr txBox="1"/>
          <p:nvPr/>
        </p:nvSpPr>
        <p:spPr>
          <a:xfrm>
            <a:off x="7828156" y="3845670"/>
            <a:ext cx="3254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/>
              <a:t>Mean </a:t>
            </a:r>
            <a:r>
              <a:rPr lang="en-US" altLang="ko-KR" sz="1600"/>
              <a:t>time</a:t>
            </a:r>
            <a:r>
              <a:rPr lang="ko-KR" altLang="en-US" sz="1600"/>
              <a:t> </a:t>
            </a:r>
            <a:r>
              <a:rPr lang="en-US" altLang="ko-KR" sz="1600"/>
              <a:t>(standard deviation)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3477223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BDC95C-FCC0-72C5-A766-3462303C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Performance Evaluation of TCP FOP (cont.)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F4F9C0-22FD-B4E5-2C96-76502E7A1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Simulation considering Load-balancing</a:t>
            </a:r>
          </a:p>
          <a:p>
            <a:pPr lvl="1">
              <a:lnSpc>
                <a:spcPct val="100000"/>
              </a:lnSpc>
            </a:pPr>
            <a:r>
              <a:rPr lang="en-US" altLang="ko-KR"/>
              <a:t>TFO/TLS attempt 0-RTT handshakes only when the server’s </a:t>
            </a:r>
            <a:r>
              <a:rPr lang="en-US" altLang="ko-KR" u="sng"/>
              <a:t>IP address matches</a:t>
            </a:r>
          </a:p>
          <a:p>
            <a:pPr lvl="1">
              <a:lnSpc>
                <a:spcPct val="100000"/>
              </a:lnSpc>
            </a:pPr>
            <a:r>
              <a:rPr lang="en-US" altLang="ko-KR"/>
              <a:t>TCP FOP/TLS attempt 0-RTT handshakes with </a:t>
            </a:r>
            <a:r>
              <a:rPr lang="en-US" altLang="ko-KR" u="sng"/>
              <a:t>matching hostnames</a:t>
            </a:r>
          </a:p>
          <a:p>
            <a:pPr lvl="1">
              <a:lnSpc>
                <a:spcPct val="100000"/>
              </a:lnSpc>
            </a:pPr>
            <a:r>
              <a:rPr lang="en-US" altLang="ko-KR"/>
              <a:t>If real-world load-balancing of websites is considered, TCP FOP/TLS protocol stack significantly outperforms TFO/TLS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CA9045F-7310-31F6-A888-1F8A066D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937DB8E-C62F-3579-8A3D-05A0CA519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16" y="4093975"/>
            <a:ext cx="10242168" cy="18838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8D6623-96CE-C0DF-76F4-89E305B70E6F}"/>
              </a:ext>
            </a:extLst>
          </p:cNvPr>
          <p:cNvSpPr txBox="1"/>
          <p:nvPr/>
        </p:nvSpPr>
        <p:spPr>
          <a:xfrm>
            <a:off x="7237142" y="3689556"/>
            <a:ext cx="3845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/>
              <a:t> RTT of 60ms for the LTE connection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314019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AA0FCB-8C8F-542A-9CA1-D4B718DA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Feasibility Analysis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78C125-4DB6-6023-1828-10352DEF9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Middleboxes such as firewalls modify or block unfamiliar TCP packets</a:t>
            </a:r>
          </a:p>
          <a:p>
            <a:pPr lvl="1"/>
            <a:r>
              <a:rPr lang="en-US" altLang="ko-KR"/>
              <a:t>TFO has problem with it, but TCP FOP use standard TCP handshake in 1</a:t>
            </a:r>
            <a:r>
              <a:rPr lang="en-US" altLang="ko-KR" baseline="30000"/>
              <a:t>st</a:t>
            </a:r>
            <a:r>
              <a:rPr lang="en-US" altLang="ko-KR"/>
              <a:t> connection</a:t>
            </a:r>
          </a:p>
          <a:p>
            <a:pPr lvl="1"/>
            <a:r>
              <a:rPr lang="en-US" altLang="ko-KR"/>
              <a:t>Because 0-RTT connection parts are same, so if middleboxes support TFO, they also support TCP FOP</a:t>
            </a:r>
          </a:p>
          <a:p>
            <a:endParaRPr lang="en-US" altLang="ko-KR"/>
          </a:p>
          <a:p>
            <a:r>
              <a:rPr lang="en-US" altLang="ko-KR"/>
              <a:t>TCP FOP requires TLS libraries to control cookies</a:t>
            </a:r>
          </a:p>
          <a:p>
            <a:pPr lvl="1"/>
            <a:r>
              <a:rPr lang="en-US" altLang="ko-KR" i="1"/>
              <a:t>“Kernel TLS”</a:t>
            </a:r>
            <a:r>
              <a:rPr lang="en-US" altLang="ko-KR"/>
              <a:t>  already exists an implemented example for a performance-optimization causing a similar drawback between TLS libraries and Kernel functions</a:t>
            </a:r>
          </a:p>
          <a:p>
            <a:endParaRPr lang="en-US" altLang="ko-KR"/>
          </a:p>
          <a:p>
            <a:r>
              <a:rPr lang="en-US" altLang="ko-KR"/>
              <a:t>Overall, TCP FOP provides sufficient performance and privacy benefits to justify a cross-layer solution</a:t>
            </a:r>
          </a:p>
          <a:p>
            <a:endParaRPr lang="en-US" altLang="ko-KR"/>
          </a:p>
          <a:p>
            <a:pPr lvl="1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B7B576-9380-EBAB-1031-8BC6CE74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94CCA-D05C-C195-4229-E447ABF0C42B}"/>
              </a:ext>
            </a:extLst>
          </p:cNvPr>
          <p:cNvSpPr txBox="1"/>
          <p:nvPr/>
        </p:nvSpPr>
        <p:spPr>
          <a:xfrm>
            <a:off x="0" y="6538411"/>
            <a:ext cx="70782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/>
              <a:t>Kernel development community. Kernel TLS, 2019. URL www.kernel.org/doc/html/latest/networking/tls.html.</a:t>
            </a:r>
          </a:p>
        </p:txBody>
      </p:sp>
    </p:spTree>
    <p:extLst>
      <p:ext uri="{BB962C8B-B14F-4D97-AF65-F5344CB8AC3E}">
        <p14:creationId xmlns:p14="http://schemas.microsoft.com/office/powerpoint/2010/main" val="390487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277887-7FB9-CFB0-4B4E-F43DB5DF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A69242-604A-F27E-603C-996E29A4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703312" cy="4795720"/>
          </a:xfrm>
        </p:spPr>
        <p:txBody>
          <a:bodyPr/>
          <a:lstStyle/>
          <a:p>
            <a:r>
              <a:rPr lang="en-US" altLang="ko-KR"/>
              <a:t>This paper is the first to describe tracking via TFO cookies</a:t>
            </a:r>
          </a:p>
          <a:p>
            <a:endParaRPr lang="en-US" altLang="ko-KR"/>
          </a:p>
          <a:p>
            <a:r>
              <a:rPr lang="en-US" altLang="ko-KR"/>
              <a:t>Under real-world conditions, the first revisit of a website supporting the TFO protocol fails in 40% of all cases</a:t>
            </a:r>
          </a:p>
          <a:p>
            <a:endParaRPr lang="en-US" altLang="ko-KR"/>
          </a:p>
          <a:p>
            <a:r>
              <a:rPr lang="en-US" altLang="ko-KR"/>
              <a:t>Investigate the TFO configuration of popular browsers and found that the tracking periods for Chrome, Firefox, and Opera seem to be not restricted at all</a:t>
            </a:r>
          </a:p>
          <a:p>
            <a:endParaRPr lang="en-US" altLang="ko-KR"/>
          </a:p>
          <a:p>
            <a:r>
              <a:rPr lang="en-US" altLang="ko-KR"/>
              <a:t>Propose TCP FOP to overcome the described privacy limitations of TLS over TFO</a:t>
            </a:r>
          </a:p>
          <a:p>
            <a:pPr lvl="1"/>
            <a:r>
              <a:rPr lang="en-US" altLang="ko-KR"/>
              <a:t>TCP FOP allows 0-RTT handshake for website revisits independently of the server’s IP address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95016F-E1DB-3778-C297-D2337D74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211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8A19D1-4885-9C25-2AEF-30C3DB7B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BF2AE1-4DFD-31E7-5658-B342A6B2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02"/>
            <a:ext cx="10515600" cy="5236319"/>
          </a:xfrm>
        </p:spPr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Background</a:t>
            </a:r>
          </a:p>
          <a:p>
            <a:pPr lvl="1"/>
            <a:endParaRPr lang="en-US" altLang="ko-KR"/>
          </a:p>
          <a:p>
            <a:r>
              <a:rPr lang="en-US" altLang="ko-KR"/>
              <a:t>Deployment of TFO</a:t>
            </a:r>
          </a:p>
          <a:p>
            <a:pPr lvl="1"/>
            <a:endParaRPr lang="en-US" altLang="ko-KR"/>
          </a:p>
          <a:p>
            <a:r>
              <a:rPr lang="en-US" altLang="ko-KR"/>
              <a:t>Tracking via TFO Cookie</a:t>
            </a:r>
          </a:p>
          <a:p>
            <a:pPr lvl="1"/>
            <a:endParaRPr lang="en-US" altLang="ko-KR"/>
          </a:p>
          <a:p>
            <a:r>
              <a:rPr lang="en-US" altLang="ko-KR"/>
              <a:t>TCP FOP Implementation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2E862F-7102-6A8D-BA04-8D6757D0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676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A311A-D87C-4A6E-A257-63B35A34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373" y="2766218"/>
            <a:ext cx="5039227" cy="1325563"/>
          </a:xfrm>
        </p:spPr>
        <p:txBody>
          <a:bodyPr/>
          <a:lstStyle/>
          <a:p>
            <a:r>
              <a:rPr lang="en-US" altLang="ko-KR" dirty="0"/>
              <a:t>Thank you for listening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F4AB15A-E7CD-6896-A78E-238B31A0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888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FBAD22-EC2C-EF6F-908F-370C9BC4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0D9B0A-F84D-4D7A-B883-F9BF2F09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515600" cy="5363736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ko-KR"/>
              <a:t>TCP is the standard network protocol for transmitting information on the Internet and is usually used to establish a subsequent TLS connection</a:t>
            </a:r>
          </a:p>
          <a:p>
            <a:pPr algn="l">
              <a:lnSpc>
                <a:spcPct val="120000"/>
              </a:lnSpc>
            </a:pPr>
            <a:r>
              <a:rPr lang="nn-NO" altLang="ko-KR"/>
              <a:t>TCP Fast Open (TFO) protocol has been deployed t</a:t>
            </a:r>
            <a:r>
              <a:rPr lang="en-US" altLang="ko-KR"/>
              <a:t>o decrease the delay of a TCP handshake</a:t>
            </a:r>
          </a:p>
          <a:p>
            <a:pPr lvl="1">
              <a:lnSpc>
                <a:spcPct val="120000"/>
              </a:lnSpc>
            </a:pPr>
            <a:r>
              <a:rPr lang="en-US" altLang="ko-KR"/>
              <a:t>Reduce</a:t>
            </a:r>
            <a:r>
              <a:rPr lang="ko-KR" altLang="en-US"/>
              <a:t> </a:t>
            </a:r>
            <a:r>
              <a:rPr lang="en-US" altLang="ko-KR"/>
              <a:t>TCP’s three-way handshake to zero round-trip time (0-RTT) with </a:t>
            </a:r>
            <a:r>
              <a:rPr lang="en-US" altLang="ko-KR" b="1" u="sng"/>
              <a:t>cookie</a:t>
            </a:r>
          </a:p>
          <a:p>
            <a:pPr lvl="1">
              <a:lnSpc>
                <a:spcPct val="120000"/>
              </a:lnSpc>
            </a:pPr>
            <a:r>
              <a:rPr lang="en-US" altLang="ko-KR"/>
              <a:t>Not yet actively used by all of operating systems and browsers</a:t>
            </a:r>
          </a:p>
          <a:p>
            <a:pPr>
              <a:lnSpc>
                <a:spcPct val="120000"/>
              </a:lnSpc>
            </a:pPr>
            <a:r>
              <a:rPr lang="en-US" altLang="ko-KR"/>
              <a:t>Fast Open cookies can be used for </a:t>
            </a:r>
            <a:r>
              <a:rPr lang="en-US" altLang="ko-KR" b="1"/>
              <a:t>tracking</a:t>
            </a:r>
            <a:r>
              <a:rPr lang="en-US" altLang="ko-KR"/>
              <a:t> user</a:t>
            </a:r>
          </a:p>
          <a:p>
            <a:pPr lvl="1">
              <a:lnSpc>
                <a:spcPct val="120000"/>
              </a:lnSpc>
            </a:pPr>
            <a:r>
              <a:rPr lang="en-US" altLang="ko-KR"/>
              <a:t>If IP addresses are not changed, cookies are perminent, and are also unencrypted</a:t>
            </a:r>
          </a:p>
          <a:p>
            <a:pPr>
              <a:lnSpc>
                <a:spcPct val="120000"/>
              </a:lnSpc>
            </a:pPr>
            <a:r>
              <a:rPr lang="en-US" altLang="ko-KR"/>
              <a:t>Propose TCP Fast Open Privacy (</a:t>
            </a:r>
            <a:r>
              <a:rPr lang="en-US" altLang="ko-KR" b="1"/>
              <a:t>TCP FOP</a:t>
            </a:r>
            <a:r>
              <a:rPr lang="en-US" altLang="ko-KR"/>
              <a:t>) protocol as a countermeasure to TFO tracking</a:t>
            </a:r>
          </a:p>
          <a:p>
            <a:pPr>
              <a:lnSpc>
                <a:spcPct val="120000"/>
              </a:lnSpc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577618-44A1-EE1C-F448-BE4785C1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763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D65662-1EDA-0FFA-F7B8-0AC228C2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TCP Fast Open (TFO)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5994C0-230F-BECE-6F0E-BC4138C7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0D913F0-D5D4-6324-61F5-12E8296C0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39"/>
          <a:stretch/>
        </p:blipFill>
        <p:spPr>
          <a:xfrm>
            <a:off x="188572" y="1876540"/>
            <a:ext cx="7500099" cy="359069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D1F76DA-37A6-03FB-F0B1-6279FCF84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784" y="1989619"/>
            <a:ext cx="3907644" cy="3364533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BD6D68B-C13C-E796-4255-3F92EECD8748}"/>
              </a:ext>
            </a:extLst>
          </p:cNvPr>
          <p:cNvCxnSpPr/>
          <p:nvPr/>
        </p:nvCxnSpPr>
        <p:spPr>
          <a:xfrm>
            <a:off x="7883912" y="1081668"/>
            <a:ext cx="0" cy="488423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72FC45-E9DF-AF6D-BD2A-2861F2A6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Deployment of TFO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BD8523-27C7-8A50-1166-63AD4BB6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Investigate the support for TFO within the </a:t>
            </a:r>
            <a:r>
              <a:rPr lang="en-US" altLang="ko-KR" u="sng"/>
              <a:t>Alexa Top Million Sites</a:t>
            </a:r>
          </a:p>
          <a:p>
            <a:r>
              <a:rPr lang="en-US" altLang="ko-KR"/>
              <a:t>Higher-ranked websites tend to adopt new protocols such as TCP Fast Open earlier than other websites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9B554F-E180-74CF-B1D7-CE745831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A659FAE-59FE-1DE9-9DC2-1157F8FF6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30" y="2995780"/>
            <a:ext cx="6995940" cy="34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9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621543-DE26-A2EC-2350-077A70E7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Performance Limitations of TFO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5E1A37-E8F7-49FA-7205-2F65C55D0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TFO protocol instructs to utilize a cached Fast Open cookie only if the </a:t>
            </a:r>
            <a:r>
              <a:rPr lang="en-US" altLang="ko-KR" u="sng"/>
              <a:t>source IP address</a:t>
            </a:r>
            <a:r>
              <a:rPr lang="en-US" altLang="ko-KR"/>
              <a:t>, </a:t>
            </a:r>
            <a:r>
              <a:rPr lang="en-US" altLang="ko-KR" u="sng"/>
              <a:t>destination IP address</a:t>
            </a:r>
            <a:r>
              <a:rPr lang="en-US" altLang="ko-KR"/>
              <a:t>, and the </a:t>
            </a:r>
            <a:r>
              <a:rPr lang="en-US" altLang="ko-KR" u="sng"/>
              <a:t>destination port</a:t>
            </a:r>
            <a:r>
              <a:rPr lang="en-US" altLang="ko-KR"/>
              <a:t> match</a:t>
            </a:r>
          </a:p>
          <a:p>
            <a:pPr lvl="1"/>
            <a:r>
              <a:rPr lang="en-US" altLang="ko-KR"/>
              <a:t>But, due to server </a:t>
            </a:r>
            <a:r>
              <a:rPr lang="en-US" altLang="ko-KR" b="1"/>
              <a:t>load balancing</a:t>
            </a:r>
            <a:r>
              <a:rPr lang="en-US" altLang="ko-KR"/>
              <a:t>, connections to a hostname are not served from the same IP address everytime</a:t>
            </a:r>
          </a:p>
          <a:p>
            <a:pPr lvl="1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EBB4F9-5AD3-BCAB-1996-6E7B92EB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AD75565-C35B-B204-C33D-FE5060B4A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81" y="3107714"/>
            <a:ext cx="4291361" cy="329378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7C7A08B-669D-16C5-124C-5A350844A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64" y="3107714"/>
            <a:ext cx="4199185" cy="329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6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B1808-DB77-14B5-3D38-69005E52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altLang="ko-KR"/>
              <a:t>Tracking via TFO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53CC47-F5F6-303E-715A-BB5767F7C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647556" cy="5141120"/>
          </a:xfrm>
        </p:spPr>
        <p:txBody>
          <a:bodyPr/>
          <a:lstStyle/>
          <a:p>
            <a:r>
              <a:rPr lang="en-US" altLang="ko-KR"/>
              <a:t>Attacker model</a:t>
            </a:r>
          </a:p>
          <a:p>
            <a:pPr lvl="1"/>
            <a:r>
              <a:rPr lang="en-US" altLang="ko-KR"/>
              <a:t>Attacker is capable of extracting Fast Open cookies from the TCP headers, but cannot break cryptographic primitives</a:t>
            </a:r>
          </a:p>
          <a:p>
            <a:endParaRPr lang="en-US" altLang="ko-KR"/>
          </a:p>
          <a:p>
            <a:r>
              <a:rPr lang="en-US" altLang="ko-KR" b="1"/>
              <a:t>Third-party tracking</a:t>
            </a:r>
          </a:p>
          <a:p>
            <a:pPr lvl="1"/>
            <a:r>
              <a:rPr lang="en-US" altLang="ko-KR"/>
              <a:t>The</a:t>
            </a:r>
            <a:r>
              <a:rPr lang="ko-KR" altLang="en-US"/>
              <a:t> </a:t>
            </a:r>
            <a:r>
              <a:rPr lang="en-US" altLang="ko-KR"/>
              <a:t>third-party can link website visits to the same user with their trackers</a:t>
            </a:r>
          </a:p>
          <a:p>
            <a:endParaRPr lang="en-US" altLang="ko-KR"/>
          </a:p>
          <a:p>
            <a:r>
              <a:rPr lang="en-US" altLang="ko-KR" b="1"/>
              <a:t>Tracking Across Virtual Domains</a:t>
            </a:r>
          </a:p>
          <a:p>
            <a:pPr lvl="1"/>
            <a:r>
              <a:rPr lang="en-US" altLang="ko-KR"/>
              <a:t>Virtual hosting allows sharing resources like the IP address and server hardware</a:t>
            </a:r>
          </a:p>
          <a:p>
            <a:pPr lvl="1"/>
            <a:r>
              <a:rPr lang="en-US" altLang="ko-KR"/>
              <a:t>Operator of a virtual hosting platform can link visits of the same user across the hosted virtual domains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6FC8BE9-F2B8-AD29-37D9-EC8D11BB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750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17EEAF-261C-CD00-F310-B694A97C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Evaluation of User Tracking via TFO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0E2315-58CB-619B-D1AD-E3B0DE87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Popular web browsers with various OS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85DD92-F419-93C2-6CD9-8EA3F918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2DAC20-E097-A48D-9EBD-973A6249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92" y="2345156"/>
            <a:ext cx="11608420" cy="345389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06268EB-4B2C-602B-DDE4-71E074806359}"/>
              </a:ext>
            </a:extLst>
          </p:cNvPr>
          <p:cNvSpPr/>
          <p:nvPr/>
        </p:nvSpPr>
        <p:spPr>
          <a:xfrm>
            <a:off x="2743202" y="2677711"/>
            <a:ext cx="1048214" cy="264582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24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17EEAF-261C-CD00-F310-B694A97C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Feasible Tracking Periods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0E2315-58CB-619B-D1AD-E3B0DE87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4493944"/>
            <a:ext cx="10515600" cy="2093218"/>
          </a:xfrm>
        </p:spPr>
        <p:txBody>
          <a:bodyPr>
            <a:normAutofit/>
          </a:bodyPr>
          <a:lstStyle/>
          <a:p>
            <a:r>
              <a:rPr lang="en-US" altLang="ko-KR"/>
              <a:t>Visit a website that supports TFO and closed the browser tab, and after one hour (~ 10 days), revisit the same website with the same IP address</a:t>
            </a:r>
          </a:p>
          <a:p>
            <a:r>
              <a:rPr lang="en-US" altLang="ko-KR"/>
              <a:t>For the Microsoft Edge browser, they were required to conduct this experiment on an IPv6 network stack</a:t>
            </a:r>
          </a:p>
          <a:p>
            <a:pPr lvl="1"/>
            <a:r>
              <a:rPr lang="en-US" altLang="ko-KR"/>
              <a:t>Use </a:t>
            </a:r>
            <a:r>
              <a:rPr lang="en-US" altLang="ko-KR" b="1"/>
              <a:t>temporary</a:t>
            </a:r>
            <a:r>
              <a:rPr lang="en-US" altLang="ko-KR"/>
              <a:t> IPv6 addresses which is limited to 24 hours by Windows 10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85DD92-F419-93C2-6CD9-8EA3F918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2DAC20-E097-A48D-9EBD-973A6249E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77"/>
          <a:stretch/>
        </p:blipFill>
        <p:spPr>
          <a:xfrm>
            <a:off x="291790" y="1285370"/>
            <a:ext cx="11608420" cy="307475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60E568F-76EA-2F2D-710A-41949CFDD90A}"/>
              </a:ext>
            </a:extLst>
          </p:cNvPr>
          <p:cNvSpPr/>
          <p:nvPr/>
        </p:nvSpPr>
        <p:spPr>
          <a:xfrm>
            <a:off x="3702205" y="1591641"/>
            <a:ext cx="1282390" cy="264582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89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27642</TotalTime>
  <Words>997</Words>
  <Application>Microsoft Office PowerPoint</Application>
  <PresentationFormat>와이드스크린</PresentationFormat>
  <Paragraphs>146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Söhne</vt:lpstr>
      <vt:lpstr>맑은 고딕</vt:lpstr>
      <vt:lpstr>Arial</vt:lpstr>
      <vt:lpstr>Office 테마</vt:lpstr>
      <vt:lpstr>Enhanced Performance and Privacy for TLS  over TCP Fast Open</vt:lpstr>
      <vt:lpstr>Index</vt:lpstr>
      <vt:lpstr>Introduction</vt:lpstr>
      <vt:lpstr>TCP Fast Open (TFO)</vt:lpstr>
      <vt:lpstr>Deployment of TFO</vt:lpstr>
      <vt:lpstr>Performance Limitations of TFO</vt:lpstr>
      <vt:lpstr>Tracking via TFO</vt:lpstr>
      <vt:lpstr>Evaluation of User Tracking via TFO</vt:lpstr>
      <vt:lpstr>Feasible Tracking Periods</vt:lpstr>
      <vt:lpstr>Tracking across Third-Parties</vt:lpstr>
      <vt:lpstr>Tracking across Virtual Hosts</vt:lpstr>
      <vt:lpstr>Tracking across IP address changes</vt:lpstr>
      <vt:lpstr>Tracking across Others</vt:lpstr>
      <vt:lpstr>TCP FOP (Fast Open Privacy)</vt:lpstr>
      <vt:lpstr>Privacy Evaluation of TCP FOP</vt:lpstr>
      <vt:lpstr>Performance Evaluation of TCP FOP</vt:lpstr>
      <vt:lpstr>Performance Evaluation of TCP FOP (cont.)</vt:lpstr>
      <vt:lpstr>Feasibility Analysis</vt:lpstr>
      <vt:lpstr>Conclusion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Privaros: A Framework for Privacy-Compliant Delivery Drones</dc:title>
  <dc:creator>정경헌</dc:creator>
  <cp:lastModifiedBy>정경헌</cp:lastModifiedBy>
  <cp:revision>2026</cp:revision>
  <dcterms:created xsi:type="dcterms:W3CDTF">2022-02-07T05:53:47Z</dcterms:created>
  <dcterms:modified xsi:type="dcterms:W3CDTF">2023-07-12T12:44:18Z</dcterms:modified>
</cp:coreProperties>
</file>