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540" r:id="rId3"/>
    <p:sldId id="578" r:id="rId4"/>
    <p:sldId id="638" r:id="rId5"/>
    <p:sldId id="621" r:id="rId6"/>
    <p:sldId id="622" r:id="rId7"/>
    <p:sldId id="623" r:id="rId8"/>
    <p:sldId id="624" r:id="rId9"/>
    <p:sldId id="625" r:id="rId10"/>
    <p:sldId id="626" r:id="rId11"/>
    <p:sldId id="634" r:id="rId12"/>
    <p:sldId id="627" r:id="rId13"/>
    <p:sldId id="639" r:id="rId14"/>
    <p:sldId id="628" r:id="rId15"/>
    <p:sldId id="640" r:id="rId16"/>
    <p:sldId id="633" r:id="rId17"/>
    <p:sldId id="629" r:id="rId18"/>
    <p:sldId id="631" r:id="rId19"/>
    <p:sldId id="636" r:id="rId20"/>
    <p:sldId id="588" r:id="rId21"/>
    <p:sldId id="268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800000"/>
    <a:srgbClr val="FCF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73680" autoAdjust="0"/>
  </p:normalViewPr>
  <p:slideViewPr>
    <p:cSldViewPr snapToGrid="0">
      <p:cViewPr varScale="1">
        <p:scale>
          <a:sx n="118" d="100"/>
          <a:sy n="118" d="100"/>
        </p:scale>
        <p:origin x="2340" y="96"/>
      </p:cViewPr>
      <p:guideLst/>
    </p:cSldViewPr>
  </p:slideViewPr>
  <p:outlineViewPr>
    <p:cViewPr>
      <p:scale>
        <a:sx n="33" d="100"/>
        <a:sy n="33" d="100"/>
      </p:scale>
      <p:origin x="0" y="-38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11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2F458-320D-425D-8705-07EB8EEA0AE6}" type="datetimeFigureOut">
              <a:rPr lang="ko-KR" altLang="en-US" smtClean="0"/>
              <a:t>2024-02-21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B3C9F-C146-4B3E-991A-D5646E989E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2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637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32829-F317-355F-F343-FC5154B96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6119504-D938-1C65-6A88-73950194EA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6314447-E995-DA91-6812-A7ADF5586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BFC032C-801C-214B-9AD4-B6B813E33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031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FA053-D0FD-C417-3C89-C1C03A0A5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16CD08F-C57B-20AB-3291-0C6F197FBF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D375E2A-1B37-2AF6-3800-C6CB9FF75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37BA06E-0C8B-5092-5FBB-99071BAE78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434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3BA84-AE57-7EB1-B2B3-13DF715DD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D702BB2-2D4E-4E44-EB6E-10BCC4621A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411EA70-1524-F0BB-7316-98AB646D9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5CF0A9-FE86-FF35-6E9F-0F9940590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458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61D56-EDEB-E979-B8FD-D6FA46C2C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957F660-8EBA-BA4A-3BB3-B6C1A0E17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F939D82-61BB-587D-EF6D-E25FC68D0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6389AED-B1D0-3BB0-0A74-E595C0B604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18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B58E4-55D2-249D-E717-A44817F0E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1BCFB6C-C0D2-0644-6C84-14EB131F93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3B94121-41AF-CB09-1D27-E96A54BE0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213D675-15CA-1DC7-2D16-72D4ACE3E7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152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4E304-3A4D-2887-3A53-CDAD580E3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D2CA14E-3861-23AE-B8EC-9240C5D68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B7E2F51-1E5A-8856-C77D-F99AFF348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014BA0A-CFA6-AB9A-6A2D-2646BA746B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0531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90A1D-2A6C-993C-2027-DDB2829D9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771886E-90B9-F37D-9E4B-23438735DD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C216E19-DFD4-E8A4-6DA6-FC5597BBD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886768E-E829-43AD-C258-15997EBD2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770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272EC-44DE-D73E-D5F2-600E142EC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089AADF-3182-7130-C4FD-648050940E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CF7F701-3C7A-78F2-855E-8330E457E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E2FB795-1FF6-EC3B-68F3-FFC9AA10C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4501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B84BD-72F7-2B25-1415-2F8752C2B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4780585-86B9-B334-C8B5-83B64A40F3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AAFD9DF-FED5-6735-3770-D83D449428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2F0C0D-9476-667F-EE5D-5FFD95A82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142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561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877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3096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648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719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21D01-6FC6-2A44-59EC-8B8599BBF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9B5032F-FCF2-9CD6-912A-F71E655C5E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37C5B7A-9406-FE3C-D4BC-FED4E556A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0F157DE-02C0-6BBA-D210-7A097125C0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0355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3457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65480-A7FA-FB76-543C-FA97CCAA4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CEDC287-CD2A-0682-7339-499633BCF7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604F963-0F6C-B0FE-1CFC-DAE5A8EF8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B9B95A3-DD14-5FDE-69A9-B5D192E4C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6146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753F8-CFD1-0CD2-C310-340B9268C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3D4B951-CA95-5B51-3DE5-7456DA1D93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F8C7983-9476-3CFD-466B-BF6A0C6DD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BFB1AE9-4F48-045C-2C60-1DB322286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685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5DD4A-BACB-24C8-3EBE-3E625E61B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C8A72B9-F3CB-49A4-5D90-5F77C28433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19A350C-19E6-D586-CFB6-65845EA8F6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3208D7-08E5-A3F5-EB45-ADCBB5B527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8606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B01ED-E9CB-2CE0-C18F-79FE8C8D2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C581D3D-70C2-237D-242F-DF5325C49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5FC594A-787F-BD38-03CD-710EF707C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D51007-CA71-145E-0333-BC5481AEF4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125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F15B1A-8A56-4413-A998-8F72B0A64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6CE9984-AEA4-4FF7-B4E7-B47DB850E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3778CE-9CD6-4FEE-A777-D5C344E6B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4092-A910-43D5-A879-C6A825BF1B74}" type="datetime1">
              <a:rPr lang="ko-KR" altLang="en-US" smtClean="0"/>
              <a:t>2024-02-21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A68623-8F01-4C47-90B2-573589314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34935C-35B4-4732-A45F-625692B94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662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277B13-D028-41B9-9451-2278D4BF0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604A83A-42F2-4FDD-866B-C65C38D36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5E3583-5FDB-4E9B-B6FB-208ABEBC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E4C9-8797-4B72-8FA3-04D9458CB775}" type="datetime1">
              <a:rPr lang="ko-KR" altLang="en-US" smtClean="0"/>
              <a:t>2024-02-21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648E20-A199-4EF3-99CC-9B396A6B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8B58AA-30A3-45CB-B45C-BF3A1F0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810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2C8494B-2477-4ECF-833C-5774E558A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F40AC2C-35BB-408B-BD5E-0B72C62D1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E17C97-9E31-4B5B-92E6-F081B1A0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7798-8CE1-4B5E-9A35-0BD15C0D7FBE}" type="datetime1">
              <a:rPr lang="ko-KR" altLang="en-US" smtClean="0"/>
              <a:t>2024-02-21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2D921E-D62B-4789-9381-01515E31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B7B5EF-DE18-4A25-80F9-181A9436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93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3E52B1-8AD0-406A-857D-20EB3449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FFB895-4F58-4929-A1E5-CC6108576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1420BC-614D-4577-B08A-7DA1C77D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56B0-329D-4E55-B38A-3575220C4C79}" type="datetime1">
              <a:rPr lang="ko-KR" altLang="en-US" smtClean="0"/>
              <a:t>2024-02-21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63E38B-0245-4793-9081-0CE88B8AE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83A26C-F792-4578-B768-1DF1A8E4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5849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859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42111B-943E-4F94-8CC7-58C9B9455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88E96EE-4CE6-4D2D-B91D-388133F14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E0B2C2-91E9-4C94-8BF4-398C3626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C572-2249-4FAE-9C6C-3EEEB6EADDD0}" type="datetime1">
              <a:rPr lang="ko-KR" altLang="en-US" smtClean="0"/>
              <a:t>2024-02-21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5194557-8815-4DD1-863E-52D54FA3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40E616-21E1-429E-A1BB-6BF6C00F8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0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074535-D6A7-4E1B-9F97-C36034EC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743CE3-B4D8-41DF-ADCD-A2054ABF5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6537C66-B41A-4B9A-BA72-607CD1092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633D528-4CE9-4C05-9864-934BA60E8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6966-8771-4DBB-9B02-F3C723CE0D98}" type="datetime1">
              <a:rPr lang="ko-KR" altLang="en-US" smtClean="0"/>
              <a:t>2024-02-21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D855F4-A417-43A7-9CA8-8F40BBD8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A14EBD-0F4C-4889-9FEE-4E7945610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6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194361-ECEB-4C46-94FF-07F786AEC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486442B-DABC-449C-B1F6-F180DF412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C3DADC-CBF0-49EE-B0BD-8981AFCB8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B607CE6-24A3-45C1-B377-96805E451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0604B8F-4B70-4CCB-9FF2-2C93BD8BE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592EFF8-57FF-40D9-994C-C95C77D2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DA4A-F118-4CBC-BE0D-083F95A553FB}" type="datetime1">
              <a:rPr lang="ko-KR" altLang="en-US" smtClean="0"/>
              <a:t>2024-02-21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FEA7E5D-9C3C-48FB-BDD6-BA3D49E50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074C9F8-AE97-43F4-B3BB-062B466C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472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B1CFED-CEBD-414B-A322-D523D5D9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193A293-EE4E-435E-B617-F1AF56472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7B07-EC6F-4F3E-89A1-68495263C827}" type="datetime1">
              <a:rPr lang="ko-KR" altLang="en-US" smtClean="0"/>
              <a:t>2024-02-21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D8845CB-BF85-4317-9862-EF434395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A6AB29-56B9-4654-BA2C-5A1450F0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85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396488B-5B6C-4DAC-B4B6-0CEB88AC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128D-C80E-4F5E-9C3D-BABA287BE2B1}" type="datetime1">
              <a:rPr lang="ko-KR" altLang="en-US" smtClean="0"/>
              <a:t>2024-02-21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0454E91-BDB8-497E-B04E-2F04BFC4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7351AA-7FC7-4036-83D6-9980BE43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74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CEC24A-5E01-4065-ACAB-7203B75C1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503A62-9ABA-407E-90AE-597F5F39F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AB34B3-6967-4692-95AA-A5FAFE84C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AB97DC-D980-417A-B290-FA9899388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783D-A214-48A3-876D-689185D29CCD}" type="datetime1">
              <a:rPr lang="ko-KR" altLang="en-US" smtClean="0"/>
              <a:t>2024-02-21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617ECF-71B3-442C-B790-59E752CD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3FC2046-E451-499B-AD30-BE12DF47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855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AF64EB-0775-4421-9310-6C49F0E3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EBA0122-30A5-468A-B760-5605E89275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3DF4451-17F1-4C98-A6C5-EDA58B716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C866BDB-5AC6-410E-96AA-C15545DD4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079B-875A-4F85-91AF-94CD14047430}" type="datetime1">
              <a:rPr lang="ko-KR" altLang="en-US" smtClean="0"/>
              <a:t>2024-02-21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31166E5-4A6D-4D60-A90D-67E5F87CC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9A30EE4-ECFA-490E-A5DB-5DA9F294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8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6EA7B8F-2C62-419B-A640-2AC5CAD0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98" y="222616"/>
            <a:ext cx="10515600" cy="1160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971EEE4-33D0-48D1-8E3D-EBCF22C00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5898" y="1494264"/>
            <a:ext cx="10515600" cy="4795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8FD638-D2B1-49FA-884E-F8EB5D9F1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9DF13-DF16-4AC8-950B-5A3854773F6B}" type="datetime1">
              <a:rPr lang="ko-KR" altLang="en-US" smtClean="0"/>
              <a:t>2024-02-21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8C0101-07E0-4DD9-8D77-4099D5066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8541E0-15D7-410D-91B5-F8E363906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51232" y="6386005"/>
            <a:ext cx="250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BF60-1155-407E-BDCB-EBA40756A6C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9DFFE-5B9E-A5FC-5A79-48EA5D636DD5}"/>
              </a:ext>
            </a:extLst>
          </p:cNvPr>
          <p:cNvSpPr txBox="1"/>
          <p:nvPr userDrawn="1"/>
        </p:nvSpPr>
        <p:spPr>
          <a:xfrm>
            <a:off x="11173324" y="6407765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solidFill>
                  <a:schemeClr val="accent3">
                    <a:lumMod val="75000"/>
                  </a:schemeClr>
                </a:solidFill>
              </a:rPr>
              <a:t>/21</a:t>
            </a:r>
            <a:endParaRPr lang="ko-KR" altLang="en-U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4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hjeong@mmlab.snu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FCD9FD-642C-4102-A6E0-923808F4E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804" y="1054187"/>
            <a:ext cx="11394392" cy="1179093"/>
          </a:xfrm>
        </p:spPr>
        <p:txBody>
          <a:bodyPr>
            <a:normAutofit/>
          </a:bodyPr>
          <a:lstStyle/>
          <a:p>
            <a:r>
              <a:rPr lang="en-US" altLang="ko-KR" sz="2800" b="1"/>
              <a:t>Exploiting Sequence Number Leakage:</a:t>
            </a:r>
            <a:br>
              <a:rPr lang="en-US" altLang="ko-KR" sz="2800" b="1"/>
            </a:br>
            <a:r>
              <a:rPr lang="en-US" altLang="ko-KR" sz="2800" b="1"/>
              <a:t>TCP Hijacking in NAT-Enabled Wi-Fi Networks</a:t>
            </a:r>
            <a:endParaRPr lang="ko-KR" altLang="en-US" sz="2800" b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DFED1DA-261C-4445-991E-578AD342A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71812"/>
            <a:ext cx="9144000" cy="3508626"/>
          </a:xfrm>
        </p:spPr>
        <p:txBody>
          <a:bodyPr>
            <a:normAutofit/>
          </a:bodyPr>
          <a:lstStyle/>
          <a:p>
            <a:r>
              <a:rPr lang="en-US" altLang="ko-KR" sz="1600"/>
              <a:t>Yuxiang Yang, Xuewei Feng, Qi Li†, Kun Sun*, Ziqiang Wang**, and Ke Xu</a:t>
            </a:r>
            <a:endParaRPr lang="en-US" altLang="ko-KR" sz="1000" dirty="0"/>
          </a:p>
          <a:p>
            <a:r>
              <a:rPr lang="en-US" altLang="ko-KR" sz="1600"/>
              <a:t>Tsinghua University, George Mason University</a:t>
            </a:r>
            <a:r>
              <a:rPr lang="ko-KR" altLang="en-US" sz="1600"/>
              <a:t>*</a:t>
            </a:r>
            <a:r>
              <a:rPr lang="en-US" altLang="ko-KR" sz="1600"/>
              <a:t>, Southeast University</a:t>
            </a:r>
            <a:r>
              <a:rPr lang="ko-KR" altLang="en-US" sz="1600"/>
              <a:t>**</a:t>
            </a:r>
            <a:endParaRPr lang="en-US" altLang="ko-KR" sz="1600" dirty="0"/>
          </a:p>
          <a:p>
            <a:r>
              <a:rPr lang="en-US" altLang="ko-KR" sz="1600" dirty="0"/>
              <a:t> </a:t>
            </a:r>
          </a:p>
          <a:p>
            <a:r>
              <a:rPr lang="en-US" altLang="ko-KR" sz="1600"/>
              <a:t>Network and Distributed System Security Symposium (NDSS ’24)</a:t>
            </a:r>
            <a:endParaRPr lang="en-US" altLang="ko-KR" sz="1600" dirty="0"/>
          </a:p>
          <a:p>
            <a:endParaRPr lang="en-US" altLang="ko-KR" sz="2000" dirty="0"/>
          </a:p>
          <a:p>
            <a:r>
              <a:rPr lang="en-US" altLang="ko-KR" sz="2000"/>
              <a:t>2024.02.22.</a:t>
            </a:r>
            <a:endParaRPr lang="ko-KR" altLang="en-US" sz="2000" dirty="0"/>
          </a:p>
          <a:p>
            <a:endParaRPr lang="en-US" altLang="ko-KR" sz="2000" dirty="0"/>
          </a:p>
          <a:p>
            <a:r>
              <a:rPr lang="en-US" altLang="ko-KR" sz="2000" dirty="0"/>
              <a:t>GyeongHeon Jeong(</a:t>
            </a:r>
            <a:r>
              <a:rPr lang="en-US" altLang="ko-KR" sz="2000" dirty="0">
                <a:hlinkClick r:id="rId3"/>
              </a:rPr>
              <a:t>ghjeong@mmlab.snu.ac.kr</a:t>
            </a:r>
            <a:r>
              <a:rPr lang="en-US" altLang="ko-KR" sz="2000" dirty="0"/>
              <a:t>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FAE999C-677E-F6BC-C22E-2B164F967602}"/>
              </a:ext>
            </a:extLst>
          </p:cNvPr>
          <p:cNvSpPr/>
          <p:nvPr/>
        </p:nvSpPr>
        <p:spPr>
          <a:xfrm>
            <a:off x="10936705" y="6340642"/>
            <a:ext cx="757990" cy="336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45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5FEB2-0680-6A66-8DAD-F3C4CC773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77DF99-FD2C-681B-542E-49BE0C87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Attack Procedure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E8D4B4-A2ED-0489-1F7F-D2EF6431E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altLang="ko-KR"/>
              <a:t>Probe the </a:t>
            </a:r>
            <a:r>
              <a:rPr lang="en-US" altLang="ko-KR" u="sng"/>
              <a:t>router’s external IP address</a:t>
            </a:r>
            <a:r>
              <a:rPr lang="en-US" altLang="ko-KR"/>
              <a:t> and identify </a:t>
            </a:r>
            <a:r>
              <a:rPr lang="en-US" altLang="ko-KR" u="sng"/>
              <a:t>whether AP isolation is enabled</a:t>
            </a:r>
            <a:r>
              <a:rPr lang="en-US" altLang="ko-KR"/>
              <a:t>, thus finding potential victim clients</a:t>
            </a:r>
          </a:p>
          <a:p>
            <a:pPr marL="914400" lvl="1" indent="-457200">
              <a:buAutoNum type="arabicPeriod"/>
            </a:pPr>
            <a:endParaRPr lang="en-US" altLang="ko-KR"/>
          </a:p>
          <a:p>
            <a:pPr marL="914400" lvl="1" indent="-457200">
              <a:buAutoNum type="arabicPeriod"/>
            </a:pPr>
            <a:endParaRPr lang="en-US" altLang="ko-KR"/>
          </a:p>
          <a:p>
            <a:pPr marL="457200" indent="-457200">
              <a:buAutoNum type="arabicPeriod"/>
            </a:pPr>
            <a:r>
              <a:rPr lang="en-US" altLang="ko-KR"/>
              <a:t>Make inferences about </a:t>
            </a:r>
            <a:r>
              <a:rPr lang="en-US" altLang="ko-KR" u="sng"/>
              <a:t>whether there is any active connection</a:t>
            </a:r>
            <a:r>
              <a:rPr lang="en-US" altLang="ko-KR"/>
              <a:t> from the LAN to the server</a:t>
            </a:r>
          </a:p>
          <a:p>
            <a:pPr marL="914400" lvl="1" indent="-457200">
              <a:buAutoNum type="arabicPeriod"/>
            </a:pPr>
            <a:endParaRPr lang="en-US" altLang="ko-KR"/>
          </a:p>
          <a:p>
            <a:pPr marL="914400" lvl="1" indent="-457200">
              <a:buAutoNum type="arabicPeriod"/>
            </a:pPr>
            <a:endParaRPr lang="en-US" altLang="ko-KR"/>
          </a:p>
          <a:p>
            <a:pPr marL="457200" indent="-457200">
              <a:buAutoNum type="arabicPeriod"/>
            </a:pPr>
            <a:r>
              <a:rPr lang="en-US" altLang="ko-KR" u="sng"/>
              <a:t>Remove and construct NAT mappings</a:t>
            </a:r>
            <a:r>
              <a:rPr lang="en-US" altLang="ko-KR"/>
              <a:t> at the router and then </a:t>
            </a:r>
            <a:r>
              <a:rPr lang="en-US" altLang="ko-KR" u="sng"/>
              <a:t>intercept the sequence and acknowledgment numbers</a:t>
            </a:r>
            <a:r>
              <a:rPr lang="en-US" altLang="ko-KR"/>
              <a:t> from the replies to unsolicited packets from the server</a:t>
            </a:r>
          </a:p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8C27BF-D2DF-C75D-3CDD-343A55C3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475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8DF02-65D7-A936-69A3-D451F37B6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3F1606-839C-4688-48A4-0D3936F68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Phase 1: Probing the Network</a:t>
            </a:r>
            <a:endParaRPr lang="en-US" altLang="ko-KR" sz="32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C9A85F-B5E9-87C7-D159-D4B57717F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Probing the </a:t>
            </a:r>
            <a:r>
              <a:rPr lang="en-US" altLang="ko-KR">
                <a:solidFill>
                  <a:srgbClr val="0070C0"/>
                </a:solidFill>
              </a:rPr>
              <a:t>external IP address</a:t>
            </a:r>
            <a:r>
              <a:rPr lang="en-US" altLang="ko-KR"/>
              <a:t> of the router</a:t>
            </a:r>
          </a:p>
          <a:p>
            <a:pPr marL="914400" lvl="1" indent="-457200">
              <a:buAutoNum type="arabicParenBoth"/>
            </a:pPr>
            <a:r>
              <a:rPr lang="en-US" altLang="ko-KR"/>
              <a:t>The attacker gets the gateways along the way to</a:t>
            </a:r>
            <a:br>
              <a:rPr lang="en-US" altLang="ko-KR"/>
            </a:br>
            <a:r>
              <a:rPr lang="en-US" altLang="ko-KR"/>
              <a:t>any outside host (e.g., 8.8.8.8) through Traceroute</a:t>
            </a:r>
          </a:p>
          <a:p>
            <a:pPr marL="914400" lvl="1" indent="-457200">
              <a:buAutoNum type="arabicParenBoth"/>
            </a:pPr>
            <a:r>
              <a:rPr lang="en-US" altLang="ko-KR"/>
              <a:t>The attacker issues the ping command to the</a:t>
            </a:r>
            <a:br>
              <a:rPr lang="en-US" altLang="ko-KR"/>
            </a:br>
            <a:r>
              <a:rPr lang="en-US" altLang="ko-KR"/>
              <a:t>second gateway with the RECORD ROUTE option,</a:t>
            </a:r>
            <a:br>
              <a:rPr lang="en-US" altLang="ko-KR"/>
            </a:br>
            <a:r>
              <a:rPr lang="en-US" altLang="ko-KR"/>
              <a:t>which will record the passed routes</a:t>
            </a:r>
          </a:p>
          <a:p>
            <a:endParaRPr lang="en-US" altLang="ko-KR"/>
          </a:p>
          <a:p>
            <a:r>
              <a:rPr lang="en-US" altLang="ko-KR"/>
              <a:t>Identifying the </a:t>
            </a:r>
            <a:r>
              <a:rPr lang="en-US" altLang="ko-KR">
                <a:solidFill>
                  <a:srgbClr val="0070C0"/>
                </a:solidFill>
              </a:rPr>
              <a:t>status of AP isolation</a:t>
            </a:r>
            <a:r>
              <a:rPr lang="en-US" altLang="ko-KR"/>
              <a:t> in the</a:t>
            </a:r>
            <a:br>
              <a:rPr lang="en-US" altLang="ko-KR"/>
            </a:br>
            <a:r>
              <a:rPr lang="en-US" altLang="ko-KR"/>
              <a:t>network</a:t>
            </a:r>
          </a:p>
          <a:p>
            <a:pPr lvl="1"/>
            <a:r>
              <a:rPr lang="en-US" altLang="ko-KR"/>
              <a:t>The attacker detects whether AP isolation is enabled</a:t>
            </a:r>
            <a:br>
              <a:rPr lang="en-US" altLang="ko-KR"/>
            </a:br>
            <a:r>
              <a:rPr lang="en-US" altLang="ko-KR"/>
              <a:t>via network scanning tools (e.g., Nmap)</a:t>
            </a:r>
          </a:p>
          <a:p>
            <a:endParaRPr lang="en-US" altLang="ko-KR"/>
          </a:p>
          <a:p>
            <a:r>
              <a:rPr lang="en-US" altLang="ko-KR"/>
              <a:t>Does not need to know victim client IP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4B05994-EF8A-100C-625F-5C732399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7EA82DE-D9F9-7D0C-5B37-CCD244150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163" y="2296065"/>
            <a:ext cx="4415176" cy="28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9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4310A-8BDB-2705-4AA5-F9A6C3EA3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31FB87-3EED-D943-B54E-690783F36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/>
              <a:t>Phase 2: Making Inferences about Active Connections</a:t>
            </a: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E3E801-F793-D737-F912-E4FD2850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EB343109-B8F4-F0D6-0294-42E3AED440E5}"/>
              </a:ext>
            </a:extLst>
          </p:cNvPr>
          <p:cNvGrpSpPr/>
          <p:nvPr/>
        </p:nvGrpSpPr>
        <p:grpSpPr>
          <a:xfrm>
            <a:off x="1773798" y="1382752"/>
            <a:ext cx="8208401" cy="4810597"/>
            <a:chOff x="6224520" y="1326925"/>
            <a:chExt cx="5151582" cy="3049315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A43B98C2-18B2-5F6E-F4EE-F34169280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6931"/>
            <a:stretch/>
          </p:blipFill>
          <p:spPr>
            <a:xfrm>
              <a:off x="6224520" y="1326925"/>
              <a:ext cx="5151582" cy="1160136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C79142B3-931C-F3BD-FBB9-FE5CCA888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2532"/>
            <a:stretch/>
          </p:blipFill>
          <p:spPr>
            <a:xfrm>
              <a:off x="6224520" y="2492030"/>
              <a:ext cx="5151582" cy="1884210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E86C3673-C486-290B-6675-62BCA9A271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950" t="62532" r="57385" b="33432"/>
            <a:stretch/>
          </p:blipFill>
          <p:spPr>
            <a:xfrm>
              <a:off x="8800311" y="3832068"/>
              <a:ext cx="443881" cy="180916"/>
            </a:xfrm>
            <a:prstGeom prst="rect">
              <a:avLst/>
            </a:prstGeom>
          </p:spPr>
        </p:pic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08D1864E-1B34-C472-C337-392F02735AF7}"/>
              </a:ext>
            </a:extLst>
          </p:cNvPr>
          <p:cNvSpPr/>
          <p:nvPr/>
        </p:nvSpPr>
        <p:spPr>
          <a:xfrm flipV="1">
            <a:off x="3702205" y="3280679"/>
            <a:ext cx="2895068" cy="8809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7FF6AA7-6D6B-8B20-0793-4FD9D2ADD4F9}"/>
              </a:ext>
            </a:extLst>
          </p:cNvPr>
          <p:cNvSpPr/>
          <p:nvPr/>
        </p:nvSpPr>
        <p:spPr>
          <a:xfrm flipV="1">
            <a:off x="6569633" y="4461021"/>
            <a:ext cx="2451704" cy="3349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F747A3F-EF5C-8E95-2A14-48F6CF398CE2}"/>
              </a:ext>
            </a:extLst>
          </p:cNvPr>
          <p:cNvSpPr/>
          <p:nvPr/>
        </p:nvSpPr>
        <p:spPr>
          <a:xfrm flipV="1">
            <a:off x="3702204" y="4157384"/>
            <a:ext cx="2895067" cy="9724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말풍선: 모서리가 둥근 사각형 16">
            <a:extLst>
              <a:ext uri="{FF2B5EF4-FFF2-40B4-BE49-F238E27FC236}">
                <a16:creationId xmlns:a16="http://schemas.microsoft.com/office/drawing/2014/main" id="{8998F560-A08F-F63F-07E3-1B44114198D8}"/>
              </a:ext>
            </a:extLst>
          </p:cNvPr>
          <p:cNvSpPr/>
          <p:nvPr/>
        </p:nvSpPr>
        <p:spPr>
          <a:xfrm>
            <a:off x="7324770" y="5606829"/>
            <a:ext cx="2023138" cy="858643"/>
          </a:xfrm>
          <a:prstGeom prst="wedgeRoundRectCallout">
            <a:avLst>
              <a:gd name="adj1" fmla="val -106771"/>
              <a:gd name="adj2" fmla="val -10278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rgbClr val="7030A0"/>
                </a:solidFill>
              </a:rPr>
              <a:t>Reverse path validation will stop the attack</a:t>
            </a:r>
            <a:endParaRPr lang="ko-KR" altLang="en-US" b="1">
              <a:solidFill>
                <a:srgbClr val="7030A0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D2C247F-65BD-4B3E-1668-9BBDE0DB53D9}"/>
              </a:ext>
            </a:extLst>
          </p:cNvPr>
          <p:cNvSpPr/>
          <p:nvPr/>
        </p:nvSpPr>
        <p:spPr>
          <a:xfrm flipV="1">
            <a:off x="3672743" y="5137691"/>
            <a:ext cx="2924529" cy="11155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E1C82E0-8718-E322-F36A-A2BF7D00064B}"/>
              </a:ext>
            </a:extLst>
          </p:cNvPr>
          <p:cNvGrpSpPr/>
          <p:nvPr/>
        </p:nvGrpSpPr>
        <p:grpSpPr>
          <a:xfrm>
            <a:off x="7593980" y="3201831"/>
            <a:ext cx="1070517" cy="314531"/>
            <a:chOff x="7593980" y="3201831"/>
            <a:chExt cx="1070517" cy="314531"/>
          </a:xfrm>
        </p:grpSpPr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3684DF96-AD48-8F57-E5AB-1FAC686619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64497" y="3204094"/>
              <a:ext cx="0" cy="3122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73240F56-2D0E-FA8D-B4F1-5C46D50596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3980" y="3201831"/>
              <a:ext cx="0" cy="3122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D78B8ED3-FA8F-F44B-D9F9-CDCA23761A05}"/>
                </a:ext>
              </a:extLst>
            </p:cNvPr>
            <p:cNvCxnSpPr/>
            <p:nvPr/>
          </p:nvCxnSpPr>
          <p:spPr>
            <a:xfrm>
              <a:off x="7593980" y="3514099"/>
              <a:ext cx="107051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말풍선: 모서리가 둥근 사각형 28">
            <a:extLst>
              <a:ext uri="{FF2B5EF4-FFF2-40B4-BE49-F238E27FC236}">
                <a16:creationId xmlns:a16="http://schemas.microsoft.com/office/drawing/2014/main" id="{765A7A64-F858-B11C-D245-69B685F86EE8}"/>
              </a:ext>
            </a:extLst>
          </p:cNvPr>
          <p:cNvSpPr/>
          <p:nvPr/>
        </p:nvSpPr>
        <p:spPr>
          <a:xfrm>
            <a:off x="9735013" y="3292505"/>
            <a:ext cx="2175587" cy="443188"/>
          </a:xfrm>
          <a:prstGeom prst="wedgeRoundRectCallout">
            <a:avLst>
              <a:gd name="adj1" fmla="val -99606"/>
              <a:gd name="adj2" fmla="val -2226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rgbClr val="7030A0"/>
                </a:solidFill>
              </a:rPr>
              <a:t>Port preservation</a:t>
            </a:r>
            <a:endParaRPr lang="ko-KR" altLang="en-US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7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E2390-2404-6069-0F3B-3FF865BE9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B0FE8A-890B-2FC6-0516-D34A57312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98" y="222616"/>
            <a:ext cx="11376102" cy="1160136"/>
          </a:xfrm>
        </p:spPr>
        <p:txBody>
          <a:bodyPr/>
          <a:lstStyle/>
          <a:p>
            <a:r>
              <a:rPr lang="en-US" altLang="ko-KR" sz="3200"/>
              <a:t>Phase 2: Making Inferences about Active Connections </a:t>
            </a:r>
            <a:r>
              <a:rPr lang="en-US" altLang="ko-KR" sz="2400"/>
              <a:t>(cont.)</a:t>
            </a: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AD1174-39DD-0D84-8CE9-6BB3A2CD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2939019-A753-5138-D2B3-0B016F610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907"/>
          <a:stretch/>
        </p:blipFill>
        <p:spPr>
          <a:xfrm>
            <a:off x="1807852" y="1396944"/>
            <a:ext cx="8162949" cy="4788599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5FB96578-8BC1-3B56-6B1C-784A3AB355F9}"/>
              </a:ext>
            </a:extLst>
          </p:cNvPr>
          <p:cNvSpPr/>
          <p:nvPr/>
        </p:nvSpPr>
        <p:spPr>
          <a:xfrm flipV="1">
            <a:off x="6651578" y="4435315"/>
            <a:ext cx="2369755" cy="2928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3F89FA9-BDA9-E8D9-C740-32D0C439D58A}"/>
              </a:ext>
            </a:extLst>
          </p:cNvPr>
          <p:cNvSpPr/>
          <p:nvPr/>
        </p:nvSpPr>
        <p:spPr>
          <a:xfrm flipV="1">
            <a:off x="3768119" y="3133494"/>
            <a:ext cx="2799945" cy="9924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9B9424F-1235-6104-82B7-79D7CC61F3CA}"/>
              </a:ext>
            </a:extLst>
          </p:cNvPr>
          <p:cNvSpPr/>
          <p:nvPr/>
        </p:nvSpPr>
        <p:spPr>
          <a:xfrm flipV="1">
            <a:off x="2977372" y="5091135"/>
            <a:ext cx="3608407" cy="8586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E74D368-9F74-8039-AD46-BD3FE1FBE4DB}"/>
              </a:ext>
            </a:extLst>
          </p:cNvPr>
          <p:cNvSpPr/>
          <p:nvPr/>
        </p:nvSpPr>
        <p:spPr>
          <a:xfrm flipV="1">
            <a:off x="3768118" y="4085487"/>
            <a:ext cx="2799945" cy="9924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2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6" grpId="0" animBg="1"/>
      <p:bldP spid="16" grpId="1" animBg="1"/>
      <p:bldP spid="18" grpId="0" animBg="1"/>
      <p:bldP spid="18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51F49-6309-4950-3D85-436E8560F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575878-3817-6053-F162-6AEB09829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Phase 3: Hijacking Active Connections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E7CAE35-67EB-B30C-EAD0-5D3E853A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F4145B7-FDEE-269B-8898-FDC5D95F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720"/>
          <a:stretch/>
        </p:blipFill>
        <p:spPr>
          <a:xfrm>
            <a:off x="1709853" y="1599560"/>
            <a:ext cx="8936658" cy="453948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2B748A8-5285-01C6-B5B7-3C99FF99D003}"/>
              </a:ext>
            </a:extLst>
          </p:cNvPr>
          <p:cNvSpPr/>
          <p:nvPr/>
        </p:nvSpPr>
        <p:spPr>
          <a:xfrm flipV="1">
            <a:off x="4959101" y="3135712"/>
            <a:ext cx="2869055" cy="1090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93257A54-D556-8E15-57B3-7550087C1ECE}"/>
              </a:ext>
            </a:extLst>
          </p:cNvPr>
          <p:cNvSpPr/>
          <p:nvPr/>
        </p:nvSpPr>
        <p:spPr>
          <a:xfrm>
            <a:off x="2935963" y="4432699"/>
            <a:ext cx="2023138" cy="1499953"/>
          </a:xfrm>
          <a:prstGeom prst="wedgeRoundRectCallout">
            <a:avLst>
              <a:gd name="adj1" fmla="val 50867"/>
              <a:gd name="adj2" fmla="val -7016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rgbClr val="7030A0"/>
                </a:solidFill>
              </a:rPr>
              <a:t>Reverse path validation &amp;</a:t>
            </a:r>
          </a:p>
          <a:p>
            <a:pPr algn="ctr"/>
            <a:r>
              <a:rPr lang="en-US" altLang="ko-KR" b="1">
                <a:solidFill>
                  <a:srgbClr val="7030A0"/>
                </a:solidFill>
              </a:rPr>
              <a:t>TCP window tracking will stop the attack</a:t>
            </a:r>
            <a:endParaRPr lang="ko-KR" altLang="en-US" b="1">
              <a:solidFill>
                <a:srgbClr val="7030A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06A28D3-250A-8371-0266-363D3723EF68}"/>
              </a:ext>
            </a:extLst>
          </p:cNvPr>
          <p:cNvSpPr/>
          <p:nvPr/>
        </p:nvSpPr>
        <p:spPr>
          <a:xfrm flipV="1">
            <a:off x="4959101" y="4193586"/>
            <a:ext cx="5523046" cy="1090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BD434CE-545F-8CA0-8264-B4B58576A9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82" t="41399" r="45716" b="56268"/>
          <a:stretch/>
        </p:blipFill>
        <p:spPr>
          <a:xfrm>
            <a:off x="5390840" y="3873898"/>
            <a:ext cx="1170880" cy="175704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AC1210B2-857F-4158-6D2B-5418AB7FFBDD}"/>
              </a:ext>
            </a:extLst>
          </p:cNvPr>
          <p:cNvSpPr/>
          <p:nvPr/>
        </p:nvSpPr>
        <p:spPr>
          <a:xfrm flipV="1">
            <a:off x="5062653" y="5500994"/>
            <a:ext cx="5241073" cy="7820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042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BBF74-9698-1C5D-B290-07186DC51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5A3547-FDDE-8E0F-B29B-3ABCD2B0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Phase 3: Hijacking Active Connections </a:t>
            </a:r>
            <a:r>
              <a:rPr lang="en-US" altLang="ko-KR" sz="3600"/>
              <a:t>(cont.)</a:t>
            </a:r>
            <a:endParaRPr lang="en-US" altLang="ko-KR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34EB8180-B723-3955-B347-A868DA1675D7}"/>
              </a:ext>
            </a:extLst>
          </p:cNvPr>
          <p:cNvGrpSpPr/>
          <p:nvPr/>
        </p:nvGrpSpPr>
        <p:grpSpPr>
          <a:xfrm>
            <a:off x="2420574" y="3015457"/>
            <a:ext cx="7350851" cy="3386039"/>
            <a:chOff x="1592427" y="2273061"/>
            <a:chExt cx="8962541" cy="4128435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481FE52E-CE2E-0E37-9FDE-3BFF120898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9882"/>
            <a:stretch/>
          </p:blipFill>
          <p:spPr>
            <a:xfrm>
              <a:off x="1592427" y="3371576"/>
              <a:ext cx="8962541" cy="3029920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E3AFFE33-571C-F847-94EA-35A956D666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5406"/>
            <a:stretch/>
          </p:blipFill>
          <p:spPr>
            <a:xfrm>
              <a:off x="1618310" y="2273061"/>
              <a:ext cx="8936658" cy="1099035"/>
            </a:xfrm>
            <a:prstGeom prst="rect">
              <a:avLst/>
            </a:prstGeom>
          </p:spPr>
        </p:pic>
      </p:grp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E04E22-DA61-C267-284E-D08776A6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0B3AE93C-4366-4F6D-BEC4-F96475DA3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1494264"/>
            <a:ext cx="10515600" cy="4795720"/>
          </a:xfrm>
        </p:spPr>
        <p:txBody>
          <a:bodyPr>
            <a:normAutofit/>
          </a:bodyPr>
          <a:lstStyle/>
          <a:p>
            <a:r>
              <a:rPr lang="en-US" altLang="ko-KR" b="1"/>
              <a:t>TCP DoS attack</a:t>
            </a:r>
            <a:r>
              <a:rPr lang="en-US" altLang="ko-KR"/>
              <a:t>: Send forged TCP </a:t>
            </a:r>
            <a:r>
              <a:rPr lang="en-US" altLang="ko-KR" u="sng"/>
              <a:t>RST packets to the server</a:t>
            </a:r>
          </a:p>
          <a:p>
            <a:r>
              <a:rPr lang="en-US" altLang="ko-KR" b="1"/>
              <a:t>TCP hijacking attack</a:t>
            </a:r>
            <a:r>
              <a:rPr lang="en-US" altLang="ko-KR"/>
              <a:t>: Take over the NAT mapping and </a:t>
            </a:r>
            <a:r>
              <a:rPr lang="en-US" altLang="ko-KR" u="sng"/>
              <a:t>impersonate the client</a:t>
            </a:r>
            <a:r>
              <a:rPr lang="en-US" altLang="ko-KR"/>
              <a:t> again to launch requests to the server</a:t>
            </a:r>
          </a:p>
          <a:p>
            <a:r>
              <a:rPr lang="en-US" altLang="ko-KR" b="1"/>
              <a:t>TCP injection attack</a:t>
            </a:r>
            <a:r>
              <a:rPr lang="en-US" altLang="ko-KR"/>
              <a:t>: Send forged responses by </a:t>
            </a:r>
            <a:r>
              <a:rPr lang="en-US" altLang="ko-KR" u="sng"/>
              <a:t>impersonating the server</a:t>
            </a:r>
          </a:p>
          <a:p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94854C9-E063-454C-6035-58221037B47A}"/>
              </a:ext>
            </a:extLst>
          </p:cNvPr>
          <p:cNvSpPr/>
          <p:nvPr/>
        </p:nvSpPr>
        <p:spPr>
          <a:xfrm flipV="1">
            <a:off x="5148673" y="3880911"/>
            <a:ext cx="4240653" cy="12821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217A137-AB61-9C8B-5196-E4189799F6B7}"/>
              </a:ext>
            </a:extLst>
          </p:cNvPr>
          <p:cNvSpPr/>
          <p:nvPr/>
        </p:nvSpPr>
        <p:spPr>
          <a:xfrm flipV="1">
            <a:off x="3190590" y="4561233"/>
            <a:ext cx="2117390" cy="9369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D9F3E0F-B088-548A-2C4C-DB26AD675FB9}"/>
              </a:ext>
            </a:extLst>
          </p:cNvPr>
          <p:cNvSpPr/>
          <p:nvPr/>
        </p:nvSpPr>
        <p:spPr>
          <a:xfrm flipV="1">
            <a:off x="3190589" y="5487605"/>
            <a:ext cx="6310249" cy="8682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말풍선: 모서리가 둥근 사각형 11">
            <a:extLst>
              <a:ext uri="{FF2B5EF4-FFF2-40B4-BE49-F238E27FC236}">
                <a16:creationId xmlns:a16="http://schemas.microsoft.com/office/drawing/2014/main" id="{6575DD98-F523-EDA1-A5D8-3A864A16FFAF}"/>
              </a:ext>
            </a:extLst>
          </p:cNvPr>
          <p:cNvSpPr/>
          <p:nvPr/>
        </p:nvSpPr>
        <p:spPr>
          <a:xfrm>
            <a:off x="815898" y="4092565"/>
            <a:ext cx="1604676" cy="858794"/>
          </a:xfrm>
          <a:prstGeom prst="wedgeRoundRectCallout">
            <a:avLst>
              <a:gd name="adj1" fmla="val 86143"/>
              <a:gd name="adj2" fmla="val 1756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rgbClr val="7030A0"/>
                </a:solidFill>
              </a:rPr>
              <a:t>AP isolation will stop the attack</a:t>
            </a:r>
            <a:endParaRPr lang="ko-KR" altLang="en-US" b="1">
              <a:solidFill>
                <a:srgbClr val="7030A0"/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0BD04F3-B858-060E-60DD-F4F84C456662}"/>
              </a:ext>
            </a:extLst>
          </p:cNvPr>
          <p:cNvGrpSpPr/>
          <p:nvPr/>
        </p:nvGrpSpPr>
        <p:grpSpPr>
          <a:xfrm>
            <a:off x="5357994" y="6028468"/>
            <a:ext cx="1975438" cy="700318"/>
            <a:chOff x="5148673" y="6884863"/>
            <a:chExt cx="1975438" cy="700318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45ED4721-F567-5BB0-165C-8941CDEC55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177" t="34613" r="41796" b="53393"/>
            <a:stretch/>
          </p:blipFill>
          <p:spPr>
            <a:xfrm>
              <a:off x="5148673" y="6884863"/>
              <a:ext cx="1975438" cy="700318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0AD22C9A-D7A7-68A4-E8B8-118B6FCAB127}"/>
                </a:ext>
              </a:extLst>
            </p:cNvPr>
            <p:cNvSpPr/>
            <p:nvPr/>
          </p:nvSpPr>
          <p:spPr>
            <a:xfrm>
              <a:off x="6173520" y="7190958"/>
              <a:ext cx="847493" cy="23347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/>
                <a:t>Injection</a:t>
              </a: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9807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EBF0F-8167-93B1-7C1B-01F08549D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8D1B6D-F20E-3A19-20FE-201B3C6A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Analysis of Routers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7DE957-14BB-9F00-2BF5-B85579AFD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Experiment about </a:t>
            </a:r>
            <a:r>
              <a:rPr lang="en-US" altLang="ko-KR">
                <a:solidFill>
                  <a:srgbClr val="0070C0"/>
                </a:solidFill>
              </a:rPr>
              <a:t>real-world evaluations</a:t>
            </a:r>
            <a:r>
              <a:rPr lang="en-US" altLang="ko-KR"/>
              <a:t> to measure the impacts of this attack</a:t>
            </a:r>
          </a:p>
          <a:p>
            <a:r>
              <a:rPr lang="en-US" altLang="ko-KR"/>
              <a:t>Investigate the default settings of routers on the market from lots of vendors</a:t>
            </a:r>
          </a:p>
          <a:p>
            <a:pPr lvl="1"/>
            <a:r>
              <a:rPr lang="en-US" altLang="ko-KR"/>
              <a:t>Test if it fits all attack conditions</a:t>
            </a:r>
          </a:p>
          <a:p>
            <a:r>
              <a:rPr lang="en-US" altLang="ko-KR"/>
              <a:t>In conclusion</a:t>
            </a:r>
            <a:r>
              <a:rPr lang="en-US" altLang="ko-KR">
                <a:solidFill>
                  <a:srgbClr val="0070C0"/>
                </a:solidFill>
              </a:rPr>
              <a:t>, </a:t>
            </a:r>
            <a:r>
              <a:rPr lang="en-US" altLang="ko-KR" u="sng">
                <a:solidFill>
                  <a:srgbClr val="0070C0"/>
                </a:solidFill>
              </a:rPr>
              <a:t>52 of the 67 tested routers are vulnerable</a:t>
            </a:r>
            <a:endParaRPr lang="ko-KR" altLang="en-US" u="sng">
              <a:solidFill>
                <a:srgbClr val="0070C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5BAF8C-05AD-F03C-C641-0604DC67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5849"/>
            <a:ext cx="2743200" cy="365125"/>
          </a:xfrm>
        </p:spPr>
        <p:txBody>
          <a:bodyPr/>
          <a:lstStyle/>
          <a:p>
            <a:fld id="{13D0BF60-1155-407E-BDCB-EBA40756A6C5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B74A808-78B4-2F89-058A-3CBEB75E2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02" y="3236928"/>
            <a:ext cx="10928195" cy="2573552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BB6E4E2-6234-0142-3C14-FD75AF0F72CE}"/>
              </a:ext>
            </a:extLst>
          </p:cNvPr>
          <p:cNvSpPr/>
          <p:nvPr/>
        </p:nvSpPr>
        <p:spPr>
          <a:xfrm flipV="1">
            <a:off x="6373186" y="3228852"/>
            <a:ext cx="4287381" cy="6252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CBCD3E7-B75F-AC1B-E8F8-942CCC5CBDE7}"/>
              </a:ext>
            </a:extLst>
          </p:cNvPr>
          <p:cNvSpPr/>
          <p:nvPr/>
        </p:nvSpPr>
        <p:spPr>
          <a:xfrm flipV="1">
            <a:off x="6466909" y="3813589"/>
            <a:ext cx="4909193" cy="223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E72CC39-5884-DFFD-786B-FCB3767D1232}"/>
              </a:ext>
            </a:extLst>
          </p:cNvPr>
          <p:cNvSpPr/>
          <p:nvPr/>
        </p:nvSpPr>
        <p:spPr>
          <a:xfrm flipV="1">
            <a:off x="6469698" y="4036677"/>
            <a:ext cx="4909193" cy="223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C7E4A07-184F-AFEF-79E9-89DC61F19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89" y="5204938"/>
            <a:ext cx="10974116" cy="120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FC5CB-74B3-5937-B72E-351623E11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7F1070-09FB-02B1-A07A-371E79B1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Attack Evaluation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27D7AF-E34E-5F16-9870-93861167F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1494264"/>
            <a:ext cx="10515600" cy="5141120"/>
          </a:xfrm>
        </p:spPr>
        <p:txBody>
          <a:bodyPr>
            <a:normAutofit/>
          </a:bodyPr>
          <a:lstStyle/>
          <a:p>
            <a:r>
              <a:rPr lang="en-US" altLang="ko-KR"/>
              <a:t>Experimental setup</a:t>
            </a:r>
          </a:p>
          <a:p>
            <a:pPr lvl="1"/>
            <a:r>
              <a:rPr lang="en-US" altLang="ko-KR"/>
              <a:t>Remote server</a:t>
            </a:r>
          </a:p>
          <a:p>
            <a:pPr lvl="2"/>
            <a:r>
              <a:rPr lang="en-US" altLang="ko-KR"/>
              <a:t>DoS attack - SSH server equipped with Ubuntu 22.04 (kernel version 5.15.0), OpenSSH 8.9, and OpenSSL 3.0.2.</a:t>
            </a:r>
          </a:p>
          <a:p>
            <a:pPr lvl="2"/>
            <a:r>
              <a:rPr lang="en-US" altLang="ko-KR"/>
              <a:t>Hijacking attack - FTP server equipped with Ubuntu 22.04 (kernel version 5.15.0) and vsftpd version 3.0.3. </a:t>
            </a:r>
          </a:p>
          <a:p>
            <a:pPr lvl="2"/>
            <a:r>
              <a:rPr lang="en-US" altLang="ko-KR"/>
              <a:t>Injection attack - Well-known finance website (www.ANONYMOUS.com)</a:t>
            </a:r>
          </a:p>
          <a:p>
            <a:endParaRPr lang="en-US" altLang="ko-KR"/>
          </a:p>
          <a:p>
            <a:r>
              <a:rPr lang="en-US" altLang="ko-KR"/>
              <a:t>SSH DoS attack, FTP hijacking attack, and HTTP injection attack will be done after hijacking active connection</a:t>
            </a:r>
          </a:p>
          <a:p>
            <a:endParaRPr lang="en-US" altLang="ko-KR"/>
          </a:p>
          <a:p>
            <a:r>
              <a:rPr lang="en-US" altLang="ko-KR"/>
              <a:t>Repeat the experiments 20 times in each tested Wi-Fi network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818101D-2A7A-D145-698D-5AF82F12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6452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072B8-7921-F97E-8506-A102347EB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5E9EA3-659D-82DB-8FCC-CD4DE148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Experimental Results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5D9FC6-9D26-3962-947A-7C0F08CE0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81% (75/93)</a:t>
            </a:r>
            <a:r>
              <a:rPr lang="en-US" altLang="ko-KR"/>
              <a:t> are vulnerable that they satisfy all of the conditions of our attacks</a:t>
            </a:r>
          </a:p>
          <a:p>
            <a:pPr lvl="1"/>
            <a:r>
              <a:rPr lang="en-US" altLang="ko-KR"/>
              <a:t>Evaluate attack against 93 real world Wi-Fi networks</a:t>
            </a:r>
          </a:p>
          <a:p>
            <a:pPr lvl="1"/>
            <a:endParaRPr lang="en-US" altLang="ko-KR"/>
          </a:p>
          <a:p>
            <a:r>
              <a:rPr lang="en-US" altLang="ko-KR"/>
              <a:t>Most failure cases are due to </a:t>
            </a:r>
            <a:r>
              <a:rPr lang="en-US" altLang="ko-KR">
                <a:solidFill>
                  <a:srgbClr val="FF0000"/>
                </a:solidFill>
              </a:rPr>
              <a:t>continuous communications</a:t>
            </a:r>
            <a:r>
              <a:rPr lang="en-US" altLang="ko-KR"/>
              <a:t> between the client and the server</a:t>
            </a:r>
          </a:p>
          <a:p>
            <a:pPr lvl="1"/>
            <a:r>
              <a:rPr lang="en-US" altLang="ko-KR"/>
              <a:t>During timeout, victim’s communication may interfere as the mapping will be refreshed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2390615-CF85-34DA-CB44-72061E750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04B2566-66C2-F038-735A-3E989801F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12" y="4057313"/>
            <a:ext cx="7724775" cy="19193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277F81-A72A-CEE4-EBFF-12D8CF808AF1}"/>
              </a:ext>
            </a:extLst>
          </p:cNvPr>
          <p:cNvSpPr txBox="1"/>
          <p:nvPr/>
        </p:nvSpPr>
        <p:spPr>
          <a:xfrm>
            <a:off x="9851748" y="4224178"/>
            <a:ext cx="1008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/>
              <a:t>(Average)</a:t>
            </a:r>
            <a:endParaRPr lang="ko-KR" altLang="en-US" sz="1400" b="1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A028B77-5948-F63F-0090-C9A06C6FC90E}"/>
              </a:ext>
            </a:extLst>
          </p:cNvPr>
          <p:cNvSpPr/>
          <p:nvPr/>
        </p:nvSpPr>
        <p:spPr>
          <a:xfrm flipV="1">
            <a:off x="7560525" y="4250719"/>
            <a:ext cx="814040" cy="15879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D7E0402-77FD-60E1-6D3F-EFB85F24F100}"/>
              </a:ext>
            </a:extLst>
          </p:cNvPr>
          <p:cNvSpPr/>
          <p:nvPr/>
        </p:nvSpPr>
        <p:spPr>
          <a:xfrm flipV="1">
            <a:off x="9045331" y="4243684"/>
            <a:ext cx="814040" cy="15879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403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F536A6-F14C-EAA4-9578-9F37E4219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Countermeasures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608247-633F-0AE9-E47E-17FAAC804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1494264"/>
            <a:ext cx="10515600" cy="5226710"/>
          </a:xfrm>
        </p:spPr>
        <p:txBody>
          <a:bodyPr/>
          <a:lstStyle/>
          <a:p>
            <a:r>
              <a:rPr lang="en-US" altLang="ko-KR" b="1"/>
              <a:t>Random port allocation </a:t>
            </a:r>
            <a:r>
              <a:rPr lang="en-US" altLang="ko-KR"/>
              <a:t>(</a:t>
            </a:r>
            <a:r>
              <a:rPr lang="en-US" altLang="ko-KR">
                <a:sym typeface="Wingdings" panose="05000000000000000000" pitchFamily="2" charset="2"/>
              </a:rPr>
              <a:t> </a:t>
            </a:r>
            <a:r>
              <a:rPr lang="en-US" altLang="ko-KR">
                <a:solidFill>
                  <a:srgbClr val="FF0000"/>
                </a:solidFill>
              </a:rPr>
              <a:t>port preservation</a:t>
            </a:r>
            <a:r>
              <a:rPr lang="en-US" altLang="ko-KR"/>
              <a:t>)</a:t>
            </a:r>
          </a:p>
          <a:p>
            <a:pPr lvl="1"/>
            <a:r>
              <a:rPr lang="en-US" altLang="ko-KR"/>
              <a:t>The router is recommended to use the random selection strategy when creating new NAT mappings</a:t>
            </a:r>
          </a:p>
          <a:p>
            <a:pPr lvl="1"/>
            <a:r>
              <a:rPr lang="en-US" altLang="ko-KR"/>
              <a:t>With this strategy, the attacker hard to identify whether the port has been used by other internal hosts</a:t>
            </a:r>
          </a:p>
          <a:p>
            <a:pPr lvl="2"/>
            <a:endParaRPr lang="en-US" altLang="ko-KR"/>
          </a:p>
          <a:p>
            <a:r>
              <a:rPr lang="en-US" altLang="ko-KR" b="1"/>
              <a:t>Reverse path validation </a:t>
            </a:r>
            <a:r>
              <a:rPr lang="en-US" altLang="ko-KR"/>
              <a:t>(</a:t>
            </a:r>
            <a:r>
              <a:rPr lang="en-US" altLang="ko-KR">
                <a:solidFill>
                  <a:srgbClr val="FF0000"/>
                </a:solidFill>
              </a:rPr>
              <a:t>E</a:t>
            </a:r>
            <a:r>
              <a:rPr lang="en-US" altLang="ko-KR">
                <a:solidFill>
                  <a:srgbClr val="FF0000"/>
                </a:solidFill>
                <a:sym typeface="Wingdings" panose="05000000000000000000" pitchFamily="2" charset="2"/>
              </a:rPr>
              <a:t>nable</a:t>
            </a:r>
            <a:r>
              <a:rPr lang="en-US" altLang="ko-KR"/>
              <a:t>)</a:t>
            </a:r>
            <a:endParaRPr lang="en-US" altLang="ko-KR" b="1"/>
          </a:p>
          <a:p>
            <a:pPr lvl="1"/>
            <a:r>
              <a:rPr lang="en-US" altLang="ko-KR"/>
              <a:t>The router is recommonded to adopt the reverse path validation</a:t>
            </a:r>
          </a:p>
          <a:p>
            <a:pPr lvl="1"/>
            <a:r>
              <a:rPr lang="en-US" altLang="ko-KR"/>
              <a:t>With this strategy, the attacker cannot impersonate, but may introduce additional performance overhead</a:t>
            </a:r>
          </a:p>
          <a:p>
            <a:pPr lvl="2"/>
            <a:endParaRPr lang="en-US" altLang="ko-KR"/>
          </a:p>
          <a:p>
            <a:r>
              <a:rPr lang="en-US" altLang="ko-KR" b="1"/>
              <a:t>TCP window tracking </a:t>
            </a:r>
            <a:r>
              <a:rPr lang="en-US" altLang="ko-KR"/>
              <a:t>(</a:t>
            </a:r>
            <a:r>
              <a:rPr lang="en-US" altLang="ko-KR">
                <a:solidFill>
                  <a:srgbClr val="FF0000"/>
                </a:solidFill>
              </a:rPr>
              <a:t>E</a:t>
            </a:r>
            <a:r>
              <a:rPr lang="en-US" altLang="ko-KR">
                <a:solidFill>
                  <a:srgbClr val="FF0000"/>
                </a:solidFill>
                <a:sym typeface="Wingdings" panose="05000000000000000000" pitchFamily="2" charset="2"/>
              </a:rPr>
              <a:t>nable</a:t>
            </a:r>
            <a:r>
              <a:rPr lang="en-US" altLang="ko-KR"/>
              <a:t>)</a:t>
            </a:r>
            <a:endParaRPr lang="en-US" altLang="ko-KR" b="1"/>
          </a:p>
          <a:p>
            <a:pPr lvl="1"/>
            <a:r>
              <a:rPr lang="en-US" altLang="ko-KR"/>
              <a:t>The router is recommonded to have to keep the necessary information about connections</a:t>
            </a:r>
          </a:p>
          <a:p>
            <a:pPr lvl="1"/>
            <a:r>
              <a:rPr lang="en-US" altLang="ko-KR"/>
              <a:t>With this strategy, the attacker cannot send packet of random sequence number, but making some performance overhead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37515B5-293C-DE7C-8F18-C6D10D5C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617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8A19D1-4885-9C25-2AEF-30C3DB7B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BF2AE1-4DFD-31E7-5658-B342A6B21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902"/>
            <a:ext cx="10515600" cy="5236319"/>
          </a:xfrm>
        </p:spPr>
        <p:txBody>
          <a:bodyPr>
            <a:normAutofit/>
          </a:bodyPr>
          <a:lstStyle/>
          <a:p>
            <a:r>
              <a:rPr lang="en-US" altLang="ko-KR" dirty="0"/>
              <a:t>Introduction</a:t>
            </a:r>
          </a:p>
          <a:p>
            <a:pPr lvl="1"/>
            <a:endParaRPr lang="en-US" altLang="ko-KR"/>
          </a:p>
          <a:p>
            <a:r>
              <a:rPr lang="en-US" altLang="ko-KR"/>
              <a:t>Background</a:t>
            </a:r>
          </a:p>
          <a:p>
            <a:pPr lvl="1"/>
            <a:endParaRPr lang="en-US" altLang="ko-KR"/>
          </a:p>
          <a:p>
            <a:r>
              <a:rPr lang="en-US" altLang="ko-KR"/>
              <a:t>Attack Procedure</a:t>
            </a:r>
          </a:p>
          <a:p>
            <a:pPr lvl="1"/>
            <a:endParaRPr lang="en-US" altLang="ko-KR"/>
          </a:p>
          <a:p>
            <a:r>
              <a:rPr lang="en-US" altLang="ko-KR"/>
              <a:t>Results</a:t>
            </a:r>
          </a:p>
          <a:p>
            <a:pPr lvl="1"/>
            <a:endParaRPr lang="en-US" altLang="ko-KR"/>
          </a:p>
          <a:p>
            <a:r>
              <a:rPr lang="en-US" altLang="ko-KR"/>
              <a:t>Countermeasures</a:t>
            </a:r>
            <a:endParaRPr lang="en-US" altLang="ko-KR" dirty="0"/>
          </a:p>
          <a:p>
            <a:pPr lvl="1"/>
            <a:endParaRPr lang="en-US" altLang="ko-KR"/>
          </a:p>
          <a:p>
            <a:r>
              <a:rPr lang="en-US" altLang="ko-KR"/>
              <a:t>Conclusion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72E862F-7102-6A8D-BA04-8D6757D00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6767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277887-7FB9-CFB0-4B4E-F43DB5DF3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A69242-604A-F27E-603C-996E29A4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1494264"/>
            <a:ext cx="10703312" cy="4795720"/>
          </a:xfrm>
        </p:spPr>
        <p:txBody>
          <a:bodyPr>
            <a:normAutofit/>
          </a:bodyPr>
          <a:lstStyle/>
          <a:p>
            <a:r>
              <a:rPr lang="en-US" altLang="ko-KR"/>
              <a:t>In this paper, they uncover new </a:t>
            </a:r>
            <a:r>
              <a:rPr lang="en-US" altLang="ko-KR">
                <a:solidFill>
                  <a:srgbClr val="FF0000"/>
                </a:solidFill>
              </a:rPr>
              <a:t>off-path TCP hijacking attack in the Wi-Fi networks</a:t>
            </a:r>
            <a:r>
              <a:rPr lang="en-US" altLang="ko-KR"/>
              <a:t> that leverages vulnerable routers </a:t>
            </a:r>
          </a:p>
          <a:p>
            <a:endParaRPr lang="en-US" altLang="ko-KR"/>
          </a:p>
          <a:p>
            <a:r>
              <a:rPr lang="en-US" altLang="ko-KR"/>
              <a:t>Malicious insider can infer the existence of TCP connections and then obtain the sequence and acknowledgment numbers by manipulating the state of NAT mappings </a:t>
            </a:r>
          </a:p>
          <a:p>
            <a:pPr lvl="1"/>
            <a:r>
              <a:rPr lang="en-US" altLang="ko-KR"/>
              <a:t>Abusing the NAT </a:t>
            </a:r>
            <a:r>
              <a:rPr lang="en-US" altLang="ko-KR" u="sng"/>
              <a:t>port preservation</a:t>
            </a:r>
            <a:r>
              <a:rPr lang="en-US" altLang="ko-KR"/>
              <a:t> strategy and insufficient </a:t>
            </a:r>
            <a:r>
              <a:rPr lang="en-US" altLang="ko-KR" u="sng"/>
              <a:t>reverse path validation</a:t>
            </a:r>
            <a:r>
              <a:rPr lang="en-US" altLang="ko-KR"/>
              <a:t> strategy of the vulnerable routers disabling </a:t>
            </a:r>
            <a:r>
              <a:rPr lang="en-US" altLang="ko-KR" u="sng"/>
              <a:t>TCP window tracking</a:t>
            </a:r>
            <a:r>
              <a:rPr lang="en-US" altLang="ko-KR"/>
              <a:t> strategy</a:t>
            </a:r>
          </a:p>
          <a:p>
            <a:endParaRPr lang="en-US" altLang="ko-KR"/>
          </a:p>
          <a:p>
            <a:r>
              <a:rPr lang="en-US" altLang="ko-KR"/>
              <a:t>They confirm the vulnerability in a wide range of routers from different manufacturers and evaluate the new attack in different scenarios</a:t>
            </a:r>
          </a:p>
          <a:p>
            <a:pPr lvl="1"/>
            <a:r>
              <a:rPr lang="en-US" altLang="ko-KR"/>
              <a:t>Such as SSH DoS, FTP hijacking, and HTTP injection in various Wi-Fi networks. 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95016F-E1DB-3778-C297-D2337D74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2114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A311A-D87C-4A6E-A257-63B35A34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373" y="2766218"/>
            <a:ext cx="5039227" cy="1325563"/>
          </a:xfrm>
        </p:spPr>
        <p:txBody>
          <a:bodyPr/>
          <a:lstStyle/>
          <a:p>
            <a:r>
              <a:rPr lang="en-US" altLang="ko-KR" dirty="0"/>
              <a:t>Thank you for listening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F4AB15A-E7CD-6896-A78E-238B31A0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888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FBAD22-EC2C-EF6F-908F-370C9BC40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Introduction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0D9B0A-F84D-4D7A-B883-F9BF2F09A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7" y="1494264"/>
            <a:ext cx="10959791" cy="50279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b="1"/>
              <a:t>Wi-Fi</a:t>
            </a:r>
            <a:r>
              <a:rPr lang="en-US" altLang="ko-KR"/>
              <a:t> has emerged as one of the most popular technologies for providing Internet access</a:t>
            </a:r>
          </a:p>
          <a:p>
            <a:pPr>
              <a:lnSpc>
                <a:spcPct val="120000"/>
              </a:lnSpc>
            </a:pPr>
            <a:r>
              <a:rPr lang="en-US" altLang="ko-KR"/>
              <a:t>Wi-Fi networks are often exploited by malicious attackers to launch </a:t>
            </a:r>
            <a:r>
              <a:rPr lang="en-US" altLang="ko-KR">
                <a:solidFill>
                  <a:srgbClr val="FF0000"/>
                </a:solidFill>
              </a:rPr>
              <a:t>various attacks</a:t>
            </a:r>
          </a:p>
          <a:p>
            <a:pPr lvl="1">
              <a:lnSpc>
                <a:spcPct val="120000"/>
              </a:lnSpc>
            </a:pPr>
            <a:r>
              <a:rPr lang="en-US" altLang="ko-KR"/>
              <a:t>Eavesdropping, Evil-Twin, ARP poisoning attack, ...</a:t>
            </a:r>
          </a:p>
          <a:p>
            <a:pPr>
              <a:lnSpc>
                <a:spcPct val="120000"/>
              </a:lnSpc>
            </a:pPr>
            <a:r>
              <a:rPr lang="en-US" altLang="ko-KR"/>
              <a:t>Most of the prior attacks have been </a:t>
            </a:r>
            <a:r>
              <a:rPr lang="en-US" altLang="ko-KR">
                <a:solidFill>
                  <a:srgbClr val="0070C0"/>
                </a:solidFill>
              </a:rPr>
              <a:t>mitigated</a:t>
            </a:r>
          </a:p>
          <a:p>
            <a:pPr lvl="1">
              <a:lnSpc>
                <a:spcPct val="120000"/>
              </a:lnSpc>
            </a:pPr>
            <a:r>
              <a:rPr lang="en-US" altLang="ko-KR"/>
              <a:t>WPA2, WPA3, AP isolation, ARP prevention, and Rogue AP detection</a:t>
            </a:r>
          </a:p>
          <a:p>
            <a:pPr lvl="1">
              <a:lnSpc>
                <a:spcPct val="120000"/>
              </a:lnSpc>
            </a:pPr>
            <a:endParaRPr lang="en-US" altLang="ko-KR"/>
          </a:p>
          <a:p>
            <a:pPr>
              <a:lnSpc>
                <a:spcPct val="120000"/>
              </a:lnSpc>
            </a:pPr>
            <a:r>
              <a:rPr lang="en-US" altLang="ko-KR">
                <a:solidFill>
                  <a:srgbClr val="FF0000"/>
                </a:solidFill>
              </a:rPr>
              <a:t>Proposed Attack</a:t>
            </a:r>
            <a:r>
              <a:rPr lang="en-US" altLang="ko-KR"/>
              <a:t>: </a:t>
            </a:r>
            <a:r>
              <a:rPr lang="en-US" altLang="ko-KR" b="1"/>
              <a:t>off-path TCP hijacking attack in Wi-Fi networks</a:t>
            </a:r>
            <a:r>
              <a:rPr lang="en-US" altLang="ko-KR"/>
              <a:t> that exploits vulnerabilities in the </a:t>
            </a:r>
            <a:r>
              <a:rPr lang="en-US" altLang="ko-KR" u="sng"/>
              <a:t>NAT mapping strategies of routers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3577618-44A1-EE1C-F448-BE4785C1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763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1ED82-60C6-2667-3B1E-918F4F755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B186B5-E332-3E33-D4ED-263FE8A87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NAT (</a:t>
            </a:r>
            <a:r>
              <a:rPr lang="en-US" altLang="ko-KR" sz="3600"/>
              <a:t>Network Address Translation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4A82B0-B340-0EB9-2611-9A3CEBF9B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>
                <a:solidFill>
                  <a:srgbClr val="0070C0"/>
                </a:solidFill>
              </a:rPr>
              <a:t>NAT</a:t>
            </a:r>
            <a:r>
              <a:rPr lang="en-US" altLang="ko-KR" sz="2400"/>
              <a:t> is technique for transmitting network traffic through a router, </a:t>
            </a:r>
            <a:r>
              <a:rPr lang="en-US" altLang="ko-KR" sz="2400" u="sng"/>
              <a:t>rewriting the TCP/UDP port numbers and source/destination IP addresses</a:t>
            </a:r>
            <a:r>
              <a:rPr lang="en-US" altLang="ko-KR" sz="2400"/>
              <a:t> of IP packets</a:t>
            </a:r>
          </a:p>
          <a:p>
            <a:pPr lvl="1"/>
            <a:endParaRPr lang="en-US" altLang="ko-KR"/>
          </a:p>
          <a:p>
            <a:r>
              <a:rPr lang="en-US" altLang="ko-KR"/>
              <a:t>It is widely used to save IPv4 address space</a:t>
            </a:r>
          </a:p>
          <a:p>
            <a:pPr lvl="1"/>
            <a:r>
              <a:rPr lang="en-US" altLang="ko-KR"/>
              <a:t>After attaching to the same Wi-Fi network enabling NAT, clients share the external IP address to access the Internet</a:t>
            </a:r>
          </a:p>
          <a:p>
            <a:pPr lvl="1"/>
            <a:endParaRPr lang="en-US" altLang="ko-KR"/>
          </a:p>
          <a:p>
            <a:r>
              <a:rPr lang="en-US" altLang="ko-KR"/>
              <a:t>When it takes the upper protocols (e.g., TCP and UDP) into consideration, the router will create </a:t>
            </a:r>
            <a:r>
              <a:rPr lang="en-US" altLang="ko-KR">
                <a:solidFill>
                  <a:srgbClr val="0070C0"/>
                </a:solidFill>
              </a:rPr>
              <a:t>NAT mappings</a:t>
            </a:r>
            <a:r>
              <a:rPr lang="en-US" altLang="ko-KR"/>
              <a:t> to keep track of the connections</a:t>
            </a:r>
          </a:p>
          <a:p>
            <a:pPr lvl="1"/>
            <a:r>
              <a:rPr lang="en-US" altLang="ko-KR"/>
              <a:t>Router tries to keep the layer-4 information the same as the originators, such as the TCP source port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0B7C01C-ED64-07C5-8172-3B8C050C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727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9CDEE1-441F-FD4D-5126-7DD5943C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28737F9B-8D0A-D275-1668-C49DCA3C6CD7}"/>
              </a:ext>
            </a:extLst>
          </p:cNvPr>
          <p:cNvGrpSpPr/>
          <p:nvPr/>
        </p:nvGrpSpPr>
        <p:grpSpPr>
          <a:xfrm>
            <a:off x="2686856" y="1880567"/>
            <a:ext cx="971741" cy="1255319"/>
            <a:chOff x="3842866" y="4358199"/>
            <a:chExt cx="971741" cy="125531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6C6BC7-41A8-A37F-7F09-4C9068EBBB81}"/>
                </a:ext>
              </a:extLst>
            </p:cNvPr>
            <p:cNvSpPr txBox="1"/>
            <p:nvPr/>
          </p:nvSpPr>
          <p:spPr>
            <a:xfrm>
              <a:off x="3842866" y="5244186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u="none">
                  <a:latin typeface="+mn-lt"/>
                </a:rPr>
                <a:t>10.0.0.1</a:t>
              </a:r>
              <a:endParaRPr lang="en-KR" u="none" dirty="0">
                <a:latin typeface="+mn-lt"/>
              </a:endParaRPr>
            </a:p>
          </p:txBody>
        </p:sp>
        <p:pic>
          <p:nvPicPr>
            <p:cNvPr id="9" name="그래픽 8" descr="스마트폰 단색으로 채워진">
              <a:extLst>
                <a:ext uri="{FF2B5EF4-FFF2-40B4-BE49-F238E27FC236}">
                  <a16:creationId xmlns:a16="http://schemas.microsoft.com/office/drawing/2014/main" id="{5C62CA8F-6170-3608-6662-808D05EEF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74408" y="4358199"/>
              <a:ext cx="914400" cy="914400"/>
            </a:xfrm>
            <a:prstGeom prst="rect">
              <a:avLst/>
            </a:prstGeom>
          </p:spPr>
        </p:pic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9924BB3-DD50-61B2-E8B2-6B3EEE553252}"/>
              </a:ext>
            </a:extLst>
          </p:cNvPr>
          <p:cNvGrpSpPr/>
          <p:nvPr/>
        </p:nvGrpSpPr>
        <p:grpSpPr>
          <a:xfrm>
            <a:off x="2675705" y="3332157"/>
            <a:ext cx="971741" cy="1255319"/>
            <a:chOff x="3842866" y="4358199"/>
            <a:chExt cx="971741" cy="12553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4C887A-8AA4-C93A-0C62-033C382D8DE5}"/>
                </a:ext>
              </a:extLst>
            </p:cNvPr>
            <p:cNvSpPr txBox="1"/>
            <p:nvPr/>
          </p:nvSpPr>
          <p:spPr>
            <a:xfrm>
              <a:off x="3842866" y="5244186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u="none">
                  <a:latin typeface="+mn-lt"/>
                </a:rPr>
                <a:t>10.0.0.2</a:t>
              </a:r>
              <a:endParaRPr lang="en-KR" u="none" dirty="0">
                <a:latin typeface="+mn-lt"/>
              </a:endParaRPr>
            </a:p>
          </p:txBody>
        </p:sp>
        <p:pic>
          <p:nvPicPr>
            <p:cNvPr id="14" name="그래픽 13" descr="스마트폰 단색으로 채워진">
              <a:extLst>
                <a:ext uri="{FF2B5EF4-FFF2-40B4-BE49-F238E27FC236}">
                  <a16:creationId xmlns:a16="http://schemas.microsoft.com/office/drawing/2014/main" id="{35D6F009-239C-2258-41D0-835E523D2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74408" y="4358199"/>
              <a:ext cx="914400" cy="914400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A830E01-971A-7510-21A1-AC2442EC3A2F}"/>
              </a:ext>
            </a:extLst>
          </p:cNvPr>
          <p:cNvGrpSpPr/>
          <p:nvPr/>
        </p:nvGrpSpPr>
        <p:grpSpPr>
          <a:xfrm>
            <a:off x="5293112" y="2611781"/>
            <a:ext cx="914400" cy="1110671"/>
            <a:chOff x="5341434" y="4030044"/>
            <a:chExt cx="914400" cy="1110671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8675C139-2846-BDF0-3FE3-0B1805680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41434" y="4030044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72E0F7-933D-969D-C319-F3C22E0279B5}"/>
                </a:ext>
              </a:extLst>
            </p:cNvPr>
            <p:cNvSpPr txBox="1"/>
            <p:nvPr/>
          </p:nvSpPr>
          <p:spPr>
            <a:xfrm>
              <a:off x="5363736" y="4771383"/>
              <a:ext cx="869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/>
                <a:t>Router</a:t>
              </a:r>
              <a:endParaRPr lang="ko-KR" alt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8E57E99-95C3-2040-20A4-69F906334D17}"/>
              </a:ext>
            </a:extLst>
          </p:cNvPr>
          <p:cNvGrpSpPr/>
          <p:nvPr/>
        </p:nvGrpSpPr>
        <p:grpSpPr>
          <a:xfrm>
            <a:off x="8783472" y="2520520"/>
            <a:ext cx="910025" cy="1230732"/>
            <a:chOff x="6677229" y="4822969"/>
            <a:chExt cx="910025" cy="1230732"/>
          </a:xfrm>
        </p:grpSpPr>
        <p:pic>
          <p:nvPicPr>
            <p:cNvPr id="20" name="Picture 26" descr="C:\Users\ecoffey\AppData\Local\Temp\Rar$DRa0.324\30072_Device_server_unreachable_256.png">
              <a:extLst>
                <a:ext uri="{FF2B5EF4-FFF2-40B4-BE49-F238E27FC236}">
                  <a16:creationId xmlns:a16="http://schemas.microsoft.com/office/drawing/2014/main" id="{EA912DAB-B7D9-44FC-5030-6E99AA000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229" y="4822969"/>
              <a:ext cx="910025" cy="91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BFDCCAF-DD65-7EF4-F3F2-17DFF22F90EF}"/>
                </a:ext>
              </a:extLst>
            </p:cNvPr>
            <p:cNvSpPr txBox="1"/>
            <p:nvPr/>
          </p:nvSpPr>
          <p:spPr>
            <a:xfrm>
              <a:off x="6707966" y="5684369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u="none">
                  <a:latin typeface="+mn-lt"/>
                </a:rPr>
                <a:t>1.1.1.1</a:t>
              </a:r>
              <a:endParaRPr lang="en-KR" u="none" dirty="0">
                <a:latin typeface="+mn-lt"/>
              </a:endParaRPr>
            </a:p>
          </p:txBody>
        </p:sp>
      </p:grp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AB5B88AD-57EA-2EBB-8CD5-E6395BB03455}"/>
              </a:ext>
            </a:extLst>
          </p:cNvPr>
          <p:cNvCxnSpPr/>
          <p:nvPr/>
        </p:nvCxnSpPr>
        <p:spPr>
          <a:xfrm>
            <a:off x="3632798" y="2337767"/>
            <a:ext cx="80910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54ADC473-9F05-1058-8B24-02E8C5A63189}"/>
              </a:ext>
            </a:extLst>
          </p:cNvPr>
          <p:cNvCxnSpPr>
            <a:cxnSpLocks/>
          </p:cNvCxnSpPr>
          <p:nvPr/>
        </p:nvCxnSpPr>
        <p:spPr>
          <a:xfrm>
            <a:off x="3632798" y="3789357"/>
            <a:ext cx="80910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F4B0446D-0C39-1C69-D4EA-DD13ECD71080}"/>
              </a:ext>
            </a:extLst>
          </p:cNvPr>
          <p:cNvCxnSpPr>
            <a:cxnSpLocks/>
          </p:cNvCxnSpPr>
          <p:nvPr/>
        </p:nvCxnSpPr>
        <p:spPr>
          <a:xfrm>
            <a:off x="4430752" y="2337767"/>
            <a:ext cx="0" cy="145159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FC3DD2B6-49CC-071A-89D8-06390BB933A4}"/>
              </a:ext>
            </a:extLst>
          </p:cNvPr>
          <p:cNvCxnSpPr>
            <a:cxnSpLocks/>
          </p:cNvCxnSpPr>
          <p:nvPr/>
        </p:nvCxnSpPr>
        <p:spPr>
          <a:xfrm>
            <a:off x="4441903" y="3135886"/>
            <a:ext cx="85120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2438A17B-396A-A248-0F5C-BB79048D14F4}"/>
              </a:ext>
            </a:extLst>
          </p:cNvPr>
          <p:cNvCxnSpPr>
            <a:cxnSpLocks/>
          </p:cNvCxnSpPr>
          <p:nvPr/>
        </p:nvCxnSpPr>
        <p:spPr>
          <a:xfrm>
            <a:off x="6207512" y="3135886"/>
            <a:ext cx="257596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79A7E53-843A-0162-7C4F-A299F3E4C6A7}"/>
              </a:ext>
            </a:extLst>
          </p:cNvPr>
          <p:cNvSpPr txBox="1"/>
          <p:nvPr/>
        </p:nvSpPr>
        <p:spPr>
          <a:xfrm>
            <a:off x="6073698" y="3200128"/>
            <a:ext cx="84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u="none">
                <a:latin typeface="+mn-lt"/>
              </a:rPr>
              <a:t>2.2.2.2</a:t>
            </a:r>
            <a:endParaRPr lang="en-KR" u="none" dirty="0">
              <a:latin typeface="+mn-lt"/>
            </a:endParaRPr>
          </a:p>
        </p:txBody>
      </p:sp>
      <p:graphicFrame>
        <p:nvGraphicFramePr>
          <p:cNvPr id="37" name="표 36">
            <a:extLst>
              <a:ext uri="{FF2B5EF4-FFF2-40B4-BE49-F238E27FC236}">
                <a16:creationId xmlns:a16="http://schemas.microsoft.com/office/drawing/2014/main" id="{77B6B420-8F3C-FE51-CC72-6300112C9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599161"/>
              </p:ext>
            </p:extLst>
          </p:nvPr>
        </p:nvGraphicFramePr>
        <p:xfrm>
          <a:off x="3468635" y="4745514"/>
          <a:ext cx="557440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567">
                  <a:extLst>
                    <a:ext uri="{9D8B030D-6E8A-4147-A177-3AD203B41FA5}">
                      <a16:colId xmlns:a16="http://schemas.microsoft.com/office/drawing/2014/main" val="302629718"/>
                    </a:ext>
                  </a:extLst>
                </a:gridCol>
                <a:gridCol w="1407198">
                  <a:extLst>
                    <a:ext uri="{9D8B030D-6E8A-4147-A177-3AD203B41FA5}">
                      <a16:colId xmlns:a16="http://schemas.microsoft.com/office/drawing/2014/main" val="3825229896"/>
                    </a:ext>
                  </a:extLst>
                </a:gridCol>
                <a:gridCol w="2654637">
                  <a:extLst>
                    <a:ext uri="{9D8B030D-6E8A-4147-A177-3AD203B41FA5}">
                      <a16:colId xmlns:a16="http://schemas.microsoft.com/office/drawing/2014/main" val="3035539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Outside Port</a:t>
                      </a:r>
                      <a:endParaRPr lang="ko-KR" altLang="en-US"/>
                    </a:p>
                  </a:txBody>
                  <a:tcPr marL="76446" marR="7644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Inside Port</a:t>
                      </a:r>
                      <a:endParaRPr lang="ko-KR" altLang="en-US"/>
                    </a:p>
                  </a:txBody>
                  <a:tcPr marL="76446" marR="7644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Inside IP address</a:t>
                      </a:r>
                      <a:endParaRPr lang="ko-KR" altLang="en-US"/>
                    </a:p>
                  </a:txBody>
                  <a:tcPr marL="76446" marR="7644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00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3773</a:t>
                      </a:r>
                      <a:endParaRPr lang="ko-KR" altLang="en-US"/>
                    </a:p>
                  </a:txBody>
                  <a:tcPr marL="76446" marR="7644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2480</a:t>
                      </a:r>
                      <a:endParaRPr lang="ko-KR" altLang="en-US"/>
                    </a:p>
                  </a:txBody>
                  <a:tcPr marL="76446" marR="7644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u="none">
                          <a:latin typeface="+mn-lt"/>
                        </a:rPr>
                        <a:t>10.0.0.1</a:t>
                      </a:r>
                      <a:endParaRPr lang="ko-KR" altLang="en-US"/>
                    </a:p>
                  </a:txBody>
                  <a:tcPr marL="76446" marR="76446"/>
                </a:tc>
                <a:extLst>
                  <a:ext uri="{0D108BD9-81ED-4DB2-BD59-A6C34878D82A}">
                    <a16:rowId xmlns:a16="http://schemas.microsoft.com/office/drawing/2014/main" val="2821898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4677</a:t>
                      </a:r>
                      <a:endParaRPr lang="ko-KR" altLang="en-US"/>
                    </a:p>
                  </a:txBody>
                  <a:tcPr marL="76446" marR="7644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9233</a:t>
                      </a:r>
                      <a:endParaRPr lang="ko-KR" altLang="en-US"/>
                    </a:p>
                  </a:txBody>
                  <a:tcPr marL="76446" marR="7644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10.0.0.2</a:t>
                      </a:r>
                      <a:endParaRPr lang="ko-KR" altLang="en-US"/>
                    </a:p>
                  </a:txBody>
                  <a:tcPr marL="76446" marR="76446"/>
                </a:tc>
                <a:extLst>
                  <a:ext uri="{0D108BD9-81ED-4DB2-BD59-A6C34878D82A}">
                    <a16:rowId xmlns:a16="http://schemas.microsoft.com/office/drawing/2014/main" val="1116281337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7D2E3F71-D0AF-7350-5FE3-861EBBA31C61}"/>
              </a:ext>
            </a:extLst>
          </p:cNvPr>
          <p:cNvSpPr txBox="1"/>
          <p:nvPr/>
        </p:nvSpPr>
        <p:spPr>
          <a:xfrm>
            <a:off x="5135163" y="4330907"/>
            <a:ext cx="2419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u="none">
                <a:latin typeface="+mn-lt"/>
              </a:rPr>
              <a:t>NAT Translation table</a:t>
            </a:r>
            <a:endParaRPr lang="en-KR" u="none" dirty="0">
              <a:latin typeface="+mn-lt"/>
            </a:endParaRPr>
          </a:p>
        </p:txBody>
      </p:sp>
      <p:sp>
        <p:nvSpPr>
          <p:cNvPr id="39" name="제목 1">
            <a:extLst>
              <a:ext uri="{FF2B5EF4-FFF2-40B4-BE49-F238E27FC236}">
                <a16:creationId xmlns:a16="http://schemas.microsoft.com/office/drawing/2014/main" id="{D9368755-3DE1-C916-7DD6-ECFEBCC69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98" y="222616"/>
            <a:ext cx="10515600" cy="1160136"/>
          </a:xfrm>
        </p:spPr>
        <p:txBody>
          <a:bodyPr/>
          <a:lstStyle/>
          <a:p>
            <a:r>
              <a:rPr lang="en-US" altLang="ko-KR"/>
              <a:t>NAT (cont.)</a:t>
            </a:r>
            <a:endParaRPr lang="ko-KR" altLang="en-US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06596D73-79E5-3DCA-EA37-E9B98967E795}"/>
              </a:ext>
            </a:extLst>
          </p:cNvPr>
          <p:cNvGrpSpPr/>
          <p:nvPr/>
        </p:nvGrpSpPr>
        <p:grpSpPr>
          <a:xfrm>
            <a:off x="3245471" y="1217624"/>
            <a:ext cx="2986716" cy="1811538"/>
            <a:chOff x="3245471" y="1217624"/>
            <a:chExt cx="2986716" cy="181153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819A8A-BF59-E27A-83D7-BC26A7C86196}"/>
                </a:ext>
              </a:extLst>
            </p:cNvPr>
            <p:cNvSpPr txBox="1"/>
            <p:nvPr/>
          </p:nvSpPr>
          <p:spPr>
            <a:xfrm>
              <a:off x="3245471" y="1217624"/>
              <a:ext cx="29867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u="none">
                  <a:latin typeface="+mn-lt"/>
                </a:rPr>
                <a:t>Request</a:t>
              </a:r>
              <a:br>
                <a:rPr lang="en-US" altLang="ko-KR" u="none">
                  <a:latin typeface="+mn-lt"/>
                </a:rPr>
              </a:br>
              <a:r>
                <a:rPr lang="en-US" altLang="ko-KR" u="none">
                  <a:latin typeface="+mn-lt"/>
                </a:rPr>
                <a:t>10.0.0.1:2480 </a:t>
              </a:r>
              <a:r>
                <a:rPr lang="en-US" altLang="ko-KR" u="none">
                  <a:latin typeface="+mn-lt"/>
                  <a:sym typeface="Wingdings" panose="05000000000000000000" pitchFamily="2" charset="2"/>
                </a:rPr>
                <a:t> 1.1.1.1:80</a:t>
              </a:r>
              <a:r>
                <a:rPr lang="en-US" altLang="ko-KR" u="none">
                  <a:latin typeface="+mn-lt"/>
                </a:rPr>
                <a:t> </a:t>
              </a:r>
              <a:endParaRPr lang="en-KR" u="none" dirty="0">
                <a:latin typeface="+mn-lt"/>
              </a:endParaRPr>
            </a:p>
          </p:txBody>
        </p:sp>
        <p:cxnSp>
          <p:nvCxnSpPr>
            <p:cNvPr id="43" name="연결선: 꺾임 42">
              <a:extLst>
                <a:ext uri="{FF2B5EF4-FFF2-40B4-BE49-F238E27FC236}">
                  <a16:creationId xmlns:a16="http://schemas.microsoft.com/office/drawing/2014/main" id="{514CD2B8-C9ED-269B-FC64-91AA02C0AC63}"/>
                </a:ext>
              </a:extLst>
            </p:cNvPr>
            <p:cNvCxnSpPr>
              <a:cxnSpLocks/>
            </p:cNvCxnSpPr>
            <p:nvPr/>
          </p:nvCxnSpPr>
          <p:spPr>
            <a:xfrm>
              <a:off x="3690139" y="2228160"/>
              <a:ext cx="1583744" cy="801002"/>
            </a:xfrm>
            <a:prstGeom prst="bentConnector3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561B921C-E71F-CD47-730C-08A34A7459AD}"/>
                </a:ext>
              </a:extLst>
            </p:cNvPr>
            <p:cNvCxnSpPr>
              <a:endCxn id="41" idx="2"/>
            </p:cNvCxnSpPr>
            <p:nvPr/>
          </p:nvCxnSpPr>
          <p:spPr>
            <a:xfrm flipV="1">
              <a:off x="4337824" y="1863955"/>
              <a:ext cx="401005" cy="353724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206C2F57-035B-E7B6-7C93-629A17726D6E}"/>
              </a:ext>
            </a:extLst>
          </p:cNvPr>
          <p:cNvGrpSpPr/>
          <p:nvPr/>
        </p:nvGrpSpPr>
        <p:grpSpPr>
          <a:xfrm>
            <a:off x="5978909" y="2029155"/>
            <a:ext cx="2860078" cy="1000007"/>
            <a:chOff x="5978909" y="2029155"/>
            <a:chExt cx="2860078" cy="1000007"/>
          </a:xfrm>
        </p:grpSpPr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2717C98A-6D3A-4C2D-393A-820EF241155E}"/>
                </a:ext>
              </a:extLst>
            </p:cNvPr>
            <p:cNvGrpSpPr/>
            <p:nvPr/>
          </p:nvGrpSpPr>
          <p:grpSpPr>
            <a:xfrm>
              <a:off x="5978909" y="2029155"/>
              <a:ext cx="2860078" cy="1000007"/>
              <a:chOff x="2974336" y="2023385"/>
              <a:chExt cx="2860078" cy="1000007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28F8CAA-6F95-91FA-9D5E-3EEDEFD7E55F}"/>
                  </a:ext>
                </a:extLst>
              </p:cNvPr>
              <p:cNvSpPr txBox="1"/>
              <p:nvPr/>
            </p:nvSpPr>
            <p:spPr>
              <a:xfrm>
                <a:off x="2974336" y="2023385"/>
                <a:ext cx="2860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u="none">
                    <a:latin typeface="+mn-lt"/>
                  </a:rPr>
                  <a:t>Request</a:t>
                </a:r>
                <a:br>
                  <a:rPr lang="en-US" altLang="ko-KR" u="none">
                    <a:latin typeface="+mn-lt"/>
                  </a:rPr>
                </a:br>
                <a:r>
                  <a:rPr lang="en-US" altLang="ko-KR" u="none">
                    <a:solidFill>
                      <a:srgbClr val="FF0000"/>
                    </a:solidFill>
                    <a:latin typeface="+mn-lt"/>
                  </a:rPr>
                  <a:t>2.2.2.2:3773</a:t>
                </a:r>
                <a:r>
                  <a:rPr lang="en-US" altLang="ko-KR" u="none">
                    <a:latin typeface="+mn-lt"/>
                  </a:rPr>
                  <a:t> </a:t>
                </a:r>
                <a:r>
                  <a:rPr lang="en-US" altLang="ko-KR" u="none">
                    <a:latin typeface="+mn-lt"/>
                    <a:sym typeface="Wingdings" panose="05000000000000000000" pitchFamily="2" charset="2"/>
                  </a:rPr>
                  <a:t> 1.1.1.1:80</a:t>
                </a:r>
                <a:r>
                  <a:rPr lang="en-US" altLang="ko-KR" u="none">
                    <a:latin typeface="+mn-lt"/>
                  </a:rPr>
                  <a:t> </a:t>
                </a:r>
                <a:endParaRPr lang="en-KR" u="none" dirty="0">
                  <a:latin typeface="+mn-lt"/>
                </a:endParaRPr>
              </a:p>
            </p:txBody>
          </p:sp>
          <p:cxnSp>
            <p:nvCxnSpPr>
              <p:cNvPr id="51" name="직선 연결선 50">
                <a:extLst>
                  <a:ext uri="{FF2B5EF4-FFF2-40B4-BE49-F238E27FC236}">
                    <a16:creationId xmlns:a16="http://schemas.microsoft.com/office/drawing/2014/main" id="{DE571646-E90E-B058-3101-3D176DB1BABF}"/>
                  </a:ext>
                </a:extLst>
              </p:cNvPr>
              <p:cNvCxnSpPr>
                <a:cxnSpLocks/>
                <a:endCxn id="49" idx="2"/>
              </p:cNvCxnSpPr>
              <p:nvPr/>
            </p:nvCxnSpPr>
            <p:spPr>
              <a:xfrm flipH="1" flipV="1">
                <a:off x="4404375" y="2669716"/>
                <a:ext cx="38644" cy="353676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직선 화살표 연결선 52">
              <a:extLst>
                <a:ext uri="{FF2B5EF4-FFF2-40B4-BE49-F238E27FC236}">
                  <a16:creationId xmlns:a16="http://schemas.microsoft.com/office/drawing/2014/main" id="{A8C46358-5448-0FDF-833A-84D31CF1EB0D}"/>
                </a:ext>
              </a:extLst>
            </p:cNvPr>
            <p:cNvCxnSpPr>
              <a:cxnSpLocks/>
            </p:cNvCxnSpPr>
            <p:nvPr/>
          </p:nvCxnSpPr>
          <p:spPr>
            <a:xfrm>
              <a:off x="6207512" y="3029162"/>
              <a:ext cx="257596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61FBBA2E-AB27-CA30-E2FB-5B5C8F1AE0ED}"/>
              </a:ext>
            </a:extLst>
          </p:cNvPr>
          <p:cNvGrpSpPr/>
          <p:nvPr/>
        </p:nvGrpSpPr>
        <p:grpSpPr>
          <a:xfrm>
            <a:off x="159812" y="3209198"/>
            <a:ext cx="5114071" cy="1814206"/>
            <a:chOff x="214720" y="1557502"/>
            <a:chExt cx="5114071" cy="181420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B4821A5-32ED-5F5D-060B-F25C04A21903}"/>
                </a:ext>
              </a:extLst>
            </p:cNvPr>
            <p:cNvSpPr txBox="1"/>
            <p:nvPr/>
          </p:nvSpPr>
          <p:spPr>
            <a:xfrm>
              <a:off x="214720" y="2725377"/>
              <a:ext cx="29867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u="none">
                  <a:latin typeface="+mn-lt"/>
                </a:rPr>
                <a:t>Request</a:t>
              </a:r>
              <a:br>
                <a:rPr lang="en-US" altLang="ko-KR" u="none">
                  <a:latin typeface="+mn-lt"/>
                </a:rPr>
              </a:br>
              <a:r>
                <a:rPr lang="en-US" altLang="ko-KR" u="none">
                  <a:latin typeface="+mn-lt"/>
                </a:rPr>
                <a:t>10.0.0.2:9233 </a:t>
              </a:r>
              <a:r>
                <a:rPr lang="en-US" altLang="ko-KR" u="none">
                  <a:latin typeface="+mn-lt"/>
                  <a:sym typeface="Wingdings" panose="05000000000000000000" pitchFamily="2" charset="2"/>
                </a:rPr>
                <a:t> 1.1.1.1:80</a:t>
              </a:r>
              <a:r>
                <a:rPr lang="en-US" altLang="ko-KR" u="none">
                  <a:latin typeface="+mn-lt"/>
                </a:rPr>
                <a:t> </a:t>
              </a:r>
              <a:endParaRPr lang="en-KR" u="none" dirty="0">
                <a:latin typeface="+mn-lt"/>
              </a:endParaRPr>
            </a:p>
          </p:txBody>
        </p:sp>
        <p:cxnSp>
          <p:nvCxnSpPr>
            <p:cNvPr id="60" name="연결선: 꺾임 59">
              <a:extLst>
                <a:ext uri="{FF2B5EF4-FFF2-40B4-BE49-F238E27FC236}">
                  <a16:creationId xmlns:a16="http://schemas.microsoft.com/office/drawing/2014/main" id="{0D77D4A7-B27F-3BE4-A241-95B8D4F8CA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5047" y="1557502"/>
              <a:ext cx="1583744" cy="657737"/>
            </a:xfrm>
            <a:prstGeom prst="bentConnector3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845808D5-9EAA-C482-F680-3F7A94BD6C23}"/>
                </a:ext>
              </a:extLst>
            </p:cNvPr>
            <p:cNvCxnSpPr>
              <a:cxnSpLocks/>
              <a:endCxn id="59" idx="0"/>
            </p:cNvCxnSpPr>
            <p:nvPr/>
          </p:nvCxnSpPr>
          <p:spPr>
            <a:xfrm flipH="1">
              <a:off x="1708078" y="2225529"/>
              <a:ext cx="2438506" cy="49984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7" name="그룹 1026">
            <a:extLst>
              <a:ext uri="{FF2B5EF4-FFF2-40B4-BE49-F238E27FC236}">
                <a16:creationId xmlns:a16="http://schemas.microsoft.com/office/drawing/2014/main" id="{0EBF422A-A816-71A4-ABCA-3F357E11F684}"/>
              </a:ext>
            </a:extLst>
          </p:cNvPr>
          <p:cNvGrpSpPr/>
          <p:nvPr/>
        </p:nvGrpSpPr>
        <p:grpSpPr>
          <a:xfrm>
            <a:off x="6216806" y="3209198"/>
            <a:ext cx="4906731" cy="1221354"/>
            <a:chOff x="6207512" y="3029162"/>
            <a:chExt cx="4906731" cy="1221354"/>
          </a:xfrm>
        </p:grpSpPr>
        <p:grpSp>
          <p:nvGrpSpPr>
            <p:cNvPr id="1028" name="그룹 1027">
              <a:extLst>
                <a:ext uri="{FF2B5EF4-FFF2-40B4-BE49-F238E27FC236}">
                  <a16:creationId xmlns:a16="http://schemas.microsoft.com/office/drawing/2014/main" id="{50947A32-1DFB-08D7-EF98-2D4521C70CED}"/>
                </a:ext>
              </a:extLst>
            </p:cNvPr>
            <p:cNvGrpSpPr/>
            <p:nvPr/>
          </p:nvGrpSpPr>
          <p:grpSpPr>
            <a:xfrm>
              <a:off x="7438298" y="3062132"/>
              <a:ext cx="3675945" cy="1188384"/>
              <a:chOff x="4433725" y="3056362"/>
              <a:chExt cx="3675945" cy="1188384"/>
            </a:xfrm>
          </p:grpSpPr>
          <p:sp>
            <p:nvSpPr>
              <p:cNvPr id="1030" name="TextBox 1029">
                <a:extLst>
                  <a:ext uri="{FF2B5EF4-FFF2-40B4-BE49-F238E27FC236}">
                    <a16:creationId xmlns:a16="http://schemas.microsoft.com/office/drawing/2014/main" id="{3678D012-A825-9CA8-C79B-E879C163EB1B}"/>
                  </a:ext>
                </a:extLst>
              </p:cNvPr>
              <p:cNvSpPr txBox="1"/>
              <p:nvPr/>
            </p:nvSpPr>
            <p:spPr>
              <a:xfrm>
                <a:off x="5249592" y="3598415"/>
                <a:ext cx="28600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u="none">
                    <a:latin typeface="+mn-lt"/>
                  </a:rPr>
                  <a:t>Request</a:t>
                </a:r>
                <a:br>
                  <a:rPr lang="en-US" altLang="ko-KR" u="none">
                    <a:latin typeface="+mn-lt"/>
                  </a:rPr>
                </a:br>
                <a:r>
                  <a:rPr lang="en-US" altLang="ko-KR" u="none">
                    <a:solidFill>
                      <a:srgbClr val="FF0000"/>
                    </a:solidFill>
                    <a:latin typeface="+mn-lt"/>
                  </a:rPr>
                  <a:t>2.2.2.2:4677</a:t>
                </a:r>
                <a:r>
                  <a:rPr lang="en-US" altLang="ko-KR" u="none">
                    <a:latin typeface="+mn-lt"/>
                  </a:rPr>
                  <a:t> </a:t>
                </a:r>
                <a:r>
                  <a:rPr lang="en-US" altLang="ko-KR" u="none">
                    <a:latin typeface="+mn-lt"/>
                    <a:sym typeface="Wingdings" panose="05000000000000000000" pitchFamily="2" charset="2"/>
                  </a:rPr>
                  <a:t> 1.1.1.1:80</a:t>
                </a:r>
                <a:r>
                  <a:rPr lang="en-US" altLang="ko-KR" u="none">
                    <a:latin typeface="+mn-lt"/>
                  </a:rPr>
                  <a:t> </a:t>
                </a:r>
                <a:endParaRPr lang="en-KR" u="none" dirty="0">
                  <a:latin typeface="+mn-lt"/>
                </a:endParaRPr>
              </a:p>
            </p:txBody>
          </p:sp>
          <p:cxnSp>
            <p:nvCxnSpPr>
              <p:cNvPr id="1031" name="직선 연결선 1030">
                <a:extLst>
                  <a:ext uri="{FF2B5EF4-FFF2-40B4-BE49-F238E27FC236}">
                    <a16:creationId xmlns:a16="http://schemas.microsoft.com/office/drawing/2014/main" id="{299FC299-9EA9-2BE8-4ADB-2D9DE68D24C3}"/>
                  </a:ext>
                </a:extLst>
              </p:cNvPr>
              <p:cNvCxnSpPr>
                <a:cxnSpLocks/>
                <a:endCxn id="1030" idx="1"/>
              </p:cNvCxnSpPr>
              <p:nvPr/>
            </p:nvCxnSpPr>
            <p:spPr>
              <a:xfrm>
                <a:off x="4433725" y="3056362"/>
                <a:ext cx="815867" cy="865219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29" name="직선 화살표 연결선 1028">
              <a:extLst>
                <a:ext uri="{FF2B5EF4-FFF2-40B4-BE49-F238E27FC236}">
                  <a16:creationId xmlns:a16="http://schemas.microsoft.com/office/drawing/2014/main" id="{1CFB2319-272D-73C8-84FA-66E02A5EBB63}"/>
                </a:ext>
              </a:extLst>
            </p:cNvPr>
            <p:cNvCxnSpPr>
              <a:cxnSpLocks/>
            </p:cNvCxnSpPr>
            <p:nvPr/>
          </p:nvCxnSpPr>
          <p:spPr>
            <a:xfrm>
              <a:off x="6207512" y="3029162"/>
              <a:ext cx="257596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4" name="직사각형 1033">
            <a:extLst>
              <a:ext uri="{FF2B5EF4-FFF2-40B4-BE49-F238E27FC236}">
                <a16:creationId xmlns:a16="http://schemas.microsoft.com/office/drawing/2014/main" id="{259BFC6C-83C2-7B1F-A27A-C7C5C6A1420F}"/>
              </a:ext>
            </a:extLst>
          </p:cNvPr>
          <p:cNvSpPr/>
          <p:nvPr/>
        </p:nvSpPr>
        <p:spPr>
          <a:xfrm>
            <a:off x="3880624" y="5151863"/>
            <a:ext cx="680225" cy="289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5" name="직사각형 1034">
            <a:extLst>
              <a:ext uri="{FF2B5EF4-FFF2-40B4-BE49-F238E27FC236}">
                <a16:creationId xmlns:a16="http://schemas.microsoft.com/office/drawing/2014/main" id="{D2404622-0DCB-D1FB-ADF6-4B1C9F66051E}"/>
              </a:ext>
            </a:extLst>
          </p:cNvPr>
          <p:cNvSpPr/>
          <p:nvPr/>
        </p:nvSpPr>
        <p:spPr>
          <a:xfrm>
            <a:off x="5319132" y="5151863"/>
            <a:ext cx="680225" cy="289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6" name="직사각형 1035">
            <a:extLst>
              <a:ext uri="{FF2B5EF4-FFF2-40B4-BE49-F238E27FC236}">
                <a16:creationId xmlns:a16="http://schemas.microsoft.com/office/drawing/2014/main" id="{45665AA1-8B80-81FB-AF96-96F9F47C7CD9}"/>
              </a:ext>
            </a:extLst>
          </p:cNvPr>
          <p:cNvSpPr/>
          <p:nvPr/>
        </p:nvSpPr>
        <p:spPr>
          <a:xfrm>
            <a:off x="7291040" y="5163728"/>
            <a:ext cx="972419" cy="289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7" name="직사각형 1036">
            <a:extLst>
              <a:ext uri="{FF2B5EF4-FFF2-40B4-BE49-F238E27FC236}">
                <a16:creationId xmlns:a16="http://schemas.microsoft.com/office/drawing/2014/main" id="{CCCC4480-F674-DE08-6A66-8E04B6178D44}"/>
              </a:ext>
            </a:extLst>
          </p:cNvPr>
          <p:cNvSpPr/>
          <p:nvPr/>
        </p:nvSpPr>
        <p:spPr>
          <a:xfrm>
            <a:off x="3854606" y="5527285"/>
            <a:ext cx="680225" cy="289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8" name="직사각형 1037">
            <a:extLst>
              <a:ext uri="{FF2B5EF4-FFF2-40B4-BE49-F238E27FC236}">
                <a16:creationId xmlns:a16="http://schemas.microsoft.com/office/drawing/2014/main" id="{36552D68-DE16-418D-DD6A-945BDEE278A9}"/>
              </a:ext>
            </a:extLst>
          </p:cNvPr>
          <p:cNvSpPr/>
          <p:nvPr/>
        </p:nvSpPr>
        <p:spPr>
          <a:xfrm>
            <a:off x="5293114" y="5527285"/>
            <a:ext cx="680225" cy="289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9" name="직사각형 1038">
            <a:extLst>
              <a:ext uri="{FF2B5EF4-FFF2-40B4-BE49-F238E27FC236}">
                <a16:creationId xmlns:a16="http://schemas.microsoft.com/office/drawing/2014/main" id="{CAB50CEB-8248-4800-3ED8-7B8EF44F0D0C}"/>
              </a:ext>
            </a:extLst>
          </p:cNvPr>
          <p:cNvSpPr/>
          <p:nvPr/>
        </p:nvSpPr>
        <p:spPr>
          <a:xfrm>
            <a:off x="7265022" y="5539150"/>
            <a:ext cx="972419" cy="289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0" name="TextBox 1039">
            <a:extLst>
              <a:ext uri="{FF2B5EF4-FFF2-40B4-BE49-F238E27FC236}">
                <a16:creationId xmlns:a16="http://schemas.microsoft.com/office/drawing/2014/main" id="{1A4B4282-6C84-D9FB-F2F3-7DC20A1AE9AE}"/>
              </a:ext>
            </a:extLst>
          </p:cNvPr>
          <p:cNvSpPr txBox="1"/>
          <p:nvPr/>
        </p:nvSpPr>
        <p:spPr>
          <a:xfrm>
            <a:off x="337240" y="5630359"/>
            <a:ext cx="2947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u="none">
                <a:latin typeface="+mn-lt"/>
              </a:rPr>
              <a:t>How to set port number?</a:t>
            </a:r>
          </a:p>
          <a:p>
            <a:pPr algn="ctr"/>
            <a:r>
              <a:rPr lang="en-US" altLang="ko-KR" u="none">
                <a:latin typeface="+mn-lt"/>
                <a:sym typeface="Wingdings" panose="05000000000000000000" pitchFamily="2" charset="2"/>
              </a:rPr>
              <a:t></a:t>
            </a:r>
            <a:r>
              <a:rPr lang="en-US" altLang="ko-KR">
                <a:sym typeface="Wingdings" panose="05000000000000000000" pitchFamily="2" charset="2"/>
              </a:rPr>
              <a:t> Port allocation strategy</a:t>
            </a:r>
            <a:endParaRPr lang="en-KR" u="none" dirty="0">
              <a:latin typeface="+mn-lt"/>
            </a:endParaRPr>
          </a:p>
        </p:txBody>
      </p:sp>
      <p:cxnSp>
        <p:nvCxnSpPr>
          <p:cNvPr id="1041" name="직선 연결선 1040">
            <a:extLst>
              <a:ext uri="{FF2B5EF4-FFF2-40B4-BE49-F238E27FC236}">
                <a16:creationId xmlns:a16="http://schemas.microsoft.com/office/drawing/2014/main" id="{B8AE5012-1F31-3B1E-C0F5-D8256EF36256}"/>
              </a:ext>
            </a:extLst>
          </p:cNvPr>
          <p:cNvCxnSpPr>
            <a:cxnSpLocks/>
          </p:cNvCxnSpPr>
          <p:nvPr/>
        </p:nvCxnSpPr>
        <p:spPr>
          <a:xfrm flipV="1">
            <a:off x="2562923" y="5453660"/>
            <a:ext cx="905712" cy="176699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8" name="말풍선: 사각형 1047">
            <a:extLst>
              <a:ext uri="{FF2B5EF4-FFF2-40B4-BE49-F238E27FC236}">
                <a16:creationId xmlns:a16="http://schemas.microsoft.com/office/drawing/2014/main" id="{700CFD5A-1DB6-4C21-B1D4-AABBBAD16BF2}"/>
              </a:ext>
            </a:extLst>
          </p:cNvPr>
          <p:cNvSpPr/>
          <p:nvPr/>
        </p:nvSpPr>
        <p:spPr>
          <a:xfrm>
            <a:off x="9242335" y="4745514"/>
            <a:ext cx="2288026" cy="737751"/>
          </a:xfrm>
          <a:prstGeom prst="wedgeRectCallout">
            <a:avLst>
              <a:gd name="adj1" fmla="val -55750"/>
              <a:gd name="adj2" fmla="val -2365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>
                <a:solidFill>
                  <a:sysClr val="windowText" lastClr="000000"/>
                </a:solidFill>
              </a:rPr>
              <a:t>Protocol, session state, and mapping timeout can be included</a:t>
            </a:r>
            <a:endParaRPr lang="ko-KR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9904D-9047-EBC9-EDB0-8AA88DF85317}"/>
              </a:ext>
            </a:extLst>
          </p:cNvPr>
          <p:cNvSpPr txBox="1"/>
          <p:nvPr/>
        </p:nvSpPr>
        <p:spPr>
          <a:xfrm>
            <a:off x="2538763" y="1841887"/>
            <a:ext cx="46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C1</a:t>
            </a:r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BC829-1D29-B88E-040C-B032C4D4408B}"/>
              </a:ext>
            </a:extLst>
          </p:cNvPr>
          <p:cNvSpPr txBox="1"/>
          <p:nvPr/>
        </p:nvSpPr>
        <p:spPr>
          <a:xfrm>
            <a:off x="2473948" y="3370160"/>
            <a:ext cx="46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C2</a:t>
            </a:r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5CCEB-448A-21B3-5A39-49DB5B0864E2}"/>
              </a:ext>
            </a:extLst>
          </p:cNvPr>
          <p:cNvSpPr txBox="1"/>
          <p:nvPr/>
        </p:nvSpPr>
        <p:spPr>
          <a:xfrm>
            <a:off x="9511966" y="2581998"/>
            <a:ext cx="46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S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83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/>
      <p:bldP spid="10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35378-26E0-5A92-7506-3AA59B87C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CA18F3-AC63-601F-BDF3-7CCC68D2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Port Allocation Strategies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253C3E5-C6CC-1056-A3D1-D9AF4D06A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1494264"/>
            <a:ext cx="10515600" cy="5226710"/>
          </a:xfrm>
        </p:spPr>
        <p:txBody>
          <a:bodyPr>
            <a:normAutofit/>
          </a:bodyPr>
          <a:lstStyle/>
          <a:p>
            <a:r>
              <a:rPr lang="en-US" altLang="ko-KR" sz="2400" b="1"/>
              <a:t>Port preservation</a:t>
            </a:r>
          </a:p>
          <a:p>
            <a:pPr lvl="1"/>
            <a:r>
              <a:rPr lang="en-US" altLang="ko-KR" sz="2100"/>
              <a:t>NAT device attempts to preserve the source port if possible. </a:t>
            </a:r>
          </a:p>
          <a:p>
            <a:pPr lvl="1"/>
            <a:r>
              <a:rPr lang="en-US" altLang="ko-KR" sz="2100"/>
              <a:t>When a collision happens, the NAT device should resolve the collision by selecting a new port (e.g., another random unused port)</a:t>
            </a:r>
          </a:p>
          <a:p>
            <a:r>
              <a:rPr lang="en-US" altLang="ko-KR" sz="2400" b="1"/>
              <a:t>Random selection</a:t>
            </a:r>
          </a:p>
          <a:p>
            <a:pPr lvl="1"/>
            <a:r>
              <a:rPr lang="en-US" altLang="ko-KR" sz="2100"/>
              <a:t>NAT device translates the source port to another random port from a pool of available ports</a:t>
            </a:r>
          </a:p>
          <a:p>
            <a:r>
              <a:rPr lang="en-US" altLang="ko-KR" sz="2400" b="1"/>
              <a:t>Sequential selection</a:t>
            </a:r>
          </a:p>
          <a:p>
            <a:pPr lvl="1"/>
            <a:r>
              <a:rPr lang="en-US" altLang="ko-KR" sz="2100"/>
              <a:t>NAT device selects a random port for the first connection to each destination and translates the ports of subsequent packets to that destination consecutively</a:t>
            </a:r>
          </a:p>
          <a:p>
            <a:r>
              <a:rPr lang="en-US" altLang="ko-KR" sz="2400" b="1"/>
              <a:t>Port overloading</a:t>
            </a:r>
          </a:p>
          <a:p>
            <a:pPr lvl="1"/>
            <a:r>
              <a:rPr lang="en-US" altLang="ko-KR" sz="2100"/>
              <a:t>NAT device always uses port preservation even in the case of collision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B617CC-409A-CDC6-EBDA-74E8B37C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E9D3881-9965-CD25-33E6-6862CB0F08E0}"/>
              </a:ext>
            </a:extLst>
          </p:cNvPr>
          <p:cNvSpPr/>
          <p:nvPr/>
        </p:nvSpPr>
        <p:spPr>
          <a:xfrm>
            <a:off x="1070517" y="1483113"/>
            <a:ext cx="2665141" cy="4348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1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426E2-5F3F-4541-7585-D9B372506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D4D9FF-CE87-61E8-EB01-318376ABA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TCP Window Tracking in Routers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8736DC-5D31-CF4E-CB87-18ABFC16E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1494263"/>
            <a:ext cx="10515600" cy="5226711"/>
          </a:xfrm>
        </p:spPr>
        <p:txBody>
          <a:bodyPr>
            <a:normAutofit/>
          </a:bodyPr>
          <a:lstStyle/>
          <a:p>
            <a:r>
              <a:rPr lang="en-US" altLang="ko-KR"/>
              <a:t>The router can </a:t>
            </a:r>
            <a:r>
              <a:rPr lang="en-US" altLang="ko-KR">
                <a:solidFill>
                  <a:srgbClr val="0070C0"/>
                </a:solidFill>
              </a:rPr>
              <a:t>record the connection information</a:t>
            </a:r>
            <a:r>
              <a:rPr lang="en-US" altLang="ko-KR"/>
              <a:t> for subsequent packet delivery as a middle device</a:t>
            </a:r>
          </a:p>
          <a:p>
            <a:pPr lvl="1"/>
            <a:r>
              <a:rPr lang="en-US" altLang="ko-KR"/>
              <a:t>However, router cannot record all of the information due to many reasons</a:t>
            </a:r>
          </a:p>
          <a:p>
            <a:endParaRPr lang="en-US" altLang="ko-KR"/>
          </a:p>
          <a:p>
            <a:r>
              <a:rPr lang="en-US" altLang="ko-KR"/>
              <a:t>The real world router does </a:t>
            </a:r>
            <a:r>
              <a:rPr lang="en-US" altLang="ko-KR">
                <a:solidFill>
                  <a:srgbClr val="FF0000"/>
                </a:solidFill>
              </a:rPr>
              <a:t>not track</a:t>
            </a:r>
            <a:r>
              <a:rPr lang="en-US" altLang="ko-KR"/>
              <a:t> the current TCP window of the connection, and thus it does </a:t>
            </a:r>
            <a:r>
              <a:rPr lang="en-US" altLang="ko-KR" u="sng"/>
              <a:t>not check the sequence and acknowledgment numbers of TCP packets strictly</a:t>
            </a:r>
            <a:endParaRPr lang="en-US" altLang="ko-KR"/>
          </a:p>
          <a:p>
            <a:pPr lvl="1"/>
            <a:r>
              <a:rPr lang="en-US" altLang="ko-KR"/>
              <a:t>Most of the routers in the market also disable the TCP window tracking strategy by default</a:t>
            </a:r>
          </a:p>
          <a:p>
            <a:endParaRPr lang="en-US" altLang="ko-KR"/>
          </a:p>
          <a:p>
            <a:r>
              <a:rPr lang="en-US" altLang="ko-KR"/>
              <a:t>Disabling TCP window tracking can be abused by an off-path attacker to </a:t>
            </a:r>
            <a:r>
              <a:rPr lang="en-US" altLang="ko-KR">
                <a:solidFill>
                  <a:srgbClr val="FF0000"/>
                </a:solidFill>
              </a:rPr>
              <a:t>clean the NAT mappings of other clients</a:t>
            </a:r>
            <a:r>
              <a:rPr lang="en-US" altLang="ko-KR"/>
              <a:t> with forged RST packets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1A822F-51CC-C1CE-B366-06D0204B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970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DB63B-3AD8-306C-3C7D-18B3A1297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E1F07B-8C04-DD3C-7125-691C17BB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Reverse Path Validation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461273-16AF-628B-4B8C-9073470C8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The router verifies the authenticity of inbound traffic by checking whether the </a:t>
            </a:r>
            <a:r>
              <a:rPr lang="en-US" altLang="ko-KR">
                <a:solidFill>
                  <a:srgbClr val="0070C0"/>
                </a:solidFill>
              </a:rPr>
              <a:t>source IP address can be routed back</a:t>
            </a:r>
            <a:r>
              <a:rPr lang="en-US" altLang="ko-KR"/>
              <a:t> via the interface on which packets are received against the routing table</a:t>
            </a:r>
          </a:p>
          <a:p>
            <a:pPr lvl="1"/>
            <a:r>
              <a:rPr lang="en-US" altLang="ko-KR"/>
              <a:t>Only if the packets can be routable back from the incoming interface will they be processed by the kernel and routed to their destinations</a:t>
            </a:r>
          </a:p>
          <a:p>
            <a:endParaRPr lang="en-US" altLang="ko-KR"/>
          </a:p>
          <a:p>
            <a:r>
              <a:rPr lang="en-US" altLang="ko-KR"/>
              <a:t>Most routers </a:t>
            </a:r>
            <a:r>
              <a:rPr lang="en-US" altLang="ko-KR">
                <a:solidFill>
                  <a:srgbClr val="FF0000"/>
                </a:solidFill>
              </a:rPr>
              <a:t>do not run</a:t>
            </a:r>
            <a:r>
              <a:rPr lang="en-US" altLang="ko-KR"/>
              <a:t> reverse path validation, thus they </a:t>
            </a:r>
            <a:r>
              <a:rPr lang="en-US" altLang="ko-KR" u="sng"/>
              <a:t>will not drop packets with spoofed source addresses</a:t>
            </a:r>
            <a:r>
              <a:rPr lang="en-US" altLang="ko-KR"/>
              <a:t> matching a connection in the NAT mappings and will accept them on any interface</a:t>
            </a:r>
          </a:p>
          <a:p>
            <a:endParaRPr lang="en-US" altLang="ko-KR"/>
          </a:p>
          <a:p>
            <a:r>
              <a:rPr lang="en-US" altLang="ko-KR"/>
              <a:t>The router without reverse path validation will process spoofed packets in the kernel mistakenly and thus </a:t>
            </a:r>
            <a:r>
              <a:rPr lang="en-US" altLang="ko-KR">
                <a:solidFill>
                  <a:srgbClr val="FF0000"/>
                </a:solidFill>
              </a:rPr>
              <a:t>change the state of the NAT mappings</a:t>
            </a:r>
            <a:r>
              <a:rPr lang="en-US" altLang="ko-KR"/>
              <a:t>, leading to attack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54D89F8-378F-8F94-B3B1-18710839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2791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F75A9-A443-B661-961C-260697D74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921318-3F8D-DE09-3446-33548B3E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Threat model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1C35BE-BB7C-FB0F-A5C4-E82383609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Threat model of off-path TCP attacks in Wi-Fi networks</a:t>
            </a:r>
          </a:p>
          <a:p>
            <a:r>
              <a:rPr lang="en-US" altLang="ko-KR"/>
              <a:t>Requirements</a:t>
            </a:r>
          </a:p>
          <a:p>
            <a:pPr lvl="1"/>
            <a:r>
              <a:rPr lang="en-US" altLang="ko-KR"/>
              <a:t>The attacker should be able to probe the </a:t>
            </a:r>
            <a:r>
              <a:rPr lang="en-US" altLang="ko-KR">
                <a:solidFill>
                  <a:srgbClr val="0070C0"/>
                </a:solidFill>
              </a:rPr>
              <a:t>external IP address</a:t>
            </a:r>
            <a:r>
              <a:rPr lang="en-US" altLang="ko-KR"/>
              <a:t> of the router</a:t>
            </a:r>
          </a:p>
          <a:p>
            <a:pPr lvl="1"/>
            <a:r>
              <a:rPr lang="en-US" altLang="ko-KR"/>
              <a:t>The attacker tests whether </a:t>
            </a:r>
            <a:r>
              <a:rPr lang="en-US" altLang="ko-KR">
                <a:solidFill>
                  <a:srgbClr val="0070C0"/>
                </a:solidFill>
              </a:rPr>
              <a:t>AP isolation</a:t>
            </a:r>
            <a:r>
              <a:rPr lang="en-US" altLang="ko-KR"/>
              <a:t> is enabled in the network</a:t>
            </a:r>
          </a:p>
          <a:p>
            <a:pPr lvl="1"/>
            <a:r>
              <a:rPr lang="en-US" altLang="ko-KR"/>
              <a:t>The router adopts the </a:t>
            </a:r>
            <a:r>
              <a:rPr lang="en-US" altLang="ko-KR">
                <a:solidFill>
                  <a:srgbClr val="0070C0"/>
                </a:solidFill>
              </a:rPr>
              <a:t>port preservation</a:t>
            </a:r>
            <a:r>
              <a:rPr lang="en-US" altLang="ko-KR"/>
              <a:t> strategy, and </a:t>
            </a:r>
            <a:r>
              <a:rPr lang="en-US" altLang="ko-KR">
                <a:solidFill>
                  <a:srgbClr val="0070C0"/>
                </a:solidFill>
              </a:rPr>
              <a:t>no reverse path validation</a:t>
            </a:r>
          </a:p>
          <a:p>
            <a:pPr lvl="1"/>
            <a:r>
              <a:rPr lang="en-US" altLang="ko-KR"/>
              <a:t>The victim client does </a:t>
            </a:r>
            <a:r>
              <a:rPr lang="en-US" altLang="ko-KR">
                <a:solidFill>
                  <a:srgbClr val="0070C0"/>
                </a:solidFill>
              </a:rPr>
              <a:t>not communicate</a:t>
            </a:r>
            <a:r>
              <a:rPr lang="en-US" altLang="ko-KR"/>
              <a:t> with the server </a:t>
            </a:r>
            <a:r>
              <a:rPr lang="en-US" altLang="ko-KR">
                <a:solidFill>
                  <a:srgbClr val="0070C0"/>
                </a:solidFill>
              </a:rPr>
              <a:t>frequently</a:t>
            </a:r>
            <a:endParaRPr lang="ko-KR" altLang="en-US">
              <a:solidFill>
                <a:srgbClr val="0070C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F3C03B8-2C47-419B-BBC6-C6D7BB74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D96E194-B1EE-4FBB-AA65-1FD84B109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59" y="3890494"/>
            <a:ext cx="5540180" cy="264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98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35172</TotalTime>
  <Words>1426</Words>
  <Application>Microsoft Office PowerPoint</Application>
  <PresentationFormat>와이드스크린</PresentationFormat>
  <Paragraphs>209</Paragraphs>
  <Slides>21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5" baseType="lpstr">
      <vt:lpstr>맑은 고딕</vt:lpstr>
      <vt:lpstr>Arial</vt:lpstr>
      <vt:lpstr>Wingdings</vt:lpstr>
      <vt:lpstr>Office 테마</vt:lpstr>
      <vt:lpstr>Exploiting Sequence Number Leakage: TCP Hijacking in NAT-Enabled Wi-Fi Networks</vt:lpstr>
      <vt:lpstr>Index</vt:lpstr>
      <vt:lpstr>Introduction</vt:lpstr>
      <vt:lpstr>NAT (Network Address Translation)</vt:lpstr>
      <vt:lpstr>NAT (cont.)</vt:lpstr>
      <vt:lpstr>Port Allocation Strategies</vt:lpstr>
      <vt:lpstr>TCP Window Tracking in Routers</vt:lpstr>
      <vt:lpstr>Reverse Path Validation</vt:lpstr>
      <vt:lpstr>Threat model</vt:lpstr>
      <vt:lpstr>Attack Procedure</vt:lpstr>
      <vt:lpstr>Phase 1: Probing the Network</vt:lpstr>
      <vt:lpstr>Phase 2: Making Inferences about Active Connections</vt:lpstr>
      <vt:lpstr>Phase 2: Making Inferences about Active Connections (cont.)</vt:lpstr>
      <vt:lpstr>Phase 3: Hijacking Active Connections</vt:lpstr>
      <vt:lpstr>Phase 3: Hijacking Active Connections (cont.)</vt:lpstr>
      <vt:lpstr>Analysis of Routers</vt:lpstr>
      <vt:lpstr>Attack Evaluation</vt:lpstr>
      <vt:lpstr>Experimental Results</vt:lpstr>
      <vt:lpstr>Countermeasures</vt:lpstr>
      <vt:lpstr>Conclusion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Privaros: A Framework for Privacy-Compliant Delivery Drones</dc:title>
  <dc:creator>정경헌</dc:creator>
  <cp:lastModifiedBy>정경헌</cp:lastModifiedBy>
  <cp:revision>2330</cp:revision>
  <dcterms:created xsi:type="dcterms:W3CDTF">2022-02-07T05:53:47Z</dcterms:created>
  <dcterms:modified xsi:type="dcterms:W3CDTF">2024-02-21T08:07:45Z</dcterms:modified>
</cp:coreProperties>
</file>