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540" r:id="rId3"/>
    <p:sldId id="646" r:id="rId4"/>
    <p:sldId id="647" r:id="rId5"/>
    <p:sldId id="648" r:id="rId6"/>
    <p:sldId id="649" r:id="rId7"/>
    <p:sldId id="650" r:id="rId8"/>
    <p:sldId id="654" r:id="rId9"/>
    <p:sldId id="655" r:id="rId10"/>
    <p:sldId id="656" r:id="rId11"/>
    <p:sldId id="652" r:id="rId12"/>
    <p:sldId id="653" r:id="rId13"/>
    <p:sldId id="657" r:id="rId14"/>
    <p:sldId id="658" r:id="rId15"/>
    <p:sldId id="659" r:id="rId16"/>
    <p:sldId id="660" r:id="rId17"/>
    <p:sldId id="661" r:id="rId18"/>
    <p:sldId id="662" r:id="rId19"/>
    <p:sldId id="663" r:id="rId20"/>
    <p:sldId id="664" r:id="rId21"/>
    <p:sldId id="268" r:id="rId2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  <a:srgbClr val="FCF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6" autoAdjust="0"/>
    <p:restoredTop sz="70109" autoAdjust="0"/>
  </p:normalViewPr>
  <p:slideViewPr>
    <p:cSldViewPr snapToGrid="0">
      <p:cViewPr varScale="1">
        <p:scale>
          <a:sx n="113" d="100"/>
          <a:sy n="113" d="100"/>
        </p:scale>
        <p:origin x="2640" y="84"/>
      </p:cViewPr>
      <p:guideLst/>
    </p:cSldViewPr>
  </p:slideViewPr>
  <p:outlineViewPr>
    <p:cViewPr>
      <p:scale>
        <a:sx n="33" d="100"/>
        <a:sy n="33" d="100"/>
      </p:scale>
      <p:origin x="0" y="-38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11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2F458-320D-425D-8705-07EB8EEA0AE6}" type="datetimeFigureOut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B3C9F-C146-4B3E-991A-D5646E989E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4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637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6275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9825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300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7989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3317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394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964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645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5543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33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88774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111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6480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98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032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8529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4331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97777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862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B3C9F-C146-4B3E-991A-D5646E989E1B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519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F15B1A-8A56-4413-A998-8F72B0A64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6CE9984-AEA4-4FF7-B4E7-B47DB850E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3778CE-9CD6-4FEE-A777-D5C344E6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4092-A910-43D5-A879-C6A825BF1B74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A68623-8F01-4C47-90B2-573589314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34935C-35B4-4732-A45F-625692B94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6627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6277B13-D028-41B9-9451-2278D4BF0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604A83A-42F2-4FDD-866B-C65C38D36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5E3583-5FDB-4E9B-B6FB-208ABEBC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5E4C9-8797-4B72-8FA3-04D9458CB775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648E20-A199-4EF3-99CC-9B396A6B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78B58AA-30A3-45CB-B45C-BF3A1F0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810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2C8494B-2477-4ECF-833C-5774E558A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F40AC2C-35BB-408B-BD5E-0B72C62D1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6E17C97-9E31-4B5B-92E6-F081B1A0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7798-8CE1-4B5E-9A35-0BD15C0D7FBE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72D921E-D62B-4789-9381-01515E31E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7B7B5EF-DE18-4A25-80F9-181A9436E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593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23E52B1-8AD0-406A-857D-20EB34490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FFB895-4F58-4929-A1E5-CC6108576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F1420BC-614D-4577-B08A-7DA1C77D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456B0-329D-4E55-B38A-3575220C4C79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63E38B-0245-4793-9081-0CE88B8AE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783A26C-F792-4578-B768-1DF1A8E42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5849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8595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42111B-943E-4F94-8CC7-58C9B9455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88E96EE-4CE6-4D2D-B91D-388133F14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2E0B2C2-91E9-4C94-8BF4-398C36262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6C572-2249-4FAE-9C6C-3EEEB6EADDD0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5194557-8815-4DD1-863E-52D54FA3A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840E616-21E1-429E-A1BB-6BF6C00F8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60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1074535-D6A7-4E1B-9F97-C36034EC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743CE3-B4D8-41DF-ADCD-A2054ABF5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6537C66-B41A-4B9A-BA72-607CD1092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633D528-4CE9-4C05-9864-934BA60E8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C6966-8771-4DBB-9B02-F3C723CE0D98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2D855F4-A417-43A7-9CA8-8F40BBD8B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A14EBD-0F4C-4889-9FEE-4E794561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365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194361-ECEB-4C46-94FF-07F786AEC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486442B-DABC-449C-B1F6-F180DF412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BC3DADC-CBF0-49EE-B0BD-8981AFCB8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B607CE6-24A3-45C1-B377-96805E4514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0604B8F-4B70-4CCB-9FF2-2C93BD8BE7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592EFF8-57FF-40D9-994C-C95C77D2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8DA4A-F118-4CBC-BE0D-083F95A553FB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FEA7E5D-9C3C-48FB-BDD6-BA3D49E50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074C9F8-AE97-43F4-B3BB-062B466CC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4720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B1CFED-CEBD-414B-A322-D523D5D9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193A293-EE4E-435E-B617-F1AF56472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E7B07-EC6F-4F3E-89A1-68495263C827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D8845CB-BF85-4317-9862-EF434395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7A6AB29-56B9-4654-BA2C-5A1450F0E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2852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396488B-5B6C-4DAC-B4B6-0CEB88AC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0128D-C80E-4F5E-9C3D-BABA287BE2B1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454E91-BDB8-497E-B04E-2F04BFC4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37351AA-7FC7-4036-83D6-9980BE43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4748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CEC24A-5E01-4065-ACAB-7203B75C1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503A62-9ABA-407E-90AE-597F5F39F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AB34B3-6967-4692-95AA-A5FAFE84C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AB97DC-D980-417A-B290-FA9899388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783D-A214-48A3-876D-689185D29CCD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5617ECF-71B3-442C-B790-59E752CD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3FC2046-E451-499B-AD30-BE12DF47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55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AF64EB-0775-4421-9310-6C49F0E3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BA0122-30A5-468A-B760-5605E8927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3DF4451-17F1-4C98-A6C5-EDA58B716D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C866BDB-5AC6-410E-96AA-C15545DD4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2079B-875A-4F85-91AF-94CD14047430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31166E5-4A6D-4D60-A90D-67E5F87CC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A30EE4-ECFA-490E-A5DB-5DA9F294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8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6EA7B8F-2C62-419B-A640-2AC5CAD0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898" y="222616"/>
            <a:ext cx="10515600" cy="1160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971EEE4-33D0-48D1-8E3D-EBCF22C00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5898" y="1494264"/>
            <a:ext cx="10515600" cy="4795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8FD638-D2B1-49FA-884E-F8EB5D9F1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DF13-DF16-4AC8-950B-5A3854773F6B}" type="datetime1">
              <a:rPr lang="ko-KR" altLang="en-US" smtClean="0"/>
              <a:t>2024-07-02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08C0101-07E0-4DD9-8D77-4099D5066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F8541E0-15D7-410D-91B5-F8E363906F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51232" y="6386005"/>
            <a:ext cx="2502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BF60-1155-407E-BDCB-EBA40756A6C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9DFFE-5B9E-A5FC-5A79-48EA5D636DD5}"/>
              </a:ext>
            </a:extLst>
          </p:cNvPr>
          <p:cNvSpPr txBox="1"/>
          <p:nvPr userDrawn="1"/>
        </p:nvSpPr>
        <p:spPr>
          <a:xfrm>
            <a:off x="11173324" y="6407765"/>
            <a:ext cx="415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>
                <a:solidFill>
                  <a:schemeClr val="accent3">
                    <a:lumMod val="75000"/>
                  </a:schemeClr>
                </a:solidFill>
              </a:rPr>
              <a:t>/20</a:t>
            </a:r>
            <a:endParaRPr lang="ko-KR" altLang="en-US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4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hjeong@mmlab.snu.ac.k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FCD9FD-642C-4102-A6E0-923808F4E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8804" y="1054187"/>
            <a:ext cx="11394392" cy="1179093"/>
          </a:xfrm>
        </p:spPr>
        <p:txBody>
          <a:bodyPr>
            <a:normAutofit/>
          </a:bodyPr>
          <a:lstStyle/>
          <a:p>
            <a:r>
              <a:rPr lang="en-US" altLang="ko-KR" sz="2800" b="1"/>
              <a:t>QUIC is not Quick Enough over Fast Internet</a:t>
            </a:r>
            <a:endParaRPr lang="ko-KR" altLang="en-US" sz="2800" b="1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DFED1DA-261C-4445-991E-578AD342A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8057" y="2971812"/>
            <a:ext cx="9535886" cy="3508626"/>
          </a:xfrm>
        </p:spPr>
        <p:txBody>
          <a:bodyPr>
            <a:normAutofit/>
          </a:bodyPr>
          <a:lstStyle/>
          <a:p>
            <a:r>
              <a:rPr lang="en-US" altLang="ko-KR" sz="1600"/>
              <a:t>Xumiao Zhang†, Shuowei Jin, Yi He, Ahmad Hassan</a:t>
            </a:r>
            <a:r>
              <a:rPr lang="ko-KR" altLang="en-US" sz="1600"/>
              <a:t>*</a:t>
            </a:r>
            <a:r>
              <a:rPr lang="en-US" altLang="ko-KR" sz="1600"/>
              <a:t>, Z. Morley Mao, Feng Qian*, and Zhi-Li Zhang**</a:t>
            </a:r>
            <a:endParaRPr lang="en-US" altLang="ko-KR" sz="1000" dirty="0"/>
          </a:p>
          <a:p>
            <a:r>
              <a:rPr lang="en-US" altLang="ko-KR" sz="1600"/>
              <a:t>University of Michigan, University of Southern California</a:t>
            </a:r>
            <a:r>
              <a:rPr lang="ko-KR" altLang="en-US" sz="1600"/>
              <a:t>*</a:t>
            </a:r>
            <a:r>
              <a:rPr lang="en-US" altLang="ko-KR" sz="1600"/>
              <a:t>, University of Minnesota</a:t>
            </a:r>
            <a:r>
              <a:rPr lang="ko-KR" altLang="en-US" sz="1600"/>
              <a:t>**</a:t>
            </a:r>
            <a:endParaRPr lang="en-US" altLang="ko-KR" sz="1600"/>
          </a:p>
          <a:p>
            <a:r>
              <a:rPr lang="en-US" altLang="ko-KR" sz="1600"/>
              <a:t>Corresponding author† </a:t>
            </a:r>
            <a:endParaRPr lang="en-US" altLang="ko-KR" sz="1600" dirty="0"/>
          </a:p>
          <a:p>
            <a:r>
              <a:rPr lang="en-US" altLang="ko-KR" sz="1600" dirty="0"/>
              <a:t> </a:t>
            </a:r>
          </a:p>
          <a:p>
            <a:r>
              <a:rPr lang="en-US" altLang="ko-KR" sz="1600"/>
              <a:t>The</a:t>
            </a:r>
            <a:r>
              <a:rPr lang="ko-KR" altLang="en-US" sz="1600"/>
              <a:t> </a:t>
            </a:r>
            <a:r>
              <a:rPr lang="en-US" altLang="ko-KR" sz="1600"/>
              <a:t>Web</a:t>
            </a:r>
            <a:r>
              <a:rPr lang="ko-KR" altLang="en-US" sz="1600"/>
              <a:t> </a:t>
            </a:r>
            <a:r>
              <a:rPr lang="en-US" altLang="ko-KR" sz="1600"/>
              <a:t>Conference 2024 (WWW ’24)</a:t>
            </a:r>
            <a:endParaRPr lang="en-US" altLang="ko-KR" sz="1600" dirty="0"/>
          </a:p>
          <a:p>
            <a:endParaRPr lang="en-US" altLang="ko-KR" sz="2000" dirty="0"/>
          </a:p>
          <a:p>
            <a:r>
              <a:rPr lang="en-US" altLang="ko-KR" sz="2000"/>
              <a:t>2024.07.02.</a:t>
            </a:r>
            <a:endParaRPr lang="ko-KR" altLang="en-US" sz="2000" dirty="0"/>
          </a:p>
          <a:p>
            <a:endParaRPr lang="en-US" altLang="ko-KR" sz="2000" dirty="0"/>
          </a:p>
          <a:p>
            <a:r>
              <a:rPr lang="en-US" altLang="ko-KR" sz="2000" dirty="0"/>
              <a:t>GyeongHeon Jeong(</a:t>
            </a:r>
            <a:r>
              <a:rPr lang="en-US" altLang="ko-KR" sz="2000" dirty="0">
                <a:hlinkClick r:id="rId3"/>
              </a:rPr>
              <a:t>ghjeong@mmlab.snu.ac.kr</a:t>
            </a:r>
            <a:r>
              <a:rPr lang="en-US" altLang="ko-KR" sz="2000" dirty="0"/>
              <a:t>)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0FAE999C-677E-F6BC-C22E-2B164F967602}"/>
              </a:ext>
            </a:extLst>
          </p:cNvPr>
          <p:cNvSpPr/>
          <p:nvPr/>
        </p:nvSpPr>
        <p:spPr>
          <a:xfrm>
            <a:off x="10936705" y="6340642"/>
            <a:ext cx="757990" cy="336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645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853920-35E9-B1E5-204A-401D8357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File Download on Real Browsers 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D70265-B7D5-4168-6346-32DF16DE6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u="sng"/>
              <a:t>Limit the available network bandwidth</a:t>
            </a:r>
            <a:r>
              <a:rPr lang="en-US" altLang="ko-KR"/>
              <a:t> from 50 Mbps to 1000 Mbps</a:t>
            </a:r>
          </a:p>
          <a:p>
            <a:pPr lvl="1"/>
            <a:r>
              <a:rPr lang="en-US" altLang="ko-KR"/>
              <a:t>QUIC fails to fully utilize the bandwidth starting earlier at approximately </a:t>
            </a:r>
            <a:r>
              <a:rPr lang="en-US" altLang="ko-KR" b="1"/>
              <a:t>500 Mbps</a:t>
            </a:r>
            <a:r>
              <a:rPr lang="en-US" altLang="ko-KR"/>
              <a:t> (&lt; 600Mbps)</a:t>
            </a:r>
          </a:p>
          <a:p>
            <a:pPr lvl="1"/>
            <a:r>
              <a:rPr lang="en-US" altLang="ko-KR"/>
              <a:t>Chrome with QUIC approaches 100% CPU usage when the throughput is only </a:t>
            </a:r>
            <a:r>
              <a:rPr lang="en-US" altLang="ko-KR" b="1"/>
              <a:t>200 Mbps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2AABC0-82AD-3D87-F6EB-89BBA6B3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00CB-8597-2362-44CF-D4CC12DEB457}"/>
              </a:ext>
            </a:extLst>
          </p:cNvPr>
          <p:cNvSpPr txBox="1"/>
          <p:nvPr/>
        </p:nvSpPr>
        <p:spPr>
          <a:xfrm>
            <a:off x="3871151" y="6094239"/>
            <a:ext cx="4405093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and CPU usage of the Chrome browser during file download under limited bandwidth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9E28C64-EBF4-8FE0-A668-F56A97D2E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257" y="3124586"/>
            <a:ext cx="7437246" cy="293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9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49EFC7-279D-88E5-440C-462F5CC0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File Download on Real Browsers 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9876F-989E-F9DD-4269-8117849878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7" y="1494264"/>
            <a:ext cx="10962445" cy="4795720"/>
          </a:xfrm>
        </p:spPr>
        <p:txBody>
          <a:bodyPr/>
          <a:lstStyle/>
          <a:p>
            <a:r>
              <a:rPr lang="en-US" altLang="ko-KR" u="sng"/>
              <a:t>Changing the CPU frequency</a:t>
            </a:r>
            <a:r>
              <a:rPr lang="en-US" altLang="ko-KR"/>
              <a:t> (i.e., CPU clock speed)</a:t>
            </a:r>
          </a:p>
          <a:p>
            <a:pPr lvl="1"/>
            <a:r>
              <a:rPr lang="en-US" altLang="ko-KR"/>
              <a:t>Intel Core </a:t>
            </a:r>
            <a:r>
              <a:rPr lang="en-US" altLang="ko-KR" b="1"/>
              <a:t>i7-6700</a:t>
            </a:r>
            <a:r>
              <a:rPr lang="en-US" altLang="ko-KR"/>
              <a:t> CPU has a frequency of 3.40 GHz to 4.00 GHz, and </a:t>
            </a:r>
            <a:r>
              <a:rPr lang="en-US" altLang="ko-KR" b="1"/>
              <a:t>i7-10700</a:t>
            </a:r>
            <a:r>
              <a:rPr lang="en-US" altLang="ko-KR"/>
              <a:t> has</a:t>
            </a:r>
            <a:br>
              <a:rPr lang="en-US" altLang="ko-KR"/>
            </a:br>
            <a:r>
              <a:rPr lang="en-US" altLang="ko-KR"/>
              <a:t>~4.80 GHz</a:t>
            </a:r>
          </a:p>
          <a:p>
            <a:pPr lvl="1"/>
            <a:r>
              <a:rPr lang="en-US" altLang="ko-KR"/>
              <a:t>Increasing CPU computing power can marginally narrow the performance gap between QUIC and HTTP/2</a:t>
            </a:r>
          </a:p>
          <a:p>
            <a:r>
              <a:rPr lang="en-US" altLang="ko-KR" u="sng"/>
              <a:t>Comparing different browsers</a:t>
            </a:r>
          </a:p>
          <a:p>
            <a:pPr lvl="1"/>
            <a:r>
              <a:rPr lang="en-US" altLang="ko-KR" sz="1800"/>
              <a:t>All the browsers have </a:t>
            </a:r>
            <a:r>
              <a:rPr lang="en-US" altLang="ko-KR" sz="1800" b="1"/>
              <a:t>worse performance</a:t>
            </a:r>
            <a:r>
              <a:rPr lang="en-US" altLang="ko-KR" sz="1800"/>
              <a:t> when QUIC is enabled, with </a:t>
            </a:r>
            <a:r>
              <a:rPr lang="en-US" altLang="ko-KR" sz="1800" b="1"/>
              <a:t>increased CPU usage</a:t>
            </a:r>
            <a:endParaRPr lang="ko-KR" altLang="en-US" sz="1800" b="1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978999-D0FA-67A4-12CA-184F5C723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7C08CD1-59CA-E8ED-4D56-865426640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" y="3940662"/>
            <a:ext cx="4194630" cy="2063524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ECC4EE3-2759-FC1B-E54D-2321E4CD3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715" y="4010336"/>
            <a:ext cx="6836228" cy="19241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E5626F-CC72-BFC1-7017-6D52F86D6EA7}"/>
              </a:ext>
            </a:extLst>
          </p:cNvPr>
          <p:cNvSpPr txBox="1"/>
          <p:nvPr/>
        </p:nvSpPr>
        <p:spPr>
          <a:xfrm>
            <a:off x="1389209" y="6010290"/>
            <a:ext cx="3110220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of the Chrome browser at different CPU frequencies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33F60F-2E61-DBE6-2B39-8A0E2108FB7D}"/>
              </a:ext>
            </a:extLst>
          </p:cNvPr>
          <p:cNvSpPr txBox="1"/>
          <p:nvPr/>
        </p:nvSpPr>
        <p:spPr>
          <a:xfrm>
            <a:off x="5629177" y="6010290"/>
            <a:ext cx="2827473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of four different browsers during file download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1F81722-780F-0EF9-FB29-9C76E5B99CCF}"/>
              </a:ext>
            </a:extLst>
          </p:cNvPr>
          <p:cNvCxnSpPr>
            <a:cxnSpLocks/>
          </p:cNvCxnSpPr>
          <p:nvPr/>
        </p:nvCxnSpPr>
        <p:spPr>
          <a:xfrm flipV="1">
            <a:off x="4071257" y="4905829"/>
            <a:ext cx="0" cy="4572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868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1F789B4-5470-D6E0-1324-7A427850B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Video Streaming Setting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555F81-FB43-235C-FAC0-BEA21567C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4"/>
            <a:ext cx="10515600" cy="5141120"/>
          </a:xfrm>
        </p:spPr>
        <p:txBody>
          <a:bodyPr/>
          <a:lstStyle/>
          <a:p>
            <a:r>
              <a:rPr lang="en-US" altLang="ko-KR"/>
              <a:t>Adaptive bitrate (</a:t>
            </a:r>
            <a:r>
              <a:rPr lang="en-US" altLang="ko-KR" b="1"/>
              <a:t>ABR</a:t>
            </a:r>
            <a:r>
              <a:rPr lang="en-US" altLang="ko-KR"/>
              <a:t>) video streaming</a:t>
            </a:r>
          </a:p>
          <a:p>
            <a:pPr lvl="1"/>
            <a:r>
              <a:rPr lang="en-US" altLang="ko-KR"/>
              <a:t>Method of video streaming over HTTP where the source content is encoded at multiple bit rates</a:t>
            </a:r>
          </a:p>
          <a:p>
            <a:r>
              <a:rPr lang="en-US" altLang="ko-KR"/>
              <a:t>Using</a:t>
            </a:r>
            <a:r>
              <a:rPr lang="ko-KR" altLang="en-US"/>
              <a:t> </a:t>
            </a:r>
            <a:r>
              <a:rPr lang="en-US" altLang="ko-KR" b="1"/>
              <a:t>ffmpeg</a:t>
            </a:r>
            <a:r>
              <a:rPr lang="en-US" altLang="ko-KR"/>
              <a:t> to encode a custom </a:t>
            </a:r>
            <a:r>
              <a:rPr lang="en-US" altLang="ko-KR" u="sng"/>
              <a:t>4K video</a:t>
            </a:r>
          </a:p>
          <a:p>
            <a:pPr lvl="1"/>
            <a:r>
              <a:rPr lang="en-US" altLang="ko-KR"/>
              <a:t>Generate </a:t>
            </a:r>
            <a:r>
              <a:rPr lang="en-US" altLang="ko-KR" b="1"/>
              <a:t>six tracks</a:t>
            </a:r>
            <a:r>
              <a:rPr lang="en-US" altLang="ko-KR"/>
              <a:t> at different bitrates</a:t>
            </a:r>
          </a:p>
          <a:p>
            <a:pPr lvl="1"/>
            <a:r>
              <a:rPr lang="en-US" altLang="ko-KR"/>
              <a:t>4K video streaming usually requires 35-100 Mbps (Achieved at 5G)</a:t>
            </a:r>
          </a:p>
          <a:p>
            <a:pPr lvl="1"/>
            <a:r>
              <a:rPr lang="en-US" altLang="ko-KR"/>
              <a:t>Scale up the video bitrates with the top track bitrate reaching </a:t>
            </a:r>
            <a:r>
              <a:rPr lang="en-US" altLang="ko-KR" b="1"/>
              <a:t>200 Mbps</a:t>
            </a:r>
            <a:r>
              <a:rPr lang="en-US" altLang="ko-KR"/>
              <a:t> (Median throughput of 5G)</a:t>
            </a:r>
          </a:p>
          <a:p>
            <a:pPr lvl="1"/>
            <a:r>
              <a:rPr lang="en-US" altLang="ko-KR"/>
              <a:t>Encode the video into three different chunk durations, </a:t>
            </a:r>
            <a:r>
              <a:rPr lang="en-US" altLang="ko-KR" b="1"/>
              <a:t>1s, 2s, and 4s</a:t>
            </a:r>
          </a:p>
          <a:p>
            <a:pPr lvl="1"/>
            <a:r>
              <a:rPr lang="en-US" altLang="ko-KR"/>
              <a:t>Bitrate adaptation algorithms:</a:t>
            </a:r>
          </a:p>
          <a:p>
            <a:pPr lvl="2"/>
            <a:r>
              <a:rPr lang="en-US" altLang="ko-KR" b="1"/>
              <a:t>Buffer-Based (BB)</a:t>
            </a:r>
            <a:r>
              <a:rPr lang="en-US" altLang="ko-KR"/>
              <a:t>: Select bitrates with the goal of keeping the buffer occupancy high</a:t>
            </a:r>
          </a:p>
          <a:p>
            <a:pPr lvl="2"/>
            <a:r>
              <a:rPr lang="en-US" altLang="ko-KR" b="1"/>
              <a:t>Rate-Based (RB)</a:t>
            </a:r>
            <a:r>
              <a:rPr lang="en-US" altLang="ko-KR"/>
              <a:t>: Select the highest bitrate below the bandwidth predicted from experienced throughputs during past chunk downloads</a:t>
            </a:r>
          </a:p>
          <a:p>
            <a:r>
              <a:rPr lang="en-US" altLang="ko-KR"/>
              <a:t>Evaluate ABR video streaming under three types of network conditions</a:t>
            </a:r>
          </a:p>
          <a:p>
            <a:pPr lvl="1"/>
            <a:r>
              <a:rPr lang="en-US" altLang="ko-KR"/>
              <a:t>Stream over [Ethernet, 5G, 4G]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182CC90-AEC1-6740-3E9A-1A83A1CCB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8B188FA-5A6C-83E2-475F-9E7A0CB80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926" y="2466295"/>
            <a:ext cx="480105" cy="48010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FBF0225-B740-AAAB-34DD-90C95F83E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389" y="303295"/>
            <a:ext cx="5090356" cy="14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7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481F66-5460-D3AB-F51B-4F01EE23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Video Streaming Experiment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8894F84-A96B-39C5-2628-929F9DC13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u="sng"/>
              <a:t>Measuring video chunk bitrate</a:t>
            </a:r>
            <a:r>
              <a:rPr lang="en-US" altLang="ko-KR"/>
              <a:t> during the streaming process</a:t>
            </a:r>
          </a:p>
          <a:p>
            <a:pPr lvl="1"/>
            <a:r>
              <a:rPr lang="en-US" altLang="ko-KR"/>
              <a:t>QUIC performs worse than HTTP/2 in Ethernet and 5G scenarios</a:t>
            </a:r>
          </a:p>
          <a:p>
            <a:pPr lvl="2"/>
            <a:r>
              <a:rPr lang="en-US" altLang="ko-KR"/>
              <a:t>The bitrate reduction goes up to </a:t>
            </a:r>
            <a:r>
              <a:rPr lang="en-US" altLang="ko-KR" b="1"/>
              <a:t>9.8%</a:t>
            </a:r>
          </a:p>
          <a:p>
            <a:pPr lvl="1"/>
            <a:r>
              <a:rPr lang="en-US" altLang="ko-KR"/>
              <a:t>For the slow 4G networks, the performance difference is not that significant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EF3F18-E533-477D-1D34-9AC21E2E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389F53E-9EFB-721B-90BF-696D5F47A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47" y="3381830"/>
            <a:ext cx="10539906" cy="24688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14207D-292F-AA1C-95B1-10C14CCB8353}"/>
              </a:ext>
            </a:extLst>
          </p:cNvPr>
          <p:cNvSpPr txBox="1"/>
          <p:nvPr/>
        </p:nvSpPr>
        <p:spPr>
          <a:xfrm>
            <a:off x="2702611" y="5919955"/>
            <a:ext cx="6742174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Comparing average video chunk bitrate between HTTP/3 (QUIC) and HTTP/2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815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0AFD0A3-E02C-AE13-0AA0-C8C65A7E7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Web Page Loading Setting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53E25B-7576-37D7-5E7E-A10B8023E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Unlike bulk file download, loading a web page usually involves transferring </a:t>
            </a:r>
            <a:r>
              <a:rPr lang="en-US" altLang="ko-KR" b="1"/>
              <a:t>multiple small objects</a:t>
            </a:r>
            <a:r>
              <a:rPr lang="en-US" altLang="ko-KR"/>
              <a:t> </a:t>
            </a:r>
          </a:p>
          <a:p>
            <a:pPr lvl="1"/>
            <a:r>
              <a:rPr lang="en-US" altLang="ko-KR"/>
              <a:t>Transferring can be either concurrent or sequential depending on object dependencies</a:t>
            </a:r>
          </a:p>
          <a:p>
            <a:endParaRPr lang="en-US" altLang="ko-KR"/>
          </a:p>
          <a:p>
            <a:r>
              <a:rPr lang="en-US" altLang="ko-KR"/>
              <a:t>They conduct an experiment with Alexa’s top 100 websites</a:t>
            </a:r>
          </a:p>
          <a:p>
            <a:endParaRPr lang="en-US" altLang="ko-KR"/>
          </a:p>
          <a:p>
            <a:r>
              <a:rPr lang="en-US" altLang="ko-KR"/>
              <a:t>First, using the </a:t>
            </a:r>
            <a:r>
              <a:rPr lang="en-US" altLang="ko-KR" u="sng"/>
              <a:t>original URLs to directly load</a:t>
            </a:r>
            <a:r>
              <a:rPr lang="en-US" altLang="ko-KR"/>
              <a:t> the remote websites, with QUIC enabled on Chrome</a:t>
            </a:r>
          </a:p>
          <a:p>
            <a:pPr lvl="1"/>
            <a:r>
              <a:rPr lang="en-US" altLang="ko-KR"/>
              <a:t>Note that, only </a:t>
            </a:r>
            <a:r>
              <a:rPr lang="en-US" altLang="ko-KR" b="1"/>
              <a:t>16 websites</a:t>
            </a:r>
            <a:r>
              <a:rPr lang="en-US" altLang="ko-KR"/>
              <a:t> exhibit HTTP/3 traffic during page loads</a:t>
            </a:r>
          </a:p>
          <a:p>
            <a:pPr lvl="1"/>
            <a:endParaRPr lang="en-US" altLang="ko-KR"/>
          </a:p>
          <a:p>
            <a:r>
              <a:rPr lang="en-US" altLang="ko-KR"/>
              <a:t>So download these 100 websites using SiteSucker and </a:t>
            </a:r>
            <a:r>
              <a:rPr lang="en-US" altLang="ko-KR" u="sng"/>
              <a:t>host them locally</a:t>
            </a:r>
            <a:r>
              <a:rPr lang="en-US" altLang="ko-KR"/>
              <a:t> on our web server</a:t>
            </a:r>
          </a:p>
          <a:p>
            <a:pPr lvl="1"/>
            <a:r>
              <a:rPr lang="en-US" altLang="ko-KR"/>
              <a:t>To make all the websites support HTTP/3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8D3A423-130E-82F3-9D5E-5280CABDB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20754D0-FAE4-88D7-A6E3-497124191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726" y="5091715"/>
            <a:ext cx="544042" cy="54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7E3B24-1AF6-4565-BA68-179C3F260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Web Page Loading Experiment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FD44C64-0952-D421-4D46-C9A15A523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Comparing the page load performance of QUIC and HTTP/2 with three metrics </a:t>
            </a:r>
          </a:p>
          <a:p>
            <a:pPr lvl="1"/>
            <a:r>
              <a:rPr lang="en-US" altLang="ko-KR" b="1"/>
              <a:t>Content download time (CDT)</a:t>
            </a:r>
            <a:r>
              <a:rPr lang="en-US" altLang="ko-KR"/>
              <a:t>: The time to download all content needed to load the website</a:t>
            </a:r>
          </a:p>
          <a:p>
            <a:pPr lvl="1"/>
            <a:r>
              <a:rPr lang="en-US" altLang="ko-KR" b="1"/>
              <a:t>Page load time (PLT)</a:t>
            </a:r>
            <a:r>
              <a:rPr lang="en-US" altLang="ko-KR"/>
              <a:t>: The rendering time of all components of the page is finished</a:t>
            </a:r>
          </a:p>
          <a:p>
            <a:pPr lvl="1"/>
            <a:r>
              <a:rPr lang="en-US" altLang="ko-KR" b="1"/>
              <a:t>Time-to-first-byte (TTFB)</a:t>
            </a:r>
            <a:r>
              <a:rPr lang="en-US" altLang="ko-KR"/>
              <a:t>: The delay from sending the request to receiving the first byte of the response</a:t>
            </a:r>
          </a:p>
          <a:p>
            <a:r>
              <a:rPr lang="en-US" altLang="ko-KR" u="sng"/>
              <a:t>Page load tests</a:t>
            </a:r>
            <a:r>
              <a:rPr lang="en-US" altLang="ko-KR"/>
              <a:t> for each website over Ethernet and 100 Mbps</a:t>
            </a:r>
          </a:p>
          <a:p>
            <a:pPr lvl="1"/>
            <a:r>
              <a:rPr lang="en-US" altLang="ko-KR"/>
              <a:t>Data point greater than 1.0 means the corresponding timer is longer in QUIC tests</a:t>
            </a:r>
          </a:p>
          <a:p>
            <a:pPr lvl="1"/>
            <a:r>
              <a:rPr lang="en-US" altLang="ko-KR"/>
              <a:t>On average, QUIC’s PLT is 3.0% longer than HTTP/2’s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1BED13-58CB-2145-9746-A06438AE9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7454472-358E-2BA2-949A-7521B9629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665" y="4508855"/>
            <a:ext cx="6046688" cy="18269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917107-CF76-5386-451F-449CFAE17942}"/>
              </a:ext>
            </a:extLst>
          </p:cNvPr>
          <p:cNvSpPr txBox="1"/>
          <p:nvPr/>
        </p:nvSpPr>
        <p:spPr>
          <a:xfrm>
            <a:off x="3968593" y="6391583"/>
            <a:ext cx="4340832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 page loading results (HTTP/3 over HTTP/2)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01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ED642A-51DC-F979-E6CD-443C6AC6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Packet Trace Analyses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7D98B88-15B6-2992-043D-B90DCD32B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QUIC perceives much more packets than HTTP/2</a:t>
            </a:r>
          </a:p>
          <a:p>
            <a:pPr lvl="1"/>
            <a:r>
              <a:rPr lang="en-US" altLang="ko-KR"/>
              <a:t>For QUIC, the number of packets received by the OS’s UDP stack is an order of magnitude higher than the number of packets received by the TCP stack during HTTP/2 downloads (744K vs 58K on average) </a:t>
            </a:r>
          </a:p>
          <a:p>
            <a:pPr lvl="1"/>
            <a:r>
              <a:rPr lang="en-US" altLang="ko-KR"/>
              <a:t>The numbers of transmitted packets are very close</a:t>
            </a:r>
          </a:p>
          <a:p>
            <a:pPr lvl="1"/>
            <a:r>
              <a:rPr lang="en-US" altLang="ko-KR"/>
              <a:t>TCP (HTTP/2) uses generic receive offload (</a:t>
            </a:r>
            <a:r>
              <a:rPr lang="en-US" altLang="ko-KR" b="1"/>
              <a:t>GRO</a:t>
            </a:r>
            <a:r>
              <a:rPr lang="en-US" altLang="ko-KR"/>
              <a:t>)</a:t>
            </a:r>
          </a:p>
          <a:p>
            <a:pPr lvl="2"/>
            <a:r>
              <a:rPr lang="en-US" altLang="ko-KR"/>
              <a:t>The link layer module in the OS combines multiple received TCP segments into a large segment of up to 64 KB</a:t>
            </a:r>
          </a:p>
          <a:p>
            <a:pPr lvl="1"/>
            <a:r>
              <a:rPr lang="en-US" altLang="ko-KR"/>
              <a:t>However, despite the availability of UDP GRO, </a:t>
            </a:r>
            <a:r>
              <a:rPr lang="en-US" altLang="ko-KR" u="sng"/>
              <a:t>it is not used by QUIC</a:t>
            </a:r>
          </a:p>
          <a:p>
            <a:r>
              <a:rPr lang="en-US" altLang="ko-KR"/>
              <a:t>QUIC has a much higher RTT dominated by local processing</a:t>
            </a:r>
          </a:p>
          <a:p>
            <a:pPr lvl="1"/>
            <a:r>
              <a:rPr lang="en-US" altLang="ko-KR"/>
              <a:t>Though they have different ACK mechanisms, the average RTT for HTTP/2 download is </a:t>
            </a:r>
            <a:r>
              <a:rPr lang="en-US" altLang="ko-KR" b="1"/>
              <a:t>1.9ms</a:t>
            </a:r>
            <a:r>
              <a:rPr lang="en-US" altLang="ko-KR"/>
              <a:t> while QUIC’s RTT skyrockets to </a:t>
            </a:r>
            <a:r>
              <a:rPr lang="en-US" altLang="ko-KR" b="1"/>
              <a:t>16.2ms</a:t>
            </a:r>
          </a:p>
          <a:p>
            <a:pPr lvl="1"/>
            <a:r>
              <a:rPr lang="en-US" altLang="ko-KR"/>
              <a:t>Since the ping RTT between the two machines is only 0.23ms, the </a:t>
            </a:r>
            <a:r>
              <a:rPr lang="en-US" altLang="ko-KR" u="sng"/>
              <a:t>endpoint packet processing takes most of the packet latency</a:t>
            </a:r>
          </a:p>
          <a:p>
            <a:pPr lvl="2"/>
            <a:r>
              <a:rPr lang="en-US" altLang="ko-KR"/>
              <a:t>The performance bottleneck of QUIC appears to be on the receiver side</a:t>
            </a:r>
            <a:endParaRPr lang="ko-KR" altLang="en-US" b="1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953BA2E-0246-3FB9-87C4-5316BEBC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2310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76277E-D5E7-6EB0-0145-CD269800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ko-KR"/>
              <a:t>Root Causes via Kernel Profiling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D828070-3257-1C44-3709-11713C81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7" y="1494264"/>
            <a:ext cx="10722959" cy="4861585"/>
          </a:xfrm>
        </p:spPr>
        <p:txBody>
          <a:bodyPr>
            <a:normAutofit/>
          </a:bodyPr>
          <a:lstStyle/>
          <a:p>
            <a:r>
              <a:rPr lang="en-US" altLang="ko-KR"/>
              <a:t>Excessive receiver-side processing in the kernel</a:t>
            </a:r>
          </a:p>
          <a:p>
            <a:pPr lvl="1"/>
            <a:r>
              <a:rPr lang="en-US" altLang="ko-KR"/>
              <a:t>Huge number of calls on </a:t>
            </a:r>
            <a:r>
              <a:rPr lang="en-US" altLang="ko-KR" b="1" i="1"/>
              <a:t>netif_receive_skb</a:t>
            </a:r>
            <a:r>
              <a:rPr lang="en-US" altLang="ko-KR"/>
              <a:t> which is invoked when a packet is received at the network interface</a:t>
            </a:r>
          </a:p>
          <a:p>
            <a:pPr lvl="2"/>
            <a:r>
              <a:rPr lang="en-US" altLang="ko-KR"/>
              <a:t>231K vs 15K (Corresponds to the difference in the number of received UDP and TCP packets) </a:t>
            </a:r>
          </a:p>
          <a:p>
            <a:pPr lvl="1"/>
            <a:r>
              <a:rPr lang="en-US" altLang="ko-KR"/>
              <a:t>Standard way to </a:t>
            </a:r>
            <a:r>
              <a:rPr lang="en-US" altLang="ko-KR" u="sng"/>
              <a:t>reduce packet processing</a:t>
            </a:r>
            <a:r>
              <a:rPr lang="en-US" altLang="ko-KR"/>
              <a:t> overhead is to involve </a:t>
            </a:r>
            <a:r>
              <a:rPr lang="en-US" altLang="ko-KR" b="1"/>
              <a:t>NIC offloading</a:t>
            </a:r>
          </a:p>
          <a:p>
            <a:pPr lvl="1"/>
            <a:r>
              <a:rPr lang="en-US" altLang="ko-KR" b="1"/>
              <a:t>Challenge </a:t>
            </a:r>
            <a:r>
              <a:rPr lang="en-US" altLang="ko-KR"/>
              <a:t>of</a:t>
            </a:r>
            <a:r>
              <a:rPr lang="en-US" altLang="ko-KR" b="1"/>
              <a:t> </a:t>
            </a:r>
            <a:r>
              <a:rPr lang="en-US" altLang="ko-KR"/>
              <a:t>offloading for QUIC</a:t>
            </a:r>
          </a:p>
          <a:p>
            <a:pPr lvl="2"/>
            <a:r>
              <a:rPr lang="en-US" altLang="ko-KR"/>
              <a:t>The existing UDP GSO/GRO only supports offloading a train of UDP packets with identical lengths</a:t>
            </a:r>
          </a:p>
          <a:p>
            <a:pPr lvl="2"/>
            <a:r>
              <a:rPr lang="en-US" altLang="ko-KR"/>
              <a:t>QUIC frames vary in size and are multiplexed after encryption</a:t>
            </a:r>
          </a:p>
          <a:p>
            <a:pPr marL="914400" lvl="2" indent="0">
              <a:buNone/>
            </a:pPr>
            <a:r>
              <a:rPr lang="en-US" altLang="ko-KR">
                <a:sym typeface="Wingdings" panose="05000000000000000000" pitchFamily="2" charset="2"/>
              </a:rPr>
              <a:t> </a:t>
            </a:r>
            <a:r>
              <a:rPr lang="en-US" altLang="ko-KR"/>
              <a:t>If a train of UDP datagrams has different packet sizes, </a:t>
            </a:r>
            <a:r>
              <a:rPr lang="en-US" altLang="ko-KR" u="sng"/>
              <a:t>existing UDP GSO/GRO cannot offload them</a:t>
            </a:r>
          </a:p>
          <a:p>
            <a:pPr lvl="2"/>
            <a:r>
              <a:rPr lang="en-US" altLang="ko-KR"/>
              <a:t>The </a:t>
            </a:r>
            <a:r>
              <a:rPr lang="en-US" altLang="ko-KR" u="sng"/>
              <a:t>diverse QUIC variants</a:t>
            </a:r>
            <a:r>
              <a:rPr lang="en-US" altLang="ko-KR"/>
              <a:t> add complexity to realizing the QUIC offloading logic in NIC hardware</a:t>
            </a:r>
          </a:p>
          <a:p>
            <a:pPr lvl="2"/>
            <a:endParaRPr lang="en-US" altLang="ko-KR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6D0A0EC-7768-2995-A06A-7555BA059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B1CECB7-EE74-F2AE-ED50-02A969F2E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314" y="4630406"/>
            <a:ext cx="6473372" cy="20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66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1FDBA0-4E1E-0064-228C-8CA8BA7EF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ko-KR"/>
              <a:t>Root Causes via User space Profiling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A6226E-D813-715A-4747-1E7C8D06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Excessive receiver-side processing in the user space</a:t>
            </a:r>
          </a:p>
          <a:p>
            <a:pPr lvl="1"/>
            <a:r>
              <a:rPr lang="en-US" altLang="ko-KR"/>
              <a:t>Table 4 provides a breakdown of the time spent by each packet processing stages</a:t>
            </a:r>
          </a:p>
          <a:p>
            <a:pPr lvl="1"/>
            <a:r>
              <a:rPr lang="en-US" altLang="ko-KR"/>
              <a:t>QUIC consumes 8.7s in user space, and HTTP/2 consumes 4.1s</a:t>
            </a:r>
          </a:p>
          <a:p>
            <a:pPr lvl="1"/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359C44-94F6-B85B-C5B6-8D6EC8B4B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3BC724-076A-722A-4A7E-0E53B4D2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558" y="3129872"/>
            <a:ext cx="7690884" cy="27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49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C30321-FB7F-5232-5466-75FDBCD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Mitigation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904DBC8-E1FF-3403-8926-05DBA4E6E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Adoption of UDP GRO on the receiver side</a:t>
            </a:r>
          </a:p>
          <a:p>
            <a:pPr lvl="1"/>
            <a:r>
              <a:rPr lang="en-US" altLang="ko-KR"/>
              <a:t>Most importantly, UDP GRO needs to be deployed on the receiver side to reduce the number of packets handled by the UDP stack</a:t>
            </a:r>
          </a:p>
          <a:p>
            <a:pPr lvl="1"/>
            <a:r>
              <a:rPr lang="en-US" altLang="ko-KR"/>
              <a:t>However, given the heterogeneity of today’s commodity hosts, wide deployment of UDP GRO can be challenging, not to mention supporting it in the NIC hardware</a:t>
            </a:r>
          </a:p>
          <a:p>
            <a:pPr lvl="1"/>
            <a:endParaRPr lang="en-US" altLang="ko-KR"/>
          </a:p>
          <a:p>
            <a:r>
              <a:rPr lang="en-US" altLang="ko-KR"/>
              <a:t>QUIC-friendly improvements to the offloading solutions</a:t>
            </a:r>
          </a:p>
          <a:p>
            <a:pPr lvl="1"/>
            <a:r>
              <a:rPr lang="en-US" altLang="ko-KR"/>
              <a:t>UDP GSO/GRO needs to support offloading a train of packets with different sizes</a:t>
            </a:r>
          </a:p>
          <a:p>
            <a:pPr lvl="1"/>
            <a:endParaRPr lang="en-US" altLang="ko-KR"/>
          </a:p>
          <a:p>
            <a:r>
              <a:rPr lang="en-US" altLang="ko-KR"/>
              <a:t>Multi-threaded download</a:t>
            </a:r>
          </a:p>
          <a:p>
            <a:pPr lvl="1"/>
            <a:r>
              <a:rPr lang="en-US" altLang="ko-KR"/>
              <a:t>Now,</a:t>
            </a:r>
            <a:r>
              <a:rPr lang="ko-KR" altLang="en-US"/>
              <a:t> </a:t>
            </a:r>
            <a:r>
              <a:rPr lang="en-US" altLang="ko-KR"/>
              <a:t>Chromium uses a single thread for receiving network data</a:t>
            </a:r>
          </a:p>
          <a:p>
            <a:pPr lvl="1"/>
            <a:r>
              <a:rPr lang="en-US" altLang="ko-KR"/>
              <a:t>When fetching large files, using multi-threaded download (each thread running on a separate CPU core) can improve the receive-side performance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AA352B6-E430-9526-5CF4-3102FD9FA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236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8A19D1-4885-9C25-2AEF-30C3DB7B6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Index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4BF2AE1-4DFD-31E7-5658-B342A6B2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902"/>
            <a:ext cx="10515600" cy="5236319"/>
          </a:xfrm>
        </p:spPr>
        <p:txBody>
          <a:bodyPr>
            <a:normAutofit/>
          </a:bodyPr>
          <a:lstStyle/>
          <a:p>
            <a:r>
              <a:rPr lang="en-US" altLang="ko-KR" dirty="0"/>
              <a:t>Introduction</a:t>
            </a:r>
          </a:p>
          <a:p>
            <a:pPr lvl="1"/>
            <a:endParaRPr lang="en-US" altLang="ko-KR"/>
          </a:p>
          <a:p>
            <a:r>
              <a:rPr lang="en-US" altLang="ko-KR"/>
              <a:t>Background</a:t>
            </a:r>
          </a:p>
          <a:p>
            <a:pPr lvl="1"/>
            <a:endParaRPr lang="en-US" altLang="ko-KR"/>
          </a:p>
          <a:p>
            <a:r>
              <a:rPr lang="en-US" altLang="ko-KR"/>
              <a:t>QUIC Transport Performance</a:t>
            </a:r>
          </a:p>
          <a:p>
            <a:pPr lvl="1"/>
            <a:r>
              <a:rPr lang="en-US" altLang="ko-KR"/>
              <a:t>Application Study</a:t>
            </a:r>
          </a:p>
          <a:p>
            <a:pPr lvl="1"/>
            <a:endParaRPr lang="en-US" altLang="ko-KR"/>
          </a:p>
          <a:p>
            <a:r>
              <a:rPr lang="en-US" altLang="ko-KR"/>
              <a:t>Root Cause Analysis</a:t>
            </a:r>
          </a:p>
          <a:p>
            <a:endParaRPr lang="en-US" altLang="ko-KR"/>
          </a:p>
          <a:p>
            <a:r>
              <a:rPr lang="en-US" altLang="ko-KR"/>
              <a:t>Mitigation</a:t>
            </a:r>
            <a:endParaRPr lang="en-US" altLang="ko-KR" dirty="0"/>
          </a:p>
          <a:p>
            <a:pPr lvl="1"/>
            <a:endParaRPr lang="en-US" altLang="ko-KR"/>
          </a:p>
          <a:p>
            <a:r>
              <a:rPr lang="en-US" altLang="ko-KR"/>
              <a:t>Conclusion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72E862F-7102-6A8D-BA04-8D6757D0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67673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094B69-7BC3-2DFA-2214-67417EE5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Conclusion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315965-E047-B17A-7110-6F3171882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This study highlights, in environments like </a:t>
            </a:r>
            <a:r>
              <a:rPr lang="en-US" altLang="ko-KR" b="1"/>
              <a:t>fast Internet</a:t>
            </a:r>
            <a:r>
              <a:rPr lang="en-US" altLang="ko-KR"/>
              <a:t>, (&gt;500 Mbps in experiments), QUIC’s performance may not always live up to its name (“quick”)</a:t>
            </a:r>
          </a:p>
          <a:p>
            <a:endParaRPr lang="en-US" altLang="ko-KR"/>
          </a:p>
          <a:p>
            <a:r>
              <a:rPr lang="en-US" altLang="ko-KR"/>
              <a:t>Through comprehensive performance profiling, they reveal the root cause to be the pronounced </a:t>
            </a:r>
            <a:r>
              <a:rPr lang="en-US" altLang="ko-KR" b="1"/>
              <a:t>receiver-side processing overhead</a:t>
            </a:r>
          </a:p>
          <a:p>
            <a:endParaRPr lang="en-US" altLang="ko-KR"/>
          </a:p>
          <a:p>
            <a:r>
              <a:rPr lang="en-US" altLang="ko-KR"/>
              <a:t>The absence of certain offloading techniques like UDP GRO, and the user-space nature of QUIC might complicate its deployment</a:t>
            </a:r>
          </a:p>
          <a:p>
            <a:endParaRPr lang="en-US" altLang="ko-KR"/>
          </a:p>
          <a:p>
            <a:r>
              <a:rPr lang="en-US" altLang="ko-KR"/>
              <a:t>Nevertheless, QUIC is still in its early phase, the ongoing efforts and collaborations from multiple stakeholders in the Web ecosystem is needed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F6870CE-66B6-8FD1-9FCD-9EFA4D65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3471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31A311A-D87C-4A6E-A257-63B35A34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373" y="2766218"/>
            <a:ext cx="5039227" cy="1325563"/>
          </a:xfrm>
        </p:spPr>
        <p:txBody>
          <a:bodyPr/>
          <a:lstStyle/>
          <a:p>
            <a:r>
              <a:rPr lang="en-US" altLang="ko-KR" dirty="0"/>
              <a:t>Thank you for listening</a:t>
            </a:r>
            <a:endParaRPr lang="ko-KR" altLang="en-US" dirty="0"/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7F4AB15A-E7CD-6896-A78E-238B31A0E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D0BF60-1155-407E-BDCB-EBA40756A6C5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888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93AEBB7-C8AE-5F35-125F-A657873B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Introduction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BFEFB5-213F-83F3-4883-5A765B4E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/>
              <a:t>QUIC</a:t>
            </a:r>
            <a:r>
              <a:rPr lang="en-US" altLang="ko-KR"/>
              <a:t> is a multiplexed transport-layer protocol over UDP, poised to be a foundational pillar of the next-generation Web infrastructures (e.g., HTTP/3)</a:t>
            </a:r>
          </a:p>
          <a:p>
            <a:endParaRPr lang="en-US" altLang="ko-KR"/>
          </a:p>
          <a:p>
            <a:r>
              <a:rPr lang="en-US" altLang="ko-KR"/>
              <a:t>There are many researches on characterizing QUIC performance</a:t>
            </a:r>
          </a:p>
          <a:p>
            <a:pPr lvl="1"/>
            <a:r>
              <a:rPr lang="en-US" altLang="ko-KR"/>
              <a:t>Using various QUIC implementations (customized vs. commercial), compute environments (mobile vs. desktop), and network conditions (wired vs. wireless)</a:t>
            </a:r>
          </a:p>
          <a:p>
            <a:pPr lvl="1"/>
            <a:endParaRPr lang="en-US" altLang="ko-KR"/>
          </a:p>
          <a:p>
            <a:r>
              <a:rPr lang="en-US" altLang="ko-KR"/>
              <a:t>Running QUIC over </a:t>
            </a:r>
            <a:r>
              <a:rPr lang="en-US" altLang="ko-KR">
                <a:solidFill>
                  <a:srgbClr val="0070C0"/>
                </a:solidFill>
              </a:rPr>
              <a:t>high-speed networks</a:t>
            </a:r>
          </a:p>
          <a:p>
            <a:pPr lvl="1"/>
            <a:r>
              <a:rPr lang="en-US" altLang="ko-KR"/>
              <a:t>High-speed wired links, WiFi 6/7, and 5G, (500 Mbps ~1 Gbps per connection)</a:t>
            </a:r>
          </a:p>
          <a:p>
            <a:pPr lvl="1"/>
            <a:endParaRPr lang="en-US" altLang="ko-KR"/>
          </a:p>
          <a:p>
            <a:r>
              <a:rPr lang="en-US" altLang="ko-KR">
                <a:solidFill>
                  <a:srgbClr val="FF0000"/>
                </a:solidFill>
              </a:rPr>
              <a:t>QUIC is slow over fast internet</a:t>
            </a:r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E22A11-F12C-5DB8-B284-7AB30362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486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1B6C9F-0D7B-C316-B3C9-0F196388A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About QUIC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E86EF0C-D3AB-4686-09EE-DF0A7754FF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/>
              <a:t>QUIC is a user-space transport over UDP</a:t>
            </a:r>
          </a:p>
          <a:p>
            <a:pPr lvl="1"/>
            <a:r>
              <a:rPr lang="en-US" altLang="ko-KR"/>
              <a:t>It was initially proposed and developed by Google (gQUIC)</a:t>
            </a:r>
          </a:p>
          <a:p>
            <a:pPr lvl="1"/>
            <a:r>
              <a:rPr lang="en-US" altLang="ko-KR"/>
              <a:t>IETF working group was launched in 2016 to improve the original gQUIC design (IETF QUIC)</a:t>
            </a:r>
          </a:p>
          <a:p>
            <a:pPr lvl="1"/>
            <a:endParaRPr lang="en-US" altLang="ko-KR"/>
          </a:p>
          <a:p>
            <a:r>
              <a:rPr lang="en-US" altLang="ko-KR"/>
              <a:t>HTTP/3 was structured to make the HTTP syntax as well as existing HTTP/2 functionalities compatible with QUIC</a:t>
            </a:r>
          </a:p>
          <a:p>
            <a:endParaRPr lang="en-US" altLang="ko-KR"/>
          </a:p>
          <a:p>
            <a:r>
              <a:rPr lang="en-US" altLang="ko-KR"/>
              <a:t>QUIC design</a:t>
            </a:r>
          </a:p>
          <a:p>
            <a:pPr lvl="1"/>
            <a:r>
              <a:rPr lang="en-US" altLang="ko-KR">
                <a:solidFill>
                  <a:srgbClr val="0070C0"/>
                </a:solidFill>
              </a:rPr>
              <a:t>Pro)</a:t>
            </a:r>
            <a:r>
              <a:rPr lang="ko-KR" altLang="en-US"/>
              <a:t> </a:t>
            </a:r>
            <a:r>
              <a:rPr lang="en-US" altLang="ko-KR"/>
              <a:t>0/1-RTT fast handshake, stream multiplexing for the removal of head-of-line blocking, and connection migration</a:t>
            </a:r>
          </a:p>
          <a:p>
            <a:pPr lvl="1"/>
            <a:r>
              <a:rPr lang="en-US" altLang="ko-KR">
                <a:solidFill>
                  <a:srgbClr val="FF0000"/>
                </a:solidFill>
              </a:rPr>
              <a:t>Con)</a:t>
            </a:r>
            <a:r>
              <a:rPr lang="en-US" altLang="ko-KR"/>
              <a:t> processing and copying data between the kernel space and user space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72A95B8-1C6A-0014-6DEF-40998FFA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530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A096C1-25EA-6CF1-ADC3-D231565B3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NIC Offloading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9D561B-7888-C3AB-034F-87A05FCED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898" y="1494263"/>
            <a:ext cx="10515600" cy="4993623"/>
          </a:xfrm>
        </p:spPr>
        <p:txBody>
          <a:bodyPr>
            <a:normAutofit lnSpcReduction="10000"/>
          </a:bodyPr>
          <a:lstStyle/>
          <a:p>
            <a:r>
              <a:rPr lang="en-US" altLang="ko-KR"/>
              <a:t>Optimization technique that </a:t>
            </a:r>
            <a:r>
              <a:rPr lang="en-US" altLang="ko-KR" u="sng"/>
              <a:t>reduces the CPU overhead in network operations</a:t>
            </a:r>
            <a:endParaRPr lang="en-US" altLang="ko-KR"/>
          </a:p>
          <a:p>
            <a:pPr lvl="1"/>
            <a:r>
              <a:rPr lang="en-US" altLang="ko-KR"/>
              <a:t>Allowing the relevant protocol stack to transmit packets that are larger than the </a:t>
            </a:r>
            <a:r>
              <a:rPr lang="en-US" altLang="ko-KR" b="1"/>
              <a:t>MTU</a:t>
            </a:r>
          </a:p>
          <a:p>
            <a:pPr lvl="1"/>
            <a:r>
              <a:rPr lang="en-US" altLang="ko-KR"/>
              <a:t>With offloading, a network internet controller (</a:t>
            </a:r>
            <a:r>
              <a:rPr lang="en-US" altLang="ko-KR" b="1"/>
              <a:t>NIC</a:t>
            </a:r>
            <a:r>
              <a:rPr lang="en-US" altLang="ko-KR"/>
              <a:t>) splits large data chunks into smaller segments</a:t>
            </a:r>
          </a:p>
          <a:p>
            <a:pPr lvl="1"/>
            <a:r>
              <a:rPr lang="en-US" altLang="ko-KR"/>
              <a:t>Without offloading, the segmentation is performed by the </a:t>
            </a:r>
            <a:r>
              <a:rPr lang="en-US" altLang="ko-KR" b="1"/>
              <a:t>CPU</a:t>
            </a:r>
            <a:r>
              <a:rPr lang="en-US" altLang="ko-KR"/>
              <a:t>, which creates an overhead</a:t>
            </a:r>
          </a:p>
          <a:p>
            <a:pPr lvl="1"/>
            <a:endParaRPr lang="en-US" altLang="ko-KR"/>
          </a:p>
          <a:p>
            <a:r>
              <a:rPr lang="en-US" altLang="ko-KR"/>
              <a:t>Types</a:t>
            </a:r>
          </a:p>
          <a:p>
            <a:pPr lvl="1"/>
            <a:r>
              <a:rPr lang="en-US" altLang="ko-KR"/>
              <a:t>Generic segmentation offload (GSO)</a:t>
            </a:r>
          </a:p>
          <a:p>
            <a:pPr lvl="2"/>
            <a:r>
              <a:rPr lang="en-US" altLang="ko-KR"/>
              <a:t>Uses the TCP or UDP protocol to </a:t>
            </a:r>
            <a:r>
              <a:rPr lang="en-US" altLang="ko-KR" b="1"/>
              <a:t>send</a:t>
            </a:r>
            <a:r>
              <a:rPr lang="en-US" altLang="ko-KR"/>
              <a:t> large packets</a:t>
            </a:r>
          </a:p>
          <a:p>
            <a:pPr lvl="2"/>
            <a:endParaRPr lang="en-US" altLang="ko-KR"/>
          </a:p>
          <a:p>
            <a:pPr lvl="1"/>
            <a:r>
              <a:rPr lang="en-US" altLang="ko-KR"/>
              <a:t>TCP segmentation offload (TSO)</a:t>
            </a:r>
          </a:p>
          <a:p>
            <a:pPr lvl="2"/>
            <a:r>
              <a:rPr lang="en-US" altLang="ko-KR"/>
              <a:t>Uses the TCP protocol to </a:t>
            </a:r>
            <a:r>
              <a:rPr lang="en-US" altLang="ko-KR" b="1"/>
              <a:t>send</a:t>
            </a:r>
            <a:r>
              <a:rPr lang="en-US" altLang="ko-KR"/>
              <a:t> large packets</a:t>
            </a:r>
          </a:p>
          <a:p>
            <a:pPr lvl="2"/>
            <a:endParaRPr lang="en-US" altLang="ko-KR"/>
          </a:p>
          <a:p>
            <a:pPr lvl="1"/>
            <a:r>
              <a:rPr lang="en-US" altLang="ko-KR"/>
              <a:t>Generic receive offload (GRO)</a:t>
            </a:r>
          </a:p>
          <a:p>
            <a:pPr lvl="2"/>
            <a:r>
              <a:rPr lang="en-US" altLang="ko-KR"/>
              <a:t>Uses the TCP or UDP protocol to </a:t>
            </a:r>
            <a:r>
              <a:rPr lang="en-US" altLang="ko-KR" b="1"/>
              <a:t>receive</a:t>
            </a:r>
            <a:r>
              <a:rPr lang="en-US" altLang="ko-KR"/>
              <a:t> large packets</a:t>
            </a:r>
          </a:p>
          <a:p>
            <a:pPr lvl="2"/>
            <a:endParaRPr lang="en-US" altLang="ko-KR"/>
          </a:p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04AE817-2373-4BED-EAD2-7D6A1728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799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3F7AFF-C069-E38B-1D9B-78BDD291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Methodology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BD0FB80-DD27-1E84-BF21-C891C08C6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Comparing the </a:t>
            </a:r>
            <a:r>
              <a:rPr lang="en-US" altLang="ko-KR">
                <a:solidFill>
                  <a:srgbClr val="FF0000"/>
                </a:solidFill>
              </a:rPr>
              <a:t>UDP+QUIC+HTTP/3 (QUIC)</a:t>
            </a:r>
            <a:r>
              <a:rPr lang="en-US" altLang="ko-KR"/>
              <a:t> stack with the </a:t>
            </a:r>
            <a:r>
              <a:rPr lang="en-US" altLang="ko-KR">
                <a:solidFill>
                  <a:srgbClr val="0070C0"/>
                </a:solidFill>
              </a:rPr>
              <a:t>TCP+TLS+HTTP/2 (HTTP/2)</a:t>
            </a:r>
            <a:r>
              <a:rPr lang="en-US" altLang="ko-KR"/>
              <a:t> stack</a:t>
            </a:r>
          </a:p>
          <a:p>
            <a:pPr lvl="1"/>
            <a:r>
              <a:rPr lang="en-US" altLang="ko-KR"/>
              <a:t>Set up the testbed to ensure a </a:t>
            </a:r>
            <a:r>
              <a:rPr lang="en-US" altLang="ko-KR" u="sng"/>
              <a:t>fair comparison</a:t>
            </a:r>
            <a:r>
              <a:rPr lang="en-US" altLang="ko-KR"/>
              <a:t>, that is, the observed performance gaps originate solely from the differences in the protocol themselves</a:t>
            </a:r>
          </a:p>
          <a:p>
            <a:pPr lvl="1"/>
            <a:endParaRPr lang="en-US" altLang="ko-KR"/>
          </a:p>
          <a:p>
            <a:r>
              <a:rPr lang="en-US" altLang="ko-KR"/>
              <a:t>Setting</a:t>
            </a:r>
          </a:p>
          <a:p>
            <a:pPr lvl="1"/>
            <a:r>
              <a:rPr lang="en-US" altLang="ko-KR"/>
              <a:t>Server machine: Intel Xeon E5-2640 CPU </a:t>
            </a:r>
          </a:p>
          <a:p>
            <a:pPr lvl="1"/>
            <a:r>
              <a:rPr lang="en-US" altLang="ko-KR"/>
              <a:t>Client desktop: Intel Core i7-6700 CPU</a:t>
            </a:r>
          </a:p>
          <a:p>
            <a:pPr lvl="1"/>
            <a:r>
              <a:rPr lang="en-US" altLang="ko-KR"/>
              <a:t>1-Gbps Ethernet / only two hops away</a:t>
            </a:r>
          </a:p>
          <a:p>
            <a:pPr lvl="1"/>
            <a:r>
              <a:rPr lang="en-US" altLang="ko-KR"/>
              <a:t>Ubuntu 18.04</a:t>
            </a:r>
          </a:p>
          <a:p>
            <a:pPr lvl="1"/>
            <a:r>
              <a:rPr lang="en-US" altLang="ko-KR"/>
              <a:t>Congestion control algorithm: CUBIC</a:t>
            </a:r>
          </a:p>
          <a:p>
            <a:pPr lvl="1"/>
            <a:r>
              <a:rPr lang="en-US" altLang="ko-KR"/>
              <a:t>Controlling bandwidth: Linux tc</a:t>
            </a:r>
          </a:p>
          <a:p>
            <a:pPr lvl="1"/>
            <a:r>
              <a:rPr lang="en-US" altLang="ko-KR"/>
              <a:t>Buffer sizes: 10x the link’s bandwidth-delay product (BDP)</a:t>
            </a:r>
          </a:p>
          <a:p>
            <a:pPr lvl="1"/>
            <a:r>
              <a:rPr lang="en-US" altLang="ko-KR"/>
              <a:t>Initial transport settings stay the same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06EF2A0-67AA-0AB0-74AF-ABF7A199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96277F1-0C76-697B-A277-4D8C767A2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84" y="2886044"/>
            <a:ext cx="3773714" cy="24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5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853920-35E9-B1E5-204A-401D8357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File Download on Lightweight Clients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D70265-B7D5-4168-6346-32DF16DE6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Two non-browser download tools: </a:t>
            </a:r>
            <a:r>
              <a:rPr lang="en-US" altLang="ko-KR" b="1"/>
              <a:t>cURL</a:t>
            </a:r>
            <a:r>
              <a:rPr lang="en-US" altLang="ko-KR"/>
              <a:t> and </a:t>
            </a:r>
            <a:r>
              <a:rPr lang="en-US" altLang="ko-KR" b="1"/>
              <a:t>quic_client</a:t>
            </a:r>
          </a:p>
          <a:p>
            <a:pPr lvl="1"/>
            <a:r>
              <a:rPr lang="en-US" altLang="ko-KR" b="1"/>
              <a:t>cURL</a:t>
            </a:r>
            <a:r>
              <a:rPr lang="en-US" altLang="ko-KR"/>
              <a:t>: a command-line data transfer tool that supports both </a:t>
            </a:r>
            <a:r>
              <a:rPr lang="en-US" altLang="ko-KR">
                <a:solidFill>
                  <a:srgbClr val="FF0000"/>
                </a:solidFill>
              </a:rPr>
              <a:t>QUIC</a:t>
            </a:r>
            <a:r>
              <a:rPr lang="en-US" altLang="ko-KR"/>
              <a:t> and </a:t>
            </a:r>
            <a:r>
              <a:rPr lang="en-US" altLang="ko-KR">
                <a:solidFill>
                  <a:srgbClr val="0070C0"/>
                </a:solidFill>
              </a:rPr>
              <a:t>HTTP/2</a:t>
            </a:r>
          </a:p>
          <a:p>
            <a:pPr lvl="1"/>
            <a:r>
              <a:rPr lang="en-US" altLang="ko-KR" b="1"/>
              <a:t>quic_client</a:t>
            </a:r>
            <a:r>
              <a:rPr lang="en-US" altLang="ko-KR"/>
              <a:t>: a standalone </a:t>
            </a:r>
            <a:r>
              <a:rPr lang="en-US" altLang="ko-KR">
                <a:solidFill>
                  <a:srgbClr val="FF0000"/>
                </a:solidFill>
              </a:rPr>
              <a:t>QUIC</a:t>
            </a:r>
            <a:r>
              <a:rPr lang="en-US" altLang="ko-KR"/>
              <a:t> client implementation, built with the same QUIC stack as Chrome/Chromium</a:t>
            </a:r>
          </a:p>
          <a:p>
            <a:pPr lvl="1"/>
            <a:endParaRPr lang="en-US" altLang="ko-KR"/>
          </a:p>
          <a:p>
            <a:r>
              <a:rPr lang="en-US" altLang="ko-KR" u="sng"/>
              <a:t>Download files of different sizes</a:t>
            </a:r>
            <a:r>
              <a:rPr lang="en-US" altLang="ko-KR"/>
              <a:t>, ranging from 50 MB to 1 GB</a:t>
            </a:r>
          </a:p>
          <a:p>
            <a:pPr lvl="1"/>
            <a:r>
              <a:rPr lang="en-US" altLang="ko-KR"/>
              <a:t>cURL running HTTP/2 noticeably </a:t>
            </a:r>
            <a:r>
              <a:rPr lang="en-US" altLang="ko-KR" b="1"/>
              <a:t>outperforms</a:t>
            </a:r>
            <a:r>
              <a:rPr lang="en-US" altLang="ko-KR"/>
              <a:t> both QUIC clients, well utilizing the 1 Gbps available bandwidth</a:t>
            </a:r>
          </a:p>
          <a:p>
            <a:pPr lvl="1"/>
            <a:r>
              <a:rPr lang="en-US" altLang="ko-KR"/>
              <a:t>The CPU usage when running</a:t>
            </a:r>
            <a:br>
              <a:rPr lang="en-US" altLang="ko-KR"/>
            </a:br>
            <a:r>
              <a:rPr lang="en-US" altLang="ko-KR"/>
              <a:t>QUIC is </a:t>
            </a:r>
            <a:r>
              <a:rPr lang="en-US" altLang="ko-KR" b="1"/>
              <a:t>higher</a:t>
            </a:r>
            <a:r>
              <a:rPr lang="en-US" altLang="ko-KR"/>
              <a:t> than HTTP/2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2AABC0-82AD-3D87-F6EB-89BBA6B3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BB4D8E-B293-E418-B9A7-DCAE55A0D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852" y="1215843"/>
            <a:ext cx="1123950" cy="62941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3DE0B3A-C61B-AED2-6D93-DBAAF0178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5457" y="1215843"/>
            <a:ext cx="589002" cy="58900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5221850-7E46-140B-ECEF-82B5572F5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156" y="3961043"/>
            <a:ext cx="3470291" cy="22206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AF00CB-8597-2362-44CF-D4CC12DEB457}"/>
              </a:ext>
            </a:extLst>
          </p:cNvPr>
          <p:cNvSpPr txBox="1"/>
          <p:nvPr/>
        </p:nvSpPr>
        <p:spPr>
          <a:xfrm>
            <a:off x="6074212" y="6175203"/>
            <a:ext cx="264885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of lightweight clients during file download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6DE68651-4840-76E8-323A-15757D16B0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2354" y="3961042"/>
            <a:ext cx="2001808" cy="20478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59339F2-9A6D-C068-722C-4A887F96BC4F}"/>
              </a:ext>
            </a:extLst>
          </p:cNvPr>
          <p:cNvSpPr txBox="1"/>
          <p:nvPr/>
        </p:nvSpPr>
        <p:spPr>
          <a:xfrm>
            <a:off x="9323332" y="6175203"/>
            <a:ext cx="190553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 usage of lightweight clients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682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853920-35E9-B1E5-204A-401D8357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File Download on Lightweight Clients (cont.)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D70265-B7D5-4168-6346-32DF16DE6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u="sng"/>
              <a:t>Limit the available network bandwidth</a:t>
            </a:r>
            <a:r>
              <a:rPr lang="en-US" altLang="ko-KR"/>
              <a:t> from 50 Mbps to 1000 Mbps</a:t>
            </a:r>
          </a:p>
          <a:p>
            <a:pPr lvl="1"/>
            <a:r>
              <a:rPr lang="en-US" altLang="ko-KR"/>
              <a:t>When the available bandwidth is low, QUIC and HTTP/2 exhibit similar performance</a:t>
            </a:r>
          </a:p>
          <a:p>
            <a:pPr lvl="1"/>
            <a:r>
              <a:rPr lang="en-US" altLang="ko-KR"/>
              <a:t>But, beyond around 600 Mbps, QUIC’s actual throughput </a:t>
            </a:r>
            <a:r>
              <a:rPr lang="en-US" altLang="ko-KR" b="1"/>
              <a:t>starts to be bottlenecked</a:t>
            </a:r>
          </a:p>
          <a:p>
            <a:pPr lvl="1"/>
            <a:r>
              <a:rPr lang="en-US" altLang="ko-KR"/>
              <a:t>The CPU usage for quic_client is always high and that of cURL QUIC stays around 70%</a:t>
            </a:r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2AABC0-82AD-3D87-F6EB-89BBA6B3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CB6278-A85D-48C6-E47B-858BBB14F3EA}"/>
              </a:ext>
            </a:extLst>
          </p:cNvPr>
          <p:cNvSpPr txBox="1"/>
          <p:nvPr/>
        </p:nvSpPr>
        <p:spPr>
          <a:xfrm>
            <a:off x="3912166" y="4237896"/>
            <a:ext cx="864183" cy="27953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/>
              <a:t>20 times</a:t>
            </a:r>
            <a:endParaRPr lang="ko-KR" altLang="en-US" sz="120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F069828B-292C-FD59-626B-0C00032FE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832" y="3127608"/>
            <a:ext cx="3749210" cy="302120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CD8AFD6-06B7-5A50-424F-CC6BD61832EE}"/>
              </a:ext>
            </a:extLst>
          </p:cNvPr>
          <p:cNvSpPr txBox="1"/>
          <p:nvPr/>
        </p:nvSpPr>
        <p:spPr>
          <a:xfrm>
            <a:off x="4001802" y="6172457"/>
            <a:ext cx="4608798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and CPU usage of cURL and quic_client during file download under limited bandwidth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D5330182-C68A-0BA9-7F89-E6992246AC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000" y="3127608"/>
            <a:ext cx="3923168" cy="30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4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D853920-35E9-B1E5-204A-401D83572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File Download on Real Browsers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CD70265-B7D5-4168-6346-32DF16DE6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Experiments on real web browsers: </a:t>
            </a:r>
            <a:r>
              <a:rPr lang="en-US" altLang="ko-KR" b="1"/>
              <a:t>Chrome browser</a:t>
            </a:r>
            <a:endParaRPr lang="ko-KR" altLang="en-US" b="1"/>
          </a:p>
          <a:p>
            <a:pPr lvl="1"/>
            <a:endParaRPr lang="en-US" altLang="ko-KR"/>
          </a:p>
          <a:p>
            <a:r>
              <a:rPr lang="en-US" altLang="ko-KR" u="sng"/>
              <a:t>Download files of different sizes</a:t>
            </a:r>
            <a:r>
              <a:rPr lang="en-US" altLang="ko-KR"/>
              <a:t>, ranging from 50 MB to 1 GB</a:t>
            </a:r>
          </a:p>
          <a:p>
            <a:pPr lvl="1"/>
            <a:r>
              <a:rPr lang="en-US" altLang="ko-KR"/>
              <a:t>The performance gap between QUIC and HTTP/2 is </a:t>
            </a:r>
            <a:r>
              <a:rPr lang="en-US" altLang="ko-KR" b="1"/>
              <a:t>even larger</a:t>
            </a:r>
            <a:r>
              <a:rPr lang="en-US" altLang="ko-KR"/>
              <a:t> than that in our prior lightweight client experiments</a:t>
            </a:r>
          </a:p>
          <a:p>
            <a:pPr lvl="1"/>
            <a:r>
              <a:rPr lang="en-US" altLang="ko-KR"/>
              <a:t>Different from the lightweight clients, </a:t>
            </a:r>
            <a:r>
              <a:rPr lang="en-US" altLang="ko-KR" b="1"/>
              <a:t>Chrome</a:t>
            </a:r>
            <a:r>
              <a:rPr lang="en-US" altLang="ko-KR"/>
              <a:t> is a full-fledged web browser, so the CPU saturation issue is exacerbated, leading to even lower QUIC performance</a:t>
            </a:r>
            <a:endParaRPr lang="ko-KR" altLang="en-US">
              <a:solidFill>
                <a:srgbClr val="0070C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62AABC0-82AD-3D87-F6EB-89BBA6B3E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0BF60-1155-407E-BDCB-EBA40756A6C5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AF00CB-8597-2362-44CF-D4CC12DEB457}"/>
              </a:ext>
            </a:extLst>
          </p:cNvPr>
          <p:cNvSpPr txBox="1"/>
          <p:nvPr/>
        </p:nvSpPr>
        <p:spPr>
          <a:xfrm>
            <a:off x="3512454" y="6109890"/>
            <a:ext cx="2648857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Throughput of the Chrome browser during file download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9339F2-9A6D-C068-722C-4A887F96BC4F}"/>
              </a:ext>
            </a:extLst>
          </p:cNvPr>
          <p:cNvSpPr txBox="1"/>
          <p:nvPr/>
        </p:nvSpPr>
        <p:spPr>
          <a:xfrm>
            <a:off x="6761574" y="6109890"/>
            <a:ext cx="1905531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CPU usage of the Chrome browser</a:t>
            </a:r>
            <a:endParaRPr lang="ko-KR" altLang="en-US" sz="1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47D2EA7-77BE-2D97-A5DC-00B608244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695" y="1399371"/>
            <a:ext cx="599849" cy="59984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33236A62-D1AC-FB94-155E-D59078A81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4307" y="3895729"/>
            <a:ext cx="5382103" cy="210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11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1">
      <a:majorFont>
        <a:latin typeface="맑은 고딕"/>
        <a:ea typeface="맑은 고딕"/>
        <a:cs typeface=""/>
      </a:majorFont>
      <a:minorFont>
        <a:latin typeface="맑은 고딕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36272</TotalTime>
  <Words>1940</Words>
  <Application>Microsoft Office PowerPoint</Application>
  <PresentationFormat>와이드스크린</PresentationFormat>
  <Paragraphs>234</Paragraphs>
  <Slides>21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Wingdings</vt:lpstr>
      <vt:lpstr>Office 테마</vt:lpstr>
      <vt:lpstr>QUIC is not Quick Enough over Fast Internet</vt:lpstr>
      <vt:lpstr>Index</vt:lpstr>
      <vt:lpstr>Introduction</vt:lpstr>
      <vt:lpstr>About QUIC</vt:lpstr>
      <vt:lpstr>NIC Offloading</vt:lpstr>
      <vt:lpstr>Methodology</vt:lpstr>
      <vt:lpstr>File Download on Lightweight Clients</vt:lpstr>
      <vt:lpstr>File Download on Lightweight Clients (cont.)</vt:lpstr>
      <vt:lpstr>File Download on Real Browsers</vt:lpstr>
      <vt:lpstr>File Download on Real Browsers (cont.)</vt:lpstr>
      <vt:lpstr>File Download on Real Browsers (cont.)</vt:lpstr>
      <vt:lpstr>Video Streaming Setting</vt:lpstr>
      <vt:lpstr>Video Streaming Experiment</vt:lpstr>
      <vt:lpstr>Web Page Loading Setting</vt:lpstr>
      <vt:lpstr>Web Page Loading Experiment</vt:lpstr>
      <vt:lpstr>Packet Trace Analyses</vt:lpstr>
      <vt:lpstr>Root Causes via Kernel Profiling</vt:lpstr>
      <vt:lpstr>Root Causes via User space Profiling</vt:lpstr>
      <vt:lpstr>Mitigation</vt:lpstr>
      <vt:lpstr>Conclusion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Privaros: A Framework for Privacy-Compliant Delivery Drones</dc:title>
  <dc:creator>정경헌</dc:creator>
  <cp:lastModifiedBy>정경헌</cp:lastModifiedBy>
  <cp:revision>2456</cp:revision>
  <dcterms:created xsi:type="dcterms:W3CDTF">2022-02-07T05:53:47Z</dcterms:created>
  <dcterms:modified xsi:type="dcterms:W3CDTF">2024-07-01T17:23:42Z</dcterms:modified>
</cp:coreProperties>
</file>