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540" r:id="rId3"/>
    <p:sldId id="667" r:id="rId4"/>
    <p:sldId id="687" r:id="rId5"/>
    <p:sldId id="688" r:id="rId6"/>
    <p:sldId id="671" r:id="rId7"/>
    <p:sldId id="666" r:id="rId8"/>
    <p:sldId id="670" r:id="rId9"/>
    <p:sldId id="672" r:id="rId10"/>
    <p:sldId id="669" r:id="rId11"/>
    <p:sldId id="673" r:id="rId12"/>
    <p:sldId id="678" r:id="rId13"/>
    <p:sldId id="674" r:id="rId14"/>
    <p:sldId id="679" r:id="rId15"/>
    <p:sldId id="675" r:id="rId16"/>
    <p:sldId id="676" r:id="rId17"/>
    <p:sldId id="677" r:id="rId18"/>
    <p:sldId id="681" r:id="rId19"/>
    <p:sldId id="680" r:id="rId20"/>
    <p:sldId id="683" r:id="rId21"/>
    <p:sldId id="684" r:id="rId22"/>
    <p:sldId id="685" r:id="rId23"/>
    <p:sldId id="268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800000"/>
    <a:srgbClr val="FCF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6" autoAdjust="0"/>
    <p:restoredTop sz="74665" autoAdjust="0"/>
  </p:normalViewPr>
  <p:slideViewPr>
    <p:cSldViewPr snapToGrid="0">
      <p:cViewPr varScale="1">
        <p:scale>
          <a:sx n="121" d="100"/>
          <a:sy n="121" d="100"/>
        </p:scale>
        <p:origin x="2320" y="68"/>
      </p:cViewPr>
      <p:guideLst/>
    </p:cSldViewPr>
  </p:slideViewPr>
  <p:outlineViewPr>
    <p:cViewPr>
      <p:scale>
        <a:sx n="33" d="100"/>
        <a:sy n="33" d="100"/>
      </p:scale>
      <p:origin x="0" y="-38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11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2F458-320D-425D-8705-07EB8EEA0AE6}" type="datetimeFigureOut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B3C9F-C146-4B3E-991A-D5646E989E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2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637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2557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5269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kern="0" spc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840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141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7120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kern="0" spc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523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951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6539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509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71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877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206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112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514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648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b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63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11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208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kern="0" spc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4520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kern="0" spc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283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4581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kern="0" spc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45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F15B1A-8A56-4413-A998-8F72B0A64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6CE9984-AEA4-4FF7-B4E7-B47DB850E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3778CE-9CD6-4FEE-A777-D5C344E6B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4092-A910-43D5-A879-C6A825BF1B74}" type="datetime1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A68623-8F01-4C47-90B2-57358931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34935C-35B4-4732-A45F-625692B9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662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277B13-D028-41B9-9451-2278D4BF0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604A83A-42F2-4FDD-866B-C65C38D36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5E3583-5FDB-4E9B-B6FB-208ABEBC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E4C9-8797-4B72-8FA3-04D9458CB775}" type="datetime1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648E20-A199-4EF3-99CC-9B396A6B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8B58AA-30A3-45CB-B45C-BF3A1F0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810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2C8494B-2477-4ECF-833C-5774E558A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F40AC2C-35BB-408B-BD5E-0B72C62D1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E17C97-9E31-4B5B-92E6-F081B1A0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7798-8CE1-4B5E-9A35-0BD15C0D7FBE}" type="datetime1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2D921E-D62B-4789-9381-01515E31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B7B5EF-DE18-4A25-80F9-181A9436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93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3E52B1-8AD0-406A-857D-20EB3449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FFB895-4F58-4929-A1E5-CC6108576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1420BC-614D-4577-B08A-7DA1C77D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56B0-329D-4E55-B38A-3575220C4C79}" type="datetime1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63E38B-0245-4793-9081-0CE88B8A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83A26C-F792-4578-B768-1DF1A8E4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5849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859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42111B-943E-4F94-8CC7-58C9B9455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88E96EE-4CE6-4D2D-B91D-388133F14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E0B2C2-91E9-4C94-8BF4-398C3626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C572-2249-4FAE-9C6C-3EEEB6EADDD0}" type="datetime1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194557-8815-4DD1-863E-52D54FA3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40E616-21E1-429E-A1BB-6BF6C00F8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0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074535-D6A7-4E1B-9F97-C36034EC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743CE3-B4D8-41DF-ADCD-A2054ABF5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6537C66-B41A-4B9A-BA72-607CD1092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633D528-4CE9-4C05-9864-934BA60E8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6966-8771-4DBB-9B02-F3C723CE0D98}" type="datetime1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D855F4-A417-43A7-9CA8-8F40BBD8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A14EBD-0F4C-4889-9FEE-4E794561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6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194361-ECEB-4C46-94FF-07F786AEC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486442B-DABC-449C-B1F6-F180DF412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C3DADC-CBF0-49EE-B0BD-8981AFCB8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B607CE6-24A3-45C1-B377-96805E451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0604B8F-4B70-4CCB-9FF2-2C93BD8BE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592EFF8-57FF-40D9-994C-C95C77D2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DA4A-F118-4CBC-BE0D-083F95A553FB}" type="datetime1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FEA7E5D-9C3C-48FB-BDD6-BA3D49E50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074C9F8-AE97-43F4-B3BB-062B466C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72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B1CFED-CEBD-414B-A322-D523D5D9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193A293-EE4E-435E-B617-F1AF56472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7B07-EC6F-4F3E-89A1-68495263C827}" type="datetime1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D8845CB-BF85-4317-9862-EF434395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A6AB29-56B9-4654-BA2C-5A1450F0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85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396488B-5B6C-4DAC-B4B6-0CEB88AC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128D-C80E-4F5E-9C3D-BABA287BE2B1}" type="datetime1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0454E91-BDB8-497E-B04E-2F04BFC4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7351AA-7FC7-4036-83D6-9980BE43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74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CEC24A-5E01-4065-ACAB-7203B75C1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503A62-9ABA-407E-90AE-597F5F39F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AB34B3-6967-4692-95AA-A5FAFE84C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AB97DC-D980-417A-B290-FA9899388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783D-A214-48A3-876D-689185D29CCD}" type="datetime1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617ECF-71B3-442C-B790-59E752CD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3FC2046-E451-499B-AD30-BE12DF47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855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AF64EB-0775-4421-9310-6C49F0E3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EBA0122-30A5-468A-B760-5605E89275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DF4451-17F1-4C98-A6C5-EDA58B716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C866BDB-5AC6-410E-96AA-C15545DD4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079B-875A-4F85-91AF-94CD14047430}" type="datetime1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31166E5-4A6D-4D60-A90D-67E5F87CC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9A30EE4-ECFA-490E-A5DB-5DA9F294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8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6EA7B8F-2C62-419B-A640-2AC5CAD0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98" y="222616"/>
            <a:ext cx="10515600" cy="1160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971EEE4-33D0-48D1-8E3D-EBCF22C00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5898" y="1494264"/>
            <a:ext cx="10515600" cy="4795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8FD638-D2B1-49FA-884E-F8EB5D9F1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9DF13-DF16-4AC8-950B-5A3854773F6B}" type="datetime1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8C0101-07E0-4DD9-8D77-4099D5066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8541E0-15D7-410D-91B5-F8E363906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1232" y="6386005"/>
            <a:ext cx="250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BF60-1155-407E-BDCB-EBA40756A6C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9DFFE-5B9E-A5FC-5A79-48EA5D636DD5}"/>
              </a:ext>
            </a:extLst>
          </p:cNvPr>
          <p:cNvSpPr txBox="1"/>
          <p:nvPr userDrawn="1"/>
        </p:nvSpPr>
        <p:spPr>
          <a:xfrm>
            <a:off x="11173324" y="6407765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chemeClr val="accent3">
                    <a:lumMod val="75000"/>
                  </a:schemeClr>
                </a:solidFill>
              </a:rPr>
              <a:t>/22</a:t>
            </a:r>
            <a:endParaRPr lang="ko-KR" alt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4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hjeong@mmlab.snu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FCD9FD-642C-4102-A6E0-923808F4E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804" y="1054187"/>
            <a:ext cx="11394392" cy="1179093"/>
          </a:xfrm>
        </p:spPr>
        <p:txBody>
          <a:bodyPr>
            <a:normAutofit/>
          </a:bodyPr>
          <a:lstStyle/>
          <a:p>
            <a:r>
              <a:rPr lang="en-US" altLang="ko-KR" sz="2800" b="1"/>
              <a:t>BASTION: A Security Enforcement Network Stack</a:t>
            </a:r>
            <a:br>
              <a:rPr lang="en-US" altLang="ko-KR" sz="2800" b="1"/>
            </a:br>
            <a:r>
              <a:rPr lang="en-US" altLang="ko-KR" sz="2800" b="1"/>
              <a:t>for Container Networks</a:t>
            </a:r>
            <a:endParaRPr lang="ko-KR" altLang="en-US" sz="2800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DFED1DA-261C-4445-991E-578AD342A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8057" y="2971812"/>
            <a:ext cx="9535886" cy="3508626"/>
          </a:xfrm>
        </p:spPr>
        <p:txBody>
          <a:bodyPr>
            <a:normAutofit/>
          </a:bodyPr>
          <a:lstStyle/>
          <a:p>
            <a:r>
              <a:rPr lang="en-US" altLang="ko-KR" sz="1600"/>
              <a:t>Jaehyun Nam†, Seungsoo Lee†, Hyunmin Seo†, Phillip Porras</a:t>
            </a:r>
            <a:r>
              <a:rPr lang="ko-KR" altLang="en-US" sz="1600"/>
              <a:t>*</a:t>
            </a:r>
            <a:r>
              <a:rPr lang="en-US" altLang="ko-KR" sz="1600"/>
              <a:t>, Vinod Yegneswaran*, Seungwon Shin†</a:t>
            </a:r>
            <a:endParaRPr lang="en-US" altLang="ko-KR" sz="1000" dirty="0"/>
          </a:p>
          <a:p>
            <a:r>
              <a:rPr lang="en-US" altLang="ko-KR" sz="1600"/>
              <a:t>KAIST, Daejeon, Korea†, SRI International, CA, USA</a:t>
            </a:r>
            <a:r>
              <a:rPr lang="ko-KR" altLang="en-US" sz="1600"/>
              <a:t>*</a:t>
            </a:r>
            <a:endParaRPr lang="en-US" altLang="ko-KR" sz="1600"/>
          </a:p>
          <a:p>
            <a:endParaRPr lang="en-US" altLang="ko-KR" sz="1600" dirty="0"/>
          </a:p>
          <a:p>
            <a:r>
              <a:rPr lang="en-US" altLang="ko-KR" sz="1600"/>
              <a:t>USENIX Annual Technical Conference 2020 (ATC ’20)</a:t>
            </a:r>
            <a:endParaRPr lang="en-US" altLang="ko-KR" sz="1600" dirty="0"/>
          </a:p>
          <a:p>
            <a:endParaRPr lang="en-US" altLang="ko-KR" sz="2000" dirty="0"/>
          </a:p>
          <a:p>
            <a:r>
              <a:rPr lang="en-US" altLang="ko-KR" sz="2000"/>
              <a:t>2024.09.24.</a:t>
            </a:r>
            <a:endParaRPr lang="ko-KR" altLang="en-US" sz="2000" dirty="0"/>
          </a:p>
          <a:p>
            <a:endParaRPr lang="en-US" altLang="ko-KR" sz="2000" dirty="0"/>
          </a:p>
          <a:p>
            <a:r>
              <a:rPr lang="en-US" altLang="ko-KR" sz="2000" dirty="0"/>
              <a:t>GyeongHeon Jeong(</a:t>
            </a:r>
            <a:r>
              <a:rPr lang="en-US" altLang="ko-KR" sz="2000" dirty="0">
                <a:hlinkClick r:id="rId3"/>
              </a:rPr>
              <a:t>ghjeong@mmlab.snu.ac.kr</a:t>
            </a:r>
            <a:r>
              <a:rPr lang="en-US" altLang="ko-KR" sz="2000" dirty="0"/>
              <a:t>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FAE999C-677E-F6BC-C22E-2B164F967602}"/>
              </a:ext>
            </a:extLst>
          </p:cNvPr>
          <p:cNvSpPr/>
          <p:nvPr/>
        </p:nvSpPr>
        <p:spPr>
          <a:xfrm>
            <a:off x="10936705" y="6340642"/>
            <a:ext cx="757990" cy="336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45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58172C-0F02-562C-7C5F-25ED645C0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Bastion Manager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1D5C85-52BC-C948-9D66-76FD8DC2B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Container network and dependency maps </a:t>
            </a:r>
          </a:p>
          <a:p>
            <a:pPr lvl="1"/>
            <a:r>
              <a:rPr lang="en-US" altLang="ko-KR"/>
              <a:t>Collect the network information of deployed containers from container platforms</a:t>
            </a:r>
          </a:p>
          <a:p>
            <a:pPr lvl="1"/>
            <a:r>
              <a:rPr lang="en-US" altLang="ko-KR"/>
              <a:t>Extract the inter-container dependencies using container configurations and network policies</a:t>
            </a:r>
          </a:p>
          <a:p>
            <a:r>
              <a:rPr lang="en-US" altLang="ko-KR"/>
              <a:t>Security enforcement network stack</a:t>
            </a:r>
          </a:p>
          <a:p>
            <a:pPr lvl="1"/>
            <a:r>
              <a:rPr lang="en-US" altLang="ko-KR"/>
              <a:t>Install a security enforcement network stack at a newly deployed container</a:t>
            </a:r>
          </a:p>
          <a:p>
            <a:pPr lvl="1"/>
            <a:r>
              <a:rPr lang="en-US" altLang="ko-KR"/>
              <a:t>Update the maps of the security stack in run time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B52420-D10B-29B3-8E6A-F4A0B98C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F81F3A4-1514-FDF4-97B4-DFCC78C3C1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476" b="55843"/>
          <a:stretch/>
        </p:blipFill>
        <p:spPr>
          <a:xfrm>
            <a:off x="2044528" y="3916772"/>
            <a:ext cx="3850796" cy="120046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5AD8EB3-3978-85BA-C407-31D867F5E2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580"/>
          <a:stretch/>
        </p:blipFill>
        <p:spPr>
          <a:xfrm>
            <a:off x="2044528" y="5183096"/>
            <a:ext cx="8102944" cy="145228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72971FF-34BE-3F0E-A2BD-12CF2AB082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25" b="53420"/>
          <a:stretch/>
        </p:blipFill>
        <p:spPr>
          <a:xfrm>
            <a:off x="6008914" y="3916772"/>
            <a:ext cx="4138558" cy="12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E0182D-BC49-E9E9-043D-4AF820EF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Security Stack - Network Visibility Service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5BF749-EEC8-67C9-5BC2-7AF160D9C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Container Discovery</a:t>
            </a:r>
          </a:p>
          <a:p>
            <a:pPr lvl="1"/>
            <a:r>
              <a:rPr lang="en-US" altLang="ko-KR"/>
              <a:t>First step to identify other containers (targets for communication)</a:t>
            </a:r>
          </a:p>
          <a:p>
            <a:pPr lvl="1"/>
            <a:r>
              <a:rPr lang="en-US" altLang="ko-KR"/>
              <a:t>Possible to be exploited for </a:t>
            </a:r>
            <a:r>
              <a:rPr lang="en-US" altLang="ko-KR" b="1"/>
              <a:t>scanning all containers</a:t>
            </a:r>
            <a:r>
              <a:rPr lang="en-US" altLang="ko-KR"/>
              <a:t> by malicious containers</a:t>
            </a:r>
          </a:p>
          <a:p>
            <a:pPr lvl="2"/>
            <a:r>
              <a:rPr lang="en-US" altLang="ko-KR"/>
              <a:t>Current solutions: No prevention against non-IP-based communications</a:t>
            </a:r>
          </a:p>
          <a:p>
            <a:pPr lvl="1"/>
            <a:endParaRPr lang="en-US" altLang="ko-KR"/>
          </a:p>
          <a:p>
            <a:r>
              <a:rPr lang="en-US" altLang="ko-KR">
                <a:solidFill>
                  <a:srgbClr val="0070C0"/>
                </a:solidFill>
              </a:rPr>
              <a:t>Direct ARP handler</a:t>
            </a:r>
          </a:p>
          <a:p>
            <a:pPr lvl="1"/>
            <a:r>
              <a:rPr lang="en-US" altLang="ko-KR"/>
              <a:t>Directly response ARP requests at the security stack based on inter-container dependencies</a:t>
            </a:r>
          </a:p>
          <a:p>
            <a:pPr lvl="2"/>
            <a:r>
              <a:rPr lang="en-US" altLang="ko-KR"/>
              <a:t>Do not broadcast the requests to the network since this operation could be abused by an attacker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A65442-6EEC-19B0-A9B1-5D3BAD5E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5A265B7-B292-B564-8350-2054BE2C8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314" y="4759251"/>
            <a:ext cx="8998858" cy="14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5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E0182D-BC49-E9E9-043D-4AF820EF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Security Stack - Network Visibility Service (cont.)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5BF749-EEC8-67C9-5BC2-7AF160D9C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Limitation of the direct ARP handler</a:t>
            </a:r>
          </a:p>
          <a:p>
            <a:pPr lvl="1"/>
            <a:r>
              <a:rPr lang="en-US" altLang="ko-KR"/>
              <a:t>Limited to container-level isolation (coverage issue)</a:t>
            </a:r>
          </a:p>
          <a:p>
            <a:pPr lvl="1"/>
            <a:r>
              <a:rPr lang="en-US" altLang="ko-KR"/>
              <a:t>Cannot address malicious network activities between </a:t>
            </a:r>
            <a:r>
              <a:rPr lang="en-US" altLang="ko-KR" b="1"/>
              <a:t>inter-dependent containers</a:t>
            </a:r>
          </a:p>
          <a:p>
            <a:pPr lvl="1"/>
            <a:endParaRPr lang="en-US" altLang="ko-KR"/>
          </a:p>
          <a:p>
            <a:r>
              <a:rPr lang="en-US" altLang="ko-KR">
                <a:solidFill>
                  <a:srgbClr val="0070C0"/>
                </a:solidFill>
              </a:rPr>
              <a:t>Container-aware network isolation</a:t>
            </a:r>
          </a:p>
          <a:p>
            <a:pPr lvl="1"/>
            <a:r>
              <a:rPr lang="en-US" altLang="ko-KR"/>
              <a:t>Restrict container accesses according to finer-grained inter-container dependencies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A65442-6EEC-19B0-A9B1-5D3BAD5E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051E95C-3201-3DC1-69B2-F1D61B97D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50389"/>
            <a:ext cx="10470996" cy="173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2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24577A-7ABF-54CB-421F-92F07751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Security Stack - Traffic Visibility Service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E2C3B2-5A0E-0CF0-8D39-1824E3C37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1494264"/>
            <a:ext cx="11005988" cy="4795720"/>
          </a:xfrm>
        </p:spPr>
        <p:txBody>
          <a:bodyPr/>
          <a:lstStyle/>
          <a:p>
            <a:r>
              <a:rPr lang="en-US" altLang="ko-KR"/>
              <a:t>How to verify sources in current solutions</a:t>
            </a:r>
          </a:p>
          <a:p>
            <a:pPr lvl="1"/>
            <a:r>
              <a:rPr lang="en-US" altLang="ko-KR"/>
              <a:t>Iptables: {source IP and MAC addresses} in packet headers</a:t>
            </a:r>
          </a:p>
          <a:p>
            <a:pPr lvl="2"/>
            <a:r>
              <a:rPr lang="en-US" altLang="ko-KR"/>
              <a:t>Vulnerable to Layer-2 attacks (e.g., ARP spoofing)</a:t>
            </a:r>
          </a:p>
          <a:p>
            <a:pPr lvl="1"/>
            <a:endParaRPr lang="en-US" altLang="ko-KR"/>
          </a:p>
          <a:p>
            <a:r>
              <a:rPr lang="en-US" altLang="ko-KR"/>
              <a:t>Source verification in BASTION</a:t>
            </a:r>
          </a:p>
          <a:p>
            <a:pPr lvl="1"/>
            <a:r>
              <a:rPr lang="en-US" altLang="ko-KR"/>
              <a:t>{source IP and MAC addresses} in packet headers + kernel metadata at the container-side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4F4304C-4259-4A5F-42AD-B01E20D7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9B1BBF1-FD8A-C999-9BAE-F0F523B37E01}"/>
              </a:ext>
            </a:extLst>
          </p:cNvPr>
          <p:cNvGrpSpPr/>
          <p:nvPr/>
        </p:nvGrpSpPr>
        <p:grpSpPr>
          <a:xfrm>
            <a:off x="1387663" y="4128336"/>
            <a:ext cx="9416674" cy="1856826"/>
            <a:chOff x="1387663" y="4528550"/>
            <a:chExt cx="9416674" cy="1856826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B3F7D226-B9A4-8404-9504-E766B5E5C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-1" b="17434"/>
            <a:stretch/>
          </p:blipFill>
          <p:spPr>
            <a:xfrm>
              <a:off x="1387663" y="4528550"/>
              <a:ext cx="9416674" cy="154643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66AB7C3-629B-BB49-2025-04F6B1AF7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7663" t="84662" r="62239" b="-1234"/>
            <a:stretch/>
          </p:blipFill>
          <p:spPr>
            <a:xfrm>
              <a:off x="3992563" y="6074980"/>
              <a:ext cx="950912" cy="310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5819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24577A-7ABF-54CB-421F-92F07751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Security Stack - Traffic Visibility Service (cont.)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E2C3B2-5A0E-0CF0-8D39-1824E3C37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End-to-end direct forwarding</a:t>
            </a:r>
          </a:p>
          <a:p>
            <a:pPr lvl="1"/>
            <a:r>
              <a:rPr lang="en-US" altLang="ko-KR"/>
              <a:t>Directly inject packets delivered from a source into a destination</a:t>
            </a:r>
          </a:p>
          <a:p>
            <a:pPr lvl="1"/>
            <a:r>
              <a:rPr lang="en-US" altLang="ko-KR"/>
              <a:t>Bypass the container network (the Linux network stack at the host-side)</a:t>
            </a:r>
          </a:p>
          <a:p>
            <a:pPr lvl="1"/>
            <a:r>
              <a:rPr lang="en-US" altLang="ko-KR"/>
              <a:t>Use the Linux networking features (XDP/eBPF)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4F4304C-4259-4A5F-42AD-B01E20D7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DCAC952-FEAD-6AA8-1073-DAB8A4763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727" y="3349792"/>
            <a:ext cx="8577942" cy="277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57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6B8C7-5DC5-EDE5-43E1-4832EA21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Security Evaluation</a:t>
            </a:r>
            <a:endParaRPr lang="ko-KR" altLang="en-US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7B53882D-30DC-2BBF-79E6-26C87E77C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5975" y="1580786"/>
            <a:ext cx="10515600" cy="4621941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F958EC-74DA-B7E0-9258-2647F8FC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EF0A0-4C91-D9C1-7410-F4616D938F94}"/>
              </a:ext>
            </a:extLst>
          </p:cNvPr>
          <p:cNvSpPr txBox="1"/>
          <p:nvPr/>
        </p:nvSpPr>
        <p:spPr>
          <a:xfrm>
            <a:off x="5445955" y="6202727"/>
            <a:ext cx="125548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/>
              <a:t>10.26.0.1</a:t>
            </a:r>
            <a:endParaRPr lang="ko-KR" altLang="en-US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5900184-5E2A-9A68-3FF6-193CE96609B4}"/>
              </a:ext>
            </a:extLst>
          </p:cNvPr>
          <p:cNvCxnSpPr>
            <a:endCxn id="8" idx="0"/>
          </p:cNvCxnSpPr>
          <p:nvPr/>
        </p:nvCxnSpPr>
        <p:spPr>
          <a:xfrm>
            <a:off x="6073698" y="5277214"/>
            <a:ext cx="0" cy="925513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ED62BFEF-FFA1-B813-ECDF-A5533C57FEBA}"/>
              </a:ext>
            </a:extLst>
          </p:cNvPr>
          <p:cNvSpPr/>
          <p:nvPr/>
        </p:nvSpPr>
        <p:spPr>
          <a:xfrm rot="10800000">
            <a:off x="6626022" y="4432319"/>
            <a:ext cx="369168" cy="3918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F6A5198C-7E8F-E04F-2C50-AF2B5AFF26CE}"/>
              </a:ext>
            </a:extLst>
          </p:cNvPr>
          <p:cNvSpPr/>
          <p:nvPr/>
        </p:nvSpPr>
        <p:spPr>
          <a:xfrm rot="10800000">
            <a:off x="2948102" y="4958805"/>
            <a:ext cx="369168" cy="3918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B1452638-57C8-D248-93FB-0DB4BD69A8FD}"/>
              </a:ext>
            </a:extLst>
          </p:cNvPr>
          <p:cNvSpPr/>
          <p:nvPr/>
        </p:nvSpPr>
        <p:spPr>
          <a:xfrm>
            <a:off x="7875512" y="2546723"/>
            <a:ext cx="369168" cy="3918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5D45323D-B444-A170-1368-1ADE82BF399C}"/>
              </a:ext>
            </a:extLst>
          </p:cNvPr>
          <p:cNvSpPr/>
          <p:nvPr/>
        </p:nvSpPr>
        <p:spPr>
          <a:xfrm>
            <a:off x="2843473" y="3114673"/>
            <a:ext cx="369168" cy="3918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55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1254EE-1D24-53AD-9890-DC47EF06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Attack Scenario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53F53D-2A92-7BAF-0865-31B96ED1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0500BA3-1779-8AA9-27C0-C5B7DD7F80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9770"/>
          <a:stretch/>
        </p:blipFill>
        <p:spPr>
          <a:xfrm>
            <a:off x="815898" y="1815892"/>
            <a:ext cx="6313716" cy="14668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C023AC-FAE2-E202-078C-9168FF577BBE}"/>
              </a:ext>
            </a:extLst>
          </p:cNvPr>
          <p:cNvSpPr txBox="1"/>
          <p:nvPr/>
        </p:nvSpPr>
        <p:spPr>
          <a:xfrm>
            <a:off x="7075184" y="1815892"/>
            <a:ext cx="5116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/>
              <a:t>1. Scan neighbor containers in a network (Nginx-Guest </a:t>
            </a:r>
            <a:r>
              <a:rPr lang="en-US" altLang="ko-KR"/>
              <a:t>view</a:t>
            </a:r>
            <a:r>
              <a:rPr lang="ko-KR" altLang="en-US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98E4C5-160C-BAC7-E3F5-F3DDAAC47D43}"/>
              </a:ext>
            </a:extLst>
          </p:cNvPr>
          <p:cNvSpPr txBox="1"/>
          <p:nvPr/>
        </p:nvSpPr>
        <p:spPr>
          <a:xfrm>
            <a:off x="7075184" y="3354407"/>
            <a:ext cx="5116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/>
              <a:t>2. Spoof a target container (Nginx-User</a:t>
            </a:r>
            <a:r>
              <a:rPr lang="ko-KR" altLang="en-US"/>
              <a:t> </a:t>
            </a:r>
            <a:r>
              <a:rPr lang="en-US" altLang="ko-KR"/>
              <a:t>view)</a:t>
            </a:r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AAC72C-FC8C-FC0A-5136-658F1B123332}"/>
              </a:ext>
            </a:extLst>
          </p:cNvPr>
          <p:cNvSpPr txBox="1"/>
          <p:nvPr/>
        </p:nvSpPr>
        <p:spPr>
          <a:xfrm>
            <a:off x="7075184" y="4892922"/>
            <a:ext cx="5116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/>
              <a:t>3. Eavesdrop the network traffic of the target</a:t>
            </a:r>
          </a:p>
          <a:p>
            <a:r>
              <a:rPr lang="en-US" altLang="ko-KR"/>
              <a:t>(Nginx-Guest</a:t>
            </a:r>
            <a:r>
              <a:rPr lang="ko-KR" altLang="en-US"/>
              <a:t> </a:t>
            </a:r>
            <a:r>
              <a:rPr lang="en-US" altLang="ko-KR"/>
              <a:t>view)</a:t>
            </a:r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890DEB-2EBC-0561-BFD2-78DF8063D210}"/>
              </a:ext>
            </a:extLst>
          </p:cNvPr>
          <p:cNvSpPr txBox="1"/>
          <p:nvPr/>
        </p:nvSpPr>
        <p:spPr>
          <a:xfrm>
            <a:off x="7075184" y="5780581"/>
            <a:ext cx="5116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/>
              <a:t>4. Inject a fake content (Client-side</a:t>
            </a:r>
            <a:r>
              <a:rPr lang="ko-KR" altLang="en-US"/>
              <a:t> </a:t>
            </a:r>
            <a:r>
              <a:rPr lang="en-US" altLang="ko-KR"/>
              <a:t>view)</a:t>
            </a:r>
            <a:endParaRPr lang="ko-KR" altLang="en-US"/>
          </a:p>
        </p:txBody>
      </p:sp>
      <p:pic>
        <p:nvPicPr>
          <p:cNvPr id="18" name="내용 개체 틀 5">
            <a:extLst>
              <a:ext uri="{FF2B5EF4-FFF2-40B4-BE49-F238E27FC236}">
                <a16:creationId xmlns:a16="http://schemas.microsoft.com/office/drawing/2014/main" id="{7966060F-4511-C24B-D0ED-CDC50CDF3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t="19968"/>
          <a:stretch/>
        </p:blipFill>
        <p:spPr>
          <a:xfrm>
            <a:off x="7081934" y="118216"/>
            <a:ext cx="4428021" cy="1557619"/>
          </a:xfr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87FAE05-ABF0-F1E7-1A6F-A57CC9CEFA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230" b="40831"/>
          <a:stretch/>
        </p:blipFill>
        <p:spPr>
          <a:xfrm>
            <a:off x="815898" y="3282753"/>
            <a:ext cx="6313716" cy="140423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F7A7A701-E6DD-0C11-A8E2-48BA9397A9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413" b="23267"/>
          <a:stretch/>
        </p:blipFill>
        <p:spPr>
          <a:xfrm>
            <a:off x="815898" y="4892922"/>
            <a:ext cx="6313716" cy="64633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3CD5E79-845D-912A-15D3-A7664B120C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707"/>
          <a:stretch/>
        </p:blipFill>
        <p:spPr>
          <a:xfrm>
            <a:off x="815898" y="5780580"/>
            <a:ext cx="6313716" cy="88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6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DE0607-4214-9858-0939-521E1EA4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Container Discovery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BB4BB8E-C15F-6C45-3805-94D82EC8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E99A052-3E3D-C3E1-0216-A87A92CE3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69427"/>
          <a:stretch/>
        </p:blipFill>
        <p:spPr>
          <a:xfrm>
            <a:off x="2624066" y="1901371"/>
            <a:ext cx="6943795" cy="163153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CAB1959-04FE-5779-FD76-864606C58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137" y="4258664"/>
            <a:ext cx="6943725" cy="1047750"/>
          </a:xfrm>
          <a:prstGeom prst="rect">
            <a:avLst/>
          </a:prstGeom>
        </p:spPr>
      </p:pic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1422E4EC-EFCC-65B1-EF39-14D65FD3A309}"/>
              </a:ext>
            </a:extLst>
          </p:cNvPr>
          <p:cNvSpPr/>
          <p:nvPr/>
        </p:nvSpPr>
        <p:spPr>
          <a:xfrm>
            <a:off x="5878286" y="3635828"/>
            <a:ext cx="341085" cy="50410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내용 개체 틀 5">
            <a:extLst>
              <a:ext uri="{FF2B5EF4-FFF2-40B4-BE49-F238E27FC236}">
                <a16:creationId xmlns:a16="http://schemas.microsoft.com/office/drawing/2014/main" id="{9161BD13-4C86-D953-984B-826CE706A19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968"/>
          <a:stretch/>
        </p:blipFill>
        <p:spPr>
          <a:xfrm>
            <a:off x="7081934" y="118216"/>
            <a:ext cx="4428021" cy="15576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7ADC14-DF96-E487-9BF6-53D0F66D9B86}"/>
              </a:ext>
            </a:extLst>
          </p:cNvPr>
          <p:cNvSpPr txBox="1"/>
          <p:nvPr/>
        </p:nvSpPr>
        <p:spPr>
          <a:xfrm>
            <a:off x="1734455" y="1976813"/>
            <a:ext cx="131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Before</a:t>
            </a:r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CB185-A2B9-76C2-EE27-84E00096641B}"/>
              </a:ext>
            </a:extLst>
          </p:cNvPr>
          <p:cNvSpPr txBox="1"/>
          <p:nvPr/>
        </p:nvSpPr>
        <p:spPr>
          <a:xfrm>
            <a:off x="1734455" y="4327190"/>
            <a:ext cx="131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After</a:t>
            </a:r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AA806BCC-393F-209D-A693-70954C4BC4B8}"/>
              </a:ext>
            </a:extLst>
          </p:cNvPr>
          <p:cNvCxnSpPr>
            <a:cxnSpLocks/>
          </p:cNvCxnSpPr>
          <p:nvPr/>
        </p:nvCxnSpPr>
        <p:spPr>
          <a:xfrm>
            <a:off x="7173056" y="5022038"/>
            <a:ext cx="0" cy="5687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D27EA64-2334-029A-BE9F-E3DAEF748EC2}"/>
              </a:ext>
            </a:extLst>
          </p:cNvPr>
          <p:cNvSpPr txBox="1"/>
          <p:nvPr/>
        </p:nvSpPr>
        <p:spPr>
          <a:xfrm>
            <a:off x="6718567" y="5590789"/>
            <a:ext cx="1062351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/>
              <a:t>Redis-Guest</a:t>
            </a:r>
            <a:endParaRPr lang="ko-KR" altLang="en-US" sz="120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8EBA6272-4BFC-389B-59F2-9AD464FC4277}"/>
              </a:ext>
            </a:extLst>
          </p:cNvPr>
          <p:cNvCxnSpPr>
            <a:cxnSpLocks/>
          </p:cNvCxnSpPr>
          <p:nvPr/>
        </p:nvCxnSpPr>
        <p:spPr>
          <a:xfrm>
            <a:off x="3452981" y="5022038"/>
            <a:ext cx="0" cy="5687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AF08300-4F94-2B98-50D4-4272024AD3EA}"/>
              </a:ext>
            </a:extLst>
          </p:cNvPr>
          <p:cNvSpPr txBox="1"/>
          <p:nvPr/>
        </p:nvSpPr>
        <p:spPr>
          <a:xfrm>
            <a:off x="2998492" y="5590789"/>
            <a:ext cx="1062351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/>
              <a:t>Gateway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585528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AB8032-DF06-4EA2-8C4D-9E0E0A6B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Passive Packet Monitoring</a:t>
            </a:r>
            <a:endParaRPr lang="ko-KR" altLang="en-US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D48A60EF-6D16-FB22-D53F-2F2D942A4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7987" y="2092288"/>
            <a:ext cx="8753475" cy="1885950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7F4346E-A053-5D80-4C83-F6E0FDC2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39AA5AC-93F5-2436-DFA9-68086836F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037" y="4772966"/>
            <a:ext cx="8734425" cy="1238250"/>
          </a:xfrm>
          <a:prstGeom prst="rect">
            <a:avLst/>
          </a:prstGeom>
        </p:spPr>
      </p:pic>
      <p:sp>
        <p:nvSpPr>
          <p:cNvPr id="9" name="화살표: 아래쪽 8">
            <a:extLst>
              <a:ext uri="{FF2B5EF4-FFF2-40B4-BE49-F238E27FC236}">
                <a16:creationId xmlns:a16="http://schemas.microsoft.com/office/drawing/2014/main" id="{62CDA361-0A56-7DC6-2B1B-978CD513271D}"/>
              </a:ext>
            </a:extLst>
          </p:cNvPr>
          <p:cNvSpPr/>
          <p:nvPr/>
        </p:nvSpPr>
        <p:spPr>
          <a:xfrm>
            <a:off x="5884181" y="4119922"/>
            <a:ext cx="341085" cy="50410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내용 개체 틀 5">
            <a:extLst>
              <a:ext uri="{FF2B5EF4-FFF2-40B4-BE49-F238E27FC236}">
                <a16:creationId xmlns:a16="http://schemas.microsoft.com/office/drawing/2014/main" id="{11416E02-FA79-D2D4-4E70-0716895BDA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968"/>
          <a:stretch/>
        </p:blipFill>
        <p:spPr>
          <a:xfrm>
            <a:off x="7081934" y="118216"/>
            <a:ext cx="4428021" cy="1557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8775D9-0E86-B30B-A138-7E9F3EAB661B}"/>
              </a:ext>
            </a:extLst>
          </p:cNvPr>
          <p:cNvSpPr txBox="1"/>
          <p:nvPr/>
        </p:nvSpPr>
        <p:spPr>
          <a:xfrm>
            <a:off x="815898" y="2126944"/>
            <a:ext cx="131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Before</a:t>
            </a:r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9F49DB-416E-BE2F-651D-7F316EE21272}"/>
              </a:ext>
            </a:extLst>
          </p:cNvPr>
          <p:cNvSpPr txBox="1"/>
          <p:nvPr/>
        </p:nvSpPr>
        <p:spPr>
          <a:xfrm>
            <a:off x="815898" y="4772966"/>
            <a:ext cx="131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After</a:t>
            </a:r>
            <a:endParaRPr lang="ko-KR" altLang="en-US"/>
          </a:p>
        </p:txBody>
      </p:sp>
      <p:sp>
        <p:nvSpPr>
          <p:cNvPr id="13" name="오른쪽 중괄호 12">
            <a:extLst>
              <a:ext uri="{FF2B5EF4-FFF2-40B4-BE49-F238E27FC236}">
                <a16:creationId xmlns:a16="http://schemas.microsoft.com/office/drawing/2014/main" id="{BD67A180-0DD2-D9AE-09C7-94406AD12643}"/>
              </a:ext>
            </a:extLst>
          </p:cNvPr>
          <p:cNvSpPr/>
          <p:nvPr/>
        </p:nvSpPr>
        <p:spPr>
          <a:xfrm>
            <a:off x="10431462" y="2830286"/>
            <a:ext cx="381681" cy="47897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EF87BA6E-B6D6-C4DD-1D64-FC7E19003823}"/>
              </a:ext>
            </a:extLst>
          </p:cNvPr>
          <p:cNvCxnSpPr>
            <a:stCxn id="13" idx="1"/>
          </p:cNvCxnSpPr>
          <p:nvPr/>
        </p:nvCxnSpPr>
        <p:spPr>
          <a:xfrm>
            <a:off x="10813143" y="3069772"/>
            <a:ext cx="0" cy="2227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124EDD4-2D11-AE4B-DCE8-5CEAE3183813}"/>
              </a:ext>
            </a:extLst>
          </p:cNvPr>
          <p:cNvSpPr txBox="1"/>
          <p:nvPr/>
        </p:nvSpPr>
        <p:spPr>
          <a:xfrm>
            <a:off x="10494963" y="5297714"/>
            <a:ext cx="131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Disappear</a:t>
            </a:r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8A8C5E-A9EB-2592-FD06-996328CE1632}"/>
              </a:ext>
            </a:extLst>
          </p:cNvPr>
          <p:cNvSpPr txBox="1"/>
          <p:nvPr/>
        </p:nvSpPr>
        <p:spPr>
          <a:xfrm>
            <a:off x="5609772" y="6092442"/>
            <a:ext cx="520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With “full” bastion, all packet will disappear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395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7BB4BD-8524-AEBE-3F00-A68D5B9F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Active Packet Injection</a:t>
            </a:r>
            <a:endParaRPr lang="ko-KR" altLang="en-US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216072E3-C8EB-70A1-2DFF-D345248B1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8505" y="1912820"/>
            <a:ext cx="7447536" cy="1737222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CD31E67-33AD-1195-2BA4-7B34969D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E1749DE-5713-48A9-8B8B-91FD37314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359" y="4381642"/>
            <a:ext cx="7399280" cy="2107187"/>
          </a:xfrm>
          <a:prstGeom prst="rect">
            <a:avLst/>
          </a:prstGeom>
        </p:spPr>
      </p:pic>
      <p:sp>
        <p:nvSpPr>
          <p:cNvPr id="9" name="화살표: 아래쪽 8">
            <a:extLst>
              <a:ext uri="{FF2B5EF4-FFF2-40B4-BE49-F238E27FC236}">
                <a16:creationId xmlns:a16="http://schemas.microsoft.com/office/drawing/2014/main" id="{B6168883-73AD-0B43-0734-B74FBF3D7DDB}"/>
              </a:ext>
            </a:extLst>
          </p:cNvPr>
          <p:cNvSpPr/>
          <p:nvPr/>
        </p:nvSpPr>
        <p:spPr>
          <a:xfrm>
            <a:off x="5925456" y="3800074"/>
            <a:ext cx="341085" cy="50410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DC4C068-8EC7-0A2A-1986-8D5AA68D8951}"/>
              </a:ext>
            </a:extLst>
          </p:cNvPr>
          <p:cNvSpPr/>
          <p:nvPr/>
        </p:nvSpPr>
        <p:spPr>
          <a:xfrm>
            <a:off x="2365959" y="3484494"/>
            <a:ext cx="515257" cy="22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내용 개체 틀 5">
            <a:extLst>
              <a:ext uri="{FF2B5EF4-FFF2-40B4-BE49-F238E27FC236}">
                <a16:creationId xmlns:a16="http://schemas.microsoft.com/office/drawing/2014/main" id="{24FB043A-8825-7ABF-0909-CB9DF23060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968"/>
          <a:stretch/>
        </p:blipFill>
        <p:spPr>
          <a:xfrm>
            <a:off x="7081934" y="118216"/>
            <a:ext cx="4428021" cy="15576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012616-4DD5-B2E0-A5FA-F5B86288206E}"/>
              </a:ext>
            </a:extLst>
          </p:cNvPr>
          <p:cNvSpPr txBox="1"/>
          <p:nvPr/>
        </p:nvSpPr>
        <p:spPr>
          <a:xfrm>
            <a:off x="1465943" y="1929686"/>
            <a:ext cx="131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Before</a:t>
            </a:r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B4A383-D32F-6085-3504-0BF5714092AC}"/>
              </a:ext>
            </a:extLst>
          </p:cNvPr>
          <p:cNvSpPr txBox="1"/>
          <p:nvPr/>
        </p:nvSpPr>
        <p:spPr>
          <a:xfrm>
            <a:off x="1465943" y="4381642"/>
            <a:ext cx="131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After</a:t>
            </a:r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03577ED4-D425-205A-D5B3-81E050472A5E}"/>
              </a:ext>
            </a:extLst>
          </p:cNvPr>
          <p:cNvCxnSpPr>
            <a:cxnSpLocks/>
          </p:cNvCxnSpPr>
          <p:nvPr/>
        </p:nvCxnSpPr>
        <p:spPr>
          <a:xfrm>
            <a:off x="10297886" y="4699001"/>
            <a:ext cx="0" cy="8599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C2BE88-3F45-0461-0644-1D201DCBAE2D}"/>
              </a:ext>
            </a:extLst>
          </p:cNvPr>
          <p:cNvSpPr txBox="1"/>
          <p:nvPr/>
        </p:nvSpPr>
        <p:spPr>
          <a:xfrm>
            <a:off x="9826041" y="5540204"/>
            <a:ext cx="131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Dropped</a:t>
            </a:r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E1B1697-9DAF-0D29-FC88-2A3974A85980}"/>
              </a:ext>
            </a:extLst>
          </p:cNvPr>
          <p:cNvSpPr/>
          <p:nvPr/>
        </p:nvSpPr>
        <p:spPr>
          <a:xfrm>
            <a:off x="9129486" y="4252687"/>
            <a:ext cx="493485" cy="892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FCC678EC-5247-F6E2-DDBD-B30778698329}"/>
              </a:ext>
            </a:extLst>
          </p:cNvPr>
          <p:cNvCxnSpPr>
            <a:cxnSpLocks/>
            <a:endCxn id="19" idx="3"/>
          </p:cNvCxnSpPr>
          <p:nvPr/>
        </p:nvCxnSpPr>
        <p:spPr>
          <a:xfrm flipH="1">
            <a:off x="9622971" y="4699001"/>
            <a:ext cx="6749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75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8A19D1-4885-9C25-2AEF-30C3DB7B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BF2AE1-4DFD-31E7-5658-B342A6B21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902"/>
            <a:ext cx="10515600" cy="5236319"/>
          </a:xfrm>
        </p:spPr>
        <p:txBody>
          <a:bodyPr>
            <a:normAutofit/>
          </a:bodyPr>
          <a:lstStyle/>
          <a:p>
            <a:r>
              <a:rPr lang="en-US" altLang="ko-KR" dirty="0"/>
              <a:t>Introduction</a:t>
            </a:r>
          </a:p>
          <a:p>
            <a:pPr lvl="1"/>
            <a:endParaRPr lang="en-US" altLang="ko-KR"/>
          </a:p>
          <a:p>
            <a:r>
              <a:rPr lang="en-US" altLang="ko-KR"/>
              <a:t>Background</a:t>
            </a:r>
          </a:p>
          <a:p>
            <a:pPr lvl="1"/>
            <a:endParaRPr lang="en-US" altLang="ko-KR"/>
          </a:p>
          <a:p>
            <a:r>
              <a:rPr lang="en-US" altLang="ko-KR"/>
              <a:t>Motivation</a:t>
            </a:r>
          </a:p>
          <a:p>
            <a:pPr lvl="1"/>
            <a:endParaRPr lang="en-US" altLang="ko-KR"/>
          </a:p>
          <a:p>
            <a:r>
              <a:rPr lang="en-US" altLang="ko-KR"/>
              <a:t>BASTION</a:t>
            </a:r>
          </a:p>
          <a:p>
            <a:pPr lvl="1"/>
            <a:endParaRPr lang="en-US" altLang="ko-KR"/>
          </a:p>
          <a:p>
            <a:r>
              <a:rPr lang="en-US" altLang="ko-KR"/>
              <a:t>Evaluation</a:t>
            </a:r>
          </a:p>
          <a:p>
            <a:pPr lvl="1"/>
            <a:endParaRPr lang="en-US" altLang="ko-KR"/>
          </a:p>
          <a:p>
            <a:r>
              <a:rPr lang="en-US" altLang="ko-KR"/>
              <a:t>Conclusion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72E862F-7102-6A8D-BA04-8D6757D00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6767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8B971C-7A40-0D73-3B17-1B18A152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Performance: Inter-container Throughputs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EF714A-5360-7050-CEC7-8EF12CDCA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Test environment</a:t>
            </a:r>
          </a:p>
          <a:p>
            <a:pPr lvl="1"/>
            <a:r>
              <a:rPr lang="en-US" altLang="ko-KR"/>
              <a:t>Xeon E5-2630v4 CPU with 64GB of RAM</a:t>
            </a:r>
          </a:p>
          <a:p>
            <a:pPr lvl="1"/>
            <a:endParaRPr lang="en-US" altLang="ko-KR"/>
          </a:p>
          <a:p>
            <a:pPr lvl="1"/>
            <a:r>
              <a:rPr lang="en-US" altLang="ko-KR"/>
              <a:t>Weave overlay networks, TCP traffic with iperf3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en-US" altLang="ko-KR"/>
              <a:t>Low inter-container throughputs across hosts?</a:t>
            </a:r>
          </a:p>
          <a:p>
            <a:pPr lvl="2"/>
            <a:r>
              <a:rPr lang="en-US" altLang="ko-KR"/>
              <a:t>Due to the heavy overheads in physical link traversal and tunneling between hosts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06651B-C043-BD04-A0AB-C1BED8441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F56A7D7-D99B-A21D-04B9-E172AA28A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041" y="3157985"/>
            <a:ext cx="9463314" cy="1422632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FF6D53E-BAF3-0CFA-E94D-9BDC25D04066}"/>
              </a:ext>
            </a:extLst>
          </p:cNvPr>
          <p:cNvSpPr/>
          <p:nvPr/>
        </p:nvSpPr>
        <p:spPr>
          <a:xfrm>
            <a:off x="3444304" y="3046473"/>
            <a:ext cx="1360556" cy="16504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5A348F3-4ECA-31E0-A22B-081C128F70C1}"/>
              </a:ext>
            </a:extLst>
          </p:cNvPr>
          <p:cNvSpPr/>
          <p:nvPr/>
        </p:nvSpPr>
        <p:spPr>
          <a:xfrm>
            <a:off x="8953422" y="2995358"/>
            <a:ext cx="1718364" cy="16504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1854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FE8150-AA91-26FC-988B-A018874F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Performance: Bastion on Various Networks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0565CE-896B-0F42-C2E6-9C9B95181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Test environment</a:t>
            </a:r>
          </a:p>
          <a:p>
            <a:pPr lvl="1"/>
            <a:r>
              <a:rPr lang="en-US" altLang="ko-KR"/>
              <a:t>Xeon E5-2630v4 CPU with 64GB of RAM</a:t>
            </a:r>
          </a:p>
          <a:p>
            <a:pPr lvl="1"/>
            <a:r>
              <a:rPr lang="en-US" altLang="ko-KR"/>
              <a:t>Flannel, Weave, and Calico overlay networks, TCP traffic with iperf3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BC536D9-6657-8181-ED72-3AE88EA6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F7E107C-C63E-A6C8-0D49-91B04BABA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28" y="2739482"/>
            <a:ext cx="8969828" cy="38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66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5380CA-0A94-0694-DAAB-10A7B7E6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Conclusion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A286BC-FF67-D56A-0735-D3762216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The state of current container security</a:t>
            </a:r>
          </a:p>
          <a:p>
            <a:pPr lvl="1"/>
            <a:r>
              <a:rPr lang="en-US" altLang="ko-KR"/>
              <a:t>Mostly focus on the security of containers themselves</a:t>
            </a:r>
          </a:p>
          <a:p>
            <a:pPr lvl="1"/>
            <a:r>
              <a:rPr lang="en-US" altLang="ko-KR"/>
              <a:t>Less concern the security issues in container networks</a:t>
            </a:r>
          </a:p>
          <a:p>
            <a:endParaRPr lang="en-US" altLang="ko-KR"/>
          </a:p>
          <a:p>
            <a:r>
              <a:rPr lang="en-US" altLang="ko-KR"/>
              <a:t>Security assessment of container networks</a:t>
            </a:r>
          </a:p>
          <a:p>
            <a:pPr lvl="1"/>
            <a:r>
              <a:rPr lang="en-US" altLang="ko-KR"/>
              <a:t>Identified how the security challenges in current container networks impact containers</a:t>
            </a:r>
          </a:p>
          <a:p>
            <a:endParaRPr lang="en-US" altLang="ko-KR"/>
          </a:p>
          <a:p>
            <a:r>
              <a:rPr lang="en-US" altLang="ko-KR"/>
              <a:t>Bastion: security enforcement network stack for container networks</a:t>
            </a:r>
          </a:p>
          <a:p>
            <a:pPr lvl="1"/>
            <a:r>
              <a:rPr lang="en-US" altLang="ko-KR"/>
              <a:t>Intelligently isolate inter-container communications</a:t>
            </a:r>
          </a:p>
          <a:p>
            <a:pPr lvl="1"/>
            <a:r>
              <a:rPr lang="en-US" altLang="ko-KR"/>
              <a:t>Effectively mitigate lateral attacks against peer containers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1FD4AC3-81E4-AC04-A49E-5FD0DA584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5551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A311A-D87C-4A6E-A257-63B35A34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373" y="2766218"/>
            <a:ext cx="5039227" cy="1325563"/>
          </a:xfrm>
        </p:spPr>
        <p:txBody>
          <a:bodyPr/>
          <a:lstStyle/>
          <a:p>
            <a:r>
              <a:rPr lang="en-US" altLang="ko-KR" dirty="0"/>
              <a:t>Thank you for listening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F4AB15A-E7CD-6896-A78E-238B31A0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888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6EA068-F2C1-1CA0-772D-DCEFD48F5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Introduction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A590C9-C743-8E5B-C378-97B740EAF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As large-scale deployments of containerized applications increase, so do the number of security vulnerabilities</a:t>
            </a:r>
          </a:p>
          <a:p>
            <a:pPr lvl="1"/>
            <a:r>
              <a:rPr lang="en-US" altLang="ko-KR"/>
              <a:t>This is because they prioritized deployment speed over the risk of deploying insecure containers</a:t>
            </a:r>
          </a:p>
          <a:p>
            <a:pPr lvl="1"/>
            <a:endParaRPr lang="en-US" altLang="ko-KR"/>
          </a:p>
          <a:p>
            <a:r>
              <a:rPr lang="en-US" altLang="ko-KR"/>
              <a:t>Current container network interface plugins (e.g., Calico,</a:t>
            </a:r>
            <a:r>
              <a:rPr lang="ko-KR" altLang="en-US"/>
              <a:t> </a:t>
            </a:r>
            <a:r>
              <a:rPr lang="en-US" altLang="ko-KR"/>
              <a:t>Cilium,</a:t>
            </a:r>
            <a:r>
              <a:rPr lang="ko-KR" altLang="en-US"/>
              <a:t> </a:t>
            </a:r>
            <a:r>
              <a:rPr lang="en-US" altLang="ko-KR"/>
              <a:t>...) is limited by a few security issues</a:t>
            </a:r>
          </a:p>
          <a:p>
            <a:pPr lvl="1"/>
            <a:endParaRPr lang="en-US" altLang="ko-KR"/>
          </a:p>
          <a:p>
            <a:r>
              <a:rPr lang="en-US" altLang="ko-KR"/>
              <a:t>In response, authors introduced a new secure network stack called </a:t>
            </a:r>
            <a:r>
              <a:rPr lang="en-US" altLang="ko-KR" b="1"/>
              <a:t>BASTION</a:t>
            </a:r>
            <a:r>
              <a:rPr lang="en-US" altLang="ko-KR"/>
              <a:t>, which provides an isolated secure network stack for each container</a:t>
            </a:r>
          </a:p>
          <a:p>
            <a:pPr lvl="1"/>
            <a:r>
              <a:rPr lang="en-US" altLang="ko-KR" b="1"/>
              <a:t>BASTION</a:t>
            </a:r>
            <a:r>
              <a:rPr lang="en-US" altLang="ko-KR"/>
              <a:t> can improve performance by up to 25.4% by controlling network communication between containers and enforcing security policies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40047AE-3914-D648-A5AB-F87137B2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634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2FFA2D-BECD-7EF0-9946-A3CC7CC1E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Background - Container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AA0624-4691-CDCA-1A29-0416165FE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1452224"/>
            <a:ext cx="10515600" cy="4795720"/>
          </a:xfrm>
        </p:spPr>
        <p:txBody>
          <a:bodyPr/>
          <a:lstStyle/>
          <a:p>
            <a:r>
              <a:rPr lang="en-US" altLang="ko-KR"/>
              <a:t>Virtualization</a:t>
            </a:r>
          </a:p>
          <a:p>
            <a:pPr lvl="1"/>
            <a:r>
              <a:rPr lang="en-US" altLang="ko-KR" b="1"/>
              <a:t>Abstracts computer resources</a:t>
            </a:r>
            <a:r>
              <a:rPr lang="en-US" altLang="ko-KR"/>
              <a:t> to make what is physically one, such as an application, server, or storage device, appear to be many</a:t>
            </a:r>
          </a:p>
          <a:p>
            <a:pPr lvl="2"/>
            <a:endParaRPr lang="en-US" altLang="ko-KR"/>
          </a:p>
          <a:p>
            <a:r>
              <a:rPr lang="en-US" altLang="ko-KR"/>
              <a:t>VM vs Container</a:t>
            </a:r>
          </a:p>
          <a:p>
            <a:pPr lvl="1"/>
            <a:r>
              <a:rPr lang="en-US" altLang="ko-KR"/>
              <a:t>Different way to virtualization</a:t>
            </a:r>
          </a:p>
          <a:p>
            <a:pPr lvl="2"/>
            <a:r>
              <a:rPr lang="en-US" altLang="ko-KR" b="1"/>
              <a:t>Virtual machine</a:t>
            </a:r>
            <a:r>
              <a:rPr lang="en-US" altLang="ko-KR"/>
              <a:t>: Running on host operating system and has a guest operating system</a:t>
            </a:r>
          </a:p>
          <a:p>
            <a:pPr lvl="2"/>
            <a:r>
              <a:rPr lang="en-US" altLang="ko-KR" b="1"/>
              <a:t>Container</a:t>
            </a:r>
            <a:r>
              <a:rPr lang="en-US" altLang="ko-KR"/>
              <a:t>: Sharing the Linux kernel and running independently with allocated system resources</a:t>
            </a:r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CA3051-9345-2EE6-AC50-8A395E7B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1BDD7-171B-AA27-DFF8-874D5B74EA57}"/>
              </a:ext>
            </a:extLst>
          </p:cNvPr>
          <p:cNvSpPr txBox="1"/>
          <p:nvPr/>
        </p:nvSpPr>
        <p:spPr>
          <a:xfrm>
            <a:off x="14512" y="6642556"/>
            <a:ext cx="32221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/>
              <a:t>https://tech.ktcloud.com/</a:t>
            </a:r>
            <a:endParaRPr lang="ko-KR" altLang="en-US" sz="8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979F418-9E71-26D4-275B-236DD5997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647" y="4007251"/>
            <a:ext cx="6848705" cy="265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4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2FFA2D-BECD-7EF0-9946-A3CC7CC1E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Background – Docker / Container Network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AA0624-4691-CDCA-1A29-0416165FE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Docker - Tool for using container</a:t>
            </a:r>
          </a:p>
          <a:p>
            <a:pPr lvl="1"/>
            <a:r>
              <a:rPr lang="en-US" altLang="ko-KR"/>
              <a:t>Open source project that automates the deployment of Linux applications into software </a:t>
            </a:r>
            <a:r>
              <a:rPr lang="en-US" altLang="ko-KR" b="1"/>
              <a:t>containers</a:t>
            </a:r>
          </a:p>
          <a:p>
            <a:pPr lvl="1"/>
            <a:r>
              <a:rPr lang="en-US" altLang="ko-KR"/>
              <a:t>Image: Include all the files and configuration values needed to run the container</a:t>
            </a:r>
          </a:p>
          <a:p>
            <a:endParaRPr lang="en-US" altLang="ko-KR"/>
          </a:p>
          <a:p>
            <a:r>
              <a:rPr lang="en-US" altLang="ko-KR"/>
              <a:t>Container network</a:t>
            </a:r>
          </a:p>
          <a:p>
            <a:pPr lvl="1"/>
            <a:r>
              <a:rPr lang="en-US" altLang="ko-KR"/>
              <a:t>Applies network and security policies </a:t>
            </a:r>
            <a:br>
              <a:rPr lang="en-US" altLang="ko-KR"/>
            </a:br>
            <a:r>
              <a:rPr lang="en-US" altLang="ko-KR"/>
              <a:t>into </a:t>
            </a:r>
            <a:r>
              <a:rPr lang="en-US" altLang="ko-KR" b="1"/>
              <a:t>bridge networks</a:t>
            </a:r>
            <a:r>
              <a:rPr lang="en-US" altLang="ko-KR"/>
              <a:t> using </a:t>
            </a:r>
            <a:r>
              <a:rPr lang="en-US" altLang="ko-KR">
                <a:solidFill>
                  <a:srgbClr val="FF0000"/>
                </a:solidFill>
              </a:rPr>
              <a:t>iptables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CA3051-9345-2EE6-AC50-8A395E7B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1BDD7-171B-AA27-DFF8-874D5B74EA57}"/>
              </a:ext>
            </a:extLst>
          </p:cNvPr>
          <p:cNvSpPr txBox="1"/>
          <p:nvPr/>
        </p:nvSpPr>
        <p:spPr>
          <a:xfrm>
            <a:off x="14512" y="6642556"/>
            <a:ext cx="32221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/>
              <a:t>https://tech.ktcloud.com/</a:t>
            </a:r>
            <a:endParaRPr lang="ko-KR" altLang="en-US" sz="80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EA480DF-F498-B749-E810-AE8B274C6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256" y="4855193"/>
            <a:ext cx="6662058" cy="168321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AD70693-8AF4-93F0-08D9-345B6A009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656" y="3523702"/>
            <a:ext cx="4731658" cy="119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39EF67-0306-503B-2CAF-EC56C34C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Security Challenges in Container Networks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D5BB74-E2EE-02AD-CB24-880E5F562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ko-KR"/>
              <a:t>Loss of container context (</a:t>
            </a:r>
            <a:r>
              <a:rPr lang="en-US" altLang="ko-KR">
                <a:solidFill>
                  <a:srgbClr val="FF0000"/>
                </a:solidFill>
              </a:rPr>
              <a:t>Authentication</a:t>
            </a:r>
            <a:r>
              <a:rPr lang="en-US" altLang="ko-KR"/>
              <a:t>)</a:t>
            </a:r>
          </a:p>
          <a:p>
            <a:pPr lvl="1"/>
            <a:r>
              <a:rPr lang="en-US" altLang="ko-KR"/>
              <a:t>Do not know where packets actually come from in the host network namespace</a:t>
            </a:r>
          </a:p>
          <a:p>
            <a:pPr lvl="1"/>
            <a:r>
              <a:rPr lang="en-US" altLang="ko-KR"/>
              <a:t>Possible to forge packets on behalf of any other containers</a:t>
            </a:r>
          </a:p>
          <a:p>
            <a:endParaRPr lang="en-US" altLang="ko-KR"/>
          </a:p>
          <a:p>
            <a:pPr marL="457200" indent="-457200">
              <a:buFont typeface="+mj-lt"/>
              <a:buAutoNum type="arabicPeriod" startAt="2"/>
            </a:pPr>
            <a:r>
              <a:rPr lang="en-US" altLang="ko-KR"/>
              <a:t>Limitations of IP-based access controls (</a:t>
            </a:r>
            <a:r>
              <a:rPr lang="en-US" altLang="ko-KR">
                <a:solidFill>
                  <a:srgbClr val="FF0000"/>
                </a:solidFill>
              </a:rPr>
              <a:t>Performance</a:t>
            </a:r>
            <a:r>
              <a:rPr lang="en-US" altLang="ko-KR"/>
              <a:t>)</a:t>
            </a:r>
          </a:p>
          <a:p>
            <a:pPr lvl="1"/>
            <a:r>
              <a:rPr lang="en-US" altLang="ko-KR"/>
              <a:t>Dynamically changed container IP addresses</a:t>
            </a:r>
          </a:p>
          <a:p>
            <a:pPr lvl="1"/>
            <a:r>
              <a:rPr lang="en-US" altLang="ko-KR"/>
              <a:t>Still vulnerable to L2 attacks due to limited scope</a:t>
            </a:r>
          </a:p>
          <a:p>
            <a:endParaRPr lang="en-US" altLang="ko-KR"/>
          </a:p>
          <a:p>
            <a:pPr marL="457200" indent="-457200">
              <a:buFont typeface="+mj-lt"/>
              <a:buAutoNum type="arabicPeriod" startAt="3"/>
            </a:pPr>
            <a:r>
              <a:rPr lang="en-US" altLang="ko-KR"/>
              <a:t>Network policy explosion (</a:t>
            </a:r>
            <a:r>
              <a:rPr lang="en-US" altLang="ko-KR">
                <a:solidFill>
                  <a:srgbClr val="FF0000"/>
                </a:solidFill>
              </a:rPr>
              <a:t>Performance</a:t>
            </a:r>
            <a:r>
              <a:rPr lang="en-US" altLang="ko-KR"/>
              <a:t>)</a:t>
            </a:r>
          </a:p>
          <a:p>
            <a:pPr lvl="1"/>
            <a:r>
              <a:rPr lang="en-US" altLang="ko-KR"/>
              <a:t>Iptables: centralized mechanism for all network interfaces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496A53-F019-99DD-19BC-24A1BA5D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5C831E3-E96F-9F3F-A94A-C89E773A8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930" y="2515960"/>
            <a:ext cx="3944240" cy="3164821"/>
          </a:xfrm>
          <a:prstGeom prst="rect">
            <a:avLst/>
          </a:prstGeom>
        </p:spPr>
      </p:pic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DBF8F876-17DF-38D0-254E-6A4A46CEB638}"/>
              </a:ext>
            </a:extLst>
          </p:cNvPr>
          <p:cNvSpPr/>
          <p:nvPr/>
        </p:nvSpPr>
        <p:spPr>
          <a:xfrm>
            <a:off x="11016277" y="4284464"/>
            <a:ext cx="369168" cy="3918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4571E29B-421B-7220-DEC4-A2FF633143C8}"/>
              </a:ext>
            </a:extLst>
          </p:cNvPr>
          <p:cNvSpPr/>
          <p:nvPr/>
        </p:nvSpPr>
        <p:spPr>
          <a:xfrm>
            <a:off x="11211780" y="3575316"/>
            <a:ext cx="369168" cy="3918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03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39EF67-0306-503B-2CAF-EC56C34C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Security Challenges in Container Networks (cont.)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D5BB74-E2EE-02AD-CB24-880E5F562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altLang="ko-KR"/>
              <a:t>Unrestricted host access (</a:t>
            </a:r>
            <a:r>
              <a:rPr lang="en-US" altLang="ko-KR">
                <a:solidFill>
                  <a:srgbClr val="FF0000"/>
                </a:solidFill>
              </a:rPr>
              <a:t>Authorization</a:t>
            </a:r>
            <a:r>
              <a:rPr lang="en-US" altLang="ko-KR"/>
              <a:t>)</a:t>
            </a:r>
          </a:p>
          <a:p>
            <a:pPr lvl="1"/>
            <a:r>
              <a:rPr lang="en-US" altLang="ko-KR"/>
              <a:t>The gateway of a container network in the host network namespace</a:t>
            </a:r>
          </a:p>
          <a:p>
            <a:pPr lvl="2"/>
            <a:r>
              <a:rPr lang="en-US" altLang="ko-KR"/>
              <a:t>Necessary to access external networks</a:t>
            </a:r>
          </a:p>
          <a:p>
            <a:pPr lvl="2"/>
            <a:r>
              <a:rPr lang="en-US" altLang="ko-KR"/>
              <a:t>Allow accessing the services running at the host</a:t>
            </a:r>
          </a:p>
          <a:p>
            <a:endParaRPr lang="en-US" altLang="ko-KR"/>
          </a:p>
          <a:p>
            <a:pPr marL="457200" indent="-457200">
              <a:buFont typeface="+mj-lt"/>
              <a:buAutoNum type="arabicPeriod" startAt="5"/>
            </a:pPr>
            <a:r>
              <a:rPr lang="en-US" altLang="ko-KR"/>
              <a:t>Unrestricted network-privileged containers (</a:t>
            </a:r>
            <a:r>
              <a:rPr lang="en-US" altLang="ko-KR">
                <a:solidFill>
                  <a:srgbClr val="FF0000"/>
                </a:solidFill>
              </a:rPr>
              <a:t>Authorization</a:t>
            </a:r>
            <a:r>
              <a:rPr lang="en-US" altLang="ko-KR"/>
              <a:t>)</a:t>
            </a:r>
          </a:p>
          <a:p>
            <a:pPr lvl="1"/>
            <a:r>
              <a:rPr lang="en-US" altLang="ko-KR"/>
              <a:t>Network-privileged containers</a:t>
            </a:r>
          </a:p>
          <a:p>
            <a:pPr lvl="2"/>
            <a:r>
              <a:rPr lang="en-US" altLang="ko-KR"/>
              <a:t>Share the host network namespace</a:t>
            </a:r>
          </a:p>
          <a:p>
            <a:pPr lvl="1"/>
            <a:r>
              <a:rPr lang="en-US" altLang="ko-KR"/>
              <a:t>All network interfaces under control</a:t>
            </a:r>
          </a:p>
          <a:p>
            <a:pPr lvl="1"/>
            <a:r>
              <a:rPr lang="en-US" altLang="ko-KR"/>
              <a:t>No solutions that consider security policies for them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496A53-F019-99DD-19BC-24A1BA5D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9EBA849-0794-7062-7170-4026BF0F1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920" y="3633284"/>
            <a:ext cx="4156308" cy="2651281"/>
          </a:xfrm>
          <a:prstGeom prst="rect">
            <a:avLst/>
          </a:prstGeom>
        </p:spPr>
      </p:pic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0A7A0059-6E6C-D8FA-5AC4-30B4F5CF0BEB}"/>
              </a:ext>
            </a:extLst>
          </p:cNvPr>
          <p:cNvSpPr/>
          <p:nvPr/>
        </p:nvSpPr>
        <p:spPr>
          <a:xfrm>
            <a:off x="9289708" y="3696181"/>
            <a:ext cx="369168" cy="3918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E9A6A55A-56A3-FAFF-60FF-D0BBFC462487}"/>
              </a:ext>
            </a:extLst>
          </p:cNvPr>
          <p:cNvSpPr/>
          <p:nvPr/>
        </p:nvSpPr>
        <p:spPr>
          <a:xfrm>
            <a:off x="10751740" y="5034948"/>
            <a:ext cx="369168" cy="3918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03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D1ECAD-8E05-298E-B195-DFEE10DA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BASTION: Security Enforcement Network Stack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F7CBBB-EC2C-7CE4-354C-FA2066287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1494264"/>
            <a:ext cx="10679416" cy="5037165"/>
          </a:xfrm>
        </p:spPr>
        <p:txBody>
          <a:bodyPr>
            <a:normAutofit/>
          </a:bodyPr>
          <a:lstStyle/>
          <a:p>
            <a:r>
              <a:rPr lang="en-US" altLang="ko-KR"/>
              <a:t>Goal</a:t>
            </a:r>
          </a:p>
          <a:p>
            <a:pPr lvl="1"/>
            <a:r>
              <a:rPr lang="en-US" altLang="ko-KR"/>
              <a:t>Secure a container network through an intelligent container-aware communication sandbox</a:t>
            </a:r>
          </a:p>
          <a:p>
            <a:pPr lvl="2"/>
            <a:r>
              <a:rPr lang="en-US" altLang="ko-KR"/>
              <a:t>Protect network threats that abuse the security challenges of current container networks</a:t>
            </a:r>
          </a:p>
          <a:p>
            <a:pPr lvl="2"/>
            <a:r>
              <a:rPr lang="en-US" altLang="ko-KR"/>
              <a:t>Isolate inter-container communications according to their dependencies</a:t>
            </a:r>
          </a:p>
          <a:p>
            <a:pPr lvl="1"/>
            <a:endParaRPr lang="en-US" altLang="ko-KR"/>
          </a:p>
          <a:p>
            <a:r>
              <a:rPr lang="en-US" altLang="ko-KR"/>
              <a:t>Key Components</a:t>
            </a:r>
          </a:p>
          <a:p>
            <a:pPr lvl="1"/>
            <a:r>
              <a:rPr lang="en-US" altLang="ko-KR"/>
              <a:t>Bastion manager</a:t>
            </a:r>
          </a:p>
          <a:p>
            <a:pPr lvl="2"/>
            <a:r>
              <a:rPr lang="en-US" altLang="ko-KR"/>
              <a:t>Collect all network information (e.g., network configurations and policies) from container platforms</a:t>
            </a:r>
          </a:p>
          <a:p>
            <a:pPr lvl="1"/>
            <a:r>
              <a:rPr lang="en-US" altLang="ko-KR"/>
              <a:t>Network visibility service (</a:t>
            </a:r>
            <a:r>
              <a:rPr lang="en-US" altLang="ko-KR">
                <a:solidFill>
                  <a:srgbClr val="0070C0"/>
                </a:solidFill>
              </a:rPr>
              <a:t>Authorization, Performance</a:t>
            </a:r>
            <a:r>
              <a:rPr lang="en-US" altLang="ko-KR"/>
              <a:t>)</a:t>
            </a:r>
          </a:p>
          <a:p>
            <a:pPr lvl="2"/>
            <a:r>
              <a:rPr lang="en-US" altLang="ko-KR"/>
              <a:t>Provide fine-grained control over different network topology visibility per container application</a:t>
            </a:r>
          </a:p>
          <a:p>
            <a:pPr lvl="1"/>
            <a:r>
              <a:rPr lang="en-US" altLang="ko-KR"/>
              <a:t>Traffic visibility service (</a:t>
            </a:r>
            <a:r>
              <a:rPr lang="en-US" altLang="ko-KR">
                <a:solidFill>
                  <a:srgbClr val="0070C0"/>
                </a:solidFill>
              </a:rPr>
              <a:t>Authentication, Performance</a:t>
            </a:r>
            <a:r>
              <a:rPr lang="en-US" altLang="ko-KR"/>
              <a:t>)</a:t>
            </a:r>
          </a:p>
          <a:p>
            <a:pPr lvl="2"/>
            <a:r>
              <a:rPr lang="en-US" altLang="ko-KR"/>
              <a:t>Securely isolate inter-container communications in a point-to-point manner</a:t>
            </a:r>
          </a:p>
          <a:p>
            <a:pPr lvl="2"/>
            <a:r>
              <a:rPr lang="en-US" altLang="ko-KR"/>
              <a:t>Prevent the exposure of inter-container network traffic to other peer containers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E697C58-672A-435E-AA4D-4C889F5B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598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983105-4CE7-ABF9-DE2D-DCEA3D26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Bastion Architecture</a:t>
            </a:r>
            <a:endParaRPr lang="ko-KR" altLang="en-US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5B190207-B80B-0A59-FC3F-155109ADC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6733" y="1346427"/>
            <a:ext cx="8994084" cy="5090660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ADD5BA-9E46-C0B6-DE4B-33F15F64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139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41391</TotalTime>
  <Words>1059</Words>
  <Application>Microsoft Office PowerPoint</Application>
  <PresentationFormat>와이드스크린</PresentationFormat>
  <Paragraphs>215</Paragraphs>
  <Slides>23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7" baseType="lpstr">
      <vt:lpstr>맑은 고딕</vt:lpstr>
      <vt:lpstr>함초롬바탕</vt:lpstr>
      <vt:lpstr>Arial</vt:lpstr>
      <vt:lpstr>Office 테마</vt:lpstr>
      <vt:lpstr>BASTION: A Security Enforcement Network Stack for Container Networks</vt:lpstr>
      <vt:lpstr>Index</vt:lpstr>
      <vt:lpstr>Introduction</vt:lpstr>
      <vt:lpstr>Background - Container</vt:lpstr>
      <vt:lpstr>Background – Docker / Container Network</vt:lpstr>
      <vt:lpstr>Security Challenges in Container Networks</vt:lpstr>
      <vt:lpstr>Security Challenges in Container Networks (cont.)</vt:lpstr>
      <vt:lpstr>BASTION: Security Enforcement Network Stack</vt:lpstr>
      <vt:lpstr>Bastion Architecture</vt:lpstr>
      <vt:lpstr>Bastion Manager</vt:lpstr>
      <vt:lpstr>Security Stack - Network Visibility Service</vt:lpstr>
      <vt:lpstr>Security Stack - Network Visibility Service (cont.)</vt:lpstr>
      <vt:lpstr>Security Stack - Traffic Visibility Service</vt:lpstr>
      <vt:lpstr>Security Stack - Traffic Visibility Service (cont.)</vt:lpstr>
      <vt:lpstr>Security Evaluation</vt:lpstr>
      <vt:lpstr>Attack Scenario</vt:lpstr>
      <vt:lpstr>Container Discovery</vt:lpstr>
      <vt:lpstr>Passive Packet Monitoring</vt:lpstr>
      <vt:lpstr>Active Packet Injection</vt:lpstr>
      <vt:lpstr>Performance: Inter-container Throughputs</vt:lpstr>
      <vt:lpstr>Performance: Bastion on Various Networks</vt:lpstr>
      <vt:lpstr>Conclusion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Privaros: A Framework for Privacy-Compliant Delivery Drones</dc:title>
  <dc:creator>정경헌</dc:creator>
  <cp:lastModifiedBy>정경헌</cp:lastModifiedBy>
  <cp:revision>2553</cp:revision>
  <dcterms:created xsi:type="dcterms:W3CDTF">2022-02-07T05:53:47Z</dcterms:created>
  <dcterms:modified xsi:type="dcterms:W3CDTF">2024-09-23T17:12:45Z</dcterms:modified>
</cp:coreProperties>
</file>