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62" r:id="rId3"/>
    <p:sldId id="257" r:id="rId4"/>
    <p:sldId id="299" r:id="rId5"/>
    <p:sldId id="265" r:id="rId6"/>
    <p:sldId id="267" r:id="rId7"/>
    <p:sldId id="270" r:id="rId8"/>
    <p:sldId id="298" r:id="rId9"/>
    <p:sldId id="264" r:id="rId10"/>
    <p:sldId id="345" r:id="rId11"/>
    <p:sldId id="320" r:id="rId12"/>
    <p:sldId id="321" r:id="rId13"/>
    <p:sldId id="297" r:id="rId14"/>
    <p:sldId id="272" r:id="rId15"/>
    <p:sldId id="275" r:id="rId16"/>
    <p:sldId id="273" r:id="rId17"/>
    <p:sldId id="337" r:id="rId18"/>
    <p:sldId id="336" r:id="rId19"/>
    <p:sldId id="351" r:id="rId20"/>
    <p:sldId id="296" r:id="rId21"/>
    <p:sldId id="329" r:id="rId22"/>
    <p:sldId id="333" r:id="rId23"/>
    <p:sldId id="335" r:id="rId24"/>
    <p:sldId id="328" r:id="rId25"/>
    <p:sldId id="332" r:id="rId26"/>
    <p:sldId id="331" r:id="rId27"/>
    <p:sldId id="295" r:id="rId28"/>
    <p:sldId id="279" r:id="rId29"/>
    <p:sldId id="341" r:id="rId30"/>
    <p:sldId id="346" r:id="rId31"/>
    <p:sldId id="349" r:id="rId32"/>
    <p:sldId id="347" r:id="rId33"/>
    <p:sldId id="338" r:id="rId34"/>
    <p:sldId id="340" r:id="rId35"/>
    <p:sldId id="300" r:id="rId36"/>
    <p:sldId id="284" r:id="rId37"/>
    <p:sldId id="302" r:id="rId38"/>
    <p:sldId id="303" r:id="rId39"/>
    <p:sldId id="304" r:id="rId40"/>
    <p:sldId id="305" r:id="rId41"/>
    <p:sldId id="306" r:id="rId42"/>
    <p:sldId id="314" r:id="rId43"/>
    <p:sldId id="316" r:id="rId44"/>
    <p:sldId id="348" r:id="rId45"/>
    <p:sldId id="344" r:id="rId46"/>
    <p:sldId id="322" r:id="rId47"/>
    <p:sldId id="327" r:id="rId48"/>
    <p:sldId id="323" r:id="rId49"/>
    <p:sldId id="334" r:id="rId50"/>
    <p:sldId id="325" r:id="rId51"/>
    <p:sldId id="319" r:id="rId5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FD3CA230-F94B-40A1-B646-194041EE661F}">
          <p14:sldIdLst>
            <p14:sldId id="256"/>
            <p14:sldId id="262"/>
            <p14:sldId id="257"/>
            <p14:sldId id="299"/>
            <p14:sldId id="265"/>
            <p14:sldId id="267"/>
            <p14:sldId id="270"/>
            <p14:sldId id="298"/>
            <p14:sldId id="264"/>
            <p14:sldId id="345"/>
            <p14:sldId id="320"/>
            <p14:sldId id="321"/>
            <p14:sldId id="297"/>
            <p14:sldId id="272"/>
            <p14:sldId id="275"/>
            <p14:sldId id="273"/>
            <p14:sldId id="337"/>
            <p14:sldId id="336"/>
            <p14:sldId id="351"/>
            <p14:sldId id="296"/>
            <p14:sldId id="329"/>
            <p14:sldId id="333"/>
            <p14:sldId id="335"/>
            <p14:sldId id="328"/>
            <p14:sldId id="332"/>
            <p14:sldId id="331"/>
            <p14:sldId id="295"/>
            <p14:sldId id="279"/>
            <p14:sldId id="341"/>
            <p14:sldId id="346"/>
            <p14:sldId id="349"/>
            <p14:sldId id="347"/>
          </p14:sldIdLst>
        </p14:section>
        <p14:section name="Appendix" id="{AF49D6B3-D590-45D7-8EBC-6F4285CB30F4}">
          <p14:sldIdLst>
            <p14:sldId id="338"/>
            <p14:sldId id="340"/>
            <p14:sldId id="300"/>
            <p14:sldId id="284"/>
            <p14:sldId id="302"/>
            <p14:sldId id="303"/>
            <p14:sldId id="304"/>
            <p14:sldId id="305"/>
            <p14:sldId id="306"/>
            <p14:sldId id="314"/>
            <p14:sldId id="316"/>
            <p14:sldId id="348"/>
            <p14:sldId id="344"/>
            <p14:sldId id="322"/>
            <p14:sldId id="327"/>
            <p14:sldId id="323"/>
            <p14:sldId id="334"/>
            <p14:sldId id="325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588" autoAdjust="0"/>
  </p:normalViewPr>
  <p:slideViewPr>
    <p:cSldViewPr snapToGrid="0">
      <p:cViewPr varScale="1">
        <p:scale>
          <a:sx n="119" d="100"/>
          <a:sy n="119" d="100"/>
        </p:scale>
        <p:origin x="117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538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751F9-68E6-41B6-8219-AB83BBE9B7B4}" type="datetimeFigureOut">
              <a:rPr lang="ko-KR" altLang="en-US" smtClean="0"/>
              <a:t>2024-11-25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F1EA-93ED-4FDD-B8B5-2A031FC9BF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400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메인세미나</a:t>
            </a:r>
            <a:r>
              <a:rPr lang="ko-KR" altLang="en-US" dirty="0"/>
              <a:t> 발표 시작하겠습니다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안녕하세요</a:t>
            </a:r>
            <a:r>
              <a:rPr lang="en-US" altLang="ko-KR" dirty="0"/>
              <a:t>, (</a:t>
            </a:r>
            <a:r>
              <a:rPr lang="ko-KR" altLang="en-US" dirty="0"/>
              <a:t>논문 제목</a:t>
            </a:r>
            <a:r>
              <a:rPr lang="en-US" altLang="ko-KR" dirty="0"/>
              <a:t>)</a:t>
            </a:r>
            <a:r>
              <a:rPr lang="ko-KR" altLang="en-US" dirty="0"/>
              <a:t>을</a:t>
            </a:r>
            <a:r>
              <a:rPr lang="en-US" altLang="ko-KR" dirty="0"/>
              <a:t> </a:t>
            </a:r>
            <a:r>
              <a:rPr lang="ko-KR" altLang="en-US" dirty="0"/>
              <a:t>발표하게 된 박홍근입니다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논문은 </a:t>
            </a:r>
            <a:r>
              <a:rPr lang="en-US" altLang="ko-KR" dirty="0"/>
              <a:t>ACM CCS 2024</a:t>
            </a:r>
            <a:r>
              <a:rPr lang="ko-KR" altLang="en-US" dirty="0"/>
              <a:t>에 올라온 논문으로 </a:t>
            </a:r>
            <a:r>
              <a:rPr lang="en-US" altLang="ko-KR" dirty="0"/>
              <a:t>anonymous token</a:t>
            </a:r>
            <a:r>
              <a:rPr lang="ko-KR" altLang="en-US" dirty="0"/>
              <a:t>에 </a:t>
            </a:r>
            <a:r>
              <a:rPr lang="ko-KR" altLang="en-US" dirty="0" err="1"/>
              <a:t>영지식</a:t>
            </a:r>
            <a:r>
              <a:rPr lang="ko-KR" altLang="en-US" dirty="0"/>
              <a:t> 증명을 활용하여 </a:t>
            </a:r>
            <a:r>
              <a:rPr lang="en-US" altLang="ko-KR" dirty="0"/>
              <a:t>Non-transferability</a:t>
            </a:r>
            <a:r>
              <a:rPr lang="ko-KR" altLang="en-US" dirty="0"/>
              <a:t>를 추가한 논문입니다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20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139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ZKP</a:t>
            </a:r>
            <a:r>
              <a:rPr lang="ko-KR" altLang="en-US" dirty="0"/>
              <a:t>는 </a:t>
            </a:r>
            <a:r>
              <a:rPr lang="en-US" altLang="ko-KR" dirty="0"/>
              <a:t>IP</a:t>
            </a:r>
            <a:r>
              <a:rPr lang="ko-KR" altLang="en-US" dirty="0"/>
              <a:t>에서 </a:t>
            </a:r>
            <a:r>
              <a:rPr lang="en-US" altLang="ko-KR" dirty="0"/>
              <a:t>zero-</a:t>
            </a:r>
            <a:r>
              <a:rPr lang="en-US" altLang="ko-KR" dirty="0" err="1"/>
              <a:t>knowledgeness</a:t>
            </a:r>
            <a:r>
              <a:rPr lang="ko-KR" altLang="en-US" dirty="0"/>
              <a:t>가 추가된 </a:t>
            </a:r>
            <a:r>
              <a:rPr lang="ko-KR" altLang="en-US" dirty="0" err="1"/>
              <a:t>암호기법입니다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</a:t>
            </a:r>
            <a:r>
              <a:rPr lang="en-US" altLang="ko-KR" dirty="0"/>
              <a:t>ZKP</a:t>
            </a:r>
            <a:r>
              <a:rPr lang="ko-KR" altLang="en-US" dirty="0"/>
              <a:t>는 크게 </a:t>
            </a:r>
            <a:r>
              <a:rPr lang="en-US" altLang="ko-KR" dirty="0"/>
              <a:t>3</a:t>
            </a:r>
            <a:r>
              <a:rPr lang="ko-KR" altLang="en-US" dirty="0"/>
              <a:t>가지의 특징을 만족시켜야 합니다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/>
              <a:t>모든 </a:t>
            </a:r>
            <a:r>
              <a:rPr lang="en-US" altLang="ko-KR" dirty="0"/>
              <a:t>prover</a:t>
            </a:r>
            <a:r>
              <a:rPr lang="ko-KR" altLang="en-US" dirty="0"/>
              <a:t>는 시험을 통과할 수 있어야 한다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/>
              <a:t>모든 공격자는 </a:t>
            </a:r>
            <a:r>
              <a:rPr lang="en-US" altLang="ko-KR" dirty="0"/>
              <a:t>verifier</a:t>
            </a:r>
            <a:r>
              <a:rPr lang="ko-KR" altLang="en-US" dirty="0"/>
              <a:t>를 속일 수 없다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/>
              <a:t>어떤 </a:t>
            </a:r>
            <a:r>
              <a:rPr lang="en-US" altLang="ko-KR" dirty="0"/>
              <a:t>verifier</a:t>
            </a:r>
            <a:r>
              <a:rPr lang="ko-KR" altLang="en-US" dirty="0"/>
              <a:t>도 </a:t>
            </a:r>
            <a:r>
              <a:rPr lang="en-US" altLang="ko-KR" dirty="0"/>
              <a:t>ZKP </a:t>
            </a:r>
            <a:r>
              <a:rPr lang="ko-KR" altLang="en-US" dirty="0"/>
              <a:t>과정에서 증명에 대한 추가적인 정보를 얻을 수 없다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오늘 발표에서는 이 </a:t>
            </a:r>
            <a:r>
              <a:rPr lang="en-US" altLang="ko-KR" dirty="0"/>
              <a:t>3</a:t>
            </a:r>
            <a:r>
              <a:rPr lang="ko-KR" altLang="en-US" dirty="0"/>
              <a:t>가지의 개념을 모두 기억하기 보다는 제가 추가로 설명드릴 </a:t>
            </a:r>
            <a:r>
              <a:rPr lang="en-US" altLang="ko-KR" dirty="0"/>
              <a:t>Knowledge-soundness </a:t>
            </a:r>
            <a:r>
              <a:rPr lang="ko-KR" altLang="en-US" dirty="0"/>
              <a:t>만 기억해주시면 감사하겠습니다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이 논문에서는 필요에 의해 </a:t>
            </a:r>
            <a:r>
              <a:rPr lang="en-US" altLang="ko-KR" dirty="0"/>
              <a:t>verifier</a:t>
            </a:r>
            <a:r>
              <a:rPr lang="ko-KR" altLang="en-US" dirty="0"/>
              <a:t>의 </a:t>
            </a:r>
            <a:r>
              <a:rPr lang="en-US" altLang="ko-KR" dirty="0"/>
              <a:t>test</a:t>
            </a:r>
            <a:r>
              <a:rPr lang="ko-KR" altLang="en-US" dirty="0"/>
              <a:t>를 통과한 공격자는 </a:t>
            </a:r>
            <a:r>
              <a:rPr lang="en-US" altLang="ko-KR" dirty="0"/>
              <a:t>proof</a:t>
            </a:r>
            <a:r>
              <a:rPr lang="ko-KR" altLang="en-US" dirty="0"/>
              <a:t>를 알고 있다는 방식으로 </a:t>
            </a:r>
            <a:r>
              <a:rPr lang="en-US" altLang="ko-KR" dirty="0"/>
              <a:t>soundness</a:t>
            </a:r>
            <a:r>
              <a:rPr lang="ko-KR" altLang="en-US" dirty="0"/>
              <a:t>를 정의합니다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이것이 필요한 이유는</a:t>
            </a:r>
            <a:r>
              <a:rPr lang="en-US" altLang="ko-KR" dirty="0"/>
              <a:t>, </a:t>
            </a:r>
            <a:r>
              <a:rPr lang="ko-KR" altLang="en-US" dirty="0"/>
              <a:t>이 논문에서 토큰에 클라이언트의 개인키를 </a:t>
            </a:r>
            <a:r>
              <a:rPr lang="en-US" altLang="ko-KR" dirty="0"/>
              <a:t>bind</a:t>
            </a:r>
            <a:r>
              <a:rPr lang="ko-KR" altLang="en-US" dirty="0"/>
              <a:t>함으로써 </a:t>
            </a:r>
            <a:r>
              <a:rPr lang="en-US" altLang="ko-KR" dirty="0"/>
              <a:t>NT</a:t>
            </a:r>
            <a:r>
              <a:rPr lang="ko-KR" altLang="en-US" dirty="0"/>
              <a:t>를 보장하는데</a:t>
            </a:r>
            <a:r>
              <a:rPr lang="en-US" altLang="ko-KR" dirty="0"/>
              <a:t>, </a:t>
            </a:r>
            <a:r>
              <a:rPr lang="en-US" altLang="ko-KR" dirty="0" err="1"/>
              <a:t>redemptio</a:t>
            </a:r>
            <a:r>
              <a:rPr lang="ko-KR" altLang="en-US" dirty="0"/>
              <a:t>과정에서 개인키를 공개할 수 없기 때문에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Redeem</a:t>
            </a:r>
            <a:r>
              <a:rPr lang="ko-KR" altLang="en-US" dirty="0"/>
              <a:t>하기 위해서는 </a:t>
            </a:r>
            <a:r>
              <a:rPr lang="en-US" altLang="ko-KR" dirty="0"/>
              <a:t>private key</a:t>
            </a:r>
            <a:r>
              <a:rPr lang="ko-KR" altLang="en-US" dirty="0"/>
              <a:t>를 알고 있어야 한다는 접근이 필요하기 때문입니다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3985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NTAT</a:t>
            </a:r>
            <a:r>
              <a:rPr lang="ko-KR" altLang="en-US" dirty="0"/>
              <a:t>도 </a:t>
            </a:r>
            <a:r>
              <a:rPr lang="en-US" altLang="ko-KR" dirty="0"/>
              <a:t>AT </a:t>
            </a:r>
            <a:r>
              <a:rPr lang="ko-KR" altLang="en-US" dirty="0"/>
              <a:t>처럼 </a:t>
            </a:r>
            <a:r>
              <a:rPr lang="en-US" altLang="ko-KR" dirty="0"/>
              <a:t>issuance phase</a:t>
            </a:r>
            <a:r>
              <a:rPr lang="ko-KR" altLang="en-US" dirty="0"/>
              <a:t>와 </a:t>
            </a:r>
            <a:r>
              <a:rPr lang="en-US" altLang="ko-KR" dirty="0"/>
              <a:t>redemption phase</a:t>
            </a:r>
            <a:r>
              <a:rPr lang="ko-KR" altLang="en-US" dirty="0"/>
              <a:t>로 나누어져 있으며</a:t>
            </a:r>
            <a:r>
              <a:rPr lang="en-US" altLang="ko-KR" dirty="0"/>
              <a:t>, </a:t>
            </a:r>
            <a:r>
              <a:rPr lang="ko-KR" altLang="en-US" dirty="0"/>
              <a:t>자세한 내용은 다른 슬라이드에서 설명해 드리도록 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Issuance phase</a:t>
            </a:r>
            <a:r>
              <a:rPr lang="ko-KR" altLang="en-US" dirty="0"/>
              <a:t>에서는 </a:t>
            </a:r>
            <a:r>
              <a:rPr lang="en-US" altLang="ko-KR" dirty="0" err="1"/>
              <a:t>Client.Query</a:t>
            </a:r>
            <a:r>
              <a:rPr lang="en-US" altLang="ko-KR" dirty="0"/>
              <a:t>, </a:t>
            </a:r>
            <a:r>
              <a:rPr lang="en-US" altLang="ko-KR" dirty="0" err="1"/>
              <a:t>Server.Issue</a:t>
            </a:r>
            <a:r>
              <a:rPr lang="ko-KR" altLang="en-US" dirty="0"/>
              <a:t>를 통해 </a:t>
            </a:r>
            <a:r>
              <a:rPr lang="en-US" altLang="ko-KR" dirty="0"/>
              <a:t>security parameter</a:t>
            </a:r>
            <a:r>
              <a:rPr lang="ko-KR" altLang="en-US" dirty="0"/>
              <a:t>를 주고 받은 다음에</a:t>
            </a:r>
            <a:r>
              <a:rPr lang="en-US" altLang="ko-KR" dirty="0"/>
              <a:t>, </a:t>
            </a:r>
            <a:r>
              <a:rPr lang="en-US" altLang="ko-KR" dirty="0" err="1"/>
              <a:t>Client.Final</a:t>
            </a:r>
            <a:r>
              <a:rPr lang="ko-KR" altLang="en-US" dirty="0"/>
              <a:t>을 통해서 토큰을 생성합니다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Redemption phase</a:t>
            </a:r>
            <a:r>
              <a:rPr lang="ko-KR" altLang="en-US" dirty="0"/>
              <a:t>에서는 클라이언트가 </a:t>
            </a:r>
            <a:r>
              <a:rPr lang="en-US" altLang="ko-KR" dirty="0"/>
              <a:t>token</a:t>
            </a:r>
            <a:r>
              <a:rPr lang="ko-KR" altLang="en-US" dirty="0"/>
              <a:t>을 제출하고</a:t>
            </a:r>
            <a:r>
              <a:rPr lang="en-US" altLang="ko-KR" dirty="0"/>
              <a:t>, </a:t>
            </a:r>
            <a:r>
              <a:rPr lang="ko-KR" altLang="en-US" dirty="0"/>
              <a:t>해당 토큰이 올바른 </a:t>
            </a:r>
            <a:r>
              <a:rPr lang="ko-KR" altLang="en-US" dirty="0" err="1"/>
              <a:t>토큰이다라는</a:t>
            </a:r>
            <a:r>
              <a:rPr lang="ko-KR" altLang="en-US" dirty="0"/>
              <a:t> 것을 </a:t>
            </a:r>
            <a:r>
              <a:rPr lang="en-US" altLang="ko-KR" dirty="0" err="1"/>
              <a:t>Client.prove</a:t>
            </a:r>
            <a:r>
              <a:rPr lang="en-US" altLang="ko-KR" dirty="0"/>
              <a:t>, </a:t>
            </a:r>
            <a:r>
              <a:rPr lang="en-US" altLang="ko-KR" dirty="0" err="1"/>
              <a:t>server.verify</a:t>
            </a:r>
            <a:r>
              <a:rPr lang="ko-KR" altLang="en-US" dirty="0"/>
              <a:t>로 구성된 </a:t>
            </a:r>
            <a:r>
              <a:rPr lang="ko-KR" altLang="en-US" dirty="0" err="1"/>
              <a:t>영지식</a:t>
            </a:r>
            <a:r>
              <a:rPr lang="ko-KR" altLang="en-US" dirty="0"/>
              <a:t> 증명을 통해 증명합니다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342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이러한 </a:t>
            </a:r>
            <a:r>
              <a:rPr lang="en-US" altLang="ko-KR" dirty="0"/>
              <a:t>NTAT</a:t>
            </a:r>
            <a:r>
              <a:rPr lang="ko-KR" altLang="en-US" dirty="0"/>
              <a:t>는 크게 </a:t>
            </a:r>
            <a:r>
              <a:rPr lang="en-US" altLang="ko-KR" dirty="0"/>
              <a:t>3</a:t>
            </a:r>
            <a:r>
              <a:rPr lang="ko-KR" altLang="en-US" dirty="0"/>
              <a:t>가지의 </a:t>
            </a:r>
            <a:r>
              <a:rPr lang="en-US" altLang="ko-KR" dirty="0"/>
              <a:t>security property</a:t>
            </a:r>
            <a:r>
              <a:rPr lang="ko-KR" altLang="en-US" dirty="0"/>
              <a:t>들을 가지고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우선 </a:t>
            </a:r>
            <a:r>
              <a:rPr lang="en-US" altLang="ko-KR" dirty="0"/>
              <a:t>NTAT</a:t>
            </a:r>
            <a:r>
              <a:rPr lang="ko-KR" altLang="en-US" dirty="0"/>
              <a:t>가 </a:t>
            </a:r>
            <a:r>
              <a:rPr lang="en-US" altLang="ko-KR" dirty="0"/>
              <a:t>cryptographic token</a:t>
            </a:r>
            <a:r>
              <a:rPr lang="ko-KR" altLang="en-US" dirty="0"/>
              <a:t>이기 위해 필요한 </a:t>
            </a:r>
            <a:r>
              <a:rPr lang="en-US" altLang="ko-KR" dirty="0"/>
              <a:t>Accountability,</a:t>
            </a:r>
          </a:p>
          <a:p>
            <a:r>
              <a:rPr lang="en-US" altLang="ko-KR" dirty="0"/>
              <a:t>Anonymous</a:t>
            </a:r>
            <a:r>
              <a:rPr lang="ko-KR" altLang="en-US" dirty="0"/>
              <a:t>이기 위해 필요한 </a:t>
            </a:r>
            <a:r>
              <a:rPr lang="en-US" altLang="ko-KR" dirty="0" err="1"/>
              <a:t>Unlinkability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그리고</a:t>
            </a:r>
            <a:r>
              <a:rPr lang="en-US" altLang="ko-KR" dirty="0"/>
              <a:t> Non-transferable</a:t>
            </a:r>
            <a:r>
              <a:rPr lang="ko-KR" altLang="en-US" dirty="0"/>
              <a:t>을 위한 </a:t>
            </a:r>
            <a:r>
              <a:rPr lang="en-US" altLang="ko-KR" dirty="0"/>
              <a:t>Non-Transferability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마지막으로 </a:t>
            </a:r>
            <a:r>
              <a:rPr lang="en-US" altLang="ko-KR" dirty="0"/>
              <a:t>Correctness</a:t>
            </a:r>
            <a:r>
              <a:rPr lang="ko-KR" altLang="en-US" dirty="0"/>
              <a:t>도 보장해야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41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우선 </a:t>
            </a:r>
            <a:r>
              <a:rPr lang="en-US" altLang="ko-KR" dirty="0"/>
              <a:t>Token Property</a:t>
            </a:r>
            <a:r>
              <a:rPr lang="ko-KR" altLang="en-US" dirty="0"/>
              <a:t>인 </a:t>
            </a:r>
            <a:r>
              <a:rPr lang="en-US" altLang="ko-KR" dirty="0"/>
              <a:t>Accountability</a:t>
            </a:r>
            <a:r>
              <a:rPr lang="ko-KR" altLang="en-US" dirty="0"/>
              <a:t>를 설명해드리겠습니다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Accountability</a:t>
            </a:r>
            <a:r>
              <a:rPr lang="ko-KR" altLang="en-US" dirty="0"/>
              <a:t>는 </a:t>
            </a:r>
            <a:r>
              <a:rPr lang="en-US" altLang="ko-KR" dirty="0"/>
              <a:t>One-More Unforgeability</a:t>
            </a:r>
            <a:r>
              <a:rPr lang="ko-KR" altLang="en-US" dirty="0"/>
              <a:t>와 </a:t>
            </a:r>
            <a:r>
              <a:rPr lang="en-US" altLang="ko-KR" dirty="0"/>
              <a:t>Request Unforgeability</a:t>
            </a:r>
            <a:r>
              <a:rPr lang="ko-KR" altLang="en-US" dirty="0"/>
              <a:t>로 구성됩니다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One-More</a:t>
            </a:r>
            <a:r>
              <a:rPr lang="ko-KR" altLang="en-US" dirty="0"/>
              <a:t> </a:t>
            </a:r>
            <a:r>
              <a:rPr lang="en-US" altLang="ko-KR" dirty="0"/>
              <a:t>Unforgeability</a:t>
            </a:r>
            <a:r>
              <a:rPr lang="ko-KR" altLang="en-US" dirty="0"/>
              <a:t>는 공격자가 서버에게 </a:t>
            </a:r>
            <a:r>
              <a:rPr lang="en-US" altLang="ko-KR" dirty="0"/>
              <a:t>q</a:t>
            </a:r>
            <a:r>
              <a:rPr lang="ko-KR" altLang="en-US" dirty="0"/>
              <a:t>개의 </a:t>
            </a:r>
            <a:r>
              <a:rPr lang="en-US" altLang="ko-KR" dirty="0"/>
              <a:t>token request( </a:t>
            </a:r>
            <a:r>
              <a:rPr lang="ko-KR" altLang="en-US" dirty="0"/>
              <a:t>이 논문에서는 </a:t>
            </a:r>
            <a:r>
              <a:rPr lang="en-US" altLang="ko-KR" dirty="0"/>
              <a:t>query)</a:t>
            </a:r>
            <a:r>
              <a:rPr lang="ko-KR" altLang="en-US" dirty="0"/>
              <a:t>를 보냈을 때</a:t>
            </a:r>
            <a:r>
              <a:rPr lang="en-US" altLang="ko-KR" dirty="0"/>
              <a:t>, </a:t>
            </a:r>
            <a:r>
              <a:rPr lang="ko-KR" altLang="en-US" dirty="0"/>
              <a:t>서버의 응답을 활용하여 </a:t>
            </a:r>
            <a:r>
              <a:rPr lang="en-US" altLang="ko-KR" dirty="0"/>
              <a:t>q</a:t>
            </a:r>
            <a:r>
              <a:rPr lang="ko-KR" altLang="en-US" dirty="0"/>
              <a:t>개 보다 많은 유효한 토큰을 만들 수 없다는 속성입니다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8030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3CFF0-43BF-C3CA-F605-1E2371C4C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5FAD4B1-EAF0-BB7E-1968-BFA39DF77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E9D5C24-7DAC-9E6B-C36E-DEE95AE5D5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OMUF</a:t>
            </a:r>
            <a:r>
              <a:rPr lang="ko-KR" altLang="en-US" dirty="0"/>
              <a:t>가 유효한 토큰을 </a:t>
            </a:r>
            <a:r>
              <a:rPr lang="en-US" altLang="ko-KR" dirty="0"/>
              <a:t>forge</a:t>
            </a:r>
            <a:r>
              <a:rPr lang="ko-KR" altLang="en-US" dirty="0"/>
              <a:t>할 수 없다는 </a:t>
            </a:r>
            <a:r>
              <a:rPr lang="en-US" altLang="ko-KR" dirty="0"/>
              <a:t>property</a:t>
            </a:r>
            <a:r>
              <a:rPr lang="ko-KR" altLang="en-US" dirty="0"/>
              <a:t>였다면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Accountability</a:t>
            </a:r>
            <a:r>
              <a:rPr lang="ko-KR" altLang="en-US" dirty="0"/>
              <a:t>의 </a:t>
            </a:r>
            <a:r>
              <a:rPr lang="en-US" altLang="ko-KR" dirty="0"/>
              <a:t>2</a:t>
            </a:r>
            <a:r>
              <a:rPr lang="ko-KR" altLang="en-US" dirty="0"/>
              <a:t>번째 속성인 </a:t>
            </a:r>
            <a:r>
              <a:rPr lang="en-US" altLang="ko-KR" dirty="0"/>
              <a:t>Request Unforgeability</a:t>
            </a:r>
            <a:r>
              <a:rPr lang="ko-KR" altLang="en-US" dirty="0"/>
              <a:t>는 비밀 </a:t>
            </a:r>
            <a:r>
              <a:rPr lang="ko-KR" altLang="en-US" dirty="0" err="1"/>
              <a:t>키없이는</a:t>
            </a:r>
            <a:r>
              <a:rPr lang="ko-KR" altLang="en-US" dirty="0"/>
              <a:t> 유효한 </a:t>
            </a:r>
            <a:r>
              <a:rPr lang="en-US" altLang="ko-KR" dirty="0"/>
              <a:t>query</a:t>
            </a:r>
            <a:r>
              <a:rPr lang="ko-KR" altLang="en-US" dirty="0"/>
              <a:t> 자체를 만들 수 없다는</a:t>
            </a:r>
            <a:r>
              <a:rPr lang="en-US" altLang="ko-KR" dirty="0"/>
              <a:t> property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조금 더 자세히 설명하자면</a:t>
            </a:r>
            <a:r>
              <a:rPr lang="en-US" altLang="ko-KR" dirty="0"/>
              <a:t>, honest client</a:t>
            </a:r>
            <a:r>
              <a:rPr lang="ko-KR" altLang="en-US" dirty="0"/>
              <a:t>와 공격자 서버 사이에서의 여러 번의 </a:t>
            </a:r>
            <a:r>
              <a:rPr lang="en-US" altLang="ko-KR" dirty="0"/>
              <a:t>token issuance </a:t>
            </a:r>
            <a:r>
              <a:rPr lang="en-US" altLang="ko-KR" dirty="0" err="1"/>
              <a:t>messag</a:t>
            </a:r>
            <a:r>
              <a:rPr lang="ko-KR" altLang="en-US" dirty="0"/>
              <a:t>들과 생성된 </a:t>
            </a:r>
            <a:r>
              <a:rPr lang="en-US" altLang="ko-KR" dirty="0"/>
              <a:t>token</a:t>
            </a:r>
            <a:r>
              <a:rPr lang="ko-KR" altLang="en-US" dirty="0"/>
              <a:t>들을 모두 볼 수 있어도 </a:t>
            </a:r>
            <a:endParaRPr lang="en-US" altLang="ko-KR" dirty="0"/>
          </a:p>
          <a:p>
            <a:r>
              <a:rPr lang="ko-KR" altLang="en-US" dirty="0"/>
              <a:t>클라이언트가 생성한 것처럼 보이는 </a:t>
            </a:r>
            <a:r>
              <a:rPr lang="en-US" altLang="ko-KR" dirty="0"/>
              <a:t>request</a:t>
            </a:r>
            <a:r>
              <a:rPr lang="ko-KR" altLang="en-US" dirty="0"/>
              <a:t>를 생성할 수 없다는 </a:t>
            </a:r>
            <a:r>
              <a:rPr lang="en-US" altLang="ko-KR" dirty="0" err="1"/>
              <a:t>propert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B9AF71-4251-904A-7335-D31892E31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709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674E5-3975-95A1-0F99-CDDAA3E1E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43DF861-63A4-541D-217F-05389FA873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18FA742-6C5E-C64A-A23E-BB2486B7C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 다음은 </a:t>
            </a:r>
            <a:r>
              <a:rPr lang="en-US" altLang="ko-KR" dirty="0"/>
              <a:t>Anonymous property</a:t>
            </a:r>
            <a:r>
              <a:rPr lang="ko-KR" altLang="en-US" dirty="0"/>
              <a:t>를 위한 </a:t>
            </a:r>
            <a:r>
              <a:rPr lang="en-US" altLang="ko-KR" dirty="0" err="1"/>
              <a:t>unlinkability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간단하게 말하자면 </a:t>
            </a:r>
            <a:r>
              <a:rPr lang="en-US" altLang="ko-KR" dirty="0"/>
              <a:t>token</a:t>
            </a:r>
            <a:r>
              <a:rPr lang="ko-KR" altLang="en-US" dirty="0"/>
              <a:t>만 가지고 그 토큰이 누구를 위해 발급된 토큰인지 구별할 수 없어야 한다는 </a:t>
            </a:r>
            <a:r>
              <a:rPr lang="en-US" altLang="ko-KR" dirty="0"/>
              <a:t>property 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조금 더 자세하게 말하자면</a:t>
            </a:r>
            <a:r>
              <a:rPr lang="en-US" altLang="ko-KR" dirty="0"/>
              <a:t>, security</a:t>
            </a:r>
            <a:r>
              <a:rPr lang="ko-KR" altLang="en-US" dirty="0"/>
              <a:t> </a:t>
            </a:r>
            <a:r>
              <a:rPr lang="en-US" altLang="ko-KR" dirty="0"/>
              <a:t>game</a:t>
            </a:r>
            <a:r>
              <a:rPr lang="ko-KR" altLang="en-US" dirty="0"/>
              <a:t>의 개념이 필요합니다</a:t>
            </a:r>
            <a:r>
              <a:rPr lang="en-US" altLang="ko-KR" dirty="0"/>
              <a:t>. </a:t>
            </a:r>
            <a:r>
              <a:rPr lang="ko-KR" altLang="en-US" dirty="0"/>
              <a:t>어떤 </a:t>
            </a:r>
            <a:r>
              <a:rPr lang="en-US" altLang="ko-KR" dirty="0"/>
              <a:t>challenger</a:t>
            </a:r>
            <a:r>
              <a:rPr lang="ko-KR" altLang="en-US" dirty="0"/>
              <a:t>가 </a:t>
            </a:r>
            <a:r>
              <a:rPr lang="en-US" altLang="ko-KR" dirty="0"/>
              <a:t>Client A, B</a:t>
            </a:r>
            <a:r>
              <a:rPr lang="ko-KR" altLang="en-US" dirty="0"/>
              <a:t>에게서 각각 토큰을 받아와서 그 토큰 중 하나를 공격자에게 전달합니다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공격자는 받은 토큰이 </a:t>
            </a:r>
            <a:r>
              <a:rPr lang="en-US" altLang="ko-KR" dirty="0"/>
              <a:t>A</a:t>
            </a:r>
            <a:r>
              <a:rPr lang="ko-KR" altLang="en-US" dirty="0"/>
              <a:t>와 </a:t>
            </a:r>
            <a:r>
              <a:rPr lang="en-US" altLang="ko-KR" dirty="0"/>
              <a:t>B</a:t>
            </a:r>
            <a:r>
              <a:rPr lang="ko-KR" altLang="en-US" dirty="0"/>
              <a:t>중 누구의 토큰인지 맞추면 </a:t>
            </a:r>
            <a:r>
              <a:rPr lang="en-US" altLang="ko-KR" dirty="0"/>
              <a:t>test</a:t>
            </a:r>
            <a:r>
              <a:rPr lang="ko-KR" altLang="en-US" dirty="0"/>
              <a:t>를 통과하게 됩니다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Unlinkability</a:t>
            </a:r>
            <a:r>
              <a:rPr lang="ko-KR" altLang="en-US" dirty="0"/>
              <a:t>는 해당 </a:t>
            </a:r>
            <a:r>
              <a:rPr lang="en-US" altLang="ko-KR" dirty="0"/>
              <a:t>test</a:t>
            </a:r>
            <a:r>
              <a:rPr lang="ko-KR" altLang="en-US" dirty="0"/>
              <a:t>에 참여하는 모든 공격자는 </a:t>
            </a:r>
            <a:r>
              <a:rPr lang="en-US" altLang="ko-KR" dirty="0"/>
              <a:t>test</a:t>
            </a:r>
            <a:r>
              <a:rPr lang="ko-KR" altLang="en-US" dirty="0"/>
              <a:t>를 통과할 확률이 </a:t>
            </a:r>
            <a:r>
              <a:rPr lang="en-US" altLang="ko-KR" dirty="0"/>
              <a:t>½ </a:t>
            </a:r>
            <a:r>
              <a:rPr lang="ko-KR" altLang="en-US" dirty="0"/>
              <a:t>보다 유의미하게 크지 않아야 한다라는 </a:t>
            </a:r>
            <a:r>
              <a:rPr lang="en-US" altLang="ko-KR" dirty="0" err="1"/>
              <a:t>propert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A35E3B-E8D2-05D1-DDCC-FCBF439C0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8496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35754-B47A-35DF-550D-EBD080CFC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E39BA38-A397-F10C-9573-75BA507152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4E170E0-8CE3-E977-7E4D-8E03A0B35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 </a:t>
            </a:r>
            <a:r>
              <a:rPr lang="en-US" altLang="ko-KR" dirty="0"/>
              <a:t>Non-transferability</a:t>
            </a:r>
            <a:r>
              <a:rPr lang="ko-KR" altLang="en-US" dirty="0"/>
              <a:t>는 </a:t>
            </a:r>
            <a:r>
              <a:rPr lang="en-US" altLang="ko-KR" dirty="0"/>
              <a:t>Knowledge-soundness</a:t>
            </a:r>
            <a:r>
              <a:rPr lang="ko-KR" altLang="en-US" dirty="0"/>
              <a:t>와 </a:t>
            </a:r>
            <a:r>
              <a:rPr lang="en-US" altLang="ko-KR" dirty="0"/>
              <a:t>uniqueness</a:t>
            </a:r>
            <a:r>
              <a:rPr lang="ko-KR" altLang="en-US" dirty="0"/>
              <a:t>를 결합하여 정의합니다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우선</a:t>
            </a:r>
            <a:r>
              <a:rPr lang="en-US" altLang="ko-KR" dirty="0"/>
              <a:t> Non-transferability</a:t>
            </a:r>
            <a:r>
              <a:rPr lang="ko-KR" altLang="en-US" dirty="0"/>
              <a:t>는 토큰이 탈취되더라도 공격자가 클라이언트의 비밀키 없이는 토큰을 </a:t>
            </a:r>
            <a:r>
              <a:rPr lang="en-US" altLang="ko-KR" dirty="0"/>
              <a:t>redeem</a:t>
            </a:r>
            <a:r>
              <a:rPr lang="ko-KR" altLang="en-US" dirty="0"/>
              <a:t>할 수 없다는 것을 의미합니다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논문의 저자들은 수학적 증명을 위해</a:t>
            </a:r>
            <a:r>
              <a:rPr lang="en-US" altLang="ko-KR" dirty="0"/>
              <a:t>, </a:t>
            </a:r>
            <a:r>
              <a:rPr lang="ko-KR" altLang="en-US" dirty="0"/>
              <a:t>해당 명제에 </a:t>
            </a:r>
            <a:r>
              <a:rPr lang="en-US" altLang="ko-KR" dirty="0"/>
              <a:t>Knowledge Soundness</a:t>
            </a:r>
            <a:r>
              <a:rPr lang="ko-KR" altLang="en-US" dirty="0"/>
              <a:t>의 개념을 추가하여</a:t>
            </a:r>
            <a:endParaRPr lang="en-US" altLang="ko-KR" dirty="0"/>
          </a:p>
          <a:p>
            <a:r>
              <a:rPr lang="ko-KR" altLang="en-US" dirty="0"/>
              <a:t>토큰이 </a:t>
            </a:r>
            <a:r>
              <a:rPr lang="en-US" altLang="ko-KR" dirty="0"/>
              <a:t>redeem </a:t>
            </a:r>
            <a:r>
              <a:rPr lang="ko-KR" altLang="en-US" dirty="0"/>
              <a:t>될 수 있다면 공격자는 클라이언트의 비밀키를 아는 상태이다</a:t>
            </a:r>
            <a:r>
              <a:rPr lang="en-US" altLang="ko-KR" dirty="0"/>
              <a:t>.</a:t>
            </a:r>
            <a:r>
              <a:rPr lang="ko-KR" altLang="en-US" dirty="0"/>
              <a:t>로 변경합니다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마지막으로 클라이언트의 비밀키와 토큰에 대응되는 공개키는 </a:t>
            </a:r>
            <a:r>
              <a:rPr lang="ko-KR" altLang="en-US" dirty="0" err="1"/>
              <a:t>유일하다라는</a:t>
            </a:r>
            <a:r>
              <a:rPr lang="ko-KR" altLang="en-US" dirty="0"/>
              <a:t> 속성인 </a:t>
            </a:r>
            <a:r>
              <a:rPr lang="en-US" altLang="ko-KR" dirty="0"/>
              <a:t>uniqueness</a:t>
            </a:r>
            <a:r>
              <a:rPr lang="ko-KR" altLang="en-US" dirty="0"/>
              <a:t>까지 합침으로써 </a:t>
            </a:r>
            <a:r>
              <a:rPr lang="en-US" altLang="ko-KR" dirty="0"/>
              <a:t>non-transferability</a:t>
            </a:r>
            <a:r>
              <a:rPr lang="ko-KR" altLang="en-US" dirty="0"/>
              <a:t>를 증명하고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642F8F4-353C-9163-0B12-09B829F10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914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Issuance phase</a:t>
            </a:r>
            <a:r>
              <a:rPr lang="ko-KR" altLang="en-US" dirty="0"/>
              <a:t>에서는 </a:t>
            </a:r>
            <a:r>
              <a:rPr lang="en-US" altLang="ko-KR" dirty="0"/>
              <a:t>token</a:t>
            </a:r>
            <a:r>
              <a:rPr lang="ko-KR" altLang="en-US" dirty="0"/>
              <a:t>에 클라이언트의 비밀키와 서버의 비밀키를 모두 </a:t>
            </a:r>
            <a:r>
              <a:rPr lang="ko-KR" altLang="en-US" dirty="0" err="1"/>
              <a:t>바인드하는</a:t>
            </a:r>
            <a:r>
              <a:rPr lang="ko-KR" altLang="en-US" dirty="0"/>
              <a:t> 것이 목적으로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아래에 </a:t>
            </a:r>
            <a:r>
              <a:rPr lang="ko-KR" altLang="en-US" dirty="0" err="1"/>
              <a:t>적혀있는</a:t>
            </a:r>
            <a:r>
              <a:rPr lang="ko-KR" altLang="en-US" dirty="0"/>
              <a:t> 방식으로 토큰을 만들게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Redemption phase</a:t>
            </a:r>
            <a:r>
              <a:rPr lang="ko-KR" altLang="en-US" dirty="0"/>
              <a:t>에서는 다음의 </a:t>
            </a:r>
            <a:r>
              <a:rPr lang="en-US" altLang="ko-KR" dirty="0"/>
              <a:t>2</a:t>
            </a:r>
            <a:r>
              <a:rPr lang="ko-KR" altLang="en-US" dirty="0"/>
              <a:t>가지 </a:t>
            </a:r>
            <a:r>
              <a:rPr lang="en-US" altLang="ko-KR" dirty="0"/>
              <a:t>statement</a:t>
            </a:r>
            <a:r>
              <a:rPr lang="ko-KR" altLang="en-US" dirty="0"/>
              <a:t>를 </a:t>
            </a:r>
            <a:r>
              <a:rPr lang="en-US" altLang="ko-KR" dirty="0"/>
              <a:t>interactive</a:t>
            </a:r>
            <a:r>
              <a:rPr lang="ko-KR" altLang="en-US" dirty="0"/>
              <a:t>하게 증명하는 것이 목적입니다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en-US" altLang="ko-KR" dirty="0"/>
              <a:t>Token</a:t>
            </a:r>
            <a:r>
              <a:rPr lang="ko-KR" altLang="en-US" dirty="0"/>
              <a:t>이 클라이언트의 비밀키와 서버의 비밀키를 사용해서 만들어졌다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/>
              <a:t>토큰을 제출한 클라이언트가 토큰을 발급받은 클라이언트와 동일 인물이다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062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Issuance phase</a:t>
            </a:r>
            <a:r>
              <a:rPr lang="ko-KR" altLang="en-US" dirty="0"/>
              <a:t>에서는 </a:t>
            </a:r>
            <a:r>
              <a:rPr lang="en-US" altLang="ko-KR" dirty="0"/>
              <a:t>C</a:t>
            </a:r>
            <a:r>
              <a:rPr lang="ko-KR" altLang="en-US" dirty="0"/>
              <a:t>의 비밀키와 </a:t>
            </a:r>
            <a:r>
              <a:rPr lang="en-US" altLang="ko-KR" dirty="0"/>
              <a:t>S</a:t>
            </a:r>
            <a:r>
              <a:rPr lang="ko-KR" altLang="en-US" dirty="0"/>
              <a:t>의 비밀키를 사용하여 토큰을 만드는 것이 목적입니다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더 자세하게 설명하자면 클라이언트의 공개키 </a:t>
            </a:r>
            <a:r>
              <a:rPr lang="en-US" altLang="ko-KR" dirty="0"/>
              <a:t>x</a:t>
            </a:r>
            <a:r>
              <a:rPr lang="ko-KR" altLang="en-US" dirty="0"/>
              <a:t>를 </a:t>
            </a:r>
            <a:r>
              <a:rPr lang="en-US" altLang="ko-KR" dirty="0" err="1"/>
              <a:t>unlinkability</a:t>
            </a:r>
            <a:r>
              <a:rPr lang="ko-KR" altLang="en-US" dirty="0"/>
              <a:t>를 위해서 </a:t>
            </a:r>
            <a:r>
              <a:rPr lang="en-US" altLang="ko-KR" dirty="0"/>
              <a:t>additive random masking</a:t>
            </a:r>
            <a:r>
              <a:rPr lang="ko-KR" altLang="en-US" dirty="0"/>
              <a:t>을 더하고</a:t>
            </a:r>
            <a:r>
              <a:rPr lang="en-US" altLang="ko-KR" dirty="0"/>
              <a:t>, </a:t>
            </a:r>
            <a:r>
              <a:rPr lang="ko-KR" altLang="en-US" dirty="0"/>
              <a:t>서버의 비밀키를 활용하여 서명함으로써 토큰이 발급되게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이를 위해 클라이언트는 다음과 같이 공개키에 </a:t>
            </a:r>
            <a:r>
              <a:rPr lang="en-US" altLang="ko-KR" dirty="0"/>
              <a:t>random </a:t>
            </a:r>
            <a:r>
              <a:rPr lang="en-US" altLang="ko-KR" dirty="0" err="1"/>
              <a:t>maskin</a:t>
            </a:r>
            <a:r>
              <a:rPr lang="ko-KR" altLang="en-US" dirty="0"/>
              <a:t>을 추가해 서버에게 전송합니다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서버는 자신의 비밀키를 사용하여 </a:t>
            </a:r>
            <a:r>
              <a:rPr lang="en-US" altLang="ko-KR" dirty="0"/>
              <a:t>T</a:t>
            </a:r>
            <a:r>
              <a:rPr lang="ko-KR" altLang="en-US" dirty="0"/>
              <a:t>를 서명하고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클라이언트는 자신이 </a:t>
            </a:r>
            <a:r>
              <a:rPr lang="en-US" altLang="ko-KR" dirty="0" err="1"/>
              <a:t>unlinkability</a:t>
            </a:r>
            <a:r>
              <a:rPr lang="ko-KR" altLang="en-US" dirty="0"/>
              <a:t>를 위해 추가한 </a:t>
            </a:r>
            <a:r>
              <a:rPr lang="en-US" altLang="ko-KR" dirty="0"/>
              <a:t>multiplicative</a:t>
            </a:r>
            <a:r>
              <a:rPr lang="ko-KR" altLang="en-US" dirty="0"/>
              <a:t> </a:t>
            </a:r>
            <a:r>
              <a:rPr lang="en-US" altLang="ko-KR" dirty="0" err="1"/>
              <a:t>maskin</a:t>
            </a:r>
            <a:r>
              <a:rPr lang="ko-KR" altLang="en-US" dirty="0"/>
              <a:t>을 제거함으로써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의도했던 형식의 토큰을 발급받게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하지만 여기서 하나 문제가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바로 서로의 비밀키가 공개되어 있지 않기 때문에</a:t>
            </a:r>
            <a:r>
              <a:rPr lang="en-US" altLang="ko-KR" dirty="0"/>
              <a:t>, </a:t>
            </a:r>
            <a:r>
              <a:rPr lang="ko-KR" altLang="en-US" dirty="0"/>
              <a:t>클라이언트와 서버가 서로가 제대로 계산했는지를 믿을 수 없다는 것입니다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220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본격적으로 시작하기에 앞서</a:t>
            </a:r>
            <a:r>
              <a:rPr lang="en-US" altLang="ko-KR" dirty="0"/>
              <a:t>, </a:t>
            </a:r>
            <a:r>
              <a:rPr lang="ko-KR" altLang="en-US" dirty="0"/>
              <a:t>제가 왜 </a:t>
            </a:r>
            <a:r>
              <a:rPr lang="en-US" altLang="ko-KR" dirty="0"/>
              <a:t>FI</a:t>
            </a:r>
            <a:r>
              <a:rPr lang="ko-KR" altLang="en-US" dirty="0"/>
              <a:t>가 아닌 </a:t>
            </a:r>
            <a:r>
              <a:rPr lang="ko-KR" altLang="en-US" dirty="0" err="1"/>
              <a:t>메인세미나로</a:t>
            </a:r>
            <a:r>
              <a:rPr lang="ko-KR" altLang="en-US" dirty="0"/>
              <a:t> 현재 저희 연구실에서 진행하고 있는 주제들과는 </a:t>
            </a:r>
            <a:r>
              <a:rPr lang="ko-KR" altLang="en-US" dirty="0" err="1"/>
              <a:t>멀어보이는</a:t>
            </a:r>
            <a:r>
              <a:rPr lang="ko-KR" altLang="en-US" dirty="0"/>
              <a:t> </a:t>
            </a:r>
            <a:r>
              <a:rPr lang="ko-KR" altLang="en-US" dirty="0" err="1"/>
              <a:t>영지식</a:t>
            </a:r>
            <a:r>
              <a:rPr lang="ko-KR" altLang="en-US" dirty="0"/>
              <a:t> 증명이라는 주제를 선택했는지에 대해 짧게 설명하고자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ACMCCS</a:t>
            </a:r>
            <a:r>
              <a:rPr lang="ko-KR" altLang="en-US" dirty="0"/>
              <a:t>에 개제된 </a:t>
            </a:r>
            <a:r>
              <a:rPr lang="en-US" altLang="ko-KR" dirty="0"/>
              <a:t>217</a:t>
            </a:r>
            <a:r>
              <a:rPr lang="ko-KR" altLang="en-US" dirty="0"/>
              <a:t>개의 논문들 중에서 </a:t>
            </a:r>
            <a:r>
              <a:rPr lang="en-US" altLang="ko-KR" dirty="0"/>
              <a:t>14</a:t>
            </a:r>
            <a:r>
              <a:rPr lang="ko-KR" altLang="en-US" dirty="0"/>
              <a:t>개의 논문이 </a:t>
            </a:r>
            <a:r>
              <a:rPr lang="en-US" altLang="ko-KR" dirty="0"/>
              <a:t>ZKP</a:t>
            </a:r>
            <a:r>
              <a:rPr lang="ko-KR" altLang="en-US" dirty="0"/>
              <a:t>에 기반하고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해당 논문들은 </a:t>
            </a:r>
            <a:r>
              <a:rPr lang="en-US" altLang="ko-KR" dirty="0"/>
              <a:t>QC, LLM, DNN, Credential</a:t>
            </a:r>
            <a:r>
              <a:rPr lang="ko-KR" altLang="en-US" dirty="0"/>
              <a:t>과 같이 </a:t>
            </a:r>
            <a:r>
              <a:rPr lang="ko-KR" altLang="en-US" dirty="0" err="1"/>
              <a:t>컴싸의</a:t>
            </a:r>
            <a:r>
              <a:rPr lang="ko-KR" altLang="en-US" dirty="0"/>
              <a:t> 다양한 분야에서 사용되고 있기에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ko-KR" altLang="en-US" dirty="0"/>
              <a:t>어떤 원리로 작동하고</a:t>
            </a:r>
            <a:r>
              <a:rPr lang="en-US" altLang="ko-KR" dirty="0"/>
              <a:t>, </a:t>
            </a:r>
            <a:r>
              <a:rPr lang="ko-KR" altLang="en-US" dirty="0"/>
              <a:t>어디에 쓸 수 있는지 아는 것이 저희의 연구분야에 도움이 될 것이라 생각하여 이 주제를 고르게 되었습니다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2662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이러한 문제를 해결하기 위해서 </a:t>
            </a:r>
            <a:r>
              <a:rPr lang="ko-KR" altLang="en-US" dirty="0" err="1"/>
              <a:t>영지식</a:t>
            </a:r>
            <a:r>
              <a:rPr lang="ko-KR" altLang="en-US" dirty="0"/>
              <a:t> 증명이 추가됩니다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클라이언트는 </a:t>
            </a:r>
            <a:r>
              <a:rPr lang="en-US" altLang="ko-KR" dirty="0"/>
              <a:t>T</a:t>
            </a:r>
            <a:r>
              <a:rPr lang="ko-KR" altLang="en-US" dirty="0"/>
              <a:t>를 </a:t>
            </a:r>
            <a:r>
              <a:rPr lang="ko-KR" altLang="en-US" dirty="0" err="1"/>
              <a:t>보낼때</a:t>
            </a:r>
            <a:r>
              <a:rPr lang="en-US" altLang="ko-KR" dirty="0"/>
              <a:t>,</a:t>
            </a:r>
            <a:r>
              <a:rPr lang="ko-KR" altLang="en-US" dirty="0"/>
              <a:t> 자신이 제대로 계산했다는 </a:t>
            </a:r>
            <a:r>
              <a:rPr lang="ko-KR" altLang="en-US" dirty="0" err="1"/>
              <a:t>영지식</a:t>
            </a:r>
            <a:r>
              <a:rPr lang="ko-KR" altLang="en-US" dirty="0"/>
              <a:t> 증명을 함께 보냅니다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서버는 해당 </a:t>
            </a:r>
            <a:r>
              <a:rPr lang="en-US" altLang="ko-KR" dirty="0"/>
              <a:t>ZKP</a:t>
            </a:r>
            <a:r>
              <a:rPr lang="ko-KR" altLang="en-US" dirty="0"/>
              <a:t>를 먼저 검증함으로써 클라이언트를 믿게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 이후</a:t>
            </a:r>
            <a:r>
              <a:rPr lang="en-US" altLang="ko-KR" dirty="0"/>
              <a:t>, </a:t>
            </a:r>
            <a:r>
              <a:rPr lang="ko-KR" altLang="en-US" dirty="0"/>
              <a:t>서버가 </a:t>
            </a:r>
            <a:r>
              <a:rPr lang="en-US" altLang="ko-KR" dirty="0"/>
              <a:t>S</a:t>
            </a:r>
            <a:r>
              <a:rPr lang="ko-KR" altLang="en-US" dirty="0"/>
              <a:t>를 계산하고</a:t>
            </a:r>
            <a:r>
              <a:rPr lang="en-US" altLang="ko-KR" dirty="0"/>
              <a:t>, </a:t>
            </a:r>
            <a:r>
              <a:rPr lang="ko-KR" altLang="en-US" dirty="0"/>
              <a:t>자신이 제대로 계산했다는 영지식을 클라이언트에게 보냅니다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클라이언트는 해당 </a:t>
            </a:r>
            <a:r>
              <a:rPr lang="en-US" altLang="ko-KR" dirty="0" err="1"/>
              <a:t>zkp</a:t>
            </a:r>
            <a:r>
              <a:rPr lang="ko-KR" altLang="en-US" dirty="0"/>
              <a:t>를 검증함으로써</a:t>
            </a:r>
            <a:r>
              <a:rPr lang="en-US" altLang="ko-KR" dirty="0"/>
              <a:t>, </a:t>
            </a:r>
            <a:r>
              <a:rPr lang="ko-KR" altLang="en-US" dirty="0"/>
              <a:t>서버가 제대로 계산했다고 믿게 되고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토큰과 추후 </a:t>
            </a:r>
            <a:r>
              <a:rPr lang="en-US" altLang="ko-KR" dirty="0" err="1"/>
              <a:t>redemptio</a:t>
            </a:r>
            <a:r>
              <a:rPr lang="ko-KR" altLang="en-US" dirty="0"/>
              <a:t>에 필요한 정보인 </a:t>
            </a:r>
            <a:r>
              <a:rPr lang="en-US" altLang="ko-KR" dirty="0"/>
              <a:t>(r, s)</a:t>
            </a:r>
            <a:r>
              <a:rPr lang="ko-KR" altLang="en-US" dirty="0"/>
              <a:t>를 저장해 둡니다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7353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Redemption phase</a:t>
            </a:r>
            <a:r>
              <a:rPr lang="ko-KR" altLang="en-US" dirty="0"/>
              <a:t>에서는 우선 </a:t>
            </a:r>
            <a:r>
              <a:rPr lang="en-US" altLang="ko-KR" dirty="0"/>
              <a:t>C</a:t>
            </a:r>
            <a:r>
              <a:rPr lang="ko-KR" altLang="en-US" dirty="0"/>
              <a:t>가 제출한 토큰이 </a:t>
            </a:r>
            <a:r>
              <a:rPr lang="en-US" altLang="ko-KR" dirty="0"/>
              <a:t>C</a:t>
            </a:r>
            <a:r>
              <a:rPr lang="ko-KR" altLang="en-US" dirty="0"/>
              <a:t>의 비밀키와 </a:t>
            </a:r>
            <a:r>
              <a:rPr lang="en-US" altLang="ko-KR" dirty="0"/>
              <a:t>S</a:t>
            </a:r>
            <a:r>
              <a:rPr lang="ko-KR" altLang="en-US" dirty="0"/>
              <a:t>의 비밀키를 통해 발급되었다는 것을 증명합니다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클라이언트가 이 토큰이 서버에게 발급받은 것이라고 주장하면서 토큰을 보내도 서버는 이를 믿을 수 없습니다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160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그렇기에 클라이언트는 자신이 알고 있는 정보를 사용해서 </a:t>
            </a:r>
            <a:r>
              <a:rPr lang="en-US" altLang="ko-KR" dirty="0"/>
              <a:t>sigma prime</a:t>
            </a:r>
            <a:r>
              <a:rPr lang="ko-KR" altLang="en-US" dirty="0"/>
              <a:t>을 만들게 되며</a:t>
            </a:r>
            <a:r>
              <a:rPr lang="en-US" altLang="ko-KR" dirty="0"/>
              <a:t>, </a:t>
            </a:r>
            <a:r>
              <a:rPr lang="ko-KR" altLang="en-US" dirty="0"/>
              <a:t>이는 토큰에 서버의 비밀키의 값을 </a:t>
            </a:r>
            <a:r>
              <a:rPr lang="ko-KR" altLang="en-US" dirty="0" err="1"/>
              <a:t>곱한것과</a:t>
            </a:r>
            <a:r>
              <a:rPr lang="ko-KR" altLang="en-US" dirty="0"/>
              <a:t> 같습니다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서버는 해당 식을 확인함으로써 자신이 발급한 토큰인 것을 확인할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하지만 이런 방식에는 문제가 있습니다</a:t>
            </a:r>
            <a:r>
              <a:rPr lang="en-US" altLang="ko-KR" dirty="0"/>
              <a:t>. </a:t>
            </a:r>
            <a:r>
              <a:rPr lang="ko-KR" altLang="en-US" dirty="0"/>
              <a:t>공격자가 클라이언트가 계산한 </a:t>
            </a:r>
            <a:r>
              <a:rPr lang="en-US" altLang="ko-KR" dirty="0"/>
              <a:t>sigma prime</a:t>
            </a:r>
            <a:r>
              <a:rPr lang="ko-KR" altLang="en-US" dirty="0"/>
              <a:t>을 </a:t>
            </a:r>
            <a:r>
              <a:rPr lang="en-US" altLang="ko-KR" dirty="0"/>
              <a:t>replay</a:t>
            </a:r>
            <a:r>
              <a:rPr lang="ko-KR" altLang="en-US" dirty="0"/>
              <a:t>할 수 있기 때문입니다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</a:t>
            </a:r>
            <a:r>
              <a:rPr lang="en-US" altLang="ko-KR" dirty="0"/>
              <a:t>replay </a:t>
            </a:r>
            <a:r>
              <a:rPr lang="en-US" altLang="ko-KR" dirty="0" err="1"/>
              <a:t>attac</a:t>
            </a:r>
            <a:r>
              <a:rPr lang="ko-KR" altLang="en-US" dirty="0"/>
              <a:t>을 제외하더라도</a:t>
            </a:r>
            <a:r>
              <a:rPr lang="en-US" altLang="ko-KR" dirty="0"/>
              <a:t>, </a:t>
            </a:r>
            <a:r>
              <a:rPr lang="ko-KR" altLang="en-US" dirty="0"/>
              <a:t>공격자는 </a:t>
            </a:r>
            <a:r>
              <a:rPr lang="en-US" altLang="ko-KR" dirty="0"/>
              <a:t>sigma prime</a:t>
            </a:r>
            <a:r>
              <a:rPr lang="ko-KR" altLang="en-US" dirty="0"/>
              <a:t>을 찍어서 맞출 가능성이 있기 때문입니다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640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그렇기 때문에 </a:t>
            </a:r>
            <a:r>
              <a:rPr lang="en-US" altLang="ko-KR" dirty="0"/>
              <a:t>2</a:t>
            </a:r>
            <a:r>
              <a:rPr lang="ko-KR" altLang="en-US" dirty="0"/>
              <a:t>번째 </a:t>
            </a:r>
            <a:r>
              <a:rPr lang="en-US" altLang="ko-KR" dirty="0"/>
              <a:t>statement</a:t>
            </a:r>
            <a:r>
              <a:rPr lang="ko-KR" altLang="en-US" dirty="0"/>
              <a:t>에 대한 증명이 필요합니다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우선 클라이언트가 다음과 같이 </a:t>
            </a:r>
            <a:r>
              <a:rPr lang="en-US" altLang="ko-KR" dirty="0"/>
              <a:t>Q</a:t>
            </a:r>
            <a:r>
              <a:rPr lang="ko-KR" altLang="en-US" dirty="0"/>
              <a:t>를 계산하고 </a:t>
            </a:r>
            <a:r>
              <a:rPr lang="en-US" altLang="ko-KR" dirty="0"/>
              <a:t>nonce</a:t>
            </a:r>
            <a:r>
              <a:rPr lang="ko-KR" altLang="en-US" dirty="0"/>
              <a:t>와 함께 </a:t>
            </a:r>
            <a:r>
              <a:rPr lang="en-US" altLang="ko-KR" dirty="0"/>
              <a:t>hash</a:t>
            </a:r>
            <a:r>
              <a:rPr lang="ko-KR" altLang="en-US" dirty="0"/>
              <a:t>한 </a:t>
            </a:r>
            <a:r>
              <a:rPr lang="en-US" altLang="ko-KR" dirty="0" err="1"/>
              <a:t>commitmen</a:t>
            </a:r>
            <a:r>
              <a:rPr lang="ko-KR" altLang="en-US" dirty="0"/>
              <a:t>를 서버에게 보냅니다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서버는 </a:t>
            </a:r>
            <a:r>
              <a:rPr lang="en-US" altLang="ko-KR" dirty="0"/>
              <a:t>replay attack</a:t>
            </a:r>
            <a:r>
              <a:rPr lang="ko-KR" altLang="en-US" dirty="0"/>
              <a:t>과 찍어서 맞추는 것을 막기 위해 추가적으로 </a:t>
            </a:r>
            <a:r>
              <a:rPr lang="en-US" altLang="ko-KR" dirty="0"/>
              <a:t>random select</a:t>
            </a:r>
            <a:r>
              <a:rPr lang="ko-KR" altLang="en-US" dirty="0"/>
              <a:t>한 </a:t>
            </a:r>
            <a:r>
              <a:rPr lang="en-US" altLang="ko-KR" dirty="0"/>
              <a:t>c</a:t>
            </a:r>
            <a:r>
              <a:rPr lang="ko-KR" altLang="en-US" dirty="0"/>
              <a:t>를 클라이언트에게 보내면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클라이언트는 </a:t>
            </a:r>
            <a:r>
              <a:rPr lang="en-US" altLang="ko-KR" dirty="0"/>
              <a:t>(r, s), x</a:t>
            </a:r>
            <a:r>
              <a:rPr lang="ko-KR" altLang="en-US" dirty="0"/>
              <a:t>를 모두 알아야 계산할 수 있는 </a:t>
            </a:r>
            <a:r>
              <a:rPr lang="en-US" altLang="ko-KR" dirty="0"/>
              <a:t>v_0, v_1, v_2</a:t>
            </a:r>
            <a:r>
              <a:rPr lang="ko-KR" altLang="en-US" dirty="0"/>
              <a:t>를 계산하여 </a:t>
            </a:r>
            <a:r>
              <a:rPr lang="en-US" altLang="ko-KR" dirty="0"/>
              <a:t>nonce</a:t>
            </a:r>
            <a:r>
              <a:rPr lang="ko-KR" altLang="en-US" dirty="0"/>
              <a:t>와 함께 보냅니다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그럼 서버는 다음과 같이 </a:t>
            </a:r>
            <a:r>
              <a:rPr lang="en-US" altLang="ko-KR" dirty="0"/>
              <a:t>Q*</a:t>
            </a:r>
            <a:r>
              <a:rPr lang="ko-KR" altLang="en-US" dirty="0"/>
              <a:t>를 계산하게 되는데</a:t>
            </a:r>
            <a:r>
              <a:rPr lang="en-US" altLang="ko-KR" dirty="0"/>
              <a:t>, </a:t>
            </a:r>
            <a:r>
              <a:rPr lang="ko-KR" altLang="en-US" dirty="0"/>
              <a:t>정상적으로 진행된다면 이는 </a:t>
            </a:r>
            <a:r>
              <a:rPr lang="en-US" altLang="ko-KR" dirty="0"/>
              <a:t>Q</a:t>
            </a:r>
            <a:r>
              <a:rPr lang="ko-KR" altLang="en-US" dirty="0"/>
              <a:t>와 같게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그렇기에 </a:t>
            </a:r>
            <a:r>
              <a:rPr lang="en-US" altLang="ko-KR" dirty="0"/>
              <a:t>commitment *</a:t>
            </a:r>
            <a:r>
              <a:rPr lang="ko-KR" altLang="en-US" dirty="0"/>
              <a:t>는 </a:t>
            </a:r>
            <a:r>
              <a:rPr lang="en-US" altLang="ko-KR" dirty="0"/>
              <a:t>commitment</a:t>
            </a:r>
            <a:r>
              <a:rPr lang="ko-KR" altLang="en-US" dirty="0"/>
              <a:t>와 같아지게 되어 서버는 클라이언트가 토큰을 발급받은 그 사람이라는 것을 믿게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9312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논문을 통해서 </a:t>
            </a:r>
            <a:r>
              <a:rPr lang="en-US" altLang="ko-KR" dirty="0"/>
              <a:t>Non-transferability</a:t>
            </a:r>
            <a:r>
              <a:rPr lang="ko-KR" altLang="en-US" dirty="0"/>
              <a:t>를 정의했기에 다른 </a:t>
            </a:r>
            <a:r>
              <a:rPr lang="en-US" altLang="ko-KR" dirty="0"/>
              <a:t>anonymous token </a:t>
            </a:r>
            <a:r>
              <a:rPr lang="en-US" altLang="ko-KR" dirty="0" err="1"/>
              <a:t>schem</a:t>
            </a:r>
            <a:r>
              <a:rPr lang="ko-KR" altLang="en-US" dirty="0"/>
              <a:t>들이 이러한 </a:t>
            </a:r>
            <a:r>
              <a:rPr lang="en-US" altLang="ko-KR" dirty="0"/>
              <a:t>NT</a:t>
            </a:r>
            <a:r>
              <a:rPr lang="ko-KR" altLang="en-US" dirty="0"/>
              <a:t>를 만족시키는지를 분석했습니다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 결과 논문에서 비교에 사용한 총 </a:t>
            </a:r>
            <a:r>
              <a:rPr lang="en-US" altLang="ko-KR" dirty="0"/>
              <a:t>9</a:t>
            </a:r>
            <a:r>
              <a:rPr lang="ko-KR" altLang="en-US" dirty="0"/>
              <a:t>개의 </a:t>
            </a:r>
            <a:r>
              <a:rPr lang="en-US" altLang="ko-KR" dirty="0"/>
              <a:t>scheme </a:t>
            </a:r>
            <a:r>
              <a:rPr lang="ko-KR" altLang="en-US" dirty="0"/>
              <a:t>중에서 논문에서 제시된 </a:t>
            </a:r>
            <a:r>
              <a:rPr lang="en-US" altLang="ko-KR" dirty="0"/>
              <a:t>NTAT </a:t>
            </a:r>
            <a:r>
              <a:rPr lang="en-US" altLang="ko-KR" dirty="0" err="1"/>
              <a:t>schem</a:t>
            </a:r>
            <a:r>
              <a:rPr lang="ko-KR" altLang="en-US" dirty="0"/>
              <a:t>들만이 완벽한 </a:t>
            </a:r>
            <a:r>
              <a:rPr lang="en-US" altLang="ko-KR" dirty="0"/>
              <a:t>NT</a:t>
            </a:r>
            <a:r>
              <a:rPr lang="ko-KR" altLang="en-US" dirty="0"/>
              <a:t>를 제공했으며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부분적인 혹은 제공할 것이라 예상되는 </a:t>
            </a:r>
            <a:r>
              <a:rPr lang="en-US" altLang="ko-KR" dirty="0"/>
              <a:t>scheme</a:t>
            </a:r>
            <a:r>
              <a:rPr lang="ko-KR" altLang="en-US" dirty="0"/>
              <a:t>이 </a:t>
            </a:r>
            <a:r>
              <a:rPr lang="en-US" altLang="ko-KR" dirty="0"/>
              <a:t>2</a:t>
            </a:r>
            <a:r>
              <a:rPr lang="ko-KR" altLang="en-US" dirty="0"/>
              <a:t>개 있었습니다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U-prove</a:t>
            </a:r>
            <a:r>
              <a:rPr lang="ko-KR" altLang="en-US" dirty="0"/>
              <a:t>의 경우 </a:t>
            </a:r>
            <a:r>
              <a:rPr lang="en-US" altLang="ko-KR" dirty="0"/>
              <a:t>trusted</a:t>
            </a:r>
            <a:r>
              <a:rPr lang="ko-KR" altLang="en-US" dirty="0"/>
              <a:t> </a:t>
            </a:r>
            <a:r>
              <a:rPr lang="en-US" altLang="ko-KR" dirty="0"/>
              <a:t>hardware</a:t>
            </a:r>
            <a:r>
              <a:rPr lang="ko-KR" altLang="en-US" dirty="0"/>
              <a:t>를 통해서는 가능하며</a:t>
            </a:r>
            <a:r>
              <a:rPr lang="en-US" altLang="ko-KR" dirty="0"/>
              <a:t>, </a:t>
            </a:r>
            <a:r>
              <a:rPr lang="ko-KR" altLang="en-US" dirty="0"/>
              <a:t>논문에서 </a:t>
            </a:r>
            <a:r>
              <a:rPr lang="en-US" altLang="ko-KR" dirty="0"/>
              <a:t>redeem </a:t>
            </a:r>
            <a:r>
              <a:rPr lang="ko-KR" altLang="en-US" dirty="0"/>
              <a:t>과정이 </a:t>
            </a:r>
            <a:r>
              <a:rPr lang="en-US" altLang="ko-KR" dirty="0"/>
              <a:t>interactive</a:t>
            </a:r>
            <a:r>
              <a:rPr lang="ko-KR" altLang="en-US" dirty="0"/>
              <a:t>하게 되어야 한다고 언급했기 때문에 </a:t>
            </a:r>
            <a:r>
              <a:rPr lang="en-US" altLang="ko-KR" dirty="0"/>
              <a:t>NT</a:t>
            </a:r>
            <a:r>
              <a:rPr lang="ko-KR" altLang="en-US" dirty="0"/>
              <a:t>를 제공한다고 분석했습니다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CHAC</a:t>
            </a:r>
            <a:r>
              <a:rPr lang="ko-KR" altLang="en-US" dirty="0"/>
              <a:t> 또한 </a:t>
            </a:r>
            <a:r>
              <a:rPr lang="en-US" altLang="ko-KR" dirty="0"/>
              <a:t>trusted hardware</a:t>
            </a:r>
            <a:r>
              <a:rPr lang="ko-KR" altLang="en-US" dirty="0"/>
              <a:t>가 있을 경우에만 </a:t>
            </a:r>
            <a:r>
              <a:rPr lang="en-US" altLang="ko-KR" dirty="0"/>
              <a:t>NT</a:t>
            </a:r>
            <a:r>
              <a:rPr lang="ko-KR" altLang="en-US" dirty="0"/>
              <a:t>가 가능하기 때문에 부분적인 </a:t>
            </a:r>
            <a:r>
              <a:rPr lang="en-US" altLang="ko-KR" dirty="0"/>
              <a:t>NT</a:t>
            </a:r>
            <a:r>
              <a:rPr lang="ko-KR" altLang="en-US" dirty="0"/>
              <a:t>를 제공합니다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여기서 또 중요한 점은 바로 </a:t>
            </a:r>
            <a:r>
              <a:rPr lang="en-US" altLang="ko-KR" dirty="0"/>
              <a:t>NT</a:t>
            </a:r>
            <a:r>
              <a:rPr lang="ko-KR" altLang="en-US" dirty="0"/>
              <a:t>와 </a:t>
            </a:r>
            <a:r>
              <a:rPr lang="en-US" altLang="ko-KR" dirty="0"/>
              <a:t>OMUF</a:t>
            </a:r>
            <a:r>
              <a:rPr lang="ko-KR" altLang="en-US" dirty="0"/>
              <a:t>를 동시에 만족하는 </a:t>
            </a:r>
            <a:r>
              <a:rPr lang="en-US" altLang="ko-KR" dirty="0"/>
              <a:t>scheme</a:t>
            </a:r>
            <a:r>
              <a:rPr lang="ko-KR" altLang="en-US" dirty="0"/>
              <a:t>이 </a:t>
            </a:r>
            <a:r>
              <a:rPr lang="en-US" altLang="ko-KR" dirty="0"/>
              <a:t>NTAT </a:t>
            </a:r>
            <a:r>
              <a:rPr lang="ko-KR" altLang="en-US" dirty="0"/>
              <a:t>밖에 없다는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이 논문의 주요한 </a:t>
            </a:r>
            <a:r>
              <a:rPr lang="en-US" altLang="ko-KR" dirty="0" err="1"/>
              <a:t>contribut</a:t>
            </a:r>
            <a:r>
              <a:rPr lang="ko-KR" altLang="en-US" dirty="0"/>
              <a:t>는 </a:t>
            </a:r>
            <a:r>
              <a:rPr lang="en-US" altLang="ko-KR" dirty="0"/>
              <a:t>NT</a:t>
            </a:r>
            <a:r>
              <a:rPr lang="ko-KR" altLang="en-US" dirty="0"/>
              <a:t>와 </a:t>
            </a:r>
            <a:r>
              <a:rPr lang="en-US" altLang="ko-KR" dirty="0"/>
              <a:t>OMUF</a:t>
            </a:r>
            <a:r>
              <a:rPr lang="ko-KR" altLang="en-US" dirty="0"/>
              <a:t>를 동시에 제공하는 프로토콜을 만들어 낸 것입니다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4547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CPU</a:t>
            </a:r>
            <a:r>
              <a:rPr lang="ko-KR" altLang="en-US" dirty="0"/>
              <a:t> 성능만 </a:t>
            </a:r>
            <a:r>
              <a:rPr lang="ko-KR" altLang="en-US" dirty="0" err="1"/>
              <a:t>봤을때는</a:t>
            </a:r>
            <a:r>
              <a:rPr lang="ko-KR" altLang="en-US" dirty="0"/>
              <a:t> </a:t>
            </a:r>
            <a:r>
              <a:rPr lang="en-US" altLang="ko-KR" dirty="0"/>
              <a:t>t2.micro</a:t>
            </a:r>
            <a:r>
              <a:rPr lang="ko-KR" altLang="en-US" dirty="0"/>
              <a:t>와 비슷한 성능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2597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053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Contents?</a:t>
            </a:r>
            <a:r>
              <a:rPr lang="ko-KR" altLang="en-US" dirty="0"/>
              <a:t> </a:t>
            </a:r>
            <a:r>
              <a:rPr lang="en-US" altLang="ko-KR" dirty="0"/>
              <a:t>Content?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298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분산화된</a:t>
            </a:r>
            <a:r>
              <a:rPr lang="ko-KR" altLang="en-US" dirty="0"/>
              <a:t> </a:t>
            </a:r>
            <a:r>
              <a:rPr lang="en-US" altLang="ko-KR" dirty="0"/>
              <a:t>bot</a:t>
            </a:r>
            <a:r>
              <a:rPr lang="ko-KR" altLang="en-US" dirty="0"/>
              <a:t>들을 활용하여 특정 웹서비스를 마비시키는 </a:t>
            </a:r>
            <a:r>
              <a:rPr lang="en-US" altLang="ko-KR" dirty="0"/>
              <a:t>DDoS </a:t>
            </a:r>
            <a:r>
              <a:rPr lang="ko-KR" altLang="en-US" dirty="0"/>
              <a:t>공격은 매우 간단하면서도 강력한 공격입니다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서버들은 이러한 공격을 방지하고자 </a:t>
            </a:r>
            <a:r>
              <a:rPr lang="en-US" altLang="ko-KR" dirty="0"/>
              <a:t>captcha</a:t>
            </a:r>
            <a:r>
              <a:rPr lang="ko-KR" altLang="en-US" dirty="0"/>
              <a:t>와 같이 사람만이 풀 수 있는 </a:t>
            </a:r>
            <a:r>
              <a:rPr lang="en-US" altLang="ko-KR" dirty="0" err="1"/>
              <a:t>challeng</a:t>
            </a:r>
            <a:r>
              <a:rPr lang="ko-KR" altLang="en-US" dirty="0"/>
              <a:t>를 통해 </a:t>
            </a:r>
            <a:r>
              <a:rPr lang="en-US" altLang="ko-KR" dirty="0"/>
              <a:t>bot</a:t>
            </a:r>
            <a:r>
              <a:rPr lang="ko-KR" altLang="en-US" dirty="0"/>
              <a:t>들의 접속을 차단하는 </a:t>
            </a:r>
            <a:r>
              <a:rPr lang="en-US" altLang="ko-KR" dirty="0"/>
              <a:t>rate-limiting </a:t>
            </a:r>
            <a:r>
              <a:rPr lang="ko-KR" altLang="en-US" dirty="0"/>
              <a:t>기술을 사용합니다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207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이러한 기술들은 </a:t>
            </a:r>
            <a:r>
              <a:rPr lang="en-US" altLang="ko-KR" dirty="0"/>
              <a:t>DDoS </a:t>
            </a:r>
            <a:r>
              <a:rPr lang="ko-KR" altLang="en-US" dirty="0"/>
              <a:t>공격을 막는 데에는 수월하지만</a:t>
            </a:r>
            <a:r>
              <a:rPr lang="en-US" altLang="ko-KR" dirty="0"/>
              <a:t>, </a:t>
            </a:r>
            <a:r>
              <a:rPr lang="ko-KR" altLang="en-US" dirty="0"/>
              <a:t>정상적인 사용자 입장에서는 매우 귀찮은 기술입니다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정상적인 사용자도 접속을 </a:t>
            </a:r>
            <a:r>
              <a:rPr lang="ko-KR" altLang="en-US" dirty="0" err="1"/>
              <a:t>시도할때마다</a:t>
            </a:r>
            <a:r>
              <a:rPr lang="ko-KR" altLang="en-US" dirty="0"/>
              <a:t> </a:t>
            </a:r>
            <a:r>
              <a:rPr lang="en-US" altLang="ko-KR" dirty="0"/>
              <a:t>captcha</a:t>
            </a:r>
            <a:r>
              <a:rPr lang="ko-KR" altLang="en-US" dirty="0"/>
              <a:t>의 </a:t>
            </a:r>
            <a:r>
              <a:rPr lang="en-US" altLang="ko-KR" dirty="0"/>
              <a:t>challenge</a:t>
            </a:r>
            <a:r>
              <a:rPr lang="ko-KR" altLang="en-US" dirty="0"/>
              <a:t>를 풀어야 하기 때문입니다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336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이러한 문제점을 해결하기 위해서 만들어진 것이 </a:t>
            </a:r>
            <a:r>
              <a:rPr lang="en-US" altLang="ko-KR" dirty="0"/>
              <a:t>anonymous token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Anonymous token</a:t>
            </a:r>
            <a:r>
              <a:rPr lang="ko-KR" altLang="en-US" dirty="0"/>
              <a:t>에 대해서는 추후 더 자세하게 설명해 드리도록 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Anonymous token</a:t>
            </a:r>
            <a:r>
              <a:rPr lang="ko-KR" altLang="en-US" dirty="0"/>
              <a:t>은 사용자가 </a:t>
            </a:r>
            <a:r>
              <a:rPr lang="en-US" altLang="ko-KR" dirty="0"/>
              <a:t>captcha</a:t>
            </a:r>
            <a:r>
              <a:rPr lang="ko-KR" altLang="en-US" dirty="0"/>
              <a:t>와 같은 </a:t>
            </a:r>
            <a:r>
              <a:rPr lang="en-US" altLang="ko-KR" dirty="0"/>
              <a:t>challenge</a:t>
            </a:r>
            <a:r>
              <a:rPr lang="ko-KR" altLang="en-US" dirty="0"/>
              <a:t>를 풀었을 때</a:t>
            </a:r>
            <a:r>
              <a:rPr lang="en-US" altLang="ko-KR" dirty="0"/>
              <a:t>, </a:t>
            </a:r>
            <a:r>
              <a:rPr lang="ko-KR" altLang="en-US" dirty="0"/>
              <a:t>사용자에게 </a:t>
            </a:r>
            <a:r>
              <a:rPr lang="en-US" altLang="ko-KR" dirty="0"/>
              <a:t>anonymous token</a:t>
            </a:r>
            <a:r>
              <a:rPr lang="ko-KR" altLang="en-US" dirty="0"/>
              <a:t>을 발급해주어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나중의 접속 시도에서는 </a:t>
            </a:r>
            <a:r>
              <a:rPr lang="en-US" altLang="ko-KR" dirty="0" err="1"/>
              <a:t>challeng</a:t>
            </a:r>
            <a:r>
              <a:rPr lang="ko-KR" altLang="en-US" dirty="0"/>
              <a:t>를 풀지 않더라도 </a:t>
            </a:r>
            <a:r>
              <a:rPr lang="en-US" altLang="ko-KR" dirty="0"/>
              <a:t>anonymous token</a:t>
            </a:r>
            <a:r>
              <a:rPr lang="ko-KR" altLang="en-US" dirty="0"/>
              <a:t>을 통해 접속할 수 있게 해줍니다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하지만 이런 </a:t>
            </a:r>
            <a:r>
              <a:rPr lang="en-US" altLang="ko-KR" dirty="0"/>
              <a:t>anonymous token</a:t>
            </a:r>
            <a:r>
              <a:rPr lang="ko-KR" altLang="en-US" dirty="0"/>
              <a:t>에는 큰 문제점이 있습니다</a:t>
            </a:r>
            <a:r>
              <a:rPr lang="en-US" altLang="ko-KR" dirty="0"/>
              <a:t>. </a:t>
            </a:r>
            <a:r>
              <a:rPr lang="ko-KR" altLang="en-US" dirty="0"/>
              <a:t>바로 해당 토큰들이 탈취당했을 경우에는 공격자도 정상적인 사용자로 인식한다는 점입니다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그렇기 때문에 이 논문에서는 기존의 </a:t>
            </a:r>
            <a:r>
              <a:rPr lang="en-US" altLang="ko-KR" dirty="0"/>
              <a:t>anonymous token</a:t>
            </a:r>
            <a:r>
              <a:rPr lang="ko-KR" altLang="en-US" dirty="0"/>
              <a:t>에 </a:t>
            </a:r>
            <a:r>
              <a:rPr lang="en-US" altLang="ko-KR" dirty="0"/>
              <a:t>non-transferability</a:t>
            </a:r>
            <a:r>
              <a:rPr lang="ko-KR" altLang="en-US" dirty="0"/>
              <a:t>라는 개념을 추가하고</a:t>
            </a:r>
            <a:r>
              <a:rPr lang="en-US" altLang="ko-KR" dirty="0"/>
              <a:t>, </a:t>
            </a:r>
            <a:r>
              <a:rPr lang="ko-KR" altLang="en-US" dirty="0"/>
              <a:t>기존의 </a:t>
            </a:r>
            <a:r>
              <a:rPr lang="en-US" altLang="ko-KR" dirty="0"/>
              <a:t>anonymous token scheme</a:t>
            </a:r>
            <a:r>
              <a:rPr lang="ko-KR" altLang="en-US" dirty="0"/>
              <a:t>들이 </a:t>
            </a:r>
            <a:r>
              <a:rPr lang="en-US" altLang="ko-KR" dirty="0"/>
              <a:t>non-transferability</a:t>
            </a:r>
            <a:r>
              <a:rPr lang="ko-KR" altLang="en-US" dirty="0"/>
              <a:t>를 보장하는지를 분석했습니다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02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 다음은 </a:t>
            </a:r>
            <a:r>
              <a:rPr lang="en-US" altLang="ko-KR" dirty="0"/>
              <a:t>Background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여기서는 </a:t>
            </a:r>
            <a:r>
              <a:rPr lang="en-US" altLang="ko-KR" dirty="0"/>
              <a:t>NTAT</a:t>
            </a:r>
            <a:r>
              <a:rPr lang="ko-KR" altLang="en-US" dirty="0"/>
              <a:t>의 기반이 되는 </a:t>
            </a:r>
            <a:r>
              <a:rPr lang="en-US" altLang="ko-KR" dirty="0"/>
              <a:t>AT</a:t>
            </a:r>
            <a:r>
              <a:rPr lang="ko-KR" altLang="en-US" dirty="0"/>
              <a:t>와</a:t>
            </a:r>
            <a:r>
              <a:rPr lang="en-US" altLang="ko-KR" dirty="0"/>
              <a:t>, </a:t>
            </a:r>
            <a:r>
              <a:rPr lang="ko-KR" altLang="en-US" dirty="0"/>
              <a:t>이 논문에서 계속 사용되는 </a:t>
            </a:r>
            <a:r>
              <a:rPr lang="en-US" altLang="ko-KR" dirty="0"/>
              <a:t>IP, ZKP</a:t>
            </a:r>
            <a:r>
              <a:rPr lang="ko-KR" altLang="en-US" dirty="0"/>
              <a:t>를 설명해 드리고자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765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Key message </a:t>
            </a:r>
            <a:r>
              <a:rPr lang="ko-KR" altLang="en-US" dirty="0"/>
              <a:t>가 무엇인지 생각해보아야 함</a:t>
            </a:r>
            <a:r>
              <a:rPr lang="en-US" altLang="ko-KR" dirty="0"/>
              <a:t>. </a:t>
            </a:r>
            <a:r>
              <a:rPr lang="ko-KR" altLang="en-US" dirty="0"/>
              <a:t>무엇을 중점적으로 설명해야 할지 고민 </a:t>
            </a:r>
            <a:r>
              <a:rPr lang="en-US" altLang="ko-KR" dirty="0">
                <a:sym typeface="Wingdings" panose="05000000000000000000" pitchFamily="2" charset="2"/>
              </a:rPr>
              <a:t> How it works</a:t>
            </a:r>
            <a:r>
              <a:rPr lang="ko-KR" altLang="en-US" dirty="0">
                <a:sym typeface="Wingdings" panose="05000000000000000000" pitchFamily="2" charset="2"/>
              </a:rPr>
              <a:t>에 대한 얘기와 마지막의 </a:t>
            </a:r>
            <a:r>
              <a:rPr lang="en-US" altLang="ko-KR" dirty="0">
                <a:sym typeface="Wingdings" panose="05000000000000000000" pitchFamily="2" charset="2"/>
              </a:rPr>
              <a:t>where it can be used</a:t>
            </a:r>
            <a:r>
              <a:rPr lang="ko-KR" altLang="en-US" dirty="0">
                <a:sym typeface="Wingdings" panose="05000000000000000000" pitchFamily="2" charset="2"/>
              </a:rPr>
              <a:t>와 같은 내용들을 추가</a:t>
            </a:r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/>
              <a:t>Anonymous token</a:t>
            </a:r>
            <a:r>
              <a:rPr lang="ko-KR" altLang="en-US" dirty="0"/>
              <a:t>은 </a:t>
            </a:r>
            <a:r>
              <a:rPr lang="en-US" altLang="ko-KR" dirty="0"/>
              <a:t>L,</a:t>
            </a:r>
            <a:r>
              <a:rPr lang="ko-KR" altLang="en-US" dirty="0"/>
              <a:t> </a:t>
            </a:r>
            <a:r>
              <a:rPr lang="en-US" altLang="ko-KR" dirty="0"/>
              <a:t>S-U,</a:t>
            </a:r>
            <a:r>
              <a:rPr lang="ko-KR" altLang="en-US" dirty="0"/>
              <a:t> </a:t>
            </a:r>
            <a:r>
              <a:rPr lang="en-US" altLang="ko-KR" dirty="0"/>
              <a:t>anonymous credential</a:t>
            </a:r>
            <a:r>
              <a:rPr lang="ko-KR" altLang="en-US" dirty="0"/>
              <a:t>로</a:t>
            </a:r>
            <a:r>
              <a:rPr lang="en-US" altLang="ko-KR" dirty="0"/>
              <a:t>, </a:t>
            </a:r>
            <a:r>
              <a:rPr lang="en-US" altLang="ko-KR" dirty="0" err="1"/>
              <a:t>PoPET</a:t>
            </a:r>
            <a:r>
              <a:rPr lang="en-US" altLang="ko-KR" dirty="0"/>
              <a:t> </a:t>
            </a:r>
            <a:r>
              <a:rPr lang="ko-KR" altLang="en-US" dirty="0"/>
              <a:t>혹은</a:t>
            </a:r>
            <a:r>
              <a:rPr lang="en-US" altLang="ko-KR" dirty="0"/>
              <a:t> PET 2018</a:t>
            </a:r>
            <a:r>
              <a:rPr lang="ko-KR" altLang="en-US" dirty="0"/>
              <a:t>에 게재된 </a:t>
            </a:r>
            <a:r>
              <a:rPr lang="en-US" altLang="ko-KR" dirty="0"/>
              <a:t>“</a:t>
            </a:r>
            <a:r>
              <a:rPr lang="ko-KR" altLang="en-US" dirty="0"/>
              <a:t>논문제목</a:t>
            </a:r>
            <a:r>
              <a:rPr lang="en-US" altLang="ko-KR" dirty="0"/>
              <a:t>”</a:t>
            </a:r>
            <a:r>
              <a:rPr lang="ko-KR" altLang="en-US" dirty="0"/>
              <a:t>에서 제시되었습니다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해당 논문은 </a:t>
            </a:r>
            <a:r>
              <a:rPr lang="en-US" altLang="ko-KR" dirty="0"/>
              <a:t>Discrete logarithm </a:t>
            </a:r>
            <a:r>
              <a:rPr lang="en-US" altLang="ko-KR" dirty="0" err="1"/>
              <a:t>assumptio</a:t>
            </a:r>
            <a:r>
              <a:rPr lang="ko-KR" altLang="en-US" dirty="0"/>
              <a:t>에 관한 </a:t>
            </a:r>
            <a:r>
              <a:rPr lang="ko-KR" altLang="en-US" dirty="0" err="1"/>
              <a:t>영지식</a:t>
            </a:r>
            <a:r>
              <a:rPr lang="ko-KR" altLang="en-US" dirty="0"/>
              <a:t> 증명을 기반으로 하고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해당 논문에서는 </a:t>
            </a:r>
            <a:r>
              <a:rPr lang="en-US" altLang="ko-KR" dirty="0"/>
              <a:t>security token</a:t>
            </a:r>
            <a:r>
              <a:rPr lang="ko-KR" altLang="en-US" dirty="0"/>
              <a:t>이기 위한 </a:t>
            </a:r>
            <a:r>
              <a:rPr lang="en-US" altLang="ko-KR" dirty="0"/>
              <a:t>accountability, anonymous</a:t>
            </a:r>
            <a:r>
              <a:rPr lang="ko-KR" altLang="en-US" dirty="0"/>
              <a:t>이기 위한 </a:t>
            </a:r>
            <a:r>
              <a:rPr lang="en-US" altLang="ko-KR" dirty="0" err="1"/>
              <a:t>unlinkability</a:t>
            </a:r>
            <a:r>
              <a:rPr lang="ko-KR" altLang="en-US" dirty="0"/>
              <a:t>와 같은 </a:t>
            </a:r>
            <a:r>
              <a:rPr lang="en-US" altLang="ko-KR" dirty="0"/>
              <a:t>AT</a:t>
            </a:r>
            <a:r>
              <a:rPr lang="ko-KR" altLang="en-US" dirty="0"/>
              <a:t>가 가져야 할 </a:t>
            </a:r>
            <a:r>
              <a:rPr lang="en-US" altLang="ko-KR" dirty="0"/>
              <a:t>security </a:t>
            </a:r>
            <a:r>
              <a:rPr lang="en-US" altLang="ko-KR" dirty="0" err="1"/>
              <a:t>propert</a:t>
            </a:r>
            <a:r>
              <a:rPr lang="ko-KR" altLang="en-US" dirty="0"/>
              <a:t>들을 정의하고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하지만 이 논문에서는 앞서 말씀드렸다 </a:t>
            </a:r>
            <a:r>
              <a:rPr lang="ko-KR" altLang="en-US" dirty="0" err="1"/>
              <a:t>싶이</a:t>
            </a:r>
            <a:r>
              <a:rPr lang="ko-KR" altLang="en-US" dirty="0"/>
              <a:t> </a:t>
            </a:r>
            <a:r>
              <a:rPr lang="en-US" altLang="ko-KR" dirty="0"/>
              <a:t>Non-transferability</a:t>
            </a:r>
            <a:r>
              <a:rPr lang="ko-KR" altLang="en-US" dirty="0"/>
              <a:t>가 정의되어 있지 않습니다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983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4EF1E-0F10-929F-94D2-F13496315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70359A8-BAB3-E590-62D6-DB7478BA04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C09490E-6551-32A2-8BC5-9294517EA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AT</a:t>
            </a:r>
            <a:r>
              <a:rPr lang="ko-KR" altLang="en-US" dirty="0"/>
              <a:t>는 크게 </a:t>
            </a:r>
            <a:r>
              <a:rPr lang="en-US" altLang="ko-KR" dirty="0"/>
              <a:t>2</a:t>
            </a:r>
            <a:r>
              <a:rPr lang="ko-KR" altLang="en-US" dirty="0"/>
              <a:t>가지의 </a:t>
            </a:r>
            <a:r>
              <a:rPr lang="en-US" altLang="ko-KR" dirty="0"/>
              <a:t>phase</a:t>
            </a:r>
            <a:r>
              <a:rPr lang="ko-KR" altLang="en-US" dirty="0"/>
              <a:t>로 이루어져 있습니다</a:t>
            </a:r>
            <a:r>
              <a:rPr lang="en-US" altLang="ko-KR" dirty="0"/>
              <a:t>. </a:t>
            </a:r>
            <a:r>
              <a:rPr lang="ko-KR" altLang="en-US" dirty="0"/>
              <a:t>토큰을 발급받는 </a:t>
            </a:r>
            <a:r>
              <a:rPr lang="en-US" altLang="ko-KR" dirty="0"/>
              <a:t>issuance phase</a:t>
            </a:r>
            <a:r>
              <a:rPr lang="ko-KR" altLang="en-US" dirty="0"/>
              <a:t>와 토큰을 사용하는 </a:t>
            </a:r>
            <a:r>
              <a:rPr lang="en-US" altLang="ko-KR" dirty="0"/>
              <a:t>redemption phase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I P</a:t>
            </a:r>
            <a:r>
              <a:rPr lang="ko-KR" altLang="en-US" dirty="0"/>
              <a:t>에서는 서버와 클라이언트가 </a:t>
            </a:r>
            <a:r>
              <a:rPr lang="en-US" altLang="ko-KR" dirty="0"/>
              <a:t>challenge</a:t>
            </a:r>
            <a:r>
              <a:rPr lang="ko-KR" altLang="en-US" dirty="0"/>
              <a:t>를 내고 푸는 과정에서 추가적인 </a:t>
            </a:r>
            <a:r>
              <a:rPr lang="en-US" altLang="ko-KR" dirty="0"/>
              <a:t>token</a:t>
            </a:r>
            <a:r>
              <a:rPr lang="ko-KR" altLang="en-US" dirty="0"/>
              <a:t>들을 주고받음으로써 </a:t>
            </a:r>
            <a:r>
              <a:rPr lang="en-US" altLang="ko-KR" dirty="0"/>
              <a:t>anonymous token</a:t>
            </a:r>
            <a:r>
              <a:rPr lang="ko-KR" altLang="en-US" dirty="0"/>
              <a:t>을 발급합니다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R P</a:t>
            </a:r>
            <a:r>
              <a:rPr lang="ko-KR" altLang="en-US" dirty="0"/>
              <a:t>에서는 </a:t>
            </a:r>
            <a:r>
              <a:rPr lang="en-US" altLang="ko-KR" dirty="0"/>
              <a:t>I P</a:t>
            </a:r>
            <a:r>
              <a:rPr lang="ko-KR" altLang="en-US" dirty="0"/>
              <a:t>에서 발급받은 </a:t>
            </a:r>
            <a:r>
              <a:rPr lang="en-US" altLang="ko-KR" dirty="0"/>
              <a:t>AT</a:t>
            </a:r>
            <a:r>
              <a:rPr lang="ko-KR" altLang="en-US" dirty="0"/>
              <a:t>와 확인용 </a:t>
            </a:r>
            <a:r>
              <a:rPr lang="en-US" altLang="ko-KR" dirty="0"/>
              <a:t>MAC</a:t>
            </a:r>
            <a:r>
              <a:rPr lang="ko-KR" altLang="en-US" dirty="0"/>
              <a:t>를 클라이언트가 보냄으로써 문제를 </a:t>
            </a:r>
            <a:r>
              <a:rPr lang="en-US" altLang="ko-KR" dirty="0"/>
              <a:t>challenge</a:t>
            </a:r>
            <a:r>
              <a:rPr lang="ko-KR" altLang="en-US" dirty="0"/>
              <a:t>를 </a:t>
            </a:r>
            <a:r>
              <a:rPr lang="en-US" altLang="ko-KR" dirty="0"/>
              <a:t>bypassing</a:t>
            </a:r>
            <a:r>
              <a:rPr lang="ko-KR" altLang="en-US" dirty="0"/>
              <a:t>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014F084-0B78-A569-3846-BBAEDF15A3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1EA-93ED-4FDD-B8B5-2A031FC9BF5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458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AD2918-2EC5-489B-AE12-7C6E85807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43C9292-4DCE-479A-98C1-0130CD03C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6E6026D-E8B3-2061-721E-55B78BFD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337BAB-746A-46B1-9A7D-A769B7A272E6}" type="datetime1">
              <a:rPr lang="ko-KR" altLang="en-US" smtClean="0"/>
              <a:t>2024-11-25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5B614E1-2C79-580D-D0EB-C76801C97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4CA4E92-35CF-9054-CAAE-0308B3FE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‹#›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065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402E2B-AC55-4485-A6B0-74CB798C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6DF0255-8255-409D-B907-F9BF44268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BE52B0-53B2-42E5-8276-1326BDE1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8FB644A-E07D-4923-A3E0-04BE03456816}" type="datetime1">
              <a:rPr lang="ko-KR" altLang="en-US" smtClean="0"/>
              <a:t>2024-11-25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A24EBB-2676-4716-A1E2-2A249FDCC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907582-4C62-49D2-946C-E68E4791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46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2D28C18-1E20-4556-A39F-2505CD995E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CA8B920-55C4-4E7E-941D-B5B3DF0E0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E9E9D0-519A-48E6-AC12-7BCBB34D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BD65892-6A25-452D-B901-D371BAD955D5}" type="datetime1">
              <a:rPr lang="ko-KR" altLang="en-US" smtClean="0"/>
              <a:t>2024-11-25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AED380-F132-438E-BE30-089CC048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802E94-4B45-4A49-B570-BB9CDBA1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407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62968F-E1EA-4C34-A0DB-CCC5A3F6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6C2D0A-F425-463B-A07F-27BDB476A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E628731-BDBB-42B6-BA20-8EFA11CF25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F1C9169-240B-45B8-9F36-6497314797FD}" type="datetime1">
              <a:rPr lang="ko-KR" altLang="en-US" smtClean="0"/>
              <a:t>2024-11-25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DD5F51-E189-4F87-99E3-4FA829B31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D6B914-A1A1-4604-BF24-482210FC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‹#›</a:t>
            </a:fld>
            <a:r>
              <a:rPr lang="en-US" altLang="ko-KR" dirty="0"/>
              <a:t>/32</a:t>
            </a:r>
            <a:endParaRPr lang="ko-KR" altLang="en-US" dirty="0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7F74FD90-A183-EB32-E9BE-59C5AC014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5127"/>
            <a:ext cx="10515600" cy="31591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4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50433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EFA7FA-C90D-4CB4-8FD9-C36EF2F5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8F8C4FD-DE59-40D2-9F48-AB1A0BEF0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E92471-0CA8-4281-909E-23C4C075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EB65C-8088-47E5-A27A-229C54ACBEF2}" type="datetime1">
              <a:rPr lang="ko-KR" altLang="en-US" smtClean="0"/>
              <a:t>2024-11-25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D1C776-D213-4669-9111-92CB2654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A5C633-5044-4E4C-AD34-D74E3134F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‹#›</a:t>
            </a:fld>
            <a:r>
              <a:rPr lang="en-US" altLang="ko-KR" dirty="0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935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761ACE-45A5-4D24-AC6A-DC4DE346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1217D5-6E5B-4FF3-BB82-7B22D0BFD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77B1840-01ED-4008-89E4-922E9A8A2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7209E84-5597-4D83-8B0D-0560797A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70BD32-4CB1-4948-A914-80D69B093B36}" type="datetime1">
              <a:rPr lang="ko-KR" altLang="en-US" smtClean="0"/>
              <a:t>2024-11-25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2E3E7DF-3C31-4D8C-B412-2BC65C60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80A3F2C-3A46-41FD-8A96-77C9D1D8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841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F894EB-894A-470D-A558-F16490AC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81FDB1B-ACEA-4FFD-84EE-40D12228E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E4A30E-54DC-4913-A321-4AEA608F7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0C71D57-512C-466D-8CBA-9283CA205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C447EB3-DD72-4DE4-9D23-B7162DEB5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2E79E04-CEC5-4DEA-9F2D-A98190A5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A4C748F-B80D-4264-9E61-91E1895A5AA2}" type="datetime1">
              <a:rPr lang="ko-KR" altLang="en-US" smtClean="0"/>
              <a:t>2024-11-25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0173FC7-2EE4-456F-8520-F0212E3F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EA3BE4A-4767-4EA0-AA4D-9C109F5F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63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017B4B-2291-4626-9BCD-79D0A362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EC7451B-3331-4738-99B1-1225506F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61576AE-B214-4D1F-A602-245CC050A844}" type="datetime1">
              <a:rPr lang="ko-KR" altLang="en-US" smtClean="0"/>
              <a:t>2024-11-25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C0A2722-0C25-4299-83B8-675CA670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B734A58-B29A-4B7D-8CC8-C5381F27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17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A222FA0-4851-432A-9BA7-5E758C2DE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FD00B2B-F228-4DD7-B75E-456CB6782904}" type="datetime1">
              <a:rPr lang="ko-KR" altLang="en-US" smtClean="0"/>
              <a:t>2024-11-25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6DD9985-32C8-497C-9FD6-92A0A9B9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9BC9A6-ED53-4DBB-91CE-C819B2D2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08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0C9DE4-A139-42ED-AA4B-112EA6B8F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0F9D865-5E70-4200-B0AB-67C679DC4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60993C5-A328-468C-A975-B5BA41EEB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AE2B40C-4E8E-4F4B-94AB-242B60BBFC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D31CDEB-9549-431C-B206-C220CAA07749}" type="datetime1">
              <a:rPr lang="ko-KR" altLang="en-US" smtClean="0"/>
              <a:t>2024-11-25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D601A3-B0E1-447E-9068-B4CE8A06D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479061A-F3E2-4D78-BCAD-FF52EB18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22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A0B0D0-782A-4AB0-87C4-268BB808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D490AE0-F952-4450-B920-1ABFC37A6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C873E7-DAD7-4431-BD20-94446A1E5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CA70BA4-6CE4-4DC2-952C-1D74E590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92365BC-FEF9-41AC-9B96-A5BBB3452B3E}" type="datetime1">
              <a:rPr lang="ko-KR" altLang="en-US" smtClean="0"/>
              <a:t>2024-11-25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6676940-8E69-4DCE-A729-8E2A75004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72BC0C0-8F19-4522-BE23-79CA7C67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43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8F19673-A336-43EA-A13F-D81BA9611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E928DB9-BD9E-402B-9A69-1992E557B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49F75B-ACFC-4D2F-8D3E-7350E9049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60054-24D3-4F85-AF82-36C3B8A0122A}" type="slidenum">
              <a:rPr lang="ko-KR" altLang="en-US" smtClean="0"/>
              <a:pPr/>
              <a:t>‹#›</a:t>
            </a:fld>
            <a:r>
              <a:rPr lang="en-US" altLang="ko-KR" dirty="0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306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gpark@mmlab.snu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15/popets-2018-002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ibm.com/publications/the-lazer-library-lattice-based-zero-knowledge-and-succinct-proofs-for-quantum-safe-privacy" TargetMode="External"/><Relationship Id="rId7" Type="http://schemas.openxmlformats.org/officeDocument/2006/relationships/hyperlink" Target="https://doi.org/10.48550/arXiv.2401.1173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rint.iacr.org/2024/711" TargetMode="External"/><Relationship Id="rId5" Type="http://schemas.openxmlformats.org/officeDocument/2006/relationships/hyperlink" Target="https://eprint.iacr.org/2024/162" TargetMode="External"/><Relationship Id="rId4" Type="http://schemas.openxmlformats.org/officeDocument/2006/relationships/hyperlink" Target="https://arxiv.org/abs/2404.16109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8.sv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8.sv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36.png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openxmlformats.org/officeDocument/2006/relationships/image" Target="../media/image8.svg"/><Relationship Id="rId1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7.png"/><Relationship Id="rId7" Type="http://schemas.openxmlformats.org/officeDocument/2006/relationships/image" Target="../media/image51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8.sv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slide" Target="slide23.xml"/><Relationship Id="rId7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slide" Target="slide23.xml"/><Relationship Id="rId7" Type="http://schemas.openxmlformats.org/officeDocument/2006/relationships/image" Target="../media/image7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6.png"/><Relationship Id="rId5" Type="http://schemas.openxmlformats.org/officeDocument/2006/relationships/image" Target="../media/image8.svg"/><Relationship Id="rId10" Type="http://schemas.openxmlformats.org/officeDocument/2006/relationships/image" Target="../media/image75.png"/><Relationship Id="rId4" Type="http://schemas.openxmlformats.org/officeDocument/2006/relationships/image" Target="../media/image7.png"/><Relationship Id="rId9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240.png"/><Relationship Id="rId5" Type="http://schemas.openxmlformats.org/officeDocument/2006/relationships/image" Target="../media/image85.png"/><Relationship Id="rId10" Type="http://schemas.openxmlformats.org/officeDocument/2006/relationships/image" Target="../media/image5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15/popets-2018-002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C2CA12-9C52-4AB4-9DBE-ED7184695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31883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Non-Transferable Anonymous Tokens by Secret Binding</a:t>
            </a:r>
            <a:br>
              <a:rPr lang="en-US" altLang="ko-KR" sz="4000" dirty="0"/>
            </a:br>
            <a:br>
              <a:rPr lang="en-US" altLang="ko-KR" sz="4000" dirty="0"/>
            </a:br>
            <a:r>
              <a:rPr lang="en-US" altLang="ko-KR" sz="1800" b="0" dirty="0">
                <a:solidFill>
                  <a:schemeClr val="bg2">
                    <a:lumMod val="50000"/>
                  </a:schemeClr>
                </a:solidFill>
                <a:effectLst/>
              </a:rPr>
              <a:t>F. </a:t>
            </a:r>
            <a:r>
              <a:rPr lang="en-US" altLang="ko-KR" sz="1800" b="0" dirty="0" err="1">
                <a:solidFill>
                  <a:schemeClr val="bg2">
                    <a:lumMod val="50000"/>
                  </a:schemeClr>
                </a:solidFill>
                <a:effectLst/>
              </a:rPr>
              <a:t>Betül</a:t>
            </a:r>
            <a:r>
              <a:rPr lang="en-US" altLang="ko-KR" sz="1800" b="0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en-US" altLang="ko-KR" sz="1800" b="0" dirty="0" err="1">
                <a:solidFill>
                  <a:schemeClr val="bg2">
                    <a:lumMod val="50000"/>
                  </a:schemeClr>
                </a:solidFill>
                <a:effectLst/>
              </a:rPr>
              <a:t>Durak</a:t>
            </a:r>
            <a:r>
              <a:rPr lang="en-US" altLang="ko-KR" sz="1800" b="0" dirty="0">
                <a:solidFill>
                  <a:schemeClr val="bg2">
                    <a:lumMod val="50000"/>
                  </a:schemeClr>
                </a:solidFill>
                <a:effectLst/>
              </a:rPr>
              <a:t>,    </a:t>
            </a:r>
            <a:r>
              <a:rPr lang="en-US" altLang="ko-KR" sz="1800" b="0" dirty="0" err="1">
                <a:solidFill>
                  <a:schemeClr val="bg2">
                    <a:lumMod val="50000"/>
                  </a:schemeClr>
                </a:solidFill>
                <a:effectLst/>
              </a:rPr>
              <a:t>Laurane</a:t>
            </a:r>
            <a:r>
              <a:rPr lang="en-US" altLang="ko-KR" sz="1800" b="0" dirty="0">
                <a:solidFill>
                  <a:schemeClr val="bg2">
                    <a:lumMod val="50000"/>
                  </a:schemeClr>
                </a:solidFill>
                <a:effectLst/>
              </a:rPr>
              <a:t> Marco,   Abdullah </a:t>
            </a:r>
            <a:r>
              <a:rPr lang="en-US" altLang="ko-KR" sz="1800" b="0" dirty="0" err="1">
                <a:solidFill>
                  <a:schemeClr val="bg2">
                    <a:lumMod val="50000"/>
                  </a:schemeClr>
                </a:solidFill>
                <a:effectLst/>
              </a:rPr>
              <a:t>Talayhan</a:t>
            </a:r>
            <a:r>
              <a:rPr lang="en-US" altLang="ko-KR" sz="1800" b="0" dirty="0">
                <a:solidFill>
                  <a:schemeClr val="bg2">
                    <a:lumMod val="50000"/>
                  </a:schemeClr>
                </a:solidFill>
                <a:effectLst/>
              </a:rPr>
              <a:t>,   Serge </a:t>
            </a:r>
            <a:r>
              <a:rPr lang="en-US" altLang="ko-KR" sz="1800" b="0" dirty="0" err="1">
                <a:solidFill>
                  <a:schemeClr val="bg2">
                    <a:lumMod val="50000"/>
                  </a:schemeClr>
                </a:solidFill>
                <a:effectLst/>
              </a:rPr>
              <a:t>Vaudenay</a:t>
            </a:r>
            <a:br>
              <a:rPr lang="en-US" altLang="ko-KR" sz="1800" b="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br>
              <a:rPr lang="en-US" altLang="ko-KR" sz="18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US" altLang="ko-KR" sz="18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US" altLang="ko-KR" sz="1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ko-KR" sz="1800" dirty="0">
                <a:solidFill>
                  <a:schemeClr val="bg2">
                    <a:lumMod val="50000"/>
                  </a:schemeClr>
                </a:solidFill>
              </a:rPr>
              <a:t>ACM CCS 2024</a:t>
            </a:r>
            <a:endParaRPr lang="ko-KR" altLang="en-US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352805B-7DD3-4E8E-851F-AC989FB47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27876"/>
            <a:ext cx="9144000" cy="943329"/>
          </a:xfrm>
        </p:spPr>
        <p:txBody>
          <a:bodyPr>
            <a:normAutofit/>
          </a:bodyPr>
          <a:lstStyle/>
          <a:p>
            <a:r>
              <a:rPr lang="en-US" altLang="ko-KR" dirty="0"/>
              <a:t>Summarized and reorganized by</a:t>
            </a:r>
          </a:p>
          <a:p>
            <a:r>
              <a:rPr lang="en-US" altLang="ko-KR" dirty="0" err="1"/>
              <a:t>Honggeun</a:t>
            </a:r>
            <a:r>
              <a:rPr lang="en-US" altLang="ko-KR" dirty="0"/>
              <a:t> Park (</a:t>
            </a:r>
            <a:r>
              <a:rPr lang="en-US" altLang="ko-KR" dirty="0">
                <a:hlinkClick r:id="rId3"/>
              </a:rPr>
              <a:t>hgpark@mmlab.snu.ac.kr</a:t>
            </a:r>
            <a:r>
              <a:rPr lang="en-US" altLang="ko-KR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38F12-127E-8D6D-0AFB-E17424021A89}"/>
              </a:ext>
            </a:extLst>
          </p:cNvPr>
          <p:cNvSpPr txBox="1"/>
          <p:nvPr/>
        </p:nvSpPr>
        <p:spPr>
          <a:xfrm>
            <a:off x="2018330" y="3535223"/>
            <a:ext cx="2171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Microsoft Research</a:t>
            </a:r>
          </a:p>
          <a:p>
            <a:pPr algn="ctr"/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United States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1FA94-4F36-A0EA-6B08-AC1737FABE27}"/>
              </a:ext>
            </a:extLst>
          </p:cNvPr>
          <p:cNvSpPr txBox="1"/>
          <p:nvPr/>
        </p:nvSpPr>
        <p:spPr>
          <a:xfrm>
            <a:off x="4304825" y="3535222"/>
            <a:ext cx="1374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altLang="ko-KR" dirty="0">
                <a:solidFill>
                  <a:schemeClr val="bg2">
                    <a:lumMod val="50000"/>
                  </a:schemeClr>
                </a:solidFill>
              </a:rPr>
              <a:t>EPFL</a:t>
            </a:r>
          </a:p>
          <a:p>
            <a:pPr algn="ctr"/>
            <a:r>
              <a:rPr lang="it-IT" altLang="ko-KR" dirty="0">
                <a:solidFill>
                  <a:schemeClr val="bg2">
                    <a:lumMod val="50000"/>
                  </a:schemeClr>
                </a:solidFill>
              </a:rPr>
              <a:t>Switzerland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21700-F6DE-E75F-98E7-E415FF34E76C}"/>
              </a:ext>
            </a:extLst>
          </p:cNvPr>
          <p:cNvSpPr txBox="1"/>
          <p:nvPr/>
        </p:nvSpPr>
        <p:spPr>
          <a:xfrm>
            <a:off x="6272826" y="3535222"/>
            <a:ext cx="1374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altLang="ko-KR" dirty="0">
                <a:solidFill>
                  <a:schemeClr val="bg2">
                    <a:lumMod val="50000"/>
                  </a:schemeClr>
                </a:solidFill>
              </a:rPr>
              <a:t>EPFL</a:t>
            </a:r>
          </a:p>
          <a:p>
            <a:pPr algn="ctr"/>
            <a:r>
              <a:rPr lang="fi-FI" altLang="ko-KR" dirty="0">
                <a:solidFill>
                  <a:schemeClr val="bg2">
                    <a:lumMod val="50000"/>
                  </a:schemeClr>
                </a:solidFill>
              </a:rPr>
              <a:t>Switzerland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105239-3625-ADCB-D064-1D92BDA3582C}"/>
              </a:ext>
            </a:extLst>
          </p:cNvPr>
          <p:cNvSpPr txBox="1"/>
          <p:nvPr/>
        </p:nvSpPr>
        <p:spPr>
          <a:xfrm>
            <a:off x="8380785" y="3535222"/>
            <a:ext cx="1374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altLang="ko-KR" dirty="0">
                <a:solidFill>
                  <a:schemeClr val="bg2">
                    <a:lumMod val="50000"/>
                  </a:schemeClr>
                </a:solidFill>
              </a:rPr>
              <a:t>EPFL</a:t>
            </a:r>
          </a:p>
          <a:p>
            <a:pPr algn="ctr"/>
            <a:r>
              <a:rPr lang="nb-NO" altLang="ko-KR" dirty="0">
                <a:solidFill>
                  <a:schemeClr val="bg2">
                    <a:lumMod val="50000"/>
                  </a:schemeClr>
                </a:solidFill>
              </a:rPr>
              <a:t>Switzerland</a:t>
            </a:r>
            <a:endParaRPr lang="ko-KR" altLang="en-US" dirty="0"/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601BCB3E-3EBF-2E2D-8164-158B80C2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1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3464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995AF-FBEC-EB8B-C588-D5E6DFF3A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8A7363-D617-C115-6957-228A0EBC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Anonymous Token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0266E8-62CC-11DF-1443-65249D0DF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dirty="0"/>
              <a:t>Lightweight, single-use anonymous </a:t>
            </a:r>
            <a:r>
              <a:rPr lang="en-US" altLang="ko-KR" b="1" dirty="0"/>
              <a:t>credential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04A972D-B296-EDF6-AE58-17E93A7EF9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/>
              <a:t>Background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0D4E15-FCA6-F322-4974-464CF75C62BA}"/>
              </a:ext>
            </a:extLst>
          </p:cNvPr>
          <p:cNvSpPr txBox="1"/>
          <p:nvPr/>
        </p:nvSpPr>
        <p:spPr>
          <a:xfrm>
            <a:off x="192782" y="6613753"/>
            <a:ext cx="118064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[6] Davidson, A., Goldberg, I., Sullivan, N., Tankersley, G., &amp; </a:t>
            </a:r>
            <a:r>
              <a:rPr lang="en-US" altLang="ko-KR" sz="800" dirty="0" err="1"/>
              <a:t>Valsorda</a:t>
            </a:r>
            <a:r>
              <a:rPr lang="en-US" altLang="ko-KR" sz="800" dirty="0"/>
              <a:t>, F. (2018). </a:t>
            </a:r>
            <a:r>
              <a:rPr lang="en-US" altLang="ko-KR" sz="800" i="1" dirty="0"/>
              <a:t>Privacy Pass: Bypassing Internet Challenges Anonymously</a:t>
            </a:r>
            <a:r>
              <a:rPr lang="en-US" altLang="ko-KR" sz="800" dirty="0"/>
              <a:t>. Proceedings on Privacy Enhancing Technologies, 2018(3), 164–180. </a:t>
            </a:r>
            <a:r>
              <a:rPr lang="en-US" altLang="ko-KR" sz="800" dirty="0">
                <a:hlinkClick r:id="rId3"/>
              </a:rPr>
              <a:t>https://doi.org/10.1515/popets-2018-0026</a:t>
            </a:r>
            <a:r>
              <a:rPr lang="en-US" altLang="ko-KR" sz="8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0E39E-0953-5029-0FEA-C5AE99B628E3}"/>
              </a:ext>
            </a:extLst>
          </p:cNvPr>
          <p:cNvSpPr txBox="1"/>
          <p:nvPr/>
        </p:nvSpPr>
        <p:spPr>
          <a:xfrm>
            <a:off x="2074964" y="2563602"/>
            <a:ext cx="232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C00000"/>
                </a:solidFill>
              </a:rPr>
              <a:t>Issuance</a:t>
            </a:r>
            <a:r>
              <a:rPr lang="en-US" altLang="ko-KR" b="1" dirty="0"/>
              <a:t> Phase</a:t>
            </a:r>
            <a:endParaRPr lang="ko-KR" alt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8C5315-DD96-4CB4-E447-EEC311D761B9}"/>
              </a:ext>
            </a:extLst>
          </p:cNvPr>
          <p:cNvSpPr txBox="1"/>
          <p:nvPr/>
        </p:nvSpPr>
        <p:spPr>
          <a:xfrm>
            <a:off x="7790218" y="2563602"/>
            <a:ext cx="232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0070C0"/>
                </a:solidFill>
              </a:rPr>
              <a:t>Redemption</a:t>
            </a:r>
            <a:r>
              <a:rPr lang="en-US" altLang="ko-KR" b="1" dirty="0"/>
              <a:t> Phase</a:t>
            </a:r>
            <a:endParaRPr lang="ko-KR" altLang="en-US" b="1" dirty="0"/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D1B8075A-872C-361F-233F-AF1D824BD78C}"/>
              </a:ext>
            </a:extLst>
          </p:cNvPr>
          <p:cNvGrpSpPr/>
          <p:nvPr/>
        </p:nvGrpSpPr>
        <p:grpSpPr>
          <a:xfrm>
            <a:off x="375388" y="2884017"/>
            <a:ext cx="5725971" cy="2904751"/>
            <a:chOff x="192781" y="2884018"/>
            <a:chExt cx="5725970" cy="2904750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E104C444-0B6D-9BCE-F014-73E0D6E00FA2}"/>
                </a:ext>
              </a:extLst>
            </p:cNvPr>
            <p:cNvGrpSpPr/>
            <p:nvPr/>
          </p:nvGrpSpPr>
          <p:grpSpPr>
            <a:xfrm>
              <a:off x="4159525" y="3660211"/>
              <a:ext cx="1759226" cy="1943891"/>
              <a:chOff x="9594574" y="2549387"/>
              <a:chExt cx="1759226" cy="1943891"/>
            </a:xfrm>
          </p:grpSpPr>
          <p:pic>
            <p:nvPicPr>
              <p:cNvPr id="14" name="그래픽 13" descr="사용자 단색으로 채워진">
                <a:extLst>
                  <a:ext uri="{FF2B5EF4-FFF2-40B4-BE49-F238E27FC236}">
                    <a16:creationId xmlns:a16="http://schemas.microsoft.com/office/drawing/2014/main" id="{B21B15F1-32F0-9ACE-36DB-D8A4EDBE69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594574" y="2549387"/>
                <a:ext cx="1759226" cy="1759226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9A3B79-61D7-3828-BC17-EB6FA6798D8D}"/>
                  </a:ext>
                </a:extLst>
              </p:cNvPr>
              <p:cNvSpPr txBox="1"/>
              <p:nvPr/>
            </p:nvSpPr>
            <p:spPr>
              <a:xfrm>
                <a:off x="9906362" y="4123946"/>
                <a:ext cx="1135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/>
                  <a:t>Server</a:t>
                </a:r>
                <a:endParaRPr lang="ko-KR" altLang="en-US" b="1" dirty="0"/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9D53A16D-9081-3F42-8819-B3295B7FEAB3}"/>
                </a:ext>
              </a:extLst>
            </p:cNvPr>
            <p:cNvGrpSpPr/>
            <p:nvPr/>
          </p:nvGrpSpPr>
          <p:grpSpPr>
            <a:xfrm>
              <a:off x="192781" y="3660211"/>
              <a:ext cx="1759226" cy="1943891"/>
              <a:chOff x="838200" y="2549387"/>
              <a:chExt cx="1759226" cy="1943891"/>
            </a:xfrm>
          </p:grpSpPr>
          <p:pic>
            <p:nvPicPr>
              <p:cNvPr id="17" name="그래픽 16" descr="사용자 단색으로 채워진">
                <a:extLst>
                  <a:ext uri="{FF2B5EF4-FFF2-40B4-BE49-F238E27FC236}">
                    <a16:creationId xmlns:a16="http://schemas.microsoft.com/office/drawing/2014/main" id="{84571CA0-23F7-B55B-29F4-5AEBA104FF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38200" y="2549387"/>
                <a:ext cx="1759226" cy="1759226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ABAFF4-917D-5F5C-FE93-1314942FC137}"/>
                  </a:ext>
                </a:extLst>
              </p:cNvPr>
              <p:cNvSpPr txBox="1"/>
              <p:nvPr/>
            </p:nvSpPr>
            <p:spPr>
              <a:xfrm>
                <a:off x="1203415" y="4123946"/>
                <a:ext cx="10287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/>
                  <a:t>Client</a:t>
                </a:r>
                <a:endParaRPr lang="ko-KR" altLang="en-US" b="1" dirty="0"/>
              </a:p>
            </p:txBody>
          </p: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AED04510-A41B-E3BA-14FF-D237B7FEA816}"/>
                </a:ext>
              </a:extLst>
            </p:cNvPr>
            <p:cNvGrpSpPr/>
            <p:nvPr/>
          </p:nvGrpSpPr>
          <p:grpSpPr>
            <a:xfrm>
              <a:off x="1769401" y="3369723"/>
              <a:ext cx="2572731" cy="2419045"/>
              <a:chOff x="1762504" y="3369723"/>
              <a:chExt cx="2572731" cy="2419045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4193998D-249A-0041-939D-AAF883687286}"/>
                  </a:ext>
                </a:extLst>
              </p:cNvPr>
              <p:cNvGrpSpPr/>
              <p:nvPr/>
            </p:nvGrpSpPr>
            <p:grpSpPr>
              <a:xfrm>
                <a:off x="1762504" y="3369723"/>
                <a:ext cx="2572731" cy="307777"/>
                <a:chOff x="1762504" y="3369723"/>
                <a:chExt cx="2572731" cy="307777"/>
              </a:xfrm>
            </p:grpSpPr>
            <p:cxnSp>
              <p:nvCxnSpPr>
                <p:cNvPr id="20" name="직선 화살표 연결선 19">
                  <a:extLst>
                    <a:ext uri="{FF2B5EF4-FFF2-40B4-BE49-F238E27FC236}">
                      <a16:creationId xmlns:a16="http://schemas.microsoft.com/office/drawing/2014/main" id="{77D6D523-D325-AD82-86B7-1D474B62F8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62504" y="3677500"/>
                  <a:ext cx="257273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3270AA8-5D87-069B-BDA3-74D8D1532F9F}"/>
                    </a:ext>
                  </a:extLst>
                </p:cNvPr>
                <p:cNvSpPr txBox="1"/>
                <p:nvPr/>
              </p:nvSpPr>
              <p:spPr>
                <a:xfrm>
                  <a:off x="1762504" y="3369723"/>
                  <a:ext cx="17592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dirty="0"/>
                    <a:t>REQ(W)</a:t>
                  </a:r>
                  <a:endParaRPr lang="ko-KR" altLang="en-US" sz="1400" dirty="0"/>
                </a:p>
              </p:txBody>
            </p:sp>
          </p:grpSp>
          <p:grpSp>
            <p:nvGrpSpPr>
              <p:cNvPr id="33" name="그룹 32">
                <a:extLst>
                  <a:ext uri="{FF2B5EF4-FFF2-40B4-BE49-F238E27FC236}">
                    <a16:creationId xmlns:a16="http://schemas.microsoft.com/office/drawing/2014/main" id="{E7BF7D35-11BC-ECBB-F8A8-0AF14186F5BA}"/>
                  </a:ext>
                </a:extLst>
              </p:cNvPr>
              <p:cNvGrpSpPr/>
              <p:nvPr/>
            </p:nvGrpSpPr>
            <p:grpSpPr>
              <a:xfrm>
                <a:off x="1762504" y="4561792"/>
                <a:ext cx="2572731" cy="523220"/>
                <a:chOff x="1776298" y="4415504"/>
                <a:chExt cx="2572731" cy="523220"/>
              </a:xfrm>
            </p:grpSpPr>
            <p:cxnSp>
              <p:nvCxnSpPr>
                <p:cNvPr id="25" name="직선 화살표 연결선 24">
                  <a:extLst>
                    <a:ext uri="{FF2B5EF4-FFF2-40B4-BE49-F238E27FC236}">
                      <a16:creationId xmlns:a16="http://schemas.microsoft.com/office/drawing/2014/main" id="{6C3D83A1-5053-B854-9F41-817A0C44B0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6298" y="4938724"/>
                  <a:ext cx="257273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2222D23-0F3C-4FEF-745A-73F7A6B8B399}"/>
                    </a:ext>
                  </a:extLst>
                </p:cNvPr>
                <p:cNvSpPr txBox="1"/>
                <p:nvPr/>
              </p:nvSpPr>
              <p:spPr>
                <a:xfrm>
                  <a:off x="1776298" y="4415504"/>
                  <a:ext cx="1652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dirty="0" err="1"/>
                    <a:t>qVpXayk</a:t>
                  </a:r>
                  <a:r>
                    <a:rPr lang="en-US" altLang="ko-KR" sz="1400" dirty="0"/>
                    <a:t>,</a:t>
                  </a:r>
                  <a:br>
                    <a:rPr lang="en-US" altLang="ko-KR" sz="1400" dirty="0"/>
                  </a:br>
                  <a:r>
                    <a:rPr lang="en-US" altLang="ko-KR" sz="1400" dirty="0">
                      <a:solidFill>
                        <a:srgbClr val="C00000"/>
                      </a:solidFill>
                    </a:rPr>
                    <a:t>Client tokens </a:t>
                  </a:r>
                  <a:endParaRPr lang="ko-KR" altLang="en-US" sz="1400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32" name="그룹 31">
                <a:extLst>
                  <a:ext uri="{FF2B5EF4-FFF2-40B4-BE49-F238E27FC236}">
                    <a16:creationId xmlns:a16="http://schemas.microsoft.com/office/drawing/2014/main" id="{24B35EEF-50EA-D71F-1353-0DD2C0AB5800}"/>
                  </a:ext>
                </a:extLst>
              </p:cNvPr>
              <p:cNvGrpSpPr/>
              <p:nvPr/>
            </p:nvGrpSpPr>
            <p:grpSpPr>
              <a:xfrm>
                <a:off x="1762504" y="3858036"/>
                <a:ext cx="2572731" cy="523220"/>
                <a:chOff x="1783195" y="3790427"/>
                <a:chExt cx="2572731" cy="523220"/>
              </a:xfrm>
            </p:grpSpPr>
            <p:cxnSp>
              <p:nvCxnSpPr>
                <p:cNvPr id="27" name="직선 화살표 연결선 26">
                  <a:extLst>
                    <a:ext uri="{FF2B5EF4-FFF2-40B4-BE49-F238E27FC236}">
                      <a16:creationId xmlns:a16="http://schemas.microsoft.com/office/drawing/2014/main" id="{3D525578-C5EA-E8B3-1EAA-3276043E5D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83195" y="4313647"/>
                  <a:ext cx="257273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E8120A8-D833-9E5A-4E02-45C5B14506FE}"/>
                    </a:ext>
                  </a:extLst>
                </p:cNvPr>
                <p:cNvSpPr txBox="1"/>
                <p:nvPr/>
              </p:nvSpPr>
              <p:spPr>
                <a:xfrm>
                  <a:off x="2239108" y="3790427"/>
                  <a:ext cx="211681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400" dirty="0"/>
                    <a:t>CAPTCHA, </a:t>
                  </a:r>
                  <a:br>
                    <a:rPr lang="en-US" altLang="ko-KR" sz="1400" dirty="0"/>
                  </a:br>
                  <a:r>
                    <a:rPr lang="en-US" altLang="ko-KR" sz="1400" dirty="0">
                      <a:solidFill>
                        <a:srgbClr val="C00000"/>
                      </a:solidFill>
                    </a:rPr>
                    <a:t>Server tokens</a:t>
                  </a:r>
                  <a:endParaRPr lang="ko-KR" altLang="en-US" sz="1400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id="{27847032-9DBE-17F1-3286-4305188477B8}"/>
                  </a:ext>
                </a:extLst>
              </p:cNvPr>
              <p:cNvGrpSpPr/>
              <p:nvPr/>
            </p:nvGrpSpPr>
            <p:grpSpPr>
              <a:xfrm>
                <a:off x="1762504" y="5265548"/>
                <a:ext cx="2572731" cy="523220"/>
                <a:chOff x="1783195" y="5265548"/>
                <a:chExt cx="2572731" cy="523220"/>
              </a:xfrm>
            </p:grpSpPr>
            <p:cxnSp>
              <p:nvCxnSpPr>
                <p:cNvPr id="29" name="직선 화살표 연결선 28">
                  <a:extLst>
                    <a:ext uri="{FF2B5EF4-FFF2-40B4-BE49-F238E27FC236}">
                      <a16:creationId xmlns:a16="http://schemas.microsoft.com/office/drawing/2014/main" id="{04ED19C0-CE8E-95EB-F6B0-42591E727D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83195" y="5788768"/>
                  <a:ext cx="257273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5522696-87B9-D3CD-FAED-8B4D0701FE89}"/>
                    </a:ext>
                  </a:extLst>
                </p:cNvPr>
                <p:cNvSpPr txBox="1"/>
                <p:nvPr/>
              </p:nvSpPr>
              <p:spPr>
                <a:xfrm>
                  <a:off x="2337910" y="5265548"/>
                  <a:ext cx="20180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400" dirty="0"/>
                    <a:t>RESP(W),</a:t>
                  </a:r>
                </a:p>
                <a:p>
                  <a:pPr algn="r"/>
                  <a:r>
                    <a:rPr lang="en-US" altLang="ko-KR" sz="1400" b="1" dirty="0">
                      <a:solidFill>
                        <a:srgbClr val="C00000"/>
                      </a:solidFill>
                    </a:rPr>
                    <a:t>Anonymous Tokens</a:t>
                  </a:r>
                  <a:endParaRPr lang="ko-KR" altLang="en-US" sz="1400" b="1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pic>
          <p:nvPicPr>
            <p:cNvPr id="36" name="Picture 4" descr="What Does CAPTCHA Mean? | How CAPTCHAs Work">
              <a:extLst>
                <a:ext uri="{FF2B5EF4-FFF2-40B4-BE49-F238E27FC236}">
                  <a16:creationId xmlns:a16="http://schemas.microsoft.com/office/drawing/2014/main" id="{0611F239-3F62-2CD3-7410-954AEEEC7C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3375" y="2884018"/>
              <a:ext cx="1223048" cy="1080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FFBDD336-9BEC-917D-40C2-9A7BBD1DD40D}"/>
              </a:ext>
            </a:extLst>
          </p:cNvPr>
          <p:cNvGrpSpPr/>
          <p:nvPr/>
        </p:nvGrpSpPr>
        <p:grpSpPr>
          <a:xfrm>
            <a:off x="6090641" y="2888978"/>
            <a:ext cx="5725971" cy="2899791"/>
            <a:chOff x="5908035" y="2888977"/>
            <a:chExt cx="5725970" cy="2899791"/>
          </a:xfrm>
        </p:grpSpPr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4D8FB0CE-B922-7C43-03FF-8B9A84E4642C}"/>
                </a:ext>
              </a:extLst>
            </p:cNvPr>
            <p:cNvGrpSpPr/>
            <p:nvPr/>
          </p:nvGrpSpPr>
          <p:grpSpPr>
            <a:xfrm>
              <a:off x="9874779" y="3660211"/>
              <a:ext cx="1759226" cy="1943893"/>
              <a:chOff x="9594574" y="2549387"/>
              <a:chExt cx="1759226" cy="1943893"/>
            </a:xfrm>
          </p:grpSpPr>
          <p:pic>
            <p:nvPicPr>
              <p:cNvPr id="38" name="그래픽 37" descr="사용자 단색으로 채워진">
                <a:extLst>
                  <a:ext uri="{FF2B5EF4-FFF2-40B4-BE49-F238E27FC236}">
                    <a16:creationId xmlns:a16="http://schemas.microsoft.com/office/drawing/2014/main" id="{727C68A2-2CE4-6A9E-116B-34F68C978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594574" y="2549387"/>
                <a:ext cx="1759226" cy="1759226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8E3F0E8-1D30-B97B-2B1C-41426856267D}"/>
                  </a:ext>
                </a:extLst>
              </p:cNvPr>
              <p:cNvSpPr txBox="1"/>
              <p:nvPr/>
            </p:nvSpPr>
            <p:spPr>
              <a:xfrm>
                <a:off x="9906362" y="4123948"/>
                <a:ext cx="1135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/>
                  <a:t>Server</a:t>
                </a:r>
                <a:endParaRPr lang="ko-KR" altLang="en-US" b="1" dirty="0"/>
              </a:p>
            </p:txBody>
          </p:sp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325EFF49-B098-DC93-D085-D22FD29BC234}"/>
                </a:ext>
              </a:extLst>
            </p:cNvPr>
            <p:cNvGrpSpPr/>
            <p:nvPr/>
          </p:nvGrpSpPr>
          <p:grpSpPr>
            <a:xfrm>
              <a:off x="5908035" y="3660211"/>
              <a:ext cx="1759226" cy="1943893"/>
              <a:chOff x="838200" y="2549387"/>
              <a:chExt cx="1759226" cy="1943893"/>
            </a:xfrm>
          </p:grpSpPr>
          <p:pic>
            <p:nvPicPr>
              <p:cNvPr id="41" name="그래픽 40" descr="사용자 단색으로 채워진">
                <a:extLst>
                  <a:ext uri="{FF2B5EF4-FFF2-40B4-BE49-F238E27FC236}">
                    <a16:creationId xmlns:a16="http://schemas.microsoft.com/office/drawing/2014/main" id="{C5F60AB8-608C-3306-CBC7-D55436F0B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38200" y="2549387"/>
                <a:ext cx="1759226" cy="1759226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2434CEC-2797-BCD3-81FF-AD38EF1477E8}"/>
                  </a:ext>
                </a:extLst>
              </p:cNvPr>
              <p:cNvSpPr txBox="1"/>
              <p:nvPr/>
            </p:nvSpPr>
            <p:spPr>
              <a:xfrm>
                <a:off x="1203415" y="4123948"/>
                <a:ext cx="10287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/>
                  <a:t>Client</a:t>
                </a:r>
                <a:endParaRPr lang="ko-KR" altLang="en-US" b="1" dirty="0"/>
              </a:p>
            </p:txBody>
          </p:sp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4DFAE9BE-A3F6-FA78-69D0-EBD2D79F20AB}"/>
                </a:ext>
              </a:extLst>
            </p:cNvPr>
            <p:cNvGrpSpPr/>
            <p:nvPr/>
          </p:nvGrpSpPr>
          <p:grpSpPr>
            <a:xfrm>
              <a:off x="7484655" y="3369723"/>
              <a:ext cx="2572731" cy="2419045"/>
              <a:chOff x="1762504" y="3369723"/>
              <a:chExt cx="2572731" cy="2419045"/>
            </a:xfrm>
          </p:grpSpPr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53E02969-1085-E7C2-4C2B-C0D0CC6575F6}"/>
                  </a:ext>
                </a:extLst>
              </p:cNvPr>
              <p:cNvGrpSpPr/>
              <p:nvPr/>
            </p:nvGrpSpPr>
            <p:grpSpPr>
              <a:xfrm>
                <a:off x="1762504" y="3369723"/>
                <a:ext cx="2572731" cy="307777"/>
                <a:chOff x="1762504" y="3369723"/>
                <a:chExt cx="2572731" cy="307777"/>
              </a:xfrm>
            </p:grpSpPr>
            <p:cxnSp>
              <p:nvCxnSpPr>
                <p:cNvPr id="54" name="직선 화살표 연결선 53">
                  <a:extLst>
                    <a:ext uri="{FF2B5EF4-FFF2-40B4-BE49-F238E27FC236}">
                      <a16:creationId xmlns:a16="http://schemas.microsoft.com/office/drawing/2014/main" id="{AE086437-7565-3EC6-4873-D3C59C78F7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62504" y="3677500"/>
                  <a:ext cx="257273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3B45E8C-DFDD-B454-91B5-7E9E6565C31B}"/>
                    </a:ext>
                  </a:extLst>
                </p:cNvPr>
                <p:cNvSpPr txBox="1"/>
                <p:nvPr/>
              </p:nvSpPr>
              <p:spPr>
                <a:xfrm>
                  <a:off x="1762504" y="3369723"/>
                  <a:ext cx="17592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dirty="0"/>
                    <a:t>REQ(W)</a:t>
                  </a:r>
                  <a:endParaRPr lang="ko-KR" altLang="en-US" sz="1400" dirty="0"/>
                </a:p>
              </p:txBody>
            </p:sp>
          </p:grpSp>
          <p:grpSp>
            <p:nvGrpSpPr>
              <p:cNvPr id="45" name="그룹 44">
                <a:extLst>
                  <a:ext uri="{FF2B5EF4-FFF2-40B4-BE49-F238E27FC236}">
                    <a16:creationId xmlns:a16="http://schemas.microsoft.com/office/drawing/2014/main" id="{464193E7-9579-4140-ED6F-6F628D28A0A7}"/>
                  </a:ext>
                </a:extLst>
              </p:cNvPr>
              <p:cNvGrpSpPr/>
              <p:nvPr/>
            </p:nvGrpSpPr>
            <p:grpSpPr>
              <a:xfrm>
                <a:off x="1762504" y="4561792"/>
                <a:ext cx="2572731" cy="523220"/>
                <a:chOff x="1776298" y="4415504"/>
                <a:chExt cx="2572731" cy="523220"/>
              </a:xfrm>
            </p:grpSpPr>
            <p:cxnSp>
              <p:nvCxnSpPr>
                <p:cNvPr id="52" name="직선 화살표 연결선 51">
                  <a:extLst>
                    <a:ext uri="{FF2B5EF4-FFF2-40B4-BE49-F238E27FC236}">
                      <a16:creationId xmlns:a16="http://schemas.microsoft.com/office/drawing/2014/main" id="{A7DD30C8-E060-F470-F8B8-8C3A8A788C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6298" y="4938724"/>
                  <a:ext cx="257273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3A68C30-02B9-DC1E-CB5E-0FFB68981098}"/>
                    </a:ext>
                  </a:extLst>
                </p:cNvPr>
                <p:cNvSpPr txBox="1"/>
                <p:nvPr/>
              </p:nvSpPr>
              <p:spPr>
                <a:xfrm>
                  <a:off x="1776298" y="4415504"/>
                  <a:ext cx="201801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>
                      <a:solidFill>
                        <a:srgbClr val="0070C0"/>
                      </a:solidFill>
                    </a:rPr>
                    <a:t>Anonymous Token</a:t>
                  </a:r>
                  <a:r>
                    <a:rPr lang="en-US" altLang="ko-KR" sz="1400" dirty="0">
                      <a:solidFill>
                        <a:srgbClr val="0070C0"/>
                      </a:solidFill>
                    </a:rPr>
                    <a:t>,</a:t>
                  </a:r>
                  <a:br>
                    <a:rPr lang="en-US" altLang="ko-KR" sz="1400" dirty="0">
                      <a:solidFill>
                        <a:srgbClr val="0070C0"/>
                      </a:solidFill>
                    </a:rPr>
                  </a:br>
                  <a:r>
                    <a:rPr lang="en-US" altLang="ko-KR" sz="1400" b="1" dirty="0">
                      <a:solidFill>
                        <a:srgbClr val="0070C0"/>
                      </a:solidFill>
                    </a:rPr>
                    <a:t>MAC</a:t>
                  </a:r>
                  <a:endParaRPr lang="ko-KR" altLang="en-US" sz="1400" b="1" dirty="0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46" name="그룹 45">
                <a:extLst>
                  <a:ext uri="{FF2B5EF4-FFF2-40B4-BE49-F238E27FC236}">
                    <a16:creationId xmlns:a16="http://schemas.microsoft.com/office/drawing/2014/main" id="{1017C394-9D92-BB97-2D12-D697E712D1EF}"/>
                  </a:ext>
                </a:extLst>
              </p:cNvPr>
              <p:cNvGrpSpPr/>
              <p:nvPr/>
            </p:nvGrpSpPr>
            <p:grpSpPr>
              <a:xfrm>
                <a:off x="1762504" y="3858036"/>
                <a:ext cx="2572731" cy="523220"/>
                <a:chOff x="1783195" y="3790427"/>
                <a:chExt cx="2572731" cy="523220"/>
              </a:xfrm>
            </p:grpSpPr>
            <p:cxnSp>
              <p:nvCxnSpPr>
                <p:cNvPr id="50" name="직선 화살표 연결선 49">
                  <a:extLst>
                    <a:ext uri="{FF2B5EF4-FFF2-40B4-BE49-F238E27FC236}">
                      <a16:creationId xmlns:a16="http://schemas.microsoft.com/office/drawing/2014/main" id="{266DCF9E-2DE8-6A20-9CAB-4A64B1C697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83195" y="4313647"/>
                  <a:ext cx="257273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D3C765D-1C8C-C19E-706B-8E8594EF2B77}"/>
                    </a:ext>
                  </a:extLst>
                </p:cNvPr>
                <p:cNvSpPr txBox="1"/>
                <p:nvPr/>
              </p:nvSpPr>
              <p:spPr>
                <a:xfrm>
                  <a:off x="2239108" y="3790427"/>
                  <a:ext cx="211681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400" dirty="0"/>
                    <a:t>CAPTCHA, </a:t>
                  </a:r>
                  <a:br>
                    <a:rPr lang="en-US" altLang="ko-KR" sz="1400" dirty="0"/>
                  </a:br>
                  <a:r>
                    <a:rPr lang="en-US" altLang="ko-KR" sz="1400" dirty="0"/>
                    <a:t>Server tokens</a:t>
                  </a:r>
                  <a:endParaRPr lang="ko-KR" altLang="en-US" sz="1400" dirty="0"/>
                </a:p>
              </p:txBody>
            </p:sp>
          </p:grpSp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C026E4C8-8FCA-34B8-3DB8-8945B54AE58C}"/>
                  </a:ext>
                </a:extLst>
              </p:cNvPr>
              <p:cNvGrpSpPr/>
              <p:nvPr/>
            </p:nvGrpSpPr>
            <p:grpSpPr>
              <a:xfrm>
                <a:off x="1762504" y="5480991"/>
                <a:ext cx="2572731" cy="307777"/>
                <a:chOff x="1783195" y="5480991"/>
                <a:chExt cx="2572731" cy="307777"/>
              </a:xfrm>
            </p:grpSpPr>
            <p:cxnSp>
              <p:nvCxnSpPr>
                <p:cNvPr id="48" name="직선 화살표 연결선 47">
                  <a:extLst>
                    <a:ext uri="{FF2B5EF4-FFF2-40B4-BE49-F238E27FC236}">
                      <a16:creationId xmlns:a16="http://schemas.microsoft.com/office/drawing/2014/main" id="{7616AC76-71EF-DA4F-FE37-6EAD8D6242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83195" y="5788768"/>
                  <a:ext cx="257273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3FC63E45-5E2D-ED91-7752-18D7996092EE}"/>
                    </a:ext>
                  </a:extLst>
                </p:cNvPr>
                <p:cNvSpPr txBox="1"/>
                <p:nvPr/>
              </p:nvSpPr>
              <p:spPr>
                <a:xfrm>
                  <a:off x="2337910" y="5480991"/>
                  <a:ext cx="201801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400" dirty="0"/>
                    <a:t>RESP(W)</a:t>
                  </a:r>
                </a:p>
              </p:txBody>
            </p:sp>
          </p:grpSp>
        </p:grpSp>
        <p:pic>
          <p:nvPicPr>
            <p:cNvPr id="56" name="Picture 4" descr="What Does CAPTCHA Mean? | How CAPTCHAs Work">
              <a:extLst>
                <a:ext uri="{FF2B5EF4-FFF2-40B4-BE49-F238E27FC236}">
                  <a16:creationId xmlns:a16="http://schemas.microsoft.com/office/drawing/2014/main" id="{C23EDB6A-A96C-DF8F-3164-5D6BBD21FA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8629" y="2888977"/>
              <a:ext cx="1223048" cy="1080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1579B2D1-F77C-3BB9-E57C-A7ABB8B93130}"/>
              </a:ext>
            </a:extLst>
          </p:cNvPr>
          <p:cNvCxnSpPr>
            <a:cxnSpLocks/>
          </p:cNvCxnSpPr>
          <p:nvPr/>
        </p:nvCxnSpPr>
        <p:spPr>
          <a:xfrm>
            <a:off x="6096000" y="2370311"/>
            <a:ext cx="0" cy="40919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BBB1685B-930B-0E85-7572-A3CB6AC8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10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9736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116D3039-0FB1-1039-908F-5BDDF5238FC9}"/>
              </a:ext>
            </a:extLst>
          </p:cNvPr>
          <p:cNvGrpSpPr/>
          <p:nvPr/>
        </p:nvGrpSpPr>
        <p:grpSpPr>
          <a:xfrm>
            <a:off x="1417650" y="1498684"/>
            <a:ext cx="1917327" cy="1997435"/>
            <a:chOff x="4032249" y="3124012"/>
            <a:chExt cx="2561665" cy="2668696"/>
          </a:xfrm>
        </p:grpSpPr>
        <p:sp>
          <p:nvSpPr>
            <p:cNvPr id="7" name="사각형: 잘린 한쪽 모서리 6">
              <a:extLst>
                <a:ext uri="{FF2B5EF4-FFF2-40B4-BE49-F238E27FC236}">
                  <a16:creationId xmlns:a16="http://schemas.microsoft.com/office/drawing/2014/main" id="{38783E81-22F3-288F-74E8-EB01D3C3829B}"/>
                </a:ext>
              </a:extLst>
            </p:cNvPr>
            <p:cNvSpPr/>
            <p:nvPr/>
          </p:nvSpPr>
          <p:spPr>
            <a:xfrm>
              <a:off x="4032249" y="3132977"/>
              <a:ext cx="2552700" cy="2659731"/>
            </a:xfrm>
            <a:prstGeom prst="snip1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A5A60686-A38F-9DCD-5EDF-EC6CF300E51C}"/>
                </a:ext>
              </a:extLst>
            </p:cNvPr>
            <p:cNvSpPr/>
            <p:nvPr/>
          </p:nvSpPr>
          <p:spPr>
            <a:xfrm>
              <a:off x="5313550" y="3124012"/>
              <a:ext cx="1280364" cy="1280364"/>
            </a:xfrm>
            <a:custGeom>
              <a:avLst/>
              <a:gdLst>
                <a:gd name="connsiteX0" fmla="*/ 0 w 1280364"/>
                <a:gd name="connsiteY0" fmla="*/ 0 h 1280364"/>
                <a:gd name="connsiteX1" fmla="*/ 1280364 w 1280364"/>
                <a:gd name="connsiteY1" fmla="*/ 1280364 h 1280364"/>
                <a:gd name="connsiteX2" fmla="*/ 1264916 w 1280364"/>
                <a:gd name="connsiteY2" fmla="*/ 1280275 h 1280364"/>
                <a:gd name="connsiteX3" fmla="*/ 1253082 w 1280364"/>
                <a:gd name="connsiteY3" fmla="*/ 1266831 h 1280364"/>
                <a:gd name="connsiteX4" fmla="*/ 1247815 w 1280364"/>
                <a:gd name="connsiteY4" fmla="*/ 1263770 h 1280364"/>
                <a:gd name="connsiteX5" fmla="*/ 1218326 w 1280364"/>
                <a:gd name="connsiteY5" fmla="*/ 1230956 h 1280364"/>
                <a:gd name="connsiteX6" fmla="*/ 917107 w 1280364"/>
                <a:gd name="connsiteY6" fmla="*/ 1134223 h 1280364"/>
                <a:gd name="connsiteX7" fmla="*/ 615889 w 1280364"/>
                <a:gd name="connsiteY7" fmla="*/ 1230956 h 1280364"/>
                <a:gd name="connsiteX8" fmla="*/ 587566 w 1280364"/>
                <a:gd name="connsiteY8" fmla="*/ 1262473 h 128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0364" h="1280364">
                  <a:moveTo>
                    <a:pt x="0" y="0"/>
                  </a:moveTo>
                  <a:lnTo>
                    <a:pt x="1280364" y="1280364"/>
                  </a:lnTo>
                  <a:lnTo>
                    <a:pt x="1264916" y="1280275"/>
                  </a:lnTo>
                  <a:lnTo>
                    <a:pt x="1253082" y="1266831"/>
                  </a:lnTo>
                  <a:lnTo>
                    <a:pt x="1247815" y="1263770"/>
                  </a:lnTo>
                  <a:lnTo>
                    <a:pt x="1218326" y="1230956"/>
                  </a:lnTo>
                  <a:cubicBezTo>
                    <a:pt x="1153046" y="1172594"/>
                    <a:pt x="1042495" y="1134223"/>
                    <a:pt x="917107" y="1134223"/>
                  </a:cubicBezTo>
                  <a:cubicBezTo>
                    <a:pt x="791719" y="1134223"/>
                    <a:pt x="681169" y="1172594"/>
                    <a:pt x="615889" y="1230956"/>
                  </a:cubicBezTo>
                  <a:lnTo>
                    <a:pt x="587566" y="126247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7000">
                  <a:schemeClr val="accent6">
                    <a:lumMod val="20000"/>
                    <a:lumOff val="80000"/>
                  </a:schemeClr>
                </a:gs>
                <a:gs pos="46000">
                  <a:schemeClr val="accent6">
                    <a:lumMod val="60000"/>
                    <a:lumOff val="40000"/>
                  </a:schemeClr>
                </a:gs>
                <a:gs pos="92000">
                  <a:schemeClr val="accent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27000" dist="38100" dir="8400000" algn="ctr" rotWithShape="0">
                <a:schemeClr val="tx1">
                  <a:alpha val="77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C7BDAC15-5499-B3AD-8FFF-EDAF7C73B75A}"/>
              </a:ext>
            </a:extLst>
          </p:cNvPr>
          <p:cNvGrpSpPr/>
          <p:nvPr/>
        </p:nvGrpSpPr>
        <p:grpSpPr>
          <a:xfrm>
            <a:off x="1417650" y="1498684"/>
            <a:ext cx="1917327" cy="1997435"/>
            <a:chOff x="4032249" y="3124012"/>
            <a:chExt cx="2561665" cy="2668696"/>
          </a:xfrm>
        </p:grpSpPr>
        <p:sp>
          <p:nvSpPr>
            <p:cNvPr id="45" name="사각형: 잘린 한쪽 모서리 44">
              <a:extLst>
                <a:ext uri="{FF2B5EF4-FFF2-40B4-BE49-F238E27FC236}">
                  <a16:creationId xmlns:a16="http://schemas.microsoft.com/office/drawing/2014/main" id="{3931E6F1-7CC7-FBE3-C488-AC6595869489}"/>
                </a:ext>
              </a:extLst>
            </p:cNvPr>
            <p:cNvSpPr/>
            <p:nvPr/>
          </p:nvSpPr>
          <p:spPr>
            <a:xfrm>
              <a:off x="4032249" y="3132977"/>
              <a:ext cx="2552700" cy="2659731"/>
            </a:xfrm>
            <a:prstGeom prst="snip1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CB5226C7-ED57-C6EB-BCAD-6DAA540BD3F1}"/>
                </a:ext>
              </a:extLst>
            </p:cNvPr>
            <p:cNvSpPr/>
            <p:nvPr/>
          </p:nvSpPr>
          <p:spPr>
            <a:xfrm>
              <a:off x="5313550" y="3124012"/>
              <a:ext cx="1280364" cy="1280364"/>
            </a:xfrm>
            <a:custGeom>
              <a:avLst/>
              <a:gdLst>
                <a:gd name="connsiteX0" fmla="*/ 0 w 1280364"/>
                <a:gd name="connsiteY0" fmla="*/ 0 h 1280364"/>
                <a:gd name="connsiteX1" fmla="*/ 1280364 w 1280364"/>
                <a:gd name="connsiteY1" fmla="*/ 1280364 h 1280364"/>
                <a:gd name="connsiteX2" fmla="*/ 1264916 w 1280364"/>
                <a:gd name="connsiteY2" fmla="*/ 1280275 h 1280364"/>
                <a:gd name="connsiteX3" fmla="*/ 1253082 w 1280364"/>
                <a:gd name="connsiteY3" fmla="*/ 1266831 h 1280364"/>
                <a:gd name="connsiteX4" fmla="*/ 1247815 w 1280364"/>
                <a:gd name="connsiteY4" fmla="*/ 1263770 h 1280364"/>
                <a:gd name="connsiteX5" fmla="*/ 1218326 w 1280364"/>
                <a:gd name="connsiteY5" fmla="*/ 1230956 h 1280364"/>
                <a:gd name="connsiteX6" fmla="*/ 917107 w 1280364"/>
                <a:gd name="connsiteY6" fmla="*/ 1134223 h 1280364"/>
                <a:gd name="connsiteX7" fmla="*/ 615889 w 1280364"/>
                <a:gd name="connsiteY7" fmla="*/ 1230956 h 1280364"/>
                <a:gd name="connsiteX8" fmla="*/ 587566 w 1280364"/>
                <a:gd name="connsiteY8" fmla="*/ 1262473 h 128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0364" h="1280364">
                  <a:moveTo>
                    <a:pt x="0" y="0"/>
                  </a:moveTo>
                  <a:lnTo>
                    <a:pt x="1280364" y="1280364"/>
                  </a:lnTo>
                  <a:lnTo>
                    <a:pt x="1264916" y="1280275"/>
                  </a:lnTo>
                  <a:lnTo>
                    <a:pt x="1253082" y="1266831"/>
                  </a:lnTo>
                  <a:lnTo>
                    <a:pt x="1247815" y="1263770"/>
                  </a:lnTo>
                  <a:lnTo>
                    <a:pt x="1218326" y="1230956"/>
                  </a:lnTo>
                  <a:cubicBezTo>
                    <a:pt x="1153046" y="1172594"/>
                    <a:pt x="1042495" y="1134223"/>
                    <a:pt x="917107" y="1134223"/>
                  </a:cubicBezTo>
                  <a:cubicBezTo>
                    <a:pt x="791719" y="1134223"/>
                    <a:pt x="681169" y="1172594"/>
                    <a:pt x="615889" y="1230956"/>
                  </a:cubicBezTo>
                  <a:lnTo>
                    <a:pt x="587566" y="126247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9000">
                  <a:schemeClr val="accent5">
                    <a:lumMod val="20000"/>
                    <a:lumOff val="80000"/>
                  </a:schemeClr>
                </a:gs>
                <a:gs pos="35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27000" dist="38100" dir="8400000" algn="ctr" rotWithShape="0">
                <a:schemeClr val="tx1">
                  <a:alpha val="77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473604AD-277B-891C-4975-A04F52FDA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Interactive Proof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62B0CAA-12AD-FACA-2675-050FEC2647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7A5BAA94-8BFE-A74F-A53D-FCAFB25550F6}"/>
              </a:ext>
            </a:extLst>
          </p:cNvPr>
          <p:cNvGrpSpPr/>
          <p:nvPr/>
        </p:nvGrpSpPr>
        <p:grpSpPr>
          <a:xfrm>
            <a:off x="9417325" y="2940390"/>
            <a:ext cx="2113723" cy="1943893"/>
            <a:chOff x="9417326" y="2549387"/>
            <a:chExt cx="2113722" cy="1943891"/>
          </a:xfrm>
        </p:grpSpPr>
        <p:pic>
          <p:nvPicPr>
            <p:cNvPr id="23" name="그래픽 22" descr="사용자 단색으로 채워진">
              <a:extLst>
                <a:ext uri="{FF2B5EF4-FFF2-40B4-BE49-F238E27FC236}">
                  <a16:creationId xmlns:a16="http://schemas.microsoft.com/office/drawing/2014/main" id="{A1998FCA-65E1-D101-62E4-F5A7F1B11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94574" y="2549387"/>
              <a:ext cx="1759226" cy="175922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2ABB38-B985-4FB8-687F-9E4AE146513A}"/>
                </a:ext>
              </a:extLst>
            </p:cNvPr>
            <p:cNvSpPr txBox="1"/>
            <p:nvPr/>
          </p:nvSpPr>
          <p:spPr>
            <a:xfrm>
              <a:off x="9417326" y="4123946"/>
              <a:ext cx="2113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Verifier (Blind)</a:t>
              </a:r>
              <a:endParaRPr lang="ko-KR" altLang="en-US" b="1" dirty="0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059C4C8A-41F1-AF3A-CCCC-E7A075807368}"/>
              </a:ext>
            </a:extLst>
          </p:cNvPr>
          <p:cNvGrpSpPr/>
          <p:nvPr/>
        </p:nvGrpSpPr>
        <p:grpSpPr>
          <a:xfrm>
            <a:off x="838200" y="2940390"/>
            <a:ext cx="1759227" cy="1943893"/>
            <a:chOff x="838200" y="2549387"/>
            <a:chExt cx="1759226" cy="1943891"/>
          </a:xfrm>
        </p:grpSpPr>
        <p:pic>
          <p:nvPicPr>
            <p:cNvPr id="22" name="그래픽 21" descr="사용자 단색으로 채워진">
              <a:extLst>
                <a:ext uri="{FF2B5EF4-FFF2-40B4-BE49-F238E27FC236}">
                  <a16:creationId xmlns:a16="http://schemas.microsoft.com/office/drawing/2014/main" id="{F335D395-3A7E-3BC8-5899-F3796AFFC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8200" y="2549387"/>
              <a:ext cx="1759226" cy="175922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A70291-7FDA-7E24-9AC5-BDBDBF988EFC}"/>
                </a:ext>
              </a:extLst>
            </p:cNvPr>
            <p:cNvSpPr txBox="1"/>
            <p:nvPr/>
          </p:nvSpPr>
          <p:spPr>
            <a:xfrm>
              <a:off x="1203415" y="4123946"/>
              <a:ext cx="1028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Prover</a:t>
              </a:r>
              <a:endParaRPr lang="ko-KR" altLang="en-US" b="1" dirty="0"/>
            </a:p>
          </p:txBody>
        </p:sp>
      </p:grpSp>
      <p:sp>
        <p:nvSpPr>
          <p:cNvPr id="28" name="말풍선: 모서리가 둥근 사각형 27">
            <a:extLst>
              <a:ext uri="{FF2B5EF4-FFF2-40B4-BE49-F238E27FC236}">
                <a16:creationId xmlns:a16="http://schemas.microsoft.com/office/drawing/2014/main" id="{3E3115F9-F467-9A88-806F-65A7DB570D00}"/>
              </a:ext>
            </a:extLst>
          </p:cNvPr>
          <p:cNvSpPr/>
          <p:nvPr/>
        </p:nvSpPr>
        <p:spPr>
          <a:xfrm>
            <a:off x="252701" y="2021624"/>
            <a:ext cx="2034988" cy="878541"/>
          </a:xfrm>
          <a:prstGeom prst="wedgeRoundRectCallout">
            <a:avLst>
              <a:gd name="adj1" fmla="val -3212"/>
              <a:gd name="adj2" fmla="val 7168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I have a paper with </a:t>
            </a:r>
            <a:r>
              <a:rPr lang="en-US" altLang="ko-KR" b="1" dirty="0">
                <a:solidFill>
                  <a:schemeClr val="tx1"/>
                </a:solidFill>
              </a:rPr>
              <a:t>two colors</a:t>
            </a:r>
            <a:r>
              <a:rPr lang="en-US" altLang="ko-KR" dirty="0">
                <a:solidFill>
                  <a:schemeClr val="tx1"/>
                </a:solidFill>
              </a:rPr>
              <a:t>!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말풍선: 모서리가 둥근 사각형 28">
            <a:extLst>
              <a:ext uri="{FF2B5EF4-FFF2-40B4-BE49-F238E27FC236}">
                <a16:creationId xmlns:a16="http://schemas.microsoft.com/office/drawing/2014/main" id="{1CEA01CC-A55C-5596-18E3-BF8A884DFA0E}"/>
              </a:ext>
            </a:extLst>
          </p:cNvPr>
          <p:cNvSpPr/>
          <p:nvPr/>
        </p:nvSpPr>
        <p:spPr>
          <a:xfrm>
            <a:off x="9982201" y="2021624"/>
            <a:ext cx="2034988" cy="878541"/>
          </a:xfrm>
          <a:prstGeom prst="wedgeRoundRectCallout">
            <a:avLst>
              <a:gd name="adj1" fmla="val 2074"/>
              <a:gd name="adj2" fmla="val 7372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I can’t see it.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How can I trust?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FCE8A2D-6D13-2248-837D-83912C1EDF7D}"/>
              </a:ext>
            </a:extLst>
          </p:cNvPr>
          <p:cNvGrpSpPr/>
          <p:nvPr/>
        </p:nvGrpSpPr>
        <p:grpSpPr>
          <a:xfrm>
            <a:off x="2732891" y="2456996"/>
            <a:ext cx="6726220" cy="369332"/>
            <a:chOff x="2732890" y="2813139"/>
            <a:chExt cx="6726220" cy="369332"/>
          </a:xfrm>
        </p:grpSpPr>
        <p:cxnSp>
          <p:nvCxnSpPr>
            <p:cNvPr id="31" name="직선 화살표 연결선 30">
              <a:extLst>
                <a:ext uri="{FF2B5EF4-FFF2-40B4-BE49-F238E27FC236}">
                  <a16:creationId xmlns:a16="http://schemas.microsoft.com/office/drawing/2014/main" id="{1D1A4C88-C190-4C64-072D-F8350107BF2A}"/>
                </a:ext>
              </a:extLst>
            </p:cNvPr>
            <p:cNvCxnSpPr>
              <a:cxnSpLocks/>
            </p:cNvCxnSpPr>
            <p:nvPr/>
          </p:nvCxnSpPr>
          <p:spPr>
            <a:xfrm>
              <a:off x="2732891" y="3182471"/>
              <a:ext cx="672621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488539B-0BB2-9097-2F1B-C0B33E823E43}"/>
                </a:ext>
              </a:extLst>
            </p:cNvPr>
            <p:cNvSpPr txBox="1"/>
            <p:nvPr/>
          </p:nvSpPr>
          <p:spPr>
            <a:xfrm>
              <a:off x="2732890" y="2813139"/>
              <a:ext cx="2690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Sends paper to verifier</a:t>
              </a:r>
              <a:endParaRPr lang="ko-KR" altLang="en-US" b="1" dirty="0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CB7AC355-379E-536E-9FA1-89E298DB63EA}"/>
              </a:ext>
            </a:extLst>
          </p:cNvPr>
          <p:cNvGrpSpPr/>
          <p:nvPr/>
        </p:nvGrpSpPr>
        <p:grpSpPr>
          <a:xfrm>
            <a:off x="2732892" y="3080343"/>
            <a:ext cx="6726219" cy="923331"/>
            <a:chOff x="2732891" y="3317247"/>
            <a:chExt cx="6726219" cy="923330"/>
          </a:xfrm>
        </p:grpSpPr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303C8783-F3D7-2250-7F26-4780233D7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2891" y="4240577"/>
              <a:ext cx="672621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9601167-7410-BA0D-973B-ED9E9E5FA3A4}"/>
                </a:ext>
              </a:extLst>
            </p:cNvPr>
            <p:cNvSpPr txBox="1"/>
            <p:nvPr/>
          </p:nvSpPr>
          <p:spPr>
            <a:xfrm flipH="1">
              <a:off x="4932946" y="3317247"/>
              <a:ext cx="4526163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/>
                <a:t>Tosses a coin</a:t>
              </a:r>
            </a:p>
            <a:p>
              <a:pPr algn="r"/>
              <a:r>
                <a:rPr lang="en-US" altLang="ko-KR" b="1" dirty="0"/>
                <a:t>Flips the paper if verifier gets heads</a:t>
              </a:r>
            </a:p>
            <a:p>
              <a:pPr algn="r"/>
              <a:r>
                <a:rPr lang="en-US" altLang="ko-KR" dirty="0"/>
                <a:t>Returns resulting paper</a:t>
              </a:r>
              <a:endParaRPr lang="ko-KR" altLang="en-US" dirty="0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6D53F748-E9DA-25A8-AEB9-983C82D0EE6B}"/>
              </a:ext>
            </a:extLst>
          </p:cNvPr>
          <p:cNvGrpSpPr/>
          <p:nvPr/>
        </p:nvGrpSpPr>
        <p:grpSpPr>
          <a:xfrm>
            <a:off x="2732888" y="4257690"/>
            <a:ext cx="6796123" cy="655931"/>
            <a:chOff x="2732888" y="4613831"/>
            <a:chExt cx="6796123" cy="655931"/>
          </a:xfrm>
        </p:grpSpPr>
        <p:cxnSp>
          <p:nvCxnSpPr>
            <p:cNvPr id="35" name="직선 화살표 연결선 34">
              <a:extLst>
                <a:ext uri="{FF2B5EF4-FFF2-40B4-BE49-F238E27FC236}">
                  <a16:creationId xmlns:a16="http://schemas.microsoft.com/office/drawing/2014/main" id="{ED53A6BA-C88F-C19A-1ECC-29024BAF87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2890" y="5259371"/>
              <a:ext cx="6796121" cy="103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50D0B17-77E6-060D-AF9B-5F7425E44EBB}"/>
                </a:ext>
              </a:extLst>
            </p:cNvPr>
            <p:cNvSpPr txBox="1"/>
            <p:nvPr/>
          </p:nvSpPr>
          <p:spPr>
            <a:xfrm>
              <a:off x="2732888" y="4613831"/>
              <a:ext cx="3050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Guesses</a:t>
              </a:r>
              <a:r>
                <a:rPr lang="en-US" altLang="ko-KR" dirty="0"/>
                <a:t> result of coin toss through </a:t>
              </a:r>
              <a:r>
                <a:rPr lang="en-US" altLang="ko-KR" b="1" dirty="0"/>
                <a:t>resulting paper</a:t>
              </a:r>
              <a:endParaRPr lang="ko-KR" altLang="en-US" b="1" dirty="0"/>
            </a:p>
          </p:txBody>
        </p:sp>
      </p:grp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1A350F9E-1872-C2EE-5072-9AD291E72644}"/>
              </a:ext>
            </a:extLst>
          </p:cNvPr>
          <p:cNvSpPr/>
          <p:nvPr/>
        </p:nvSpPr>
        <p:spPr>
          <a:xfrm>
            <a:off x="2848633" y="5243815"/>
            <a:ext cx="6483627" cy="13494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7C3F0487-F2B6-2D14-F9F4-53B720969E6E}"/>
              </a:ext>
            </a:extLst>
          </p:cNvPr>
          <p:cNvSpPr/>
          <p:nvPr/>
        </p:nvSpPr>
        <p:spPr>
          <a:xfrm>
            <a:off x="2848633" y="5243815"/>
            <a:ext cx="6483627" cy="134949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altLang="ko-KR" b="1" dirty="0">
                <a:solidFill>
                  <a:schemeClr val="tx1"/>
                </a:solidFill>
              </a:rPr>
              <a:t>Malicious prover</a:t>
            </a:r>
            <a:r>
              <a:rPr lang="en-US" altLang="ko-KR" dirty="0">
                <a:solidFill>
                  <a:schemeClr val="tx1"/>
                </a:solidFill>
              </a:rPr>
              <a:t> can fool verifier with ½ probability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tx1"/>
                </a:solidFill>
              </a:rPr>
              <a:t>To </a:t>
            </a:r>
            <a:r>
              <a:rPr lang="en-US" altLang="ko-KR" b="1" dirty="0">
                <a:solidFill>
                  <a:schemeClr val="tx1"/>
                </a:solidFill>
              </a:rPr>
              <a:t>prevent</a:t>
            </a:r>
            <a:r>
              <a:rPr lang="en-US" altLang="ko-KR" dirty="0">
                <a:solidFill>
                  <a:schemeClr val="tx1"/>
                </a:solidFill>
              </a:rPr>
              <a:t> malicious prover, repeats test </a:t>
            </a:r>
            <a:r>
              <a:rPr lang="en-US" altLang="ko-KR" b="1" dirty="0">
                <a:solidFill>
                  <a:srgbClr val="C00000"/>
                </a:solidFill>
              </a:rPr>
              <a:t>n times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tx1"/>
                </a:solidFill>
              </a:rPr>
              <a:t>To make it non-interactive, uses </a:t>
            </a:r>
            <a:r>
              <a:rPr lang="en-US" altLang="ko-KR" b="1" dirty="0">
                <a:solidFill>
                  <a:schemeClr val="tx1"/>
                </a:solidFill>
              </a:rPr>
              <a:t>Fiat-Shamir Transform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tx1"/>
                </a:solidFill>
              </a:rPr>
              <a:t>What if</a:t>
            </a:r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en-US" altLang="ko-KR" b="1" dirty="0">
                <a:solidFill>
                  <a:srgbClr val="C00000"/>
                </a:solidFill>
              </a:rPr>
              <a:t>prover doesn’t want to send paper to verifier?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3F11C6-849F-0B8D-9292-3735BBED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11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62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AA24F-1D68-5435-A074-A924EF2A5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Zero-Knowledge Proof (ZKP)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6662B2-7496-0B59-B11A-757538273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Interactive Proof with </a:t>
            </a:r>
            <a:r>
              <a:rPr lang="en-US" altLang="ko-KR" b="1" dirty="0">
                <a:solidFill>
                  <a:srgbClr val="C00000"/>
                </a:solidFill>
              </a:rPr>
              <a:t>zero-knowledge</a:t>
            </a:r>
            <a:r>
              <a:rPr lang="en-US" altLang="ko-KR" dirty="0"/>
              <a:t> property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/>
              <a:t>Property of </a:t>
            </a:r>
            <a:r>
              <a:rPr lang="en-US" altLang="ko-KR" b="1" dirty="0"/>
              <a:t>Interactive proof</a:t>
            </a:r>
          </a:p>
          <a:p>
            <a:pPr lvl="1"/>
            <a:r>
              <a:rPr lang="en-US" altLang="ko-KR" b="1" dirty="0"/>
              <a:t>Completeness</a:t>
            </a:r>
            <a:r>
              <a:rPr lang="en-US" altLang="ko-KR" dirty="0"/>
              <a:t>	    	: </a:t>
            </a:r>
            <a:r>
              <a:rPr lang="en-US" altLang="ko-KR" b="1" dirty="0"/>
              <a:t>All honest prover</a:t>
            </a:r>
            <a:r>
              <a:rPr lang="en-US" altLang="ko-KR" dirty="0"/>
              <a:t> can pass test</a:t>
            </a:r>
            <a:endParaRPr lang="en-US" altLang="ko-KR" b="1" dirty="0"/>
          </a:p>
          <a:p>
            <a:pPr lvl="1"/>
            <a:r>
              <a:rPr lang="en-US" altLang="ko-KR" b="1" dirty="0"/>
              <a:t>Soundness</a:t>
            </a:r>
            <a:r>
              <a:rPr lang="en-US" altLang="ko-KR" dirty="0"/>
              <a:t> 		: </a:t>
            </a:r>
            <a:r>
              <a:rPr lang="en-US" altLang="ko-KR" b="1" dirty="0"/>
              <a:t>No malicious prover</a:t>
            </a:r>
            <a:r>
              <a:rPr lang="en-US" altLang="ko-KR" dirty="0"/>
              <a:t> can fool verifier </a:t>
            </a:r>
            <a:endParaRPr lang="en-US" altLang="ko-K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/>
              <a:t>Property of </a:t>
            </a:r>
            <a:r>
              <a:rPr lang="en-US" altLang="ko-KR" b="1" dirty="0"/>
              <a:t>Zero-Knowledge Proof </a:t>
            </a:r>
          </a:p>
          <a:p>
            <a:pPr lvl="1"/>
            <a:r>
              <a:rPr lang="en-US" altLang="ko-KR" b="1" dirty="0"/>
              <a:t>Zero-Knowledge</a:t>
            </a:r>
            <a:r>
              <a:rPr lang="en-US" altLang="ko-KR" dirty="0"/>
              <a:t> 	: </a:t>
            </a:r>
            <a:r>
              <a:rPr lang="en-US" altLang="ko-KR" b="1" dirty="0"/>
              <a:t>No verifier</a:t>
            </a:r>
            <a:r>
              <a:rPr lang="en-US" altLang="ko-KR" dirty="0"/>
              <a:t> can get some information </a:t>
            </a:r>
            <a:br>
              <a:rPr lang="en-US" altLang="ko-KR" dirty="0"/>
            </a:br>
            <a:r>
              <a:rPr lang="en-US" altLang="ko-KR" dirty="0"/>
              <a:t>				  about proof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9072193-29A1-830F-632F-F6F710EE06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DBAFBE9-F475-1CF2-5FCF-88C43712A52F}"/>
              </a:ext>
            </a:extLst>
          </p:cNvPr>
          <p:cNvSpPr/>
          <p:nvPr/>
        </p:nvSpPr>
        <p:spPr>
          <a:xfrm>
            <a:off x="905436" y="5041597"/>
            <a:ext cx="10448365" cy="12730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93F8F73-D62F-2879-455D-D035DE3CD14E}"/>
              </a:ext>
            </a:extLst>
          </p:cNvPr>
          <p:cNvSpPr/>
          <p:nvPr/>
        </p:nvSpPr>
        <p:spPr>
          <a:xfrm>
            <a:off x="905434" y="5041597"/>
            <a:ext cx="10448367" cy="127307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2400" b="1" dirty="0">
                <a:solidFill>
                  <a:srgbClr val="C00000"/>
                </a:solidFill>
              </a:rPr>
              <a:t>Knowledge-Soundness</a:t>
            </a:r>
            <a:r>
              <a:rPr lang="en-US" altLang="ko-KR" sz="2400" dirty="0">
                <a:solidFill>
                  <a:schemeClr val="tx1"/>
                </a:solidFill>
              </a:rPr>
              <a:t> </a:t>
            </a:r>
            <a:r>
              <a:rPr lang="en-US" altLang="ko-KR" sz="2400" b="1" dirty="0">
                <a:solidFill>
                  <a:schemeClr val="tx1"/>
                </a:solidFill>
              </a:rPr>
              <a:t>: </a:t>
            </a:r>
          </a:p>
          <a:p>
            <a:r>
              <a:rPr lang="en-US" altLang="ko-KR" sz="2400" dirty="0">
                <a:solidFill>
                  <a:schemeClr val="tx1"/>
                </a:solidFill>
              </a:rPr>
              <a:t>If verifier </a:t>
            </a:r>
            <a:r>
              <a:rPr lang="en-US" altLang="ko-KR" sz="2400" b="1" dirty="0">
                <a:solidFill>
                  <a:schemeClr val="tx1"/>
                </a:solidFill>
              </a:rPr>
              <a:t>accepts</a:t>
            </a:r>
            <a:r>
              <a:rPr lang="en-US" altLang="ko-KR" sz="2400" dirty="0">
                <a:solidFill>
                  <a:schemeClr val="tx1"/>
                </a:solidFill>
              </a:rPr>
              <a:t> prover through test, then prover </a:t>
            </a:r>
            <a:r>
              <a:rPr lang="en-US" altLang="ko-KR" sz="2400" b="1" dirty="0">
                <a:solidFill>
                  <a:schemeClr val="tx1"/>
                </a:solidFill>
              </a:rPr>
              <a:t>“knows”</a:t>
            </a:r>
            <a:r>
              <a:rPr lang="en-US" altLang="ko-KR" sz="2400" dirty="0">
                <a:solidFill>
                  <a:schemeClr val="tx1"/>
                </a:solidFill>
              </a:rPr>
              <a:t> a proof</a:t>
            </a:r>
          </a:p>
          <a:p>
            <a:r>
              <a:rPr lang="en-US" altLang="ko-KR" sz="2400" dirty="0">
                <a:solidFill>
                  <a:schemeClr val="tx1"/>
                </a:solidFill>
                <a:sym typeface="Wingdings" panose="05000000000000000000" pitchFamily="2" charset="2"/>
              </a:rPr>
              <a:t> R</a:t>
            </a:r>
            <a:r>
              <a:rPr lang="en-US" altLang="ko-KR" sz="2400" dirty="0">
                <a:solidFill>
                  <a:schemeClr val="tx1"/>
                </a:solidFill>
              </a:rPr>
              <a:t>equired to prove </a:t>
            </a:r>
            <a:r>
              <a:rPr lang="en-US" altLang="ko-KR" sz="2400" b="1" dirty="0">
                <a:solidFill>
                  <a:schemeClr val="tx1"/>
                </a:solidFill>
              </a:rPr>
              <a:t>possession of secret key</a:t>
            </a:r>
            <a:r>
              <a:rPr lang="en-US" altLang="ko-KR" sz="2400" dirty="0">
                <a:solidFill>
                  <a:schemeClr val="tx1"/>
                </a:solidFill>
              </a:rPr>
              <a:t> bound in token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103A486-5E68-591F-AA70-BD654E9721EA}"/>
              </a:ext>
            </a:extLst>
          </p:cNvPr>
          <p:cNvSpPr/>
          <p:nvPr/>
        </p:nvSpPr>
        <p:spPr>
          <a:xfrm>
            <a:off x="905435" y="2862085"/>
            <a:ext cx="2214283" cy="430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06458C20-CCEF-A481-6F5A-0A518DC6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12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386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245178-4563-A959-3BF0-DEC68E928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N</a:t>
            </a:r>
            <a:r>
              <a:rPr lang="en-US" altLang="ko-KR" dirty="0"/>
              <a:t>on-</a:t>
            </a:r>
            <a:r>
              <a:rPr lang="en-US" altLang="ko-KR" dirty="0">
                <a:solidFill>
                  <a:schemeClr val="accent1"/>
                </a:solidFill>
              </a:rPr>
              <a:t>T</a:t>
            </a:r>
            <a:r>
              <a:rPr lang="en-US" altLang="ko-KR" dirty="0"/>
              <a:t>ransferable </a:t>
            </a:r>
            <a:br>
              <a:rPr lang="en-US" altLang="ko-KR" dirty="0"/>
            </a:br>
            <a:r>
              <a:rPr lang="en-US" altLang="ko-KR" dirty="0">
                <a:solidFill>
                  <a:schemeClr val="accent1"/>
                </a:solidFill>
              </a:rPr>
              <a:t>A</a:t>
            </a:r>
            <a:r>
              <a:rPr lang="en-US" altLang="ko-KR" dirty="0"/>
              <a:t>nonymous </a:t>
            </a:r>
            <a:r>
              <a:rPr lang="en-US" altLang="ko-KR" dirty="0">
                <a:solidFill>
                  <a:schemeClr val="accent1"/>
                </a:solidFill>
              </a:rPr>
              <a:t>T</a:t>
            </a:r>
            <a:r>
              <a:rPr lang="en-US" altLang="ko-KR" dirty="0"/>
              <a:t>okens </a:t>
            </a:r>
            <a:r>
              <a:rPr lang="en-US" altLang="ko-KR" dirty="0">
                <a:solidFill>
                  <a:schemeClr val="accent1"/>
                </a:solidFill>
              </a:rPr>
              <a:t>(NTAT)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1BEC58-24AD-51D3-C213-59F95EA48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125BAA-FA31-2240-DA2F-208EB302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13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5165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F03F9D-A24A-0C26-72FB-ABEEBB4B5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Overview of NTAT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69A699E-13EB-5877-BA0D-5A99C992D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Non-Transferable Anonymous Tokens (NTAT)</a:t>
            </a:r>
            <a:endParaRPr lang="ko-KR" altLang="en-US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1CDFA008-CAAD-3EBF-654E-E11E9E17566F}"/>
              </a:ext>
            </a:extLst>
          </p:cNvPr>
          <p:cNvGrpSpPr/>
          <p:nvPr/>
        </p:nvGrpSpPr>
        <p:grpSpPr>
          <a:xfrm>
            <a:off x="3258886" y="1623436"/>
            <a:ext cx="877661" cy="4532437"/>
            <a:chOff x="3088140" y="1509135"/>
            <a:chExt cx="877661" cy="4532437"/>
          </a:xfrm>
        </p:grpSpPr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5235D9E2-BCE3-7C97-F0F5-DAEABE936D80}"/>
                </a:ext>
              </a:extLst>
            </p:cNvPr>
            <p:cNvCxnSpPr>
              <a:cxnSpLocks/>
            </p:cNvCxnSpPr>
            <p:nvPr/>
          </p:nvCxnSpPr>
          <p:spPr>
            <a:xfrm>
              <a:off x="3526971" y="1878467"/>
              <a:ext cx="0" cy="41631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C2A094-6F43-945A-48CA-84CA3A4184E5}"/>
                </a:ext>
              </a:extLst>
            </p:cNvPr>
            <p:cNvSpPr txBox="1"/>
            <p:nvPr/>
          </p:nvSpPr>
          <p:spPr>
            <a:xfrm>
              <a:off x="3088140" y="1509135"/>
              <a:ext cx="877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Client</a:t>
              </a:r>
              <a:endParaRPr lang="ko-KR" altLang="en-US" b="1" dirty="0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1E2B4F1-8BC0-3BE4-A510-E52CD1B5C885}"/>
              </a:ext>
            </a:extLst>
          </p:cNvPr>
          <p:cNvGrpSpPr/>
          <p:nvPr/>
        </p:nvGrpSpPr>
        <p:grpSpPr>
          <a:xfrm>
            <a:off x="7966958" y="1620322"/>
            <a:ext cx="877661" cy="4535551"/>
            <a:chOff x="7796212" y="1506022"/>
            <a:chExt cx="877661" cy="4535550"/>
          </a:xfrm>
        </p:grpSpPr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D5198622-4920-D070-B738-6FDB64B666BC}"/>
                </a:ext>
              </a:extLst>
            </p:cNvPr>
            <p:cNvCxnSpPr>
              <a:cxnSpLocks/>
            </p:cNvCxnSpPr>
            <p:nvPr/>
          </p:nvCxnSpPr>
          <p:spPr>
            <a:xfrm>
              <a:off x="8235043" y="1878467"/>
              <a:ext cx="0" cy="41631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83F700-4001-D827-5360-A3CE521FDEF2}"/>
                </a:ext>
              </a:extLst>
            </p:cNvPr>
            <p:cNvSpPr txBox="1"/>
            <p:nvPr/>
          </p:nvSpPr>
          <p:spPr>
            <a:xfrm>
              <a:off x="7796212" y="1506022"/>
              <a:ext cx="877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Server</a:t>
              </a:r>
              <a:endParaRPr lang="ko-KR" altLang="en-US" b="1" dirty="0"/>
            </a:p>
          </p:txBody>
        </p:sp>
      </p:grp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8760EF71-2C9B-CC29-15DB-137F9ACEFD0C}"/>
              </a:ext>
            </a:extLst>
          </p:cNvPr>
          <p:cNvCxnSpPr>
            <a:cxnSpLocks/>
          </p:cNvCxnSpPr>
          <p:nvPr/>
        </p:nvCxnSpPr>
        <p:spPr>
          <a:xfrm>
            <a:off x="3763031" y="2449287"/>
            <a:ext cx="45801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B040E7AA-E338-C782-AFBB-A4898EF819B9}"/>
              </a:ext>
            </a:extLst>
          </p:cNvPr>
          <p:cNvCxnSpPr>
            <a:cxnSpLocks/>
          </p:cNvCxnSpPr>
          <p:nvPr/>
        </p:nvCxnSpPr>
        <p:spPr>
          <a:xfrm flipH="1">
            <a:off x="3763031" y="2936423"/>
            <a:ext cx="45801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B11304D-7705-8A53-2E7D-BB3C38A87731}"/>
              </a:ext>
            </a:extLst>
          </p:cNvPr>
          <p:cNvSpPr txBox="1"/>
          <p:nvPr/>
        </p:nvSpPr>
        <p:spPr>
          <a:xfrm>
            <a:off x="5248931" y="2141477"/>
            <a:ext cx="160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/>
              <a:t>Client.Query</a:t>
            </a:r>
            <a:endParaRPr lang="ko-KR" alt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D7949E-2642-3BB7-296D-6677A7772FFA}"/>
              </a:ext>
            </a:extLst>
          </p:cNvPr>
          <p:cNvSpPr txBox="1"/>
          <p:nvPr/>
        </p:nvSpPr>
        <p:spPr>
          <a:xfrm>
            <a:off x="5248931" y="2633953"/>
            <a:ext cx="160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/>
              <a:t>Server.Issue</a:t>
            </a:r>
            <a:endParaRPr lang="ko-KR" altLang="en-US" b="1" dirty="0"/>
          </a:p>
        </p:txBody>
      </p:sp>
      <p:cxnSp>
        <p:nvCxnSpPr>
          <p:cNvPr id="24" name="연결선: 구부러짐 23">
            <a:extLst>
              <a:ext uri="{FF2B5EF4-FFF2-40B4-BE49-F238E27FC236}">
                <a16:creationId xmlns:a16="http://schemas.microsoft.com/office/drawing/2014/main" id="{B5A7BB15-9D78-E0AA-0987-4C4311B26B14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628767" y="3188608"/>
            <a:ext cx="3636" cy="247648"/>
          </a:xfrm>
          <a:prstGeom prst="curvedConnector3">
            <a:avLst>
              <a:gd name="adj1" fmla="val -1280712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4254C6C-7396-37C9-6B8F-46C61D12AF3E}"/>
              </a:ext>
            </a:extLst>
          </p:cNvPr>
          <p:cNvSpPr txBox="1"/>
          <p:nvPr/>
        </p:nvSpPr>
        <p:spPr>
          <a:xfrm>
            <a:off x="1650523" y="3127766"/>
            <a:ext cx="160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/>
              <a:t>Client.Final</a:t>
            </a:r>
            <a:endParaRPr lang="ko-KR" altLang="en-US" b="1" dirty="0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E881F807-70EA-1359-6B7E-8318F558AA76}"/>
              </a:ext>
            </a:extLst>
          </p:cNvPr>
          <p:cNvCxnSpPr>
            <a:cxnSpLocks/>
          </p:cNvCxnSpPr>
          <p:nvPr/>
        </p:nvCxnSpPr>
        <p:spPr>
          <a:xfrm>
            <a:off x="3763028" y="4724740"/>
            <a:ext cx="45801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18593DC1-2310-095C-1BF6-0172853967FE}"/>
              </a:ext>
            </a:extLst>
          </p:cNvPr>
          <p:cNvCxnSpPr>
            <a:cxnSpLocks/>
          </p:cNvCxnSpPr>
          <p:nvPr/>
        </p:nvCxnSpPr>
        <p:spPr>
          <a:xfrm flipH="1">
            <a:off x="3763028" y="5311663"/>
            <a:ext cx="45801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C7608AE5-E134-6360-DB38-BB04B80F0AB5}"/>
              </a:ext>
            </a:extLst>
          </p:cNvPr>
          <p:cNvCxnSpPr>
            <a:cxnSpLocks/>
          </p:cNvCxnSpPr>
          <p:nvPr/>
        </p:nvCxnSpPr>
        <p:spPr>
          <a:xfrm>
            <a:off x="3763028" y="5898584"/>
            <a:ext cx="45801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BC9604F-4F0B-00DD-13DA-81B4EC2661B2}"/>
              </a:ext>
            </a:extLst>
          </p:cNvPr>
          <p:cNvSpPr txBox="1"/>
          <p:nvPr/>
        </p:nvSpPr>
        <p:spPr>
          <a:xfrm rot="5400000">
            <a:off x="8098142" y="2646076"/>
            <a:ext cx="204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C00000"/>
                </a:solidFill>
              </a:rPr>
              <a:t>Issuance</a:t>
            </a:r>
            <a:r>
              <a:rPr lang="en-US" altLang="ko-KR" b="1" dirty="0"/>
              <a:t> Phase</a:t>
            </a:r>
            <a:endParaRPr lang="ko-KR" altLang="en-US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DD745E-BFB1-A34B-3B43-84179AE6F5DC}"/>
              </a:ext>
            </a:extLst>
          </p:cNvPr>
          <p:cNvSpPr txBox="1"/>
          <p:nvPr/>
        </p:nvSpPr>
        <p:spPr>
          <a:xfrm rot="5400000">
            <a:off x="7957534" y="4853947"/>
            <a:ext cx="232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0070C0"/>
                </a:solidFill>
              </a:rPr>
              <a:t>Redemption</a:t>
            </a:r>
            <a:r>
              <a:rPr lang="en-US" altLang="ko-KR" b="1" dirty="0"/>
              <a:t> Phase</a:t>
            </a:r>
            <a:endParaRPr lang="ko-KR" altLang="en-US" b="1" dirty="0"/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579458D3-1C12-76E7-5C19-6F199F4437D9}"/>
              </a:ext>
            </a:extLst>
          </p:cNvPr>
          <p:cNvCxnSpPr>
            <a:cxnSpLocks/>
          </p:cNvCxnSpPr>
          <p:nvPr/>
        </p:nvCxnSpPr>
        <p:spPr>
          <a:xfrm>
            <a:off x="3196634" y="3853543"/>
            <a:ext cx="607422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566A3742-F714-F103-8A23-12387A3F15A4}"/>
              </a:ext>
            </a:extLst>
          </p:cNvPr>
          <p:cNvSpPr/>
          <p:nvPr/>
        </p:nvSpPr>
        <p:spPr>
          <a:xfrm>
            <a:off x="3628766" y="4093033"/>
            <a:ext cx="4842135" cy="1971216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1"/>
              </a:buClr>
            </a:pP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490261C3-E289-094D-2C68-A6571234BA9E}"/>
              </a:ext>
            </a:extLst>
          </p:cNvPr>
          <p:cNvSpPr/>
          <p:nvPr/>
        </p:nvSpPr>
        <p:spPr>
          <a:xfrm>
            <a:off x="3905150" y="3934837"/>
            <a:ext cx="4293207" cy="3693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chemeClr val="accent1"/>
              </a:buClr>
            </a:pPr>
            <a:r>
              <a:rPr lang="en-US" altLang="ko-KR" b="1" dirty="0">
                <a:solidFill>
                  <a:schemeClr val="tx1"/>
                </a:solidFill>
              </a:rPr>
              <a:t>Token, &lt;</a:t>
            </a:r>
            <a:r>
              <a:rPr lang="en-US" altLang="ko-KR" b="1" dirty="0" err="1">
                <a:solidFill>
                  <a:schemeClr val="tx1"/>
                </a:solidFill>
              </a:rPr>
              <a:t>Client.Prove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en-US" altLang="ko-KR" b="1" dirty="0" err="1">
                <a:solidFill>
                  <a:schemeClr val="tx1"/>
                </a:solidFill>
              </a:rPr>
              <a:t>Server.Verify</a:t>
            </a:r>
            <a:r>
              <a:rPr lang="en-US" altLang="ko-KR" b="1" dirty="0">
                <a:solidFill>
                  <a:schemeClr val="tx1"/>
                </a:solidFill>
              </a:rPr>
              <a:t>&gt;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1E7B34-1783-F9C4-11BD-63B6D93DF886}"/>
                  </a:ext>
                </a:extLst>
              </p:cNvPr>
              <p:cNvSpPr txBox="1"/>
              <p:nvPr/>
            </p:nvSpPr>
            <p:spPr>
              <a:xfrm>
                <a:off x="4515856" y="4358989"/>
                <a:ext cx="3160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/>
                  <a:t>(token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altLang="ko-KR" b="1" dirty="0"/>
                  <a:t>, commitment)</a:t>
                </a:r>
                <a:endParaRPr lang="ko-KR" altLang="en-US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1E7B34-1783-F9C4-11BD-63B6D93DF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856" y="4358989"/>
                <a:ext cx="3160292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FF120E-094F-8CB2-0E55-9B863653D0C9}"/>
                  </a:ext>
                </a:extLst>
              </p:cNvPr>
              <p:cNvSpPr txBox="1"/>
              <p:nvPr/>
            </p:nvSpPr>
            <p:spPr>
              <a:xfrm>
                <a:off x="4316702" y="4942329"/>
                <a:ext cx="355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/>
                  <a:t>randomly selected</a:t>
                </a:r>
                <a:r>
                  <a:rPr lang="en-US" altLang="ko-KR" b="1" dirty="0"/>
                  <a:t>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ko-KR" altLang="en-US" b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FF120E-094F-8CB2-0E55-9B863653D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702" y="4942329"/>
                <a:ext cx="3558600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F9EA36-511A-2E2C-963E-185290D6B6AE}"/>
                  </a:ext>
                </a:extLst>
              </p:cNvPr>
              <p:cNvSpPr txBox="1"/>
              <p:nvPr/>
            </p:nvSpPr>
            <p:spPr>
              <a:xfrm>
                <a:off x="4651281" y="5525669"/>
                <a:ext cx="2889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0" smtClean="0">
                              <a:latin typeface="Cambria Math" panose="02040503050406030204" pitchFamily="18" charset="0"/>
                            </a:rPr>
                            <m:t>𝐙𝐊𝐏</m:t>
                          </m:r>
                          <m:r>
                            <a:rPr lang="en-US" altLang="ko-KR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1" i="0" smtClean="0">
                              <a:latin typeface="Cambria Math" panose="02040503050406030204" pitchFamily="18" charset="0"/>
                            </a:rPr>
                            <m:t>𝐦𝐞𝐬𝐬𝐚𝐠𝐞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𝒏𝒐𝒏𝒄𝒆</m:t>
                          </m:r>
                        </m:e>
                      </m:d>
                    </m:oMath>
                  </m:oMathPara>
                </a14:m>
                <a:endParaRPr lang="ko-KR" altLang="en-US" b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F9EA36-511A-2E2C-963E-185290D6B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281" y="5525669"/>
                <a:ext cx="2889436" cy="369332"/>
              </a:xfrm>
              <a:prstGeom prst="rect">
                <a:avLst/>
              </a:prstGeom>
              <a:blipFill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슬라이드 번호 개체 틀 21">
            <a:extLst>
              <a:ext uri="{FF2B5EF4-FFF2-40B4-BE49-F238E27FC236}">
                <a16:creationId xmlns:a16="http://schemas.microsoft.com/office/drawing/2014/main" id="{C9050D68-55C6-1B64-A2D7-29061748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14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8251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1F4F6-B236-F204-A215-AEFBC29AB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A70017-55D1-8490-4BC8-0E72446F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Properties of NTAT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2B82A1-7D4A-3A23-4196-49AFDDE72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8289"/>
            <a:ext cx="10515600" cy="7134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3600" b="1" dirty="0"/>
              <a:t>Non-Transferable Anonymous Tokens</a:t>
            </a:r>
            <a:endParaRPr lang="ko-KR" altLang="en-US" sz="3600" b="1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0F10D2D-5E37-DC5F-7ADF-65BA76EA34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Non-Transferable Anonymous Tokens (NTAT)</a:t>
            </a:r>
            <a:endParaRPr lang="ko-KR" altLang="en-US" dirty="0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B48780E-40B0-6143-997C-C7F5A7724F8F}"/>
              </a:ext>
            </a:extLst>
          </p:cNvPr>
          <p:cNvCxnSpPr/>
          <p:nvPr/>
        </p:nvCxnSpPr>
        <p:spPr>
          <a:xfrm>
            <a:off x="2032906" y="3314700"/>
            <a:ext cx="3698423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5D5228B3-E4FD-533F-BACC-A2016A0B3823}"/>
              </a:ext>
            </a:extLst>
          </p:cNvPr>
          <p:cNvGrpSpPr/>
          <p:nvPr/>
        </p:nvGrpSpPr>
        <p:grpSpPr>
          <a:xfrm>
            <a:off x="543943" y="3951515"/>
            <a:ext cx="3394304" cy="1118509"/>
            <a:chOff x="421135" y="3951514"/>
            <a:chExt cx="3394304" cy="1118509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0089E0B8-5FC3-D552-560C-9FC4425B6677}"/>
                </a:ext>
              </a:extLst>
            </p:cNvPr>
            <p:cNvSpPr/>
            <p:nvPr/>
          </p:nvSpPr>
          <p:spPr>
            <a:xfrm>
              <a:off x="517066" y="4242254"/>
              <a:ext cx="3298373" cy="82776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44" indent="-285744"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r>
                <a:rPr lang="en-US" altLang="ko-KR" dirty="0">
                  <a:solidFill>
                    <a:schemeClr val="tx1"/>
                  </a:solidFill>
                </a:rPr>
                <a:t>Soundness (K-Soundness)</a:t>
              </a:r>
            </a:p>
            <a:p>
              <a:pPr marL="285744" indent="-285744"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r>
                <a:rPr lang="en-US" altLang="ko-KR" dirty="0">
                  <a:solidFill>
                    <a:schemeClr val="tx1"/>
                  </a:solidFill>
                </a:rPr>
                <a:t>Uniqueness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B446FA7C-73CC-0114-3687-AFF6FE48CAE9}"/>
                </a:ext>
              </a:extLst>
            </p:cNvPr>
            <p:cNvSpPr/>
            <p:nvPr/>
          </p:nvSpPr>
          <p:spPr>
            <a:xfrm>
              <a:off x="421135" y="3951514"/>
              <a:ext cx="2373091" cy="38372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b="1" dirty="0">
                  <a:solidFill>
                    <a:schemeClr val="tx1"/>
                  </a:solidFill>
                </a:rPr>
                <a:t>Non-Transferability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274E13BE-CDF6-8163-C61B-0CC1FCFA7404}"/>
              </a:ext>
            </a:extLst>
          </p:cNvPr>
          <p:cNvSpPr/>
          <p:nvPr/>
        </p:nvSpPr>
        <p:spPr>
          <a:xfrm>
            <a:off x="4806458" y="3951515"/>
            <a:ext cx="1662798" cy="38372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tx1"/>
                </a:solidFill>
              </a:rPr>
              <a:t>Unlinkability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B90FB5A2-5F14-EA08-48DE-B7CC7E13852A}"/>
              </a:ext>
            </a:extLst>
          </p:cNvPr>
          <p:cNvGrpSpPr/>
          <p:nvPr/>
        </p:nvGrpSpPr>
        <p:grpSpPr>
          <a:xfrm>
            <a:off x="7445491" y="3955596"/>
            <a:ext cx="4202567" cy="1114427"/>
            <a:chOff x="7322682" y="3955595"/>
            <a:chExt cx="4202567" cy="1114427"/>
          </a:xfrm>
        </p:grpSpPr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DEE75F84-B119-D2A3-FB6A-D205B015DC8A}"/>
                </a:ext>
              </a:extLst>
            </p:cNvPr>
            <p:cNvSpPr/>
            <p:nvPr/>
          </p:nvSpPr>
          <p:spPr>
            <a:xfrm>
              <a:off x="7418612" y="4242253"/>
              <a:ext cx="4106637" cy="82776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44" indent="-285744">
                <a:buFont typeface="Wingdings" panose="05000000000000000000" pitchFamily="2" charset="2"/>
                <a:buChar char="Ø"/>
              </a:pPr>
              <a:r>
                <a:rPr lang="en-US" altLang="ko-KR" b="1" dirty="0">
                  <a:solidFill>
                    <a:schemeClr val="accent6"/>
                  </a:solidFill>
                </a:rPr>
                <a:t>O</a:t>
              </a:r>
              <a:r>
                <a:rPr lang="en-US" altLang="ko-KR" dirty="0">
                  <a:solidFill>
                    <a:schemeClr val="tx1"/>
                  </a:solidFill>
                </a:rPr>
                <a:t>ne-</a:t>
              </a:r>
              <a:r>
                <a:rPr lang="en-US" altLang="ko-KR" b="1" dirty="0">
                  <a:solidFill>
                    <a:schemeClr val="accent6"/>
                  </a:solidFill>
                </a:rPr>
                <a:t>M</a:t>
              </a:r>
              <a:r>
                <a:rPr lang="en-US" altLang="ko-KR" dirty="0">
                  <a:solidFill>
                    <a:schemeClr val="tx1"/>
                  </a:solidFill>
                </a:rPr>
                <a:t>ore </a:t>
              </a:r>
              <a:r>
                <a:rPr lang="en-US" altLang="ko-KR" b="1" dirty="0">
                  <a:solidFill>
                    <a:schemeClr val="accent6"/>
                  </a:solidFill>
                </a:rPr>
                <a:t>U</a:t>
              </a:r>
              <a:r>
                <a:rPr lang="en-US" altLang="ko-KR" dirty="0">
                  <a:solidFill>
                    <a:schemeClr val="tx1"/>
                  </a:solidFill>
                </a:rPr>
                <a:t>n</a:t>
              </a:r>
              <a:r>
                <a:rPr lang="en-US" altLang="ko-KR" b="1" dirty="0">
                  <a:solidFill>
                    <a:schemeClr val="accent6"/>
                  </a:solidFill>
                </a:rPr>
                <a:t>f</a:t>
              </a:r>
              <a:r>
                <a:rPr lang="en-US" altLang="ko-KR" dirty="0">
                  <a:solidFill>
                    <a:schemeClr val="tx1"/>
                  </a:solidFill>
                </a:rPr>
                <a:t>orgeability (</a:t>
              </a:r>
              <a:r>
                <a:rPr lang="en-US" altLang="ko-KR" b="1" dirty="0">
                  <a:solidFill>
                    <a:schemeClr val="accent6"/>
                  </a:solidFill>
                </a:rPr>
                <a:t>OMUF</a:t>
              </a:r>
              <a:r>
                <a:rPr lang="en-US" altLang="ko-KR" dirty="0">
                  <a:solidFill>
                    <a:schemeClr val="tx1"/>
                  </a:solidFill>
                </a:rPr>
                <a:t>)</a:t>
              </a:r>
            </a:p>
            <a:p>
              <a:pPr marL="285744" indent="-285744">
                <a:buFont typeface="Wingdings" panose="05000000000000000000" pitchFamily="2" charset="2"/>
                <a:buChar char="Ø"/>
              </a:pPr>
              <a:r>
                <a:rPr lang="en-US" altLang="ko-KR" b="1" dirty="0">
                  <a:solidFill>
                    <a:schemeClr val="accent6"/>
                  </a:solidFill>
                </a:rPr>
                <a:t>R</a:t>
              </a:r>
              <a:r>
                <a:rPr lang="en-US" altLang="ko-KR" dirty="0">
                  <a:solidFill>
                    <a:schemeClr val="tx1"/>
                  </a:solidFill>
                </a:rPr>
                <a:t>equest </a:t>
              </a:r>
              <a:r>
                <a:rPr lang="en-US" altLang="ko-KR" b="1" dirty="0">
                  <a:solidFill>
                    <a:schemeClr val="accent6"/>
                  </a:solidFill>
                </a:rPr>
                <a:t>U</a:t>
              </a:r>
              <a:r>
                <a:rPr lang="en-US" altLang="ko-KR" dirty="0">
                  <a:solidFill>
                    <a:schemeClr val="tx1"/>
                  </a:solidFill>
                </a:rPr>
                <a:t>n</a:t>
              </a:r>
              <a:r>
                <a:rPr lang="en-US" altLang="ko-KR" b="1" dirty="0">
                  <a:solidFill>
                    <a:schemeClr val="accent6"/>
                  </a:solidFill>
                </a:rPr>
                <a:t>f</a:t>
              </a:r>
              <a:r>
                <a:rPr lang="en-US" altLang="ko-KR" dirty="0">
                  <a:solidFill>
                    <a:schemeClr val="tx1"/>
                  </a:solidFill>
                </a:rPr>
                <a:t>orgeability (</a:t>
              </a:r>
              <a:r>
                <a:rPr lang="en-US" altLang="ko-KR" b="1" dirty="0">
                  <a:solidFill>
                    <a:schemeClr val="accent6"/>
                  </a:solidFill>
                </a:rPr>
                <a:t>RUF</a:t>
              </a:r>
              <a:r>
                <a:rPr lang="en-US" altLang="ko-KR" dirty="0">
                  <a:solidFill>
                    <a:schemeClr val="tx1"/>
                  </a:solidFill>
                </a:rPr>
                <a:t>)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842E4C3C-7F06-BB4E-291F-3349BF26A337}"/>
                </a:ext>
              </a:extLst>
            </p:cNvPr>
            <p:cNvSpPr/>
            <p:nvPr/>
          </p:nvSpPr>
          <p:spPr>
            <a:xfrm>
              <a:off x="7322682" y="3955595"/>
              <a:ext cx="1813153" cy="38372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b="1" dirty="0">
                  <a:solidFill>
                    <a:schemeClr val="tx1"/>
                  </a:solidFill>
                </a:rPr>
                <a:t>Accountability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7AB9513C-4808-FB9F-7B8A-0173F86B8DBF}"/>
              </a:ext>
            </a:extLst>
          </p:cNvPr>
          <p:cNvCxnSpPr>
            <a:cxnSpLocks/>
          </p:cNvCxnSpPr>
          <p:nvPr/>
        </p:nvCxnSpPr>
        <p:spPr>
          <a:xfrm>
            <a:off x="5896317" y="3314700"/>
            <a:ext cx="2627199" cy="0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4EACEC97-99DB-3750-4310-525B6960E19E}"/>
              </a:ext>
            </a:extLst>
          </p:cNvPr>
          <p:cNvCxnSpPr>
            <a:cxnSpLocks/>
          </p:cNvCxnSpPr>
          <p:nvPr/>
        </p:nvCxnSpPr>
        <p:spPr>
          <a:xfrm>
            <a:off x="8668602" y="3314700"/>
            <a:ext cx="1536756" cy="0"/>
          </a:xfrm>
          <a:prstGeom prst="line">
            <a:avLst/>
          </a:prstGeom>
          <a:ln w="381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연결선: 구부러짐 27">
            <a:extLst>
              <a:ext uri="{FF2B5EF4-FFF2-40B4-BE49-F238E27FC236}">
                <a16:creationId xmlns:a16="http://schemas.microsoft.com/office/drawing/2014/main" id="{A6DCFB21-C5D6-5525-0789-511059695B73}"/>
              </a:ext>
            </a:extLst>
          </p:cNvPr>
          <p:cNvCxnSpPr>
            <a:cxnSpLocks/>
            <a:endCxn id="15" idx="0"/>
          </p:cNvCxnSpPr>
          <p:nvPr/>
        </p:nvCxnSpPr>
        <p:spPr>
          <a:xfrm rot="5400000">
            <a:off x="8325323" y="3341449"/>
            <a:ext cx="640893" cy="587401"/>
          </a:xfrm>
          <a:prstGeom prst="curvedConnector3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연결선: 구부러짐 30">
            <a:extLst>
              <a:ext uri="{FF2B5EF4-FFF2-40B4-BE49-F238E27FC236}">
                <a16:creationId xmlns:a16="http://schemas.microsoft.com/office/drawing/2014/main" id="{0E1D924F-88F5-E36B-1E51-B0AF89E701C1}"/>
              </a:ext>
            </a:extLst>
          </p:cNvPr>
          <p:cNvCxnSpPr>
            <a:cxnSpLocks/>
            <a:endCxn id="14" idx="0"/>
          </p:cNvCxnSpPr>
          <p:nvPr/>
        </p:nvCxnSpPr>
        <p:spPr>
          <a:xfrm rot="10800000" flipV="1">
            <a:off x="5637857" y="3314701"/>
            <a:ext cx="1578088" cy="636815"/>
          </a:xfrm>
          <a:prstGeom prst="curvedConnector2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연결선: 구부러짐 34">
            <a:extLst>
              <a:ext uri="{FF2B5EF4-FFF2-40B4-BE49-F238E27FC236}">
                <a16:creationId xmlns:a16="http://schemas.microsoft.com/office/drawing/2014/main" id="{49F4699D-C34E-C5C6-411A-1994F6ECD201}"/>
              </a:ext>
            </a:extLst>
          </p:cNvPr>
          <p:cNvCxnSpPr>
            <a:cxnSpLocks/>
            <a:endCxn id="13" idx="0"/>
          </p:cNvCxnSpPr>
          <p:nvPr/>
        </p:nvCxnSpPr>
        <p:spPr>
          <a:xfrm rot="5400000">
            <a:off x="1689330" y="3355862"/>
            <a:ext cx="636813" cy="554492"/>
          </a:xfrm>
          <a:prstGeom prst="curvedConnector3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8C00B4E9-EE0B-5CE3-80D3-2D128DFA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15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551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extLst>
              <a:ext uri="{FF2B5EF4-FFF2-40B4-BE49-F238E27FC236}">
                <a16:creationId xmlns:a16="http://schemas.microsoft.com/office/drawing/2014/main" id="{5461AF01-232A-F10F-1EC0-C1F0BE70D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8284" y="3660663"/>
            <a:ext cx="1239059" cy="12390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01B957-58B7-1A5D-8BE9-80C92C9F73B9}"/>
              </a:ext>
            </a:extLst>
          </p:cNvPr>
          <p:cNvSpPr txBox="1"/>
          <p:nvPr/>
        </p:nvSpPr>
        <p:spPr>
          <a:xfrm>
            <a:off x="995881" y="4925379"/>
            <a:ext cx="144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Adversary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ACA7852-5DF7-18C4-EC40-A1CCCBFEB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accent6"/>
                </a:solidFill>
              </a:rPr>
              <a:t>Token</a:t>
            </a:r>
            <a:r>
              <a:rPr lang="en-US" altLang="ko-KR" dirty="0"/>
              <a:t> Property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C1B5EF-519E-434C-50F5-BD7744E4F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b="1" dirty="0">
                <a:solidFill>
                  <a:schemeClr val="accent6"/>
                </a:solidFill>
              </a:rPr>
              <a:t>O</a:t>
            </a:r>
            <a:r>
              <a:rPr lang="en-US" altLang="ko-KR" b="1" dirty="0"/>
              <a:t>ne-</a:t>
            </a:r>
            <a:r>
              <a:rPr lang="en-US" altLang="ko-KR" b="1" dirty="0">
                <a:solidFill>
                  <a:schemeClr val="accent6"/>
                </a:solidFill>
              </a:rPr>
              <a:t>M</a:t>
            </a:r>
            <a:r>
              <a:rPr lang="en-US" altLang="ko-KR" b="1" dirty="0"/>
              <a:t>ore </a:t>
            </a:r>
            <a:r>
              <a:rPr lang="en-US" altLang="ko-KR" b="1" dirty="0">
                <a:solidFill>
                  <a:schemeClr val="accent6"/>
                </a:solidFill>
              </a:rPr>
              <a:t>U</a:t>
            </a:r>
            <a:r>
              <a:rPr lang="en-US" altLang="ko-KR" b="1" dirty="0"/>
              <a:t>n</a:t>
            </a:r>
            <a:r>
              <a:rPr lang="en-US" altLang="ko-KR" b="1" dirty="0">
                <a:solidFill>
                  <a:schemeClr val="accent6"/>
                </a:solidFill>
              </a:rPr>
              <a:t>f</a:t>
            </a:r>
            <a:r>
              <a:rPr lang="en-US" altLang="ko-KR" b="1" dirty="0"/>
              <a:t>orgeability (</a:t>
            </a:r>
            <a:r>
              <a:rPr lang="en-US" altLang="ko-KR" b="1" dirty="0">
                <a:solidFill>
                  <a:schemeClr val="accent6"/>
                </a:solidFill>
              </a:rPr>
              <a:t>OMUF</a:t>
            </a:r>
            <a:r>
              <a:rPr lang="en-US" altLang="ko-KR" b="1" dirty="0"/>
              <a:t>)</a:t>
            </a:r>
          </a:p>
          <a:p>
            <a:pPr lvl="1"/>
            <a:r>
              <a:rPr lang="en-US" altLang="ko-KR" dirty="0"/>
              <a:t>Could not generate </a:t>
            </a:r>
            <a:r>
              <a:rPr lang="en-US" altLang="ko-KR" b="1" dirty="0"/>
              <a:t>q+1 tokens</a:t>
            </a:r>
            <a:r>
              <a:rPr lang="en-US" altLang="ko-KR" dirty="0"/>
              <a:t> </a:t>
            </a:r>
            <a:r>
              <a:rPr lang="en-US" altLang="ko-KR" b="1" dirty="0"/>
              <a:t>with q requests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206DBA-059C-E539-968E-B2248374E2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Non-Transferable Anonymous Tokens (NTAT)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C55C3B35-E2F5-FEDC-9EC9-7F1690D83552}"/>
              </a:ext>
            </a:extLst>
          </p:cNvPr>
          <p:cNvGrpSpPr/>
          <p:nvPr/>
        </p:nvGrpSpPr>
        <p:grpSpPr>
          <a:xfrm>
            <a:off x="9594573" y="3350820"/>
            <a:ext cx="1759227" cy="1943893"/>
            <a:chOff x="9594574" y="2549387"/>
            <a:chExt cx="1759226" cy="1943891"/>
          </a:xfrm>
        </p:grpSpPr>
        <p:pic>
          <p:nvPicPr>
            <p:cNvPr id="7" name="그래픽 6" descr="사용자 단색으로 채워진">
              <a:extLst>
                <a:ext uri="{FF2B5EF4-FFF2-40B4-BE49-F238E27FC236}">
                  <a16:creationId xmlns:a16="http://schemas.microsoft.com/office/drawing/2014/main" id="{2A645310-E074-F270-7579-77612EA25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94574" y="2549387"/>
              <a:ext cx="1759226" cy="175922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975EA0-8A37-43D0-A41F-B6F95EDE863D}"/>
                </a:ext>
              </a:extLst>
            </p:cNvPr>
            <p:cNvSpPr txBox="1"/>
            <p:nvPr/>
          </p:nvSpPr>
          <p:spPr>
            <a:xfrm>
              <a:off x="9856310" y="4123946"/>
              <a:ext cx="1235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Server</a:t>
              </a:r>
              <a:endParaRPr lang="ko-KR" altLang="en-US" b="1" dirty="0"/>
            </a:p>
          </p:txBody>
        </p:sp>
      </p:grp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7FABA3F2-2CAF-6334-8F1F-CC2EF6676BE6}"/>
              </a:ext>
            </a:extLst>
          </p:cNvPr>
          <p:cNvCxnSpPr>
            <a:cxnSpLocks/>
          </p:cNvCxnSpPr>
          <p:nvPr/>
        </p:nvCxnSpPr>
        <p:spPr>
          <a:xfrm>
            <a:off x="2554748" y="3818848"/>
            <a:ext cx="695120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4DD5BD-06DD-0D90-7A1C-23DABE5B1606}"/>
                  </a:ext>
                </a:extLst>
              </p:cNvPr>
              <p:cNvSpPr txBox="1"/>
              <p:nvPr/>
            </p:nvSpPr>
            <p:spPr>
              <a:xfrm>
                <a:off x="2554748" y="3404890"/>
                <a:ext cx="4597489" cy="4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Sends</a:t>
                </a:r>
                <a:r>
                  <a:rPr lang="en-US" altLang="ko-KR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𝐂𝐥𝐢𝐞𝐧𝐭</m:t>
                        </m:r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𝐐𝐮𝐞𝐫</m:t>
                        </m:r>
                        <m:sSub>
                          <m:sSub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ko-KR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, ⋯, </m:t>
                        </m:r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𝐂𝐥𝐢𝐞𝐧𝐭</m:t>
                        </m:r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𝐐𝐮𝐞𝐫</m:t>
                        </m:r>
                        <m:sSub>
                          <m:sSub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ko-KR" b="1">
                                <a:latin typeface="Cambria Math" panose="02040503050406030204" pitchFamily="18" charset="0"/>
                              </a:rPr>
                              <m:t>𝐪</m:t>
                            </m:r>
                          </m:sub>
                        </m:sSub>
                      </m:e>
                    </m:d>
                  </m:oMath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4DD5BD-06DD-0D90-7A1C-23DABE5B1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748" y="3404890"/>
                <a:ext cx="4597489" cy="413959"/>
              </a:xfrm>
              <a:prstGeom prst="rect">
                <a:avLst/>
              </a:prstGeom>
              <a:blipFill>
                <a:blip r:embed="rId6"/>
                <a:stretch>
                  <a:fillRect l="-1061" t="-5970" b="-164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A0FE3D3C-8F1B-FB17-F647-9D0ABC52933F}"/>
              </a:ext>
            </a:extLst>
          </p:cNvPr>
          <p:cNvCxnSpPr>
            <a:cxnSpLocks/>
          </p:cNvCxnSpPr>
          <p:nvPr/>
        </p:nvCxnSpPr>
        <p:spPr>
          <a:xfrm flipH="1">
            <a:off x="2554748" y="4722017"/>
            <a:ext cx="695120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958341-1DB4-5B21-A964-8916E1B21B4D}"/>
                  </a:ext>
                </a:extLst>
              </p:cNvPr>
              <p:cNvSpPr txBox="1"/>
              <p:nvPr/>
            </p:nvSpPr>
            <p:spPr>
              <a:xfrm>
                <a:off x="4744018" y="4307270"/>
                <a:ext cx="4761935" cy="4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dirty="0"/>
                  <a:t>Sends</a:t>
                </a:r>
                <a:r>
                  <a:rPr lang="en-US" altLang="ko-KR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𝐒𝐞𝐫𝐯𝐞𝐫</m:t>
                        </m:r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𝐈𝐬𝐬𝐮</m:t>
                        </m:r>
                        <m:sSub>
                          <m:sSub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b>
                            <m:r>
                              <a:rPr lang="en-US" altLang="ko-KR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, ⋯, </m:t>
                        </m:r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𝐒𝐞𝐫𝐯𝐞𝐫</m:t>
                        </m:r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𝐈𝐬𝐬𝐮</m:t>
                        </m:r>
                        <m:sSub>
                          <m:sSub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b>
                            <m:r>
                              <a:rPr lang="en-US" altLang="ko-KR" b="1">
                                <a:latin typeface="Cambria Math" panose="02040503050406030204" pitchFamily="18" charset="0"/>
                              </a:rPr>
                              <m:t>𝐪</m:t>
                            </m:r>
                          </m:sub>
                        </m:sSub>
                      </m:e>
                    </m:d>
                  </m:oMath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958341-1DB4-5B21-A964-8916E1B21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018" y="4307270"/>
                <a:ext cx="4761935" cy="413959"/>
              </a:xfrm>
              <a:prstGeom prst="rect">
                <a:avLst/>
              </a:prstGeom>
              <a:blipFill>
                <a:blip r:embed="rId7"/>
                <a:stretch>
                  <a:fillRect t="-5970" b="-164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5E2FD53-277C-EB54-5F7A-297C2DA906A9}"/>
                  </a:ext>
                </a:extLst>
              </p:cNvPr>
              <p:cNvSpPr txBox="1"/>
              <p:nvPr/>
            </p:nvSpPr>
            <p:spPr>
              <a:xfrm>
                <a:off x="2554748" y="5209649"/>
                <a:ext cx="6284452" cy="671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Can generate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, ⋯, </m:t>
                    </m:r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ko-KR" altLang="en-US" b="1" dirty="0"/>
                  <a:t> </a:t>
                </a:r>
                <a:r>
                  <a:rPr lang="en-US" altLang="ko-KR" dirty="0"/>
                  <a:t>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ko-KR" b="1" dirty="0"/>
              </a:p>
              <a:p>
                <a:r>
                  <a:rPr lang="en-US" altLang="ko-KR" b="1" dirty="0">
                    <a:sym typeface="Wingdings" panose="05000000000000000000" pitchFamily="2" charset="2"/>
                  </a:rPr>
                  <a:t> </a:t>
                </a:r>
                <a:r>
                  <a:rPr lang="en-US" altLang="ko-KR" dirty="0">
                    <a:sym typeface="Wingdings" panose="05000000000000000000" pitchFamily="2" charset="2"/>
                  </a:rPr>
                  <a:t>Can generate</a:t>
                </a:r>
                <a:r>
                  <a:rPr lang="en-US" altLang="ko-KR" b="1" dirty="0">
                    <a:sym typeface="Wingdings" panose="05000000000000000000" pitchFamily="2" charset="2"/>
                  </a:rPr>
                  <a:t> up to q valid tokens </a:t>
                </a:r>
                <a:r>
                  <a:rPr lang="en-US" altLang="ko-KR" dirty="0">
                    <a:sym typeface="Wingdings" panose="05000000000000000000" pitchFamily="2" charset="2"/>
                  </a:rPr>
                  <a:t>with q requests</a:t>
                </a:r>
                <a:endParaRPr lang="ko-KR" altLang="en-US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5E2FD53-277C-EB54-5F7A-297C2DA90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748" y="5209649"/>
                <a:ext cx="6284452" cy="671338"/>
              </a:xfrm>
              <a:prstGeom prst="rect">
                <a:avLst/>
              </a:prstGeom>
              <a:blipFill>
                <a:blip r:embed="rId8"/>
                <a:stretch>
                  <a:fillRect l="-776" t="-6364" b="-145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E4FC924E-F107-0ED6-7382-9D3201E8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16</a:t>
            </a:fld>
            <a:r>
              <a:rPr lang="en-US" altLang="ko-KR"/>
              <a:t>/32</a:t>
            </a:r>
            <a:endParaRPr lang="ko-KR" altLang="en-US" dirty="0"/>
          </a:p>
        </p:txBody>
      </p:sp>
      <p:sp>
        <p:nvSpPr>
          <p:cNvPr id="4" name="곱하기 기호 3">
            <a:extLst>
              <a:ext uri="{FF2B5EF4-FFF2-40B4-BE49-F238E27FC236}">
                <a16:creationId xmlns:a16="http://schemas.microsoft.com/office/drawing/2014/main" id="{08A73591-543B-8568-F41B-E7812A16D89A}"/>
              </a:ext>
            </a:extLst>
          </p:cNvPr>
          <p:cNvSpPr/>
          <p:nvPr/>
        </p:nvSpPr>
        <p:spPr>
          <a:xfrm>
            <a:off x="6328609" y="5140502"/>
            <a:ext cx="553453" cy="553453"/>
          </a:xfrm>
          <a:prstGeom prst="mathMultiply">
            <a:avLst>
              <a:gd name="adj1" fmla="val 1047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037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9AB85-8C7E-3FFC-6F10-DA11E135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04513C-55ED-13FF-3DA9-BF248AF5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accent6"/>
                </a:solidFill>
              </a:rPr>
              <a:t>Token</a:t>
            </a:r>
            <a:r>
              <a:rPr lang="en-US" altLang="ko-KR" dirty="0"/>
              <a:t> Property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4FF449-3CF6-D87D-9C8B-95FCF26DA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b="1" dirty="0">
                <a:solidFill>
                  <a:schemeClr val="accent6"/>
                </a:solidFill>
              </a:rPr>
              <a:t>R</a:t>
            </a:r>
            <a:r>
              <a:rPr lang="en-US" altLang="ko-KR" b="1" dirty="0"/>
              <a:t>equest </a:t>
            </a:r>
            <a:r>
              <a:rPr lang="en-US" altLang="ko-KR" b="1" dirty="0">
                <a:solidFill>
                  <a:schemeClr val="accent6"/>
                </a:solidFill>
              </a:rPr>
              <a:t>U</a:t>
            </a:r>
            <a:r>
              <a:rPr lang="en-US" altLang="ko-KR" b="1" dirty="0"/>
              <a:t>n</a:t>
            </a:r>
            <a:r>
              <a:rPr lang="en-US" altLang="ko-KR" b="1" dirty="0">
                <a:solidFill>
                  <a:schemeClr val="accent6"/>
                </a:solidFill>
              </a:rPr>
              <a:t>f</a:t>
            </a:r>
            <a:r>
              <a:rPr lang="en-US" altLang="ko-KR" b="1" dirty="0"/>
              <a:t>orgeability (</a:t>
            </a:r>
            <a:r>
              <a:rPr lang="en-US" altLang="ko-KR" b="1" dirty="0">
                <a:solidFill>
                  <a:schemeClr val="accent6"/>
                </a:solidFill>
              </a:rPr>
              <a:t>RUF</a:t>
            </a:r>
            <a:r>
              <a:rPr lang="en-US" altLang="ko-KR" b="1" dirty="0"/>
              <a:t>)</a:t>
            </a:r>
            <a:endParaRPr lang="en-US" altLang="ko-KR" dirty="0"/>
          </a:p>
          <a:p>
            <a:pPr lvl="1"/>
            <a:r>
              <a:rPr lang="en-US" altLang="ko-KR" dirty="0"/>
              <a:t>Could not generate </a:t>
            </a:r>
            <a:r>
              <a:rPr lang="en-US" altLang="ko-KR" b="1" dirty="0"/>
              <a:t>valid token request</a:t>
            </a:r>
            <a:r>
              <a:rPr lang="en-US" altLang="ko-KR" dirty="0"/>
              <a:t> </a:t>
            </a:r>
            <a:r>
              <a:rPr lang="en-US" altLang="ko-KR" b="1" dirty="0"/>
              <a:t>without secret key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BB1FCD6-50B1-2539-BAEE-9764A66726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Non-Transferable Anonymous Tokens (NTAT)</a:t>
            </a:r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5F5077D1-7762-E037-814E-5B0895BCFA74}"/>
              </a:ext>
            </a:extLst>
          </p:cNvPr>
          <p:cNvGrpSpPr/>
          <p:nvPr/>
        </p:nvGrpSpPr>
        <p:grpSpPr>
          <a:xfrm>
            <a:off x="5374068" y="3660663"/>
            <a:ext cx="1443864" cy="1911048"/>
            <a:chOff x="5397651" y="3660663"/>
            <a:chExt cx="1443864" cy="19110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25ED55-3105-8771-039F-198FFB11EA7B}"/>
                </a:ext>
              </a:extLst>
            </p:cNvPr>
            <p:cNvSpPr txBox="1"/>
            <p:nvPr/>
          </p:nvSpPr>
          <p:spPr>
            <a:xfrm>
              <a:off x="5397651" y="4925380"/>
              <a:ext cx="1443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Adversary</a:t>
              </a:r>
              <a:br>
                <a:rPr lang="en-US" altLang="ko-KR" b="1" dirty="0"/>
              </a:br>
              <a:r>
                <a:rPr lang="en-US" altLang="ko-KR" b="1" dirty="0"/>
                <a:t>Server</a:t>
              </a:r>
              <a:endParaRPr lang="ko-KR" altLang="en-US" b="1" dirty="0"/>
            </a:p>
          </p:txBody>
        </p:sp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E058B5D6-B621-C0FD-5E8C-122555963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01705" y="3660663"/>
              <a:ext cx="1239059" cy="1239059"/>
            </a:xfrm>
            <a:prstGeom prst="rect">
              <a:avLst/>
            </a:prstGeom>
          </p:spPr>
        </p:pic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5CB50DC2-51FB-312B-0F0A-80C16B6E0972}"/>
              </a:ext>
            </a:extLst>
          </p:cNvPr>
          <p:cNvGrpSpPr/>
          <p:nvPr/>
        </p:nvGrpSpPr>
        <p:grpSpPr>
          <a:xfrm>
            <a:off x="656212" y="3350820"/>
            <a:ext cx="2123203" cy="2220891"/>
            <a:chOff x="656212" y="3350819"/>
            <a:chExt cx="2123202" cy="22208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66F4325-0A66-7B99-9BDB-A74AC847A64D}"/>
                    </a:ext>
                  </a:extLst>
                </p:cNvPr>
                <p:cNvSpPr txBox="1"/>
                <p:nvPr/>
              </p:nvSpPr>
              <p:spPr>
                <a:xfrm>
                  <a:off x="656212" y="4925379"/>
                  <a:ext cx="212320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/>
                    <a:t>Client</a:t>
                  </a:r>
                  <a:br>
                    <a:rPr lang="en-US" altLang="ko-KR" b="1" dirty="0"/>
                  </a:br>
                  <a:r>
                    <a:rPr lang="en-US" altLang="ko-KR" b="1" dirty="0"/>
                    <a:t>knows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sSub>
                            <m:sSubPr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sSub>
                            <m:sSubPr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altLang="ko-KR" b="1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66F4325-0A66-7B99-9BDB-A74AC847A6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212" y="4925379"/>
                  <a:ext cx="2123202" cy="646331"/>
                </a:xfrm>
                <a:prstGeom prst="rect">
                  <a:avLst/>
                </a:prstGeom>
                <a:blipFill>
                  <a:blip r:embed="rId4"/>
                  <a:stretch>
                    <a:fillRect t="-5660" b="-141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그래픽 29" descr="사용자 단색으로 채워진">
              <a:extLst>
                <a:ext uri="{FF2B5EF4-FFF2-40B4-BE49-F238E27FC236}">
                  <a16:creationId xmlns:a16="http://schemas.microsoft.com/office/drawing/2014/main" id="{72D41F24-E360-01AD-B68E-CC89E34E4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8441" y="3350819"/>
              <a:ext cx="1759226" cy="1759226"/>
            </a:xfrm>
            <a:prstGeom prst="rect">
              <a:avLst/>
            </a:prstGeom>
          </p:spPr>
        </p:pic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3051C6F-C3D0-1EC7-E5DE-FC87162EA60A}"/>
              </a:ext>
            </a:extLst>
          </p:cNvPr>
          <p:cNvGrpSpPr/>
          <p:nvPr/>
        </p:nvGrpSpPr>
        <p:grpSpPr>
          <a:xfrm>
            <a:off x="2702170" y="3596129"/>
            <a:ext cx="2668388" cy="369332"/>
            <a:chOff x="2702170" y="3780795"/>
            <a:chExt cx="2668388" cy="369332"/>
          </a:xfrm>
        </p:grpSpPr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DBC17A3D-760E-7F44-BC68-35BB3F09BC70}"/>
                </a:ext>
              </a:extLst>
            </p:cNvPr>
            <p:cNvCxnSpPr>
              <a:cxnSpLocks/>
            </p:cNvCxnSpPr>
            <p:nvPr/>
          </p:nvCxnSpPr>
          <p:spPr>
            <a:xfrm>
              <a:off x="2728988" y="4149051"/>
              <a:ext cx="2614752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162F468-8FF7-6EF1-43A5-3EC821C65E60}"/>
                </a:ext>
              </a:extLst>
            </p:cNvPr>
            <p:cNvSpPr txBox="1"/>
            <p:nvPr/>
          </p:nvSpPr>
          <p:spPr>
            <a:xfrm>
              <a:off x="2702170" y="3780795"/>
              <a:ext cx="2668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issuance phases</a:t>
              </a:r>
              <a:endParaRPr lang="ko-KR" altLang="en-US" b="1" dirty="0"/>
            </a:p>
          </p:txBody>
        </p:sp>
      </p:grp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B083E7C4-ABEE-978C-599F-323A3D10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17</a:t>
            </a:fld>
            <a:r>
              <a:rPr lang="en-US" altLang="ko-KR"/>
              <a:t>/32</a:t>
            </a:r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A42EAB6B-8A34-19CF-BC72-278C60C5DD3E}"/>
              </a:ext>
            </a:extLst>
          </p:cNvPr>
          <p:cNvGrpSpPr/>
          <p:nvPr/>
        </p:nvGrpSpPr>
        <p:grpSpPr>
          <a:xfrm>
            <a:off x="9594573" y="3350820"/>
            <a:ext cx="1759227" cy="1943893"/>
            <a:chOff x="9594574" y="2549387"/>
            <a:chExt cx="1759226" cy="1943891"/>
          </a:xfrm>
        </p:grpSpPr>
        <p:pic>
          <p:nvPicPr>
            <p:cNvPr id="6" name="그래픽 5" descr="사용자 단색으로 채워진">
              <a:extLst>
                <a:ext uri="{FF2B5EF4-FFF2-40B4-BE49-F238E27FC236}">
                  <a16:creationId xmlns:a16="http://schemas.microsoft.com/office/drawing/2014/main" id="{86B1AF05-2A3B-30B7-6460-575EB3691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94574" y="2549387"/>
              <a:ext cx="1759226" cy="17592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192963B-6C4C-30E8-3F17-D221E3BA1E50}"/>
                </a:ext>
              </a:extLst>
            </p:cNvPr>
            <p:cNvSpPr txBox="1"/>
            <p:nvPr/>
          </p:nvSpPr>
          <p:spPr>
            <a:xfrm>
              <a:off x="9856310" y="4123946"/>
              <a:ext cx="1235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Server</a:t>
              </a:r>
              <a:endParaRPr lang="ko-KR" altLang="en-US" b="1" dirty="0"/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138FAD09-0B2C-5FE0-9402-1128CDA78368}"/>
              </a:ext>
            </a:extLst>
          </p:cNvPr>
          <p:cNvGrpSpPr/>
          <p:nvPr/>
        </p:nvGrpSpPr>
        <p:grpSpPr>
          <a:xfrm>
            <a:off x="2702170" y="4102052"/>
            <a:ext cx="2668388" cy="369332"/>
            <a:chOff x="2702170" y="4407054"/>
            <a:chExt cx="2668388" cy="369332"/>
          </a:xfrm>
        </p:grpSpPr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37FF7113-8113-87B5-7C7A-0C10F23037D7}"/>
                </a:ext>
              </a:extLst>
            </p:cNvPr>
            <p:cNvCxnSpPr>
              <a:cxnSpLocks/>
            </p:cNvCxnSpPr>
            <p:nvPr/>
          </p:nvCxnSpPr>
          <p:spPr>
            <a:xfrm>
              <a:off x="2728988" y="4776386"/>
              <a:ext cx="2614752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BD1AAA-82C7-8371-ACED-32D30FD2E6CD}"/>
                </a:ext>
              </a:extLst>
            </p:cNvPr>
            <p:cNvSpPr txBox="1"/>
            <p:nvPr/>
          </p:nvSpPr>
          <p:spPr>
            <a:xfrm>
              <a:off x="2702170" y="4407054"/>
              <a:ext cx="2668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redemption phases</a:t>
              </a:r>
              <a:endParaRPr lang="ko-KR" altLang="en-US" b="1" dirty="0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59C1FD2-74D2-6F99-35CB-3345E5BF0962}"/>
              </a:ext>
            </a:extLst>
          </p:cNvPr>
          <p:cNvGrpSpPr/>
          <p:nvPr/>
        </p:nvGrpSpPr>
        <p:grpSpPr>
          <a:xfrm>
            <a:off x="2728988" y="4626541"/>
            <a:ext cx="2668388" cy="369332"/>
            <a:chOff x="2728988" y="5142176"/>
            <a:chExt cx="2668388" cy="3693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071925-C974-9C8B-E200-3AC09495B057}"/>
                </a:ext>
              </a:extLst>
            </p:cNvPr>
            <p:cNvSpPr txBox="1"/>
            <p:nvPr/>
          </p:nvSpPr>
          <p:spPr>
            <a:xfrm>
              <a:off x="2728988" y="5142176"/>
              <a:ext cx="2668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Eavesdrops tokens</a:t>
              </a:r>
              <a:endParaRPr lang="ko-KR" altLang="en-US" b="1" dirty="0"/>
            </a:p>
          </p:txBody>
        </p:sp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5B950745-6BB1-6F17-29AC-8829047475D8}"/>
                </a:ext>
              </a:extLst>
            </p:cNvPr>
            <p:cNvCxnSpPr>
              <a:cxnSpLocks/>
            </p:cNvCxnSpPr>
            <p:nvPr/>
          </p:nvCxnSpPr>
          <p:spPr>
            <a:xfrm>
              <a:off x="2779415" y="5511508"/>
              <a:ext cx="259114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C49D060-1D35-2644-E522-02151DAC6749}"/>
              </a:ext>
            </a:extLst>
          </p:cNvPr>
          <p:cNvSpPr txBox="1"/>
          <p:nvPr/>
        </p:nvSpPr>
        <p:spPr>
          <a:xfrm>
            <a:off x="6906126" y="3768768"/>
            <a:ext cx="2374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Cannot</a:t>
            </a:r>
            <a:r>
              <a:rPr lang="en-US" altLang="ko-KR" b="1" dirty="0"/>
              <a:t> forge </a:t>
            </a:r>
            <a:br>
              <a:rPr lang="en-US" altLang="ko-KR" b="1" dirty="0"/>
            </a:br>
            <a:r>
              <a:rPr lang="en-US" altLang="ko-KR" b="1" dirty="0"/>
              <a:t>valid token request</a:t>
            </a:r>
            <a:endParaRPr lang="ko-KR" altLang="en-US" b="1" dirty="0"/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36BB3CCA-4CDB-3E8B-A8DB-FD4DAF50E68F}"/>
              </a:ext>
            </a:extLst>
          </p:cNvPr>
          <p:cNvCxnSpPr>
            <a:cxnSpLocks/>
          </p:cNvCxnSpPr>
          <p:nvPr/>
        </p:nvCxnSpPr>
        <p:spPr>
          <a:xfrm>
            <a:off x="6906126" y="4415099"/>
            <a:ext cx="268844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곱하기 기호 45">
            <a:extLst>
              <a:ext uri="{FF2B5EF4-FFF2-40B4-BE49-F238E27FC236}">
                <a16:creationId xmlns:a16="http://schemas.microsoft.com/office/drawing/2014/main" id="{A98C012D-A51C-E04A-99BD-390A9545DDCE}"/>
              </a:ext>
            </a:extLst>
          </p:cNvPr>
          <p:cNvSpPr/>
          <p:nvPr/>
        </p:nvSpPr>
        <p:spPr>
          <a:xfrm>
            <a:off x="9045566" y="4127188"/>
            <a:ext cx="575825" cy="575823"/>
          </a:xfrm>
          <a:prstGeom prst="mathMultiply">
            <a:avLst>
              <a:gd name="adj1" fmla="val 1047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385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AFB0B-830C-3E80-76DE-F67D81817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772785-AE4B-77E6-09FE-B0E29782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rgbClr val="0070C0"/>
                </a:solidFill>
              </a:rPr>
              <a:t>Anonymous</a:t>
            </a:r>
            <a:r>
              <a:rPr lang="en-US" altLang="ko-KR" dirty="0"/>
              <a:t> Property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5BB7E4-5A9F-EB7D-A4D7-B203B5D4F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b="1" dirty="0">
                <a:solidFill>
                  <a:srgbClr val="0070C0"/>
                </a:solidFill>
              </a:rPr>
              <a:t>Unlinkability</a:t>
            </a:r>
          </a:p>
          <a:p>
            <a:pPr lvl="1"/>
            <a:r>
              <a:rPr lang="en-US" altLang="ko-KR" dirty="0"/>
              <a:t>Could not </a:t>
            </a:r>
            <a:r>
              <a:rPr lang="en-US" altLang="ko-KR" b="1" dirty="0"/>
              <a:t>recognize client with its token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05220C3-F95C-7D29-E0D6-4F135E2C9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Non-Transferable Anonymous Tokens (NTAT)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D095E2-4459-5ECF-BE94-4F598AB0C231}"/>
              </a:ext>
            </a:extLst>
          </p:cNvPr>
          <p:cNvSpPr txBox="1"/>
          <p:nvPr/>
        </p:nvSpPr>
        <p:spPr>
          <a:xfrm>
            <a:off x="9752255" y="4925380"/>
            <a:ext cx="1443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Adversary</a:t>
            </a:r>
            <a:br>
              <a:rPr lang="en-US" altLang="ko-KR" b="1" dirty="0"/>
            </a:br>
            <a:r>
              <a:rPr lang="en-US" altLang="ko-KR" b="1" dirty="0"/>
              <a:t>Server</a:t>
            </a:r>
            <a:endParaRPr lang="ko-KR" altLang="en-US" b="1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E2024D4D-1EBB-3BC0-37C2-E70C2BC6A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6309" y="3660663"/>
            <a:ext cx="1239059" cy="1239059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27338ECA-4501-33F8-AFF2-6EA7A583BBCA}"/>
              </a:ext>
            </a:extLst>
          </p:cNvPr>
          <p:cNvGrpSpPr/>
          <p:nvPr/>
        </p:nvGrpSpPr>
        <p:grpSpPr>
          <a:xfrm>
            <a:off x="656212" y="2688719"/>
            <a:ext cx="2123203" cy="1943893"/>
            <a:chOff x="656212" y="3350819"/>
            <a:chExt cx="2123202" cy="19438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A5BD25-2F7E-7125-6341-C7839F34CA74}"/>
                </a:ext>
              </a:extLst>
            </p:cNvPr>
            <p:cNvSpPr txBox="1"/>
            <p:nvPr/>
          </p:nvSpPr>
          <p:spPr>
            <a:xfrm>
              <a:off x="656212" y="4925378"/>
              <a:ext cx="2123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Client A</a:t>
              </a:r>
            </a:p>
          </p:txBody>
        </p:sp>
        <p:pic>
          <p:nvPicPr>
            <p:cNvPr id="19" name="그래픽 18" descr="사용자 단색으로 채워진">
              <a:extLst>
                <a:ext uri="{FF2B5EF4-FFF2-40B4-BE49-F238E27FC236}">
                  <a16:creationId xmlns:a16="http://schemas.microsoft.com/office/drawing/2014/main" id="{7513E6FF-6F59-A1D5-9A81-C0D827D0B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8441" y="3350819"/>
              <a:ext cx="1759226" cy="1759226"/>
            </a:xfrm>
            <a:prstGeom prst="rect">
              <a:avLst/>
            </a:prstGeom>
          </p:spPr>
        </p:pic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C4CB264E-E276-F14E-3908-66EAB4EF06D2}"/>
              </a:ext>
            </a:extLst>
          </p:cNvPr>
          <p:cNvGrpSpPr/>
          <p:nvPr/>
        </p:nvGrpSpPr>
        <p:grpSpPr>
          <a:xfrm>
            <a:off x="656212" y="4595021"/>
            <a:ext cx="2123203" cy="1943893"/>
            <a:chOff x="656212" y="3350819"/>
            <a:chExt cx="2123202" cy="194389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E3B57E8-58C2-5987-8893-00C3D2B5C9CB}"/>
                </a:ext>
              </a:extLst>
            </p:cNvPr>
            <p:cNvSpPr txBox="1"/>
            <p:nvPr/>
          </p:nvSpPr>
          <p:spPr>
            <a:xfrm>
              <a:off x="656212" y="4925378"/>
              <a:ext cx="2123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Client B</a:t>
              </a:r>
            </a:p>
          </p:txBody>
        </p:sp>
        <p:pic>
          <p:nvPicPr>
            <p:cNvPr id="28" name="그래픽 27" descr="사용자 단색으로 채워진">
              <a:extLst>
                <a:ext uri="{FF2B5EF4-FFF2-40B4-BE49-F238E27FC236}">
                  <a16:creationId xmlns:a16="http://schemas.microsoft.com/office/drawing/2014/main" id="{7766112D-0E37-DC87-5E13-9B8D5B15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8441" y="3350819"/>
              <a:ext cx="1759226" cy="1759226"/>
            </a:xfrm>
            <a:prstGeom prst="rect">
              <a:avLst/>
            </a:prstGeom>
          </p:spPr>
        </p:pic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70A42ECD-4E5D-77F5-FC11-5D9B07485927}"/>
              </a:ext>
            </a:extLst>
          </p:cNvPr>
          <p:cNvGrpSpPr/>
          <p:nvPr/>
        </p:nvGrpSpPr>
        <p:grpSpPr>
          <a:xfrm>
            <a:off x="5034277" y="3350820"/>
            <a:ext cx="2123203" cy="1943893"/>
            <a:chOff x="656212" y="3350819"/>
            <a:chExt cx="2123202" cy="194389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EEB5AE4-01FC-0D45-206F-6F561A0B1B40}"/>
                </a:ext>
              </a:extLst>
            </p:cNvPr>
            <p:cNvSpPr txBox="1"/>
            <p:nvPr/>
          </p:nvSpPr>
          <p:spPr>
            <a:xfrm>
              <a:off x="656212" y="4925378"/>
              <a:ext cx="2123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Challenger</a:t>
              </a:r>
            </a:p>
          </p:txBody>
        </p:sp>
        <p:pic>
          <p:nvPicPr>
            <p:cNvPr id="34" name="그래픽 33" descr="사용자 단색으로 채워진">
              <a:extLst>
                <a:ext uri="{FF2B5EF4-FFF2-40B4-BE49-F238E27FC236}">
                  <a16:creationId xmlns:a16="http://schemas.microsoft.com/office/drawing/2014/main" id="{E1307B05-4632-8C53-62D6-B807A7972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8441" y="3350819"/>
              <a:ext cx="1759226" cy="1759226"/>
            </a:xfrm>
            <a:prstGeom prst="rect">
              <a:avLst/>
            </a:prstGeom>
          </p:spPr>
        </p:pic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3A44BF95-3D40-FFEB-DC5B-CA74DC6C32E2}"/>
              </a:ext>
            </a:extLst>
          </p:cNvPr>
          <p:cNvGrpSpPr/>
          <p:nvPr/>
        </p:nvGrpSpPr>
        <p:grpSpPr>
          <a:xfrm rot="699172">
            <a:off x="2459940" y="3754251"/>
            <a:ext cx="2887212" cy="666548"/>
            <a:chOff x="2554747" y="3446919"/>
            <a:chExt cx="2887212" cy="666547"/>
          </a:xfrm>
        </p:grpSpPr>
        <p:cxnSp>
          <p:nvCxnSpPr>
            <p:cNvPr id="35" name="직선 화살표 연결선 34">
              <a:extLst>
                <a:ext uri="{FF2B5EF4-FFF2-40B4-BE49-F238E27FC236}">
                  <a16:creationId xmlns:a16="http://schemas.microsoft.com/office/drawing/2014/main" id="{24828CFB-5D19-25F2-1D91-99B2B7169490}"/>
                </a:ext>
              </a:extLst>
            </p:cNvPr>
            <p:cNvCxnSpPr>
              <a:cxnSpLocks/>
            </p:cNvCxnSpPr>
            <p:nvPr/>
          </p:nvCxnSpPr>
          <p:spPr>
            <a:xfrm rot="20900828">
              <a:off x="2584810" y="3524230"/>
              <a:ext cx="2857149" cy="5892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587DAB0-5194-5D7C-0077-7498A54147C0}"/>
                    </a:ext>
                  </a:extLst>
                </p:cNvPr>
                <p:cNvSpPr txBox="1"/>
                <p:nvPr/>
              </p:nvSpPr>
              <p:spPr>
                <a:xfrm>
                  <a:off x="2554747" y="3446919"/>
                  <a:ext cx="26617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/>
                    <a:t>Sends </a:t>
                  </a:r>
                  <a14:m>
                    <m:oMath xmlns:m="http://schemas.openxmlformats.org/officeDocument/2006/math">
                      <m:r>
                        <a:rPr lang="en-US" altLang="ko-KR" b="1">
                          <a:latin typeface="Cambria Math" panose="02040503050406030204" pitchFamily="18" charset="0"/>
                        </a:rPr>
                        <m:t>𝐭𝐨𝐤𝐞𝐧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a14:m>
                  <a:endParaRPr lang="ko-KR" altLang="en-US" b="1" dirty="0"/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587DAB0-5194-5D7C-0077-7498A54147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4747" y="3446919"/>
                  <a:ext cx="266176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494" t="-47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530A98A9-894C-2E37-47BF-C195AEA10C3E}"/>
              </a:ext>
            </a:extLst>
          </p:cNvPr>
          <p:cNvGrpSpPr/>
          <p:nvPr/>
        </p:nvGrpSpPr>
        <p:grpSpPr>
          <a:xfrm rot="20517205">
            <a:off x="2449833" y="4762346"/>
            <a:ext cx="2914509" cy="872690"/>
            <a:chOff x="2554744" y="3382503"/>
            <a:chExt cx="2914508" cy="872689"/>
          </a:xfrm>
        </p:grpSpPr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E977A379-9D7C-1124-93EE-0058ABC45FC8}"/>
                </a:ext>
              </a:extLst>
            </p:cNvPr>
            <p:cNvCxnSpPr>
              <a:cxnSpLocks/>
            </p:cNvCxnSpPr>
            <p:nvPr/>
          </p:nvCxnSpPr>
          <p:spPr>
            <a:xfrm rot="1021774" flipV="1">
              <a:off x="2620075" y="3382503"/>
              <a:ext cx="2849177" cy="8726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2725203-5015-8CBE-4FA9-36B116C8C56A}"/>
                    </a:ext>
                  </a:extLst>
                </p:cNvPr>
                <p:cNvSpPr txBox="1"/>
                <p:nvPr/>
              </p:nvSpPr>
              <p:spPr>
                <a:xfrm>
                  <a:off x="2554744" y="3444323"/>
                  <a:ext cx="26617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/>
                    <a:t>Sends </a:t>
                  </a:r>
                  <a14:m>
                    <m:oMath xmlns:m="http://schemas.openxmlformats.org/officeDocument/2006/math">
                      <m:r>
                        <a:rPr lang="en-US" altLang="ko-KR" b="1">
                          <a:latin typeface="Cambria Math" panose="02040503050406030204" pitchFamily="18" charset="0"/>
                        </a:rPr>
                        <m:t>𝐭𝐨𝐤𝐞𝐧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a14:m>
                  <a:endParaRPr lang="ko-KR" altLang="en-US" b="1" dirty="0"/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2725203-5015-8CBE-4FA9-36B116C8C5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4744" y="3444323"/>
                  <a:ext cx="2661760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069" b="-824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5338E7B1-1E0B-5162-D493-39399FEA6EF4}"/>
              </a:ext>
            </a:extLst>
          </p:cNvPr>
          <p:cNvCxnSpPr>
            <a:cxnSpLocks/>
          </p:cNvCxnSpPr>
          <p:nvPr/>
        </p:nvCxnSpPr>
        <p:spPr>
          <a:xfrm rot="20900828">
            <a:off x="6797808" y="3766627"/>
            <a:ext cx="2857149" cy="5892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9F331CC-22F0-87AF-202A-0F288F2DB4E0}"/>
                  </a:ext>
                </a:extLst>
              </p:cNvPr>
              <p:cNvSpPr txBox="1"/>
              <p:nvPr/>
            </p:nvSpPr>
            <p:spPr>
              <a:xfrm>
                <a:off x="6767745" y="3686719"/>
                <a:ext cx="2661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Sends </a:t>
                </a:r>
                <a14:m>
                  <m:oMath xmlns:m="http://schemas.openxmlformats.org/officeDocument/2006/math">
                    <m:r>
                      <a:rPr lang="en-US" altLang="ko-KR" b="1">
                        <a:latin typeface="Cambria Math" panose="02040503050406030204" pitchFamily="18" charset="0"/>
                      </a:rPr>
                      <m:t>𝐭𝐨𝐤𝐞𝐧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ko-KR" altLang="en-US" b="1" dirty="0"/>
                  <a:t> </a:t>
                </a: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9F331CC-22F0-87AF-202A-0F288F2DB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745" y="3686719"/>
                <a:ext cx="2661761" cy="369332"/>
              </a:xfrm>
              <a:prstGeom prst="rect">
                <a:avLst/>
              </a:prstGeom>
              <a:blipFill>
                <a:blip r:embed="rId8"/>
                <a:stretch>
                  <a:fillRect l="-1831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59F6500B-D81A-1424-1A8B-25F9CE4C8FE1}"/>
              </a:ext>
            </a:extLst>
          </p:cNvPr>
          <p:cNvCxnSpPr>
            <a:cxnSpLocks/>
          </p:cNvCxnSpPr>
          <p:nvPr/>
        </p:nvCxnSpPr>
        <p:spPr>
          <a:xfrm rot="699172" flipH="1">
            <a:off x="6797808" y="4528301"/>
            <a:ext cx="2857149" cy="5892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987BC49-CDEE-FFED-6349-7EFC91B69CB7}"/>
              </a:ext>
            </a:extLst>
          </p:cNvPr>
          <p:cNvSpPr txBox="1"/>
          <p:nvPr/>
        </p:nvSpPr>
        <p:spPr>
          <a:xfrm>
            <a:off x="7027809" y="4448392"/>
            <a:ext cx="266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/>
              <a:t>Guesses</a:t>
            </a:r>
            <a:r>
              <a:rPr lang="en-US" altLang="ko-KR" dirty="0"/>
              <a:t> client</a:t>
            </a:r>
            <a:r>
              <a:rPr lang="ko-KR" altLang="en-US" b="1" dirty="0"/>
              <a:t> 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A6DFFF5E-E297-21E2-22F3-FC5427C9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18</a:t>
            </a:fld>
            <a:r>
              <a:rPr lang="en-US" altLang="ko-KR" dirty="0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5436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00793-6032-D21D-A7A9-9067D3F20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9C95EC-DD82-A29A-FB55-959D731EF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rgbClr val="C00000"/>
                </a:solidFill>
              </a:rPr>
              <a:t>Non-Transferable</a:t>
            </a:r>
            <a:r>
              <a:rPr lang="en-US" altLang="ko-KR" dirty="0"/>
              <a:t> Property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73926B-6ACC-B8FF-FA81-517618B07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b="1" dirty="0">
                <a:solidFill>
                  <a:srgbClr val="C00000"/>
                </a:solidFill>
              </a:rPr>
              <a:t>Soundness</a:t>
            </a:r>
            <a:r>
              <a:rPr lang="en-US" altLang="ko-KR" dirty="0">
                <a:solidFill>
                  <a:srgbClr val="C00000"/>
                </a:solidFill>
              </a:rPr>
              <a:t> (</a:t>
            </a:r>
            <a:r>
              <a:rPr lang="en-US" altLang="ko-KR" b="1" dirty="0">
                <a:solidFill>
                  <a:srgbClr val="C00000"/>
                </a:solidFill>
              </a:rPr>
              <a:t>Knowledge-Soundness</a:t>
            </a:r>
            <a:r>
              <a:rPr lang="en-US" altLang="ko-KR" dirty="0">
                <a:solidFill>
                  <a:srgbClr val="C00000"/>
                </a:solidFill>
              </a:rPr>
              <a:t>)</a:t>
            </a:r>
            <a:r>
              <a:rPr lang="en-US" altLang="ko-KR" b="1" dirty="0"/>
              <a:t> &amp; </a:t>
            </a:r>
            <a:r>
              <a:rPr lang="en-US" altLang="ko-KR" b="1" dirty="0">
                <a:solidFill>
                  <a:srgbClr val="C00000"/>
                </a:solidFill>
              </a:rPr>
              <a:t>Uniqueness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F7BF935-DEA9-70BE-BBDE-FFD66764A9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Non-Transferable Anonymous Tokens (NTAT)</a:t>
            </a:r>
            <a:endParaRPr lang="ko-KR" altLang="en-US" dirty="0"/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FC2A486A-BED0-D04A-1D37-4DA62DF9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19</a:t>
            </a:fld>
            <a:r>
              <a:rPr lang="en-US" altLang="ko-KR"/>
              <a:t>/32</a:t>
            </a:r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111EA47D-5984-73A0-694F-1256221E9FC8}"/>
              </a:ext>
            </a:extLst>
          </p:cNvPr>
          <p:cNvGrpSpPr/>
          <p:nvPr/>
        </p:nvGrpSpPr>
        <p:grpSpPr>
          <a:xfrm>
            <a:off x="4743130" y="2762305"/>
            <a:ext cx="1443864" cy="1634049"/>
            <a:chOff x="5397651" y="3660663"/>
            <a:chExt cx="1443864" cy="16340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BFBFE3-FE10-A8A2-8ECA-FF4930E4B597}"/>
                </a:ext>
              </a:extLst>
            </p:cNvPr>
            <p:cNvSpPr txBox="1"/>
            <p:nvPr/>
          </p:nvSpPr>
          <p:spPr>
            <a:xfrm>
              <a:off x="5397651" y="4925380"/>
              <a:ext cx="1443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Adversary</a:t>
              </a:r>
              <a:endParaRPr lang="ko-KR" altLang="en-US" b="1" dirty="0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1AE6C38-40C6-E0CD-49BE-46A106F0D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01705" y="3660663"/>
              <a:ext cx="1239059" cy="1239059"/>
            </a:xfrm>
            <a:prstGeom prst="rect">
              <a:avLst/>
            </a:prstGeom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CF29BF90-B2D1-FC46-828D-1C454D69F7F9}"/>
              </a:ext>
            </a:extLst>
          </p:cNvPr>
          <p:cNvGrpSpPr/>
          <p:nvPr/>
        </p:nvGrpSpPr>
        <p:grpSpPr>
          <a:xfrm>
            <a:off x="656212" y="2452462"/>
            <a:ext cx="2123203" cy="2220891"/>
            <a:chOff x="656212" y="3350819"/>
            <a:chExt cx="2123202" cy="22208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026BBD1-6456-7CE3-7832-C866927AD2E2}"/>
                    </a:ext>
                  </a:extLst>
                </p:cNvPr>
                <p:cNvSpPr txBox="1"/>
                <p:nvPr/>
              </p:nvSpPr>
              <p:spPr>
                <a:xfrm>
                  <a:off x="656212" y="4925379"/>
                  <a:ext cx="212320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/>
                    <a:t>Client</a:t>
                  </a:r>
                  <a:br>
                    <a:rPr lang="en-US" altLang="ko-KR" b="1" dirty="0"/>
                  </a:br>
                  <a:r>
                    <a:rPr lang="en-US" altLang="ko-KR" b="1" dirty="0"/>
                    <a:t>knows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sSub>
                            <m:sSubPr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sSub>
                            <m:sSubPr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altLang="ko-KR" b="1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66F4325-0A66-7B99-9BDB-A74AC847A6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212" y="4925379"/>
                  <a:ext cx="2123202" cy="646331"/>
                </a:xfrm>
                <a:prstGeom prst="rect">
                  <a:avLst/>
                </a:prstGeom>
                <a:blipFill>
                  <a:blip r:embed="rId4"/>
                  <a:stretch>
                    <a:fillRect t="-5660" b="-141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그래픽 16" descr="사용자 단색으로 채워진">
              <a:extLst>
                <a:ext uri="{FF2B5EF4-FFF2-40B4-BE49-F238E27FC236}">
                  <a16:creationId xmlns:a16="http://schemas.microsoft.com/office/drawing/2014/main" id="{D21E0C46-CD8E-02E7-ABC4-AE22B9BEF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8441" y="3350819"/>
              <a:ext cx="1759226" cy="1759226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891D9654-E20A-1F69-6D40-A367097BE938}"/>
              </a:ext>
            </a:extLst>
          </p:cNvPr>
          <p:cNvGrpSpPr/>
          <p:nvPr/>
        </p:nvGrpSpPr>
        <p:grpSpPr>
          <a:xfrm>
            <a:off x="9594573" y="2452462"/>
            <a:ext cx="1759227" cy="1943893"/>
            <a:chOff x="9594574" y="2549387"/>
            <a:chExt cx="1759226" cy="1943891"/>
          </a:xfrm>
        </p:grpSpPr>
        <p:pic>
          <p:nvPicPr>
            <p:cNvPr id="21" name="그래픽 20" descr="사용자 단색으로 채워진">
              <a:extLst>
                <a:ext uri="{FF2B5EF4-FFF2-40B4-BE49-F238E27FC236}">
                  <a16:creationId xmlns:a16="http://schemas.microsoft.com/office/drawing/2014/main" id="{A10B932A-4003-78BD-E1A1-31B3D5DE4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94574" y="2549387"/>
              <a:ext cx="1759226" cy="175922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CACEF5-316F-34A6-62A1-4EC32D363ACE}"/>
                </a:ext>
              </a:extLst>
            </p:cNvPr>
            <p:cNvSpPr txBox="1"/>
            <p:nvPr/>
          </p:nvSpPr>
          <p:spPr>
            <a:xfrm>
              <a:off x="9856310" y="4123946"/>
              <a:ext cx="1235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Server</a:t>
              </a:r>
              <a:endParaRPr lang="ko-KR" altLang="en-US" b="1" dirty="0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8162C982-4211-B64A-91E6-6B5429E167BB}"/>
              </a:ext>
            </a:extLst>
          </p:cNvPr>
          <p:cNvGrpSpPr/>
          <p:nvPr/>
        </p:nvGrpSpPr>
        <p:grpSpPr>
          <a:xfrm>
            <a:off x="2343683" y="3196025"/>
            <a:ext cx="2412507" cy="369332"/>
            <a:chOff x="2728988" y="5142176"/>
            <a:chExt cx="2668388" cy="3693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92D868-A8FA-4D68-2E5F-F0399F44BDFD}"/>
                </a:ext>
              </a:extLst>
            </p:cNvPr>
            <p:cNvSpPr txBox="1"/>
            <p:nvPr/>
          </p:nvSpPr>
          <p:spPr>
            <a:xfrm>
              <a:off x="2728988" y="5142176"/>
              <a:ext cx="2668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Eavesdrops tokens</a:t>
              </a:r>
              <a:endParaRPr lang="ko-KR" altLang="en-US" b="1" dirty="0"/>
            </a:p>
          </p:txBody>
        </p: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3BE05A6D-480F-CC71-1AA3-A7BE5C5871EF}"/>
                </a:ext>
              </a:extLst>
            </p:cNvPr>
            <p:cNvCxnSpPr>
              <a:cxnSpLocks/>
            </p:cNvCxnSpPr>
            <p:nvPr/>
          </p:nvCxnSpPr>
          <p:spPr>
            <a:xfrm>
              <a:off x="2926858" y="5511508"/>
              <a:ext cx="22726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23EE4FC-2FB6-6B4D-D8F2-04149E1F4182}"/>
              </a:ext>
            </a:extLst>
          </p:cNvPr>
          <p:cNvSpPr txBox="1"/>
          <p:nvPr/>
        </p:nvSpPr>
        <p:spPr>
          <a:xfrm>
            <a:off x="6183810" y="2870410"/>
            <a:ext cx="301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Cannot redeem tokens without client secret key</a:t>
            </a:r>
            <a:endParaRPr lang="ko-KR" altLang="en-US" b="1" dirty="0"/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95511BAE-4FE9-B49E-7572-3593F8366F07}"/>
              </a:ext>
            </a:extLst>
          </p:cNvPr>
          <p:cNvCxnSpPr>
            <a:cxnSpLocks/>
          </p:cNvCxnSpPr>
          <p:nvPr/>
        </p:nvCxnSpPr>
        <p:spPr>
          <a:xfrm>
            <a:off x="6183810" y="3516741"/>
            <a:ext cx="34107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곱하기 기호 34">
            <a:extLst>
              <a:ext uri="{FF2B5EF4-FFF2-40B4-BE49-F238E27FC236}">
                <a16:creationId xmlns:a16="http://schemas.microsoft.com/office/drawing/2014/main" id="{1FF9BD4A-5BCA-1AC1-E1DA-16DA10197A99}"/>
              </a:ext>
            </a:extLst>
          </p:cNvPr>
          <p:cNvSpPr/>
          <p:nvPr/>
        </p:nvSpPr>
        <p:spPr>
          <a:xfrm>
            <a:off x="9045566" y="3228830"/>
            <a:ext cx="575825" cy="575823"/>
          </a:xfrm>
          <a:prstGeom prst="mathMultiply">
            <a:avLst>
              <a:gd name="adj1" fmla="val 1047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F490209C-4D27-CA48-EBE4-8E10BCFBAED5}"/>
              </a:ext>
            </a:extLst>
          </p:cNvPr>
          <p:cNvSpPr/>
          <p:nvPr/>
        </p:nvSpPr>
        <p:spPr>
          <a:xfrm>
            <a:off x="6183810" y="4529006"/>
            <a:ext cx="4032121" cy="68306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C00000"/>
              </a:buClr>
            </a:pPr>
            <a:r>
              <a:rPr lang="en-US" altLang="ko-KR" dirty="0">
                <a:solidFill>
                  <a:schemeClr val="tx1"/>
                </a:solidFill>
              </a:rPr>
              <a:t>If tokens </a:t>
            </a:r>
            <a:r>
              <a:rPr lang="en-US" altLang="ko-KR" b="1" dirty="0">
                <a:solidFill>
                  <a:schemeClr val="tx1"/>
                </a:solidFill>
              </a:rPr>
              <a:t>can be redeemed</a:t>
            </a:r>
            <a:r>
              <a:rPr lang="en-US" altLang="ko-KR" dirty="0">
                <a:solidFill>
                  <a:schemeClr val="tx1"/>
                </a:solidFill>
              </a:rPr>
              <a:t>, adversary </a:t>
            </a:r>
            <a:r>
              <a:rPr lang="en-US" altLang="ko-KR" b="1" dirty="0">
                <a:solidFill>
                  <a:srgbClr val="C00000"/>
                </a:solidFill>
              </a:rPr>
              <a:t>knows client secret key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F6196D14-67BE-85BB-F032-5261BE2FFA59}"/>
              </a:ext>
            </a:extLst>
          </p:cNvPr>
          <p:cNvSpPr/>
          <p:nvPr/>
        </p:nvSpPr>
        <p:spPr>
          <a:xfrm>
            <a:off x="6183810" y="5763255"/>
            <a:ext cx="4032121" cy="68306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C00000"/>
              </a:buClr>
            </a:pPr>
            <a:r>
              <a:rPr lang="en-US" altLang="ko-KR" dirty="0">
                <a:solidFill>
                  <a:schemeClr val="tx1"/>
                </a:solidFill>
              </a:rPr>
              <a:t>If tokens </a:t>
            </a:r>
            <a:r>
              <a:rPr lang="en-US" altLang="ko-KR" b="1" dirty="0">
                <a:solidFill>
                  <a:schemeClr val="tx1"/>
                </a:solidFill>
              </a:rPr>
              <a:t>can be redeemed</a:t>
            </a:r>
            <a:r>
              <a:rPr lang="en-US" altLang="ko-KR" dirty="0">
                <a:solidFill>
                  <a:schemeClr val="tx1"/>
                </a:solidFill>
              </a:rPr>
              <a:t>, adversary </a:t>
            </a:r>
            <a:r>
              <a:rPr lang="en-US" altLang="ko-KR" b="1" dirty="0">
                <a:solidFill>
                  <a:srgbClr val="C00000"/>
                </a:solidFill>
              </a:rPr>
              <a:t>knows client key pair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923E80E0-FEEB-EACB-878B-301E0F4BB16C}"/>
              </a:ext>
            </a:extLst>
          </p:cNvPr>
          <p:cNvGrpSpPr/>
          <p:nvPr/>
        </p:nvGrpSpPr>
        <p:grpSpPr>
          <a:xfrm>
            <a:off x="6448730" y="3665621"/>
            <a:ext cx="2943143" cy="730734"/>
            <a:chOff x="6448730" y="3665621"/>
            <a:chExt cx="2943143" cy="730734"/>
          </a:xfrm>
        </p:grpSpPr>
        <p:cxnSp>
          <p:nvCxnSpPr>
            <p:cNvPr id="42" name="직선 화살표 연결선 41">
              <a:extLst>
                <a:ext uri="{FF2B5EF4-FFF2-40B4-BE49-F238E27FC236}">
                  <a16:creationId xmlns:a16="http://schemas.microsoft.com/office/drawing/2014/main" id="{8E146B1C-4ACB-F94C-CF6B-F4CE52A3AFFF}"/>
                </a:ext>
              </a:extLst>
            </p:cNvPr>
            <p:cNvCxnSpPr/>
            <p:nvPr/>
          </p:nvCxnSpPr>
          <p:spPr>
            <a:xfrm>
              <a:off x="6448926" y="3665621"/>
              <a:ext cx="0" cy="7307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8FA2D7-C9EA-A69C-B5D2-F87A42C86DA7}"/>
                </a:ext>
              </a:extLst>
            </p:cNvPr>
            <p:cNvSpPr txBox="1"/>
            <p:nvPr/>
          </p:nvSpPr>
          <p:spPr>
            <a:xfrm>
              <a:off x="6448730" y="3842356"/>
              <a:ext cx="2943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Knowledge Soundness</a:t>
              </a:r>
              <a:endParaRPr lang="ko-KR" altLang="en-US" b="1" dirty="0"/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075A4B5C-BAEE-A168-EF48-C6AFC0E20979}"/>
              </a:ext>
            </a:extLst>
          </p:cNvPr>
          <p:cNvGrpSpPr/>
          <p:nvPr/>
        </p:nvGrpSpPr>
        <p:grpSpPr>
          <a:xfrm>
            <a:off x="6448730" y="5303436"/>
            <a:ext cx="1556280" cy="383490"/>
            <a:chOff x="6448731" y="5303436"/>
            <a:chExt cx="1556280" cy="383490"/>
          </a:xfrm>
        </p:grpSpPr>
        <p:cxnSp>
          <p:nvCxnSpPr>
            <p:cNvPr id="43" name="직선 화살표 연결선 42">
              <a:extLst>
                <a:ext uri="{FF2B5EF4-FFF2-40B4-BE49-F238E27FC236}">
                  <a16:creationId xmlns:a16="http://schemas.microsoft.com/office/drawing/2014/main" id="{683377AA-C0AE-3C24-A5DC-1A17EA62568E}"/>
                </a:ext>
              </a:extLst>
            </p:cNvPr>
            <p:cNvCxnSpPr>
              <a:cxnSpLocks/>
            </p:cNvCxnSpPr>
            <p:nvPr/>
          </p:nvCxnSpPr>
          <p:spPr>
            <a:xfrm>
              <a:off x="6448926" y="5322097"/>
              <a:ext cx="0" cy="3648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B5AF69E-24AD-0137-329F-5B51CB2BAC21}"/>
                </a:ext>
              </a:extLst>
            </p:cNvPr>
            <p:cNvSpPr txBox="1"/>
            <p:nvPr/>
          </p:nvSpPr>
          <p:spPr>
            <a:xfrm>
              <a:off x="6448731" y="5303436"/>
              <a:ext cx="1556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Uniqueness</a:t>
              </a:r>
              <a:endParaRPr lang="ko-KR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161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7F823-28FB-3B5C-5FD9-8EF932D12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6E0590-8C3D-C1DF-1447-888B67DC9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Motivations for selecting this paper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F43069-42C8-531A-10AC-926DD0ED2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sz="2000" b="1" dirty="0"/>
              <a:t>14 papers</a:t>
            </a:r>
            <a:r>
              <a:rPr lang="en-US" altLang="ko-KR" sz="2000" dirty="0"/>
              <a:t> are related to ZKP in ACM CCS 2024 (14/217)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000" dirty="0"/>
              <a:t>ZKP can be applied to various fields in Computer Science</a:t>
            </a:r>
            <a:endParaRPr lang="en-US" altLang="ko-KR" sz="1400" dirty="0"/>
          </a:p>
          <a:p>
            <a:pPr lvl="1"/>
            <a:r>
              <a:rPr lang="en-US" altLang="ko-KR" sz="1800" dirty="0"/>
              <a:t>Quantum Crypto: “The </a:t>
            </a:r>
            <a:r>
              <a:rPr lang="en-US" altLang="ko-KR" sz="1800" dirty="0" err="1"/>
              <a:t>LaZer</a:t>
            </a:r>
            <a:r>
              <a:rPr lang="en-US" altLang="ko-KR" sz="1800" dirty="0"/>
              <a:t> Library: Lattice-Based Zero Knowledge and Succinct Proofs for </a:t>
            </a:r>
            <a:br>
              <a:rPr lang="en-US" altLang="ko-KR" sz="1800" dirty="0"/>
            </a:br>
            <a:r>
              <a:rPr lang="en-US" altLang="ko-KR" sz="1800" dirty="0"/>
              <a:t>		          Quantum-Safe Privacy”</a:t>
            </a:r>
          </a:p>
          <a:p>
            <a:pPr lvl="1"/>
            <a:r>
              <a:rPr lang="en-US" altLang="ko-KR" sz="1800" dirty="0"/>
              <a:t>LLM: “</a:t>
            </a:r>
            <a:r>
              <a:rPr lang="en-US" altLang="ko-KR" sz="1800" dirty="0" err="1"/>
              <a:t>zkLLM</a:t>
            </a:r>
            <a:r>
              <a:rPr lang="en-US" altLang="ko-KR" sz="1800" dirty="0"/>
              <a:t>: Zero Knowledge Proofs for Large Language Models”</a:t>
            </a:r>
          </a:p>
          <a:p>
            <a:pPr lvl="1"/>
            <a:r>
              <a:rPr lang="en-US" altLang="ko-KR" sz="1800" dirty="0"/>
              <a:t>DNN: “Zero-Knowledge Proofs of Training for Deep Neural Networks”</a:t>
            </a:r>
          </a:p>
          <a:p>
            <a:pPr lvl="1"/>
            <a:r>
              <a:rPr lang="en-US" altLang="ko-KR" sz="1800" dirty="0"/>
              <a:t>Credential: </a:t>
            </a:r>
            <a:r>
              <a:rPr lang="en-US" altLang="ko-KR" sz="1800" dirty="0">
                <a:solidFill>
                  <a:srgbClr val="0070C0"/>
                </a:solidFill>
              </a:rPr>
              <a:t>“</a:t>
            </a:r>
            <a:r>
              <a:rPr lang="en-US" altLang="ko-KR" sz="1800" b="1" u="sng" dirty="0">
                <a:solidFill>
                  <a:srgbClr val="0070C0"/>
                </a:solidFill>
              </a:rPr>
              <a:t>Non-Transferable Anonymous Tokens by Secret Binding</a:t>
            </a:r>
            <a:r>
              <a:rPr lang="en-US" altLang="ko-KR" sz="1800" b="1" dirty="0">
                <a:solidFill>
                  <a:srgbClr val="0070C0"/>
                </a:solidFill>
              </a:rPr>
              <a:t>”</a:t>
            </a:r>
            <a:br>
              <a:rPr lang="en-US" altLang="ko-KR" sz="1800" b="1" dirty="0">
                <a:solidFill>
                  <a:srgbClr val="0070C0"/>
                </a:solidFill>
              </a:rPr>
            </a:br>
            <a:r>
              <a:rPr lang="en-US" altLang="ko-KR" sz="1800" dirty="0"/>
              <a:t>		 “</a:t>
            </a:r>
            <a:r>
              <a:rPr lang="en-US" altLang="ko-KR" sz="1800" dirty="0" err="1"/>
              <a:t>zkLogin</a:t>
            </a:r>
            <a:r>
              <a:rPr lang="en-US" altLang="ko-KR" sz="1800" dirty="0"/>
              <a:t>: Privacy-Preserving Blockchain Authentication with Existing Credentials”</a:t>
            </a:r>
          </a:p>
          <a:p>
            <a:endParaRPr lang="en-US" altLang="ko-K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000" dirty="0"/>
              <a:t>Knowing </a:t>
            </a:r>
            <a:r>
              <a:rPr lang="en-US" altLang="ko-KR" sz="2000" b="1" dirty="0"/>
              <a:t>how it works</a:t>
            </a:r>
            <a:r>
              <a:rPr lang="en-US" altLang="ko-KR" sz="2000" dirty="0"/>
              <a:t> and </a:t>
            </a:r>
            <a:r>
              <a:rPr lang="en-US" altLang="ko-KR" sz="2000" b="1" dirty="0"/>
              <a:t>where it can be used</a:t>
            </a:r>
            <a:r>
              <a:rPr lang="en-US" altLang="ko-KR" sz="2000" dirty="0"/>
              <a:t> could be helpful in our fields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D475B1D-5C8A-17A3-370C-E31D66C4A2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Getting Started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AD574B-DF12-B027-96D5-FE4284F32B07}"/>
              </a:ext>
            </a:extLst>
          </p:cNvPr>
          <p:cNvSpPr txBox="1"/>
          <p:nvPr/>
        </p:nvSpPr>
        <p:spPr>
          <a:xfrm>
            <a:off x="526207" y="5972855"/>
            <a:ext cx="11296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[1] IBM Research. (2024). </a:t>
            </a:r>
            <a:r>
              <a:rPr lang="en-US" altLang="ko-KR" sz="800" i="1" dirty="0"/>
              <a:t>The LAZER Library: Lattice-Based Zero-Knowledge and Succinct Proofs for Quantum-Safe Privacy</a:t>
            </a:r>
            <a:r>
              <a:rPr lang="en-US" altLang="ko-KR" sz="800" dirty="0"/>
              <a:t>. IBM Research Publications. </a:t>
            </a:r>
            <a:br>
              <a:rPr lang="en-US" altLang="ko-KR" sz="800" dirty="0"/>
            </a:br>
            <a:r>
              <a:rPr lang="en-US" altLang="ko-KR" sz="800" dirty="0"/>
              <a:t>     </a:t>
            </a:r>
            <a:r>
              <a:rPr lang="en-US" altLang="ko-KR" sz="800" dirty="0">
                <a:hlinkClick r:id="rId3"/>
              </a:rPr>
              <a:t>https://research.ibm.com/publications/the-lazer-library-lattice-based-zero-knowledge-and-succinct-proofs-for-quantum-safe-privacy</a:t>
            </a:r>
            <a:endParaRPr lang="en-US" altLang="ko-KR" sz="800" dirty="0"/>
          </a:p>
          <a:p>
            <a:r>
              <a:rPr lang="en-US" altLang="ko-KR" sz="800" dirty="0"/>
              <a:t>[2] Sun, H., Li, J., &amp; Zhang, H. (2024). </a:t>
            </a:r>
            <a:r>
              <a:rPr lang="en-US" altLang="ko-KR" sz="800" i="1" dirty="0" err="1"/>
              <a:t>zkLLM</a:t>
            </a:r>
            <a:r>
              <a:rPr lang="en-US" altLang="ko-KR" sz="800" i="1" dirty="0"/>
              <a:t>: Zero Knowledge Proofs for Large Language Models</a:t>
            </a:r>
            <a:r>
              <a:rPr lang="en-US" altLang="ko-KR" sz="800" dirty="0"/>
              <a:t>. </a:t>
            </a:r>
            <a:r>
              <a:rPr lang="en-US" altLang="ko-KR" sz="800" dirty="0" err="1"/>
              <a:t>arXiv</a:t>
            </a:r>
            <a:r>
              <a:rPr lang="en-US" altLang="ko-KR" sz="800" dirty="0"/>
              <a:t>. </a:t>
            </a:r>
            <a:r>
              <a:rPr lang="en-US" altLang="ko-KR" sz="800" dirty="0">
                <a:hlinkClick r:id="rId4"/>
              </a:rPr>
              <a:t>https://arxiv.org/abs/2404.16109</a:t>
            </a:r>
            <a:endParaRPr lang="en-US" altLang="ko-KR" sz="800" dirty="0"/>
          </a:p>
          <a:p>
            <a:r>
              <a:rPr lang="en-US" altLang="ko-KR" sz="800" dirty="0"/>
              <a:t>[3] </a:t>
            </a:r>
            <a:r>
              <a:rPr lang="en-US" altLang="ko-KR" sz="800" dirty="0" err="1"/>
              <a:t>Abbaszadeh</a:t>
            </a:r>
            <a:r>
              <a:rPr lang="en-US" altLang="ko-KR" sz="800" dirty="0"/>
              <a:t>, K., Pappas, C., Katz, J., &amp; Papadopoulos, D. (2024). </a:t>
            </a:r>
            <a:r>
              <a:rPr lang="en-US" altLang="ko-KR" sz="800" i="1" dirty="0"/>
              <a:t>Zero-Knowledge Proofs of Training for Deep Neural Networks</a:t>
            </a:r>
            <a:r>
              <a:rPr lang="en-US" altLang="ko-KR" sz="800" dirty="0"/>
              <a:t>. Cryptology </a:t>
            </a:r>
            <a:r>
              <a:rPr lang="en-US" altLang="ko-KR" sz="800" dirty="0" err="1"/>
              <a:t>ePrint</a:t>
            </a:r>
            <a:r>
              <a:rPr lang="en-US" altLang="ko-KR" sz="800" dirty="0"/>
              <a:t> Archive, Paper 2024/162. </a:t>
            </a:r>
            <a:r>
              <a:rPr lang="en-US" altLang="ko-KR" sz="800" dirty="0">
                <a:hlinkClick r:id="rId5"/>
              </a:rPr>
              <a:t>https://eprint.iacr.org/2024/162</a:t>
            </a:r>
            <a:endParaRPr lang="en-US" altLang="ko-KR" sz="800" dirty="0"/>
          </a:p>
          <a:p>
            <a:r>
              <a:rPr lang="en-US" altLang="ko-KR" sz="800" dirty="0"/>
              <a:t>[4] </a:t>
            </a:r>
            <a:r>
              <a:rPr lang="en-US" altLang="ko-KR" sz="800" dirty="0" err="1"/>
              <a:t>Durak</a:t>
            </a:r>
            <a:r>
              <a:rPr lang="en-US" altLang="ko-KR" sz="800" dirty="0"/>
              <a:t>, F. B., Marco, L., </a:t>
            </a:r>
            <a:r>
              <a:rPr lang="en-US" altLang="ko-KR" sz="800" dirty="0" err="1"/>
              <a:t>Talayhan</a:t>
            </a:r>
            <a:r>
              <a:rPr lang="en-US" altLang="ko-KR" sz="800" dirty="0"/>
              <a:t>, A., &amp; </a:t>
            </a:r>
            <a:r>
              <a:rPr lang="en-US" altLang="ko-KR" sz="800" dirty="0" err="1"/>
              <a:t>Vaudenay</a:t>
            </a:r>
            <a:r>
              <a:rPr lang="en-US" altLang="ko-KR" sz="800" dirty="0"/>
              <a:t>, S. (2024). </a:t>
            </a:r>
            <a:r>
              <a:rPr lang="en-US" altLang="ko-KR" sz="800" i="1" dirty="0"/>
              <a:t>Non-Transferable Anonymous Tokens by Secret Binding</a:t>
            </a:r>
            <a:r>
              <a:rPr lang="en-US" altLang="ko-KR" sz="800" dirty="0"/>
              <a:t>. Cryptology </a:t>
            </a:r>
            <a:r>
              <a:rPr lang="en-US" altLang="ko-KR" sz="800" dirty="0" err="1"/>
              <a:t>ePrint</a:t>
            </a:r>
            <a:r>
              <a:rPr lang="en-US" altLang="ko-KR" sz="800" dirty="0"/>
              <a:t> Archive, Paper 2024/711. </a:t>
            </a:r>
            <a:r>
              <a:rPr lang="en-US" altLang="ko-KR" sz="800" dirty="0">
                <a:hlinkClick r:id="rId6"/>
              </a:rPr>
              <a:t>https://eprint.iacr.org/2024/711</a:t>
            </a:r>
            <a:endParaRPr lang="en-US" altLang="ko-KR" sz="800" dirty="0"/>
          </a:p>
          <a:p>
            <a:r>
              <a:rPr lang="en-US" altLang="ko-KR" sz="800" dirty="0"/>
              <a:t>[5] </a:t>
            </a:r>
            <a:r>
              <a:rPr lang="en-US" altLang="ko-KR" sz="800" dirty="0" err="1"/>
              <a:t>Baldimtsi</a:t>
            </a:r>
            <a:r>
              <a:rPr lang="en-US" altLang="ko-KR" sz="800" dirty="0"/>
              <a:t>, F., </a:t>
            </a:r>
            <a:r>
              <a:rPr lang="en-US" altLang="ko-KR" sz="800" dirty="0" err="1"/>
              <a:t>Chalkias</a:t>
            </a:r>
            <a:r>
              <a:rPr lang="en-US" altLang="ko-KR" sz="800" dirty="0"/>
              <a:t>, K., Ji, Y., </a:t>
            </a:r>
            <a:r>
              <a:rPr lang="en-US" altLang="ko-KR" sz="800" dirty="0" err="1"/>
              <a:t>Lindstrøm</a:t>
            </a:r>
            <a:r>
              <a:rPr lang="en-US" altLang="ko-KR" sz="800" dirty="0"/>
              <a:t>, J., </a:t>
            </a:r>
            <a:r>
              <a:rPr lang="en-US" altLang="ko-KR" sz="800" dirty="0" err="1"/>
              <a:t>Maram</a:t>
            </a:r>
            <a:r>
              <a:rPr lang="en-US" altLang="ko-KR" sz="800" dirty="0"/>
              <a:t>, D., Riva, B., Roy, A., </a:t>
            </a:r>
            <a:r>
              <a:rPr lang="en-US" altLang="ko-KR" sz="800" dirty="0" err="1"/>
              <a:t>Sedaghat</a:t>
            </a:r>
            <a:r>
              <a:rPr lang="en-US" altLang="ko-KR" sz="800" dirty="0"/>
              <a:t>, M., &amp; Wang, J. (2024). </a:t>
            </a:r>
            <a:r>
              <a:rPr lang="en-US" altLang="ko-KR" sz="800" i="1" dirty="0" err="1"/>
              <a:t>zkLogin</a:t>
            </a:r>
            <a:r>
              <a:rPr lang="en-US" altLang="ko-KR" sz="800" i="1" dirty="0"/>
              <a:t>: Privacy-Preserving Blockchain Authentication with Existing Credentials</a:t>
            </a:r>
            <a:r>
              <a:rPr lang="en-US" altLang="ko-KR" sz="800" dirty="0"/>
              <a:t>. </a:t>
            </a:r>
            <a:r>
              <a:rPr lang="en-US" altLang="ko-KR" sz="800" dirty="0" err="1"/>
              <a:t>arXiv</a:t>
            </a:r>
            <a:r>
              <a:rPr lang="en-US" altLang="ko-KR" sz="800" dirty="0"/>
              <a:t>. </a:t>
            </a:r>
            <a:r>
              <a:rPr lang="en-US" altLang="ko-KR" sz="800" dirty="0">
                <a:hlinkClick r:id="rId7"/>
              </a:rPr>
              <a:t>https://doi.org/10.48550/arXiv.2401.11735</a:t>
            </a:r>
            <a:endParaRPr lang="en-US" altLang="ko-KR" sz="800" dirty="0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C83C8280-FC18-3E84-AD14-8AA20B64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2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3850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92EFA8-139A-FBDC-B0E5-9D2EA3E37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NTAT Scheme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530C7B9-19FB-08E3-83CA-CE74F710E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C855B2E-EC89-6C9B-EC8A-F215C3F5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20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6082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6576FB-93F2-4724-60C6-1EFBB175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altLang="ko-KR" dirty="0"/>
              <a:t>Main Idea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2F7FA9D-3161-58A9-AE8D-6B14456B4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b="1" dirty="0">
                    <a:solidFill>
                      <a:srgbClr val="C00000"/>
                    </a:solidFill>
                  </a:rPr>
                  <a:t>Issuance</a:t>
                </a:r>
                <a:r>
                  <a:rPr lang="en-US" altLang="ko-KR" dirty="0"/>
                  <a:t> Phase</a:t>
                </a:r>
              </a:p>
              <a:p>
                <a:pPr lvl="1"/>
                <a:r>
                  <a:rPr lang="en-US" altLang="ko-KR" b="1" dirty="0"/>
                  <a:t>Issue token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altLang="ko-KR" dirty="0"/>
                  <a:t> using </a:t>
                </a:r>
                <a:r>
                  <a:rPr lang="en-US" altLang="ko-KR" b="1" dirty="0">
                    <a:solidFill>
                      <a:srgbClr val="0070C0"/>
                    </a:solidFill>
                  </a:rPr>
                  <a:t>client</a:t>
                </a:r>
                <a:r>
                  <a:rPr lang="en-US" altLang="ko-KR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ko-KR" b="1" dirty="0">
                    <a:solidFill>
                      <a:srgbClr val="0070C0"/>
                    </a:solidFill>
                  </a:rPr>
                  <a:t>secret</a:t>
                </a:r>
                <a:r>
                  <a:rPr lang="en-US" altLang="ko-KR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ko-KR" b="1" dirty="0">
                    <a:solidFill>
                      <a:srgbClr val="0070C0"/>
                    </a:solidFill>
                  </a:rPr>
                  <a:t>key</a:t>
                </a:r>
                <a:r>
                  <a:rPr lang="en-US" altLang="ko-KR" dirty="0"/>
                  <a:t> and </a:t>
                </a:r>
                <a:r>
                  <a:rPr lang="en-US" altLang="ko-KR" b="1" dirty="0">
                    <a:solidFill>
                      <a:srgbClr val="C00000"/>
                    </a:solidFill>
                  </a:rPr>
                  <a:t>server secret key</a:t>
                </a:r>
              </a:p>
              <a:p>
                <a:pPr lvl="1"/>
                <a:r>
                  <a:rPr lang="en-US" altLang="ko-KR" b="1" dirty="0"/>
                  <a:t>NTAT Token: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ko-K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  <m:d>
                      <m:d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sSub>
                          <m:sSub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sSub>
                          <m:sSub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b="1" dirty="0"/>
              </a:p>
              <a:p>
                <a:endParaRPr lang="en-US" altLang="ko-KR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b="1" dirty="0">
                    <a:solidFill>
                      <a:srgbClr val="0070C0"/>
                    </a:solidFill>
                  </a:rPr>
                  <a:t>Redemption</a:t>
                </a:r>
                <a:r>
                  <a:rPr lang="en-US" altLang="ko-KR" dirty="0"/>
                  <a:t> Phase</a:t>
                </a:r>
              </a:p>
              <a:p>
                <a:pPr lvl="1"/>
                <a:r>
                  <a:rPr lang="en-US" altLang="ko-KR" b="1" dirty="0"/>
                  <a:t>Prove</a:t>
                </a:r>
                <a:r>
                  <a:rPr lang="en-US" altLang="ko-KR" dirty="0"/>
                  <a:t> following </a:t>
                </a:r>
                <a:r>
                  <a:rPr lang="en-US" altLang="ko-KR" b="1" dirty="0"/>
                  <a:t>two statements interactively</a:t>
                </a:r>
                <a:r>
                  <a:rPr lang="en-US" altLang="ko-KR" dirty="0"/>
                  <a:t>:</a:t>
                </a:r>
              </a:p>
              <a:p>
                <a:pPr marL="1371566" lvl="2" indent="-457189">
                  <a:buAutoNum type="arabicPeriod"/>
                </a:pPr>
                <a:r>
                  <a:rPr lang="en-US" altLang="ko-KR" b="1" dirty="0"/>
                  <a:t>Token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b="1" dirty="0"/>
                  <a:t>is</a:t>
                </a:r>
                <a:r>
                  <a:rPr lang="en-US" altLang="ko-KR" dirty="0"/>
                  <a:t> </a:t>
                </a:r>
                <a:r>
                  <a:rPr lang="en-US" altLang="ko-KR" b="1" dirty="0"/>
                  <a:t>issued by server</a:t>
                </a:r>
                <a:endParaRPr lang="en-US" altLang="ko-KR" dirty="0"/>
              </a:p>
              <a:p>
                <a:pPr marL="1371566" lvl="2" indent="-457189">
                  <a:buAutoNum type="arabicPeriod"/>
                </a:pPr>
                <a:r>
                  <a:rPr lang="en-US" altLang="ko-KR" b="1" dirty="0"/>
                  <a:t>Client </a:t>
                </a:r>
                <a:r>
                  <a:rPr lang="en-US" altLang="ko-KR" dirty="0"/>
                  <a:t>is the one who</a:t>
                </a:r>
                <a:r>
                  <a:rPr lang="en-US" altLang="ko-KR" b="1" dirty="0"/>
                  <a:t> requests token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lang="en-US" altLang="ko-KR" b="1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2F7FA9D-3161-58A9-AE8D-6B14456B4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086476-632D-FF72-91A3-FD3D2BE3C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5127"/>
            <a:ext cx="10515600" cy="315913"/>
          </a:xfrm>
        </p:spPr>
        <p:txBody>
          <a:bodyPr/>
          <a:lstStyle/>
          <a:p>
            <a:r>
              <a:rPr lang="en-US" altLang="ko-KR" dirty="0"/>
              <a:t>Non-Transferable Anonymous Tokens(NTAT) Scheme</a:t>
            </a:r>
            <a:endParaRPr lang="ko-KR" alt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D3740386-8A89-ADDC-BA72-8939A93D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21</a:t>
            </a:fld>
            <a:r>
              <a:rPr lang="en-US" altLang="ko-KR"/>
              <a:t>/32</a:t>
            </a:r>
            <a:endParaRPr lang="ko-KR" altLang="en-US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96BED11-8810-45DA-0C49-54F72662C0CF}"/>
              </a:ext>
            </a:extLst>
          </p:cNvPr>
          <p:cNvSpPr/>
          <p:nvPr/>
        </p:nvSpPr>
        <p:spPr>
          <a:xfrm>
            <a:off x="8031079" y="236358"/>
            <a:ext cx="3902242" cy="102669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rgbClr val="0070C0"/>
                </a:solidFill>
              </a:rPr>
              <a:t>■</a:t>
            </a:r>
            <a:r>
              <a:rPr lang="en-US" altLang="ko-KR" dirty="0">
                <a:solidFill>
                  <a:schemeClr val="tx1"/>
                </a:solidFill>
              </a:rPr>
              <a:t> : Security context of </a:t>
            </a:r>
            <a:r>
              <a:rPr lang="en-US" altLang="ko-KR" b="1" dirty="0">
                <a:solidFill>
                  <a:srgbClr val="0070C0"/>
                </a:solidFill>
              </a:rPr>
              <a:t>client</a:t>
            </a:r>
          </a:p>
          <a:p>
            <a:r>
              <a:rPr lang="ko-KR" altLang="en-US" dirty="0">
                <a:solidFill>
                  <a:srgbClr val="C00000"/>
                </a:solidFill>
              </a:rPr>
              <a:t>■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: Security context of </a:t>
            </a:r>
            <a:r>
              <a:rPr lang="en-US" altLang="ko-KR" b="1" dirty="0">
                <a:solidFill>
                  <a:srgbClr val="C00000"/>
                </a:solidFill>
              </a:rPr>
              <a:t>server</a:t>
            </a:r>
          </a:p>
          <a:p>
            <a:r>
              <a:rPr lang="ko-KR" altLang="en-US" dirty="0">
                <a:solidFill>
                  <a:schemeClr val="accent6"/>
                </a:solidFill>
              </a:rPr>
              <a:t>■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: Security context for </a:t>
            </a:r>
            <a:r>
              <a:rPr lang="en-US" altLang="ko-KR" b="1" dirty="0">
                <a:solidFill>
                  <a:schemeClr val="accent6"/>
                </a:solidFill>
              </a:rPr>
              <a:t>masking</a:t>
            </a:r>
          </a:p>
        </p:txBody>
      </p:sp>
    </p:spTree>
    <p:extLst>
      <p:ext uri="{BB962C8B-B14F-4D97-AF65-F5344CB8AC3E}">
        <p14:creationId xmlns:p14="http://schemas.microsoft.com/office/powerpoint/2010/main" val="1465524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79499-B731-8FE6-7282-C43B85B09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A9313F-4E28-B5DC-8C39-BA8E34FA4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Issuance Phase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9862395-4B4B-3C93-F2D6-6EC289C6D8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Non-Transferable Anonymous Tokens (NTAT) Scheme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9F4219D4-810B-9E63-38DE-14EFA35ACF44}"/>
              </a:ext>
            </a:extLst>
          </p:cNvPr>
          <p:cNvGrpSpPr/>
          <p:nvPr/>
        </p:nvGrpSpPr>
        <p:grpSpPr>
          <a:xfrm>
            <a:off x="9594573" y="2940389"/>
            <a:ext cx="1759227" cy="2220891"/>
            <a:chOff x="9594574" y="2549387"/>
            <a:chExt cx="1759226" cy="2220891"/>
          </a:xfrm>
        </p:grpSpPr>
        <p:pic>
          <p:nvPicPr>
            <p:cNvPr id="7" name="그래픽 6" descr="사용자 단색으로 채워진">
              <a:extLst>
                <a:ext uri="{FF2B5EF4-FFF2-40B4-BE49-F238E27FC236}">
                  <a16:creationId xmlns:a16="http://schemas.microsoft.com/office/drawing/2014/main" id="{21683697-7CC4-04F9-FC85-EC66DF45B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94574" y="2549387"/>
              <a:ext cx="1759226" cy="175922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BAE7773-45F4-2B62-82C4-3683D1D7135D}"/>
                    </a:ext>
                  </a:extLst>
                </p:cNvPr>
                <p:cNvSpPr txBox="1"/>
                <p:nvPr/>
              </p:nvSpPr>
              <p:spPr>
                <a:xfrm>
                  <a:off x="9594574" y="4123947"/>
                  <a:ext cx="175922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/>
                    <a:t> Server</a:t>
                  </a:r>
                  <a:br>
                    <a:rPr lang="en-US" altLang="ko-KR" dirty="0">
                      <a:latin typeface="Cambria Math" panose="02040503050406030204" pitchFamily="18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knows</m:t>
                        </m:r>
                        <m:r>
                          <a:rPr lang="en-US" altLang="ko-KR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ko-K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BAE7773-45F4-2B62-82C4-3683D1D713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4574" y="4123947"/>
                  <a:ext cx="1759226" cy="646331"/>
                </a:xfrm>
                <a:prstGeom prst="rect">
                  <a:avLst/>
                </a:prstGeom>
                <a:blipFill>
                  <a:blip r:embed="rId5"/>
                  <a:stretch>
                    <a:fillRect t="-5660" b="-471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57EB5546-960E-6628-300A-75DFB9B7AA13}"/>
              </a:ext>
            </a:extLst>
          </p:cNvPr>
          <p:cNvGrpSpPr/>
          <p:nvPr/>
        </p:nvGrpSpPr>
        <p:grpSpPr>
          <a:xfrm>
            <a:off x="640839" y="2940389"/>
            <a:ext cx="2153949" cy="2220891"/>
            <a:chOff x="640838" y="2549387"/>
            <a:chExt cx="2153949" cy="2220891"/>
          </a:xfrm>
        </p:grpSpPr>
        <p:pic>
          <p:nvPicPr>
            <p:cNvPr id="10" name="그래픽 9" descr="사용자 단색으로 채워진">
              <a:extLst>
                <a:ext uri="{FF2B5EF4-FFF2-40B4-BE49-F238E27FC236}">
                  <a16:creationId xmlns:a16="http://schemas.microsoft.com/office/drawing/2014/main" id="{67D9E7C4-41E9-929B-7C7B-6F048D463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8200" y="2549387"/>
              <a:ext cx="1759226" cy="175922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DBF1FE0-9D20-9E8A-6060-7DCCA50FB2B6}"/>
                    </a:ext>
                  </a:extLst>
                </p:cNvPr>
                <p:cNvSpPr txBox="1"/>
                <p:nvPr/>
              </p:nvSpPr>
              <p:spPr>
                <a:xfrm>
                  <a:off x="640838" y="4123947"/>
                  <a:ext cx="215394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/>
                    <a:t>Client</a:t>
                  </a:r>
                </a:p>
                <a:p>
                  <a:pPr algn="ctr"/>
                  <a:r>
                    <a:rPr lang="en-US" altLang="ko-KR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knows</a:t>
                  </a:r>
                  <a:r>
                    <a:rPr lang="en-US" altLang="ko-KR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ko-K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</m:oMath>
                  </a14:m>
                  <a:endParaRPr lang="ko-KR" alt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DBF1FE0-9D20-9E8A-6060-7DCCA50FB2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38" y="4123947"/>
                  <a:ext cx="2153949" cy="646331"/>
                </a:xfrm>
                <a:prstGeom prst="rect">
                  <a:avLst/>
                </a:prstGeom>
                <a:blipFill>
                  <a:blip r:embed="rId6"/>
                  <a:stretch>
                    <a:fillRect t="-5660" b="-141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EF77AC69-F560-7822-6BB2-0F6E15EE1B8E}"/>
              </a:ext>
            </a:extLst>
          </p:cNvPr>
          <p:cNvGrpSpPr/>
          <p:nvPr/>
        </p:nvGrpSpPr>
        <p:grpSpPr>
          <a:xfrm>
            <a:off x="2554747" y="2716825"/>
            <a:ext cx="6951204" cy="958980"/>
            <a:chOff x="2554747" y="2716825"/>
            <a:chExt cx="6951204" cy="958980"/>
          </a:xfrm>
        </p:grpSpPr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7CD39227-5875-2E5F-B5CB-9CB4D97B80A1}"/>
                </a:ext>
              </a:extLst>
            </p:cNvPr>
            <p:cNvCxnSpPr>
              <a:cxnSpLocks/>
            </p:cNvCxnSpPr>
            <p:nvPr/>
          </p:nvCxnSpPr>
          <p:spPr>
            <a:xfrm>
              <a:off x="2554748" y="3675805"/>
              <a:ext cx="695120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7E862FA-14D9-8E26-2333-63A0179248B1}"/>
                    </a:ext>
                  </a:extLst>
                </p:cNvPr>
                <p:cNvSpPr txBox="1"/>
                <p:nvPr/>
              </p:nvSpPr>
              <p:spPr>
                <a:xfrm>
                  <a:off x="2554747" y="2716825"/>
                  <a:ext cx="6589253" cy="9589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/>
                    <a:t>Adds </a:t>
                  </a:r>
                  <a:r>
                    <a:rPr lang="en-US" altLang="ko-KR" b="1" dirty="0"/>
                    <a:t>random masking</a:t>
                  </a:r>
                  <a:r>
                    <a:rPr lang="en-US" altLang="ko-KR" dirty="0"/>
                    <a:t> </a:t>
                  </a:r>
                  <a14:m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sSub>
                        <m:sSub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a14:m>
                  <a:r>
                    <a:rPr lang="en-US" altLang="ko-KR" dirty="0"/>
                    <a:t> to client public key </a:t>
                  </a:r>
                  <a14:m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sSub>
                        <m:sSub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endParaRPr lang="en-US" altLang="ko-KR" b="1" dirty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  <m:r>
                              <a:rPr lang="en-US" altLang="ko-KR" b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ko-KR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US" altLang="ko-KR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sSub>
                                  <m:sSubPr>
                                    <m:ctrlPr>
                                      <a:rPr lang="en-US" altLang="ko-K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1" i="1">
                                        <a:latin typeface="Cambria Math" panose="02040503050406030204" pitchFamily="18" charset="0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en-US" altLang="ko-KR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ko-KR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ko-KR" b="1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sSub>
                                  <m:sSubPr>
                                    <m:ctrlPr>
                                      <a:rPr lang="en-US" altLang="ko-K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1" i="1">
                                        <a:latin typeface="Cambria Math" panose="02040503050406030204" pitchFamily="18" charset="0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en-US" altLang="ko-KR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altLang="ko-KR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ko-K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1" i="1">
                                        <a:latin typeface="Cambria Math" panose="02040503050406030204" pitchFamily="18" charset="0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en-US" altLang="ko-KR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</m:oMathPara>
                  </a14:m>
                  <a:endParaRPr lang="en-US" altLang="ko-KR" b="1" dirty="0"/>
                </a:p>
                <a:p>
                  <a:r>
                    <a:rPr lang="en-US" altLang="ko-KR" dirty="0"/>
                    <a:t>Sends </a:t>
                  </a:r>
                  <a14:m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a14:m>
                  <a:r>
                    <a:rPr lang="en-US" altLang="ko-KR" dirty="0"/>
                    <a:t> to server</a:t>
                  </a:r>
                  <a:endParaRPr lang="ko-KR" altLang="en-US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7E862FA-14D9-8E26-2333-63A0179248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4747" y="2716825"/>
                  <a:ext cx="6589253" cy="958980"/>
                </a:xfrm>
                <a:prstGeom prst="rect">
                  <a:avLst/>
                </a:prstGeom>
                <a:blipFill>
                  <a:blip r:embed="rId7"/>
                  <a:stretch>
                    <a:fillRect l="-740" t="-3822" b="-891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A22F86-1685-4F1F-2BF9-8B5E91D6AE93}"/>
                  </a:ext>
                </a:extLst>
              </p:cNvPr>
              <p:cNvSpPr txBox="1"/>
              <p:nvPr/>
            </p:nvSpPr>
            <p:spPr>
              <a:xfrm>
                <a:off x="3255793" y="1789425"/>
                <a:ext cx="5549113" cy="660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  =  </m:t>
                      </m:r>
                      <m:f>
                        <m:f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+  </m:t>
                          </m:r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ko-K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sSub>
                            <m:sSubPr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  +  </m:t>
                          </m:r>
                          <m:r>
                            <a:rPr lang="en-US" altLang="ko-KR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sSub>
                            <m:sSubPr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  + </m:t>
                          </m:r>
                          <m:sSub>
                            <m:sSubPr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A22F86-1685-4F1F-2BF9-8B5E91D6A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793" y="1789425"/>
                <a:ext cx="5549113" cy="6601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A482F18B-E3F6-F090-9355-0EA08A04481D}"/>
              </a:ext>
            </a:extLst>
          </p:cNvPr>
          <p:cNvSpPr/>
          <p:nvPr/>
        </p:nvSpPr>
        <p:spPr>
          <a:xfrm>
            <a:off x="4654551" y="1739901"/>
            <a:ext cx="3441700" cy="75922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B6FFAB40-A8AE-06C4-CEB2-248F3032928B}"/>
              </a:ext>
            </a:extLst>
          </p:cNvPr>
          <p:cNvGrpSpPr/>
          <p:nvPr/>
        </p:nvGrpSpPr>
        <p:grpSpPr>
          <a:xfrm>
            <a:off x="2554748" y="3962736"/>
            <a:ext cx="6951204" cy="811504"/>
            <a:chOff x="2554748" y="3906973"/>
            <a:chExt cx="6951204" cy="811504"/>
          </a:xfrm>
        </p:grpSpPr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0C152465-62DF-721A-BAA2-C56AD5A4E6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4748" y="4718477"/>
              <a:ext cx="695120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1E69305-95C2-925A-F750-EFA1808AA8BB}"/>
                    </a:ext>
                  </a:extLst>
                </p:cNvPr>
                <p:cNvSpPr txBox="1"/>
                <p:nvPr/>
              </p:nvSpPr>
              <p:spPr>
                <a:xfrm>
                  <a:off x="4511336" y="3906973"/>
                  <a:ext cx="4994616" cy="8115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dirty="0"/>
                    <a:t>Signs </a:t>
                  </a:r>
                  <a14:m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a14:m>
                  <a:r>
                    <a:rPr lang="en-US" altLang="ko-KR" dirty="0"/>
                    <a:t> with server secret key </a:t>
                  </a:r>
                  <a14:m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a14:m>
                  <a:r>
                    <a:rPr lang="en-US" altLang="ko-KR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altLang="ko-KR" b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den>
                          </m:f>
                          <m:r>
                            <a:rPr lang="en-US" altLang="ko-K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a14:m>
                  <a:endParaRPr lang="en-US" altLang="ko-KR" b="1" dirty="0"/>
                </a:p>
                <a:p>
                  <a:pPr algn="r"/>
                  <a:r>
                    <a:rPr lang="en-US" altLang="ko-KR" dirty="0"/>
                    <a:t>Sends </a:t>
                  </a:r>
                  <a14:m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r>
                    <a:rPr lang="en-US" altLang="ko-KR" dirty="0"/>
                    <a:t> to client </a:t>
                  </a:r>
                  <a:endParaRPr lang="ko-KR" altLang="en-US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1E69305-95C2-925A-F750-EFA1808AA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1336" y="3906973"/>
                  <a:ext cx="4994616" cy="811504"/>
                </a:xfrm>
                <a:prstGeom prst="rect">
                  <a:avLst/>
                </a:prstGeom>
                <a:blipFill>
                  <a:blip r:embed="rId9"/>
                  <a:stretch>
                    <a:fillRect r="-2686" b="-1127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05488F8-C336-1800-4310-E778A7590B36}"/>
                  </a:ext>
                </a:extLst>
              </p:cNvPr>
              <p:cNvSpPr txBox="1"/>
              <p:nvPr/>
            </p:nvSpPr>
            <p:spPr>
              <a:xfrm>
                <a:off x="2554747" y="5061170"/>
                <a:ext cx="6396747" cy="1362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Removes </a:t>
                </a:r>
                <a:r>
                  <a:rPr lang="en-US" altLang="ko-KR" b="1" dirty="0"/>
                  <a:t>random masking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altLang="ko-KR" dirty="0"/>
                  <a:t> from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ko-KR" b="1" dirty="0"/>
                  <a:t> </a:t>
                </a:r>
                <a:r>
                  <a:rPr lang="en-US" altLang="ko-KR" dirty="0"/>
                  <a:t>to calculate token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lang="en-US" altLang="ko-KR" b="1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altLang="ko-KR" b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ko-KR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den>
                          </m:f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ko-K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den>
                          </m:f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sSub>
                                <m:sSubPr>
                                  <m:ctrlPr>
                                    <a:rPr lang="en-US" altLang="ko-K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altLang="ko-KR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sSub>
                                <m:sSubPr>
                                  <m:ctrlPr>
                                    <a:rPr lang="en-US" altLang="ko-K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altLang="ko-KR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altLang="ko-KR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ko-KR" b="1" dirty="0"/>
              </a:p>
              <a:p>
                <a:r>
                  <a:rPr lang="en-US" altLang="ko-KR" dirty="0"/>
                  <a:t>Saves</a:t>
                </a:r>
                <a:r>
                  <a:rPr lang="en-US" altLang="ko-KR" b="1" dirty="0"/>
                  <a:t>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lang="ko-KR" altLang="en-US" b="1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05488F8-C336-1800-4310-E778A7590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747" y="5061170"/>
                <a:ext cx="6396747" cy="1362232"/>
              </a:xfrm>
              <a:prstGeom prst="rect">
                <a:avLst/>
              </a:prstGeom>
              <a:blipFill>
                <a:blip r:embed="rId10"/>
                <a:stretch>
                  <a:fillRect l="-763" t="-2232" b="-58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말풍선: 모서리가 둥근 사각형 24">
            <a:extLst>
              <a:ext uri="{FF2B5EF4-FFF2-40B4-BE49-F238E27FC236}">
                <a16:creationId xmlns:a16="http://schemas.microsoft.com/office/drawing/2014/main" id="{DD4484C7-A3BF-345C-C733-CA3610CE25E5}"/>
              </a:ext>
            </a:extLst>
          </p:cNvPr>
          <p:cNvSpPr/>
          <p:nvPr/>
        </p:nvSpPr>
        <p:spPr>
          <a:xfrm>
            <a:off x="252701" y="2021624"/>
            <a:ext cx="2153951" cy="878541"/>
          </a:xfrm>
          <a:prstGeom prst="wedgeRoundRectCallout">
            <a:avLst>
              <a:gd name="adj1" fmla="val -3212"/>
              <a:gd name="adj2" fmla="val 7168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Can I trust </a:t>
            </a:r>
            <a:r>
              <a:rPr lang="en-US" altLang="ko-KR" b="1" dirty="0">
                <a:solidFill>
                  <a:schemeClr val="tx1"/>
                </a:solidFill>
              </a:rPr>
              <a:t>server</a:t>
            </a:r>
            <a:r>
              <a:rPr lang="en-US" altLang="ko-KR" dirty="0">
                <a:solidFill>
                  <a:schemeClr val="tx1"/>
                </a:solidFill>
              </a:rPr>
              <a:t>?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6" name="말풍선: 모서리가 둥근 사각형 25">
            <a:extLst>
              <a:ext uri="{FF2B5EF4-FFF2-40B4-BE49-F238E27FC236}">
                <a16:creationId xmlns:a16="http://schemas.microsoft.com/office/drawing/2014/main" id="{50D84DF9-7AAD-AAB5-E902-665E1745155F}"/>
              </a:ext>
            </a:extLst>
          </p:cNvPr>
          <p:cNvSpPr/>
          <p:nvPr/>
        </p:nvSpPr>
        <p:spPr>
          <a:xfrm>
            <a:off x="9982201" y="2021624"/>
            <a:ext cx="2034988" cy="878541"/>
          </a:xfrm>
          <a:prstGeom prst="wedgeRoundRectCallout">
            <a:avLst>
              <a:gd name="adj1" fmla="val 2074"/>
              <a:gd name="adj2" fmla="val 7372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Can I trust </a:t>
            </a:r>
            <a:r>
              <a:rPr lang="en-US" altLang="ko-KR" b="1" dirty="0">
                <a:solidFill>
                  <a:schemeClr val="tx1"/>
                </a:solidFill>
              </a:rPr>
              <a:t>client</a:t>
            </a:r>
            <a:r>
              <a:rPr lang="en-US" altLang="ko-KR" dirty="0">
                <a:solidFill>
                  <a:schemeClr val="tx1"/>
                </a:solidFill>
              </a:rPr>
              <a:t>?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슬라이드 번호 개체 틀 17">
            <a:extLst>
              <a:ext uri="{FF2B5EF4-FFF2-40B4-BE49-F238E27FC236}">
                <a16:creationId xmlns:a16="http://schemas.microsoft.com/office/drawing/2014/main" id="{E7FA2488-887B-E694-72D2-FE0E52C04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22</a:t>
            </a:fld>
            <a:r>
              <a:rPr lang="en-US" altLang="ko-KR"/>
              <a:t>/32</a:t>
            </a:r>
            <a:endParaRPr lang="ko-KR" altLang="en-US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37A0B6E-E63E-DD10-07E9-4FB6CC369DCD}"/>
              </a:ext>
            </a:extLst>
          </p:cNvPr>
          <p:cNvSpPr/>
          <p:nvPr/>
        </p:nvSpPr>
        <p:spPr>
          <a:xfrm>
            <a:off x="5719197" y="1925561"/>
            <a:ext cx="560953" cy="38790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1F63B1A8-BF3F-BFD1-25A3-DCEE45F4D3A9}"/>
              </a:ext>
            </a:extLst>
          </p:cNvPr>
          <p:cNvSpPr/>
          <p:nvPr/>
        </p:nvSpPr>
        <p:spPr>
          <a:xfrm>
            <a:off x="6569242" y="1925561"/>
            <a:ext cx="1259305" cy="387907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7153C8-7A49-A05D-DA47-60C2307F5757}"/>
                  </a:ext>
                </a:extLst>
              </p:cNvPr>
              <p:cNvSpPr txBox="1"/>
              <p:nvPr/>
            </p:nvSpPr>
            <p:spPr>
              <a:xfrm>
                <a:off x="838201" y="1321358"/>
                <a:ext cx="76215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ko-KR" b="1" i="0" dirty="0" smtClean="0"/>
                        <m:t>Goal</m:t>
                      </m:r>
                      <m:r>
                        <m:rPr>
                          <m:nor/>
                        </m:rPr>
                        <a:rPr lang="en-US" altLang="ko-KR" b="1" i="0" dirty="0" smtClean="0"/>
                        <m:t>: </m:t>
                      </m:r>
                      <m:r>
                        <m:rPr>
                          <m:nor/>
                        </m:rPr>
                        <a:rPr lang="en-US" altLang="ko-KR" b="1" dirty="0"/>
                        <m:t>Issue</m:t>
                      </m:r>
                      <m:r>
                        <m:rPr>
                          <m:nor/>
                        </m:rPr>
                        <a:rPr lang="en-US" altLang="ko-KR" b="1" dirty="0"/>
                        <m:t> </m:t>
                      </m:r>
                      <m:r>
                        <m:rPr>
                          <m:nor/>
                        </m:rPr>
                        <a:rPr lang="en-US" altLang="ko-KR" b="1" dirty="0"/>
                        <m:t>token</m:t>
                      </m:r>
                      <m:r>
                        <m:rPr>
                          <m:nor/>
                        </m:rPr>
                        <a:rPr lang="en-US" altLang="ko-KR" dirty="0"/>
                        <m:t> 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m:rPr>
                          <m:nor/>
                        </m:rPr>
                        <a:rPr lang="en-US" altLang="ko-KR" dirty="0"/>
                        <m:t> </m:t>
                      </m:r>
                      <m:r>
                        <m:rPr>
                          <m:nor/>
                        </m:rPr>
                        <a:rPr lang="en-US" altLang="ko-KR" dirty="0"/>
                        <m:t>using</m:t>
                      </m:r>
                      <m:r>
                        <m:rPr>
                          <m:nor/>
                        </m:rPr>
                        <a:rPr lang="en-US" altLang="ko-KR" dirty="0"/>
                        <m:t> </m:t>
                      </m:r>
                      <m:r>
                        <m:rPr>
                          <m:nor/>
                        </m:rPr>
                        <a:rPr lang="en-US" altLang="ko-KR" b="1" dirty="0">
                          <a:solidFill>
                            <a:srgbClr val="0070C0"/>
                          </a:solidFill>
                        </a:rPr>
                        <m:t>client</m:t>
                      </m:r>
                      <m:r>
                        <m:rPr>
                          <m:nor/>
                        </m:rPr>
                        <a:rPr lang="en-US" altLang="ko-KR" b="1" dirty="0">
                          <a:solidFill>
                            <a:schemeClr val="accent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b="1" dirty="0">
                          <a:solidFill>
                            <a:srgbClr val="0070C0"/>
                          </a:solidFill>
                        </a:rPr>
                        <m:t>secret</m:t>
                      </m:r>
                      <m:r>
                        <m:rPr>
                          <m:nor/>
                        </m:rPr>
                        <a:rPr lang="en-US" altLang="ko-KR" b="1" dirty="0">
                          <a:solidFill>
                            <a:schemeClr val="accent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b="1" dirty="0">
                          <a:solidFill>
                            <a:srgbClr val="0070C0"/>
                          </a:solidFill>
                        </a:rPr>
                        <m:t>key</m:t>
                      </m:r>
                      <m:r>
                        <m:rPr>
                          <m:nor/>
                        </m:rPr>
                        <a:rPr lang="en-US" altLang="ko-KR" dirty="0"/>
                        <m:t> </m:t>
                      </m:r>
                      <m:r>
                        <m:rPr>
                          <m:nor/>
                        </m:rPr>
                        <a:rPr lang="en-US" altLang="ko-KR" dirty="0"/>
                        <m:t>and</m:t>
                      </m:r>
                      <m:r>
                        <m:rPr>
                          <m:nor/>
                        </m:rPr>
                        <a:rPr lang="en-US" altLang="ko-KR" dirty="0"/>
                        <m:t> </m:t>
                      </m:r>
                      <m:r>
                        <m:rPr>
                          <m:nor/>
                        </m:rPr>
                        <a:rPr lang="en-US" altLang="ko-KR" b="1" dirty="0">
                          <a:solidFill>
                            <a:srgbClr val="C00000"/>
                          </a:solidFill>
                        </a:rPr>
                        <m:t>server</m:t>
                      </m:r>
                      <m:r>
                        <m:rPr>
                          <m:nor/>
                        </m:rPr>
                        <a:rPr lang="en-US" altLang="ko-KR" b="1" dirty="0">
                          <a:solidFill>
                            <a:srgbClr val="C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b="1" dirty="0">
                          <a:solidFill>
                            <a:srgbClr val="C00000"/>
                          </a:solidFill>
                        </a:rPr>
                        <m:t>secret</m:t>
                      </m:r>
                      <m:r>
                        <m:rPr>
                          <m:nor/>
                        </m:rPr>
                        <a:rPr lang="en-US" altLang="ko-KR" b="1" dirty="0">
                          <a:solidFill>
                            <a:srgbClr val="C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b="1" dirty="0">
                          <a:solidFill>
                            <a:srgbClr val="C00000"/>
                          </a:solidFill>
                        </a:rPr>
                        <m:t>key</m:t>
                      </m:r>
                    </m:oMath>
                  </m:oMathPara>
                </a14:m>
                <a:endParaRPr lang="en-US" altLang="ko-KR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7153C8-7A49-A05D-DA47-60C2307F5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321358"/>
                <a:ext cx="7621599" cy="369332"/>
              </a:xfrm>
              <a:prstGeom prst="rect">
                <a:avLst/>
              </a:prstGeom>
              <a:blipFill>
                <a:blip r:embed="rId11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1929CE27-2177-799E-77D4-30B227C41D3E}"/>
              </a:ext>
            </a:extLst>
          </p:cNvPr>
          <p:cNvSpPr/>
          <p:nvPr/>
        </p:nvSpPr>
        <p:spPr>
          <a:xfrm>
            <a:off x="8031079" y="236358"/>
            <a:ext cx="3902242" cy="102669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rgbClr val="0070C0"/>
                </a:solidFill>
              </a:rPr>
              <a:t>■</a:t>
            </a:r>
            <a:r>
              <a:rPr lang="en-US" altLang="ko-KR" dirty="0">
                <a:solidFill>
                  <a:schemeClr val="tx1"/>
                </a:solidFill>
              </a:rPr>
              <a:t> : Security context of </a:t>
            </a:r>
            <a:r>
              <a:rPr lang="en-US" altLang="ko-KR" b="1" dirty="0">
                <a:solidFill>
                  <a:srgbClr val="0070C0"/>
                </a:solidFill>
              </a:rPr>
              <a:t>client</a:t>
            </a:r>
          </a:p>
          <a:p>
            <a:r>
              <a:rPr lang="ko-KR" altLang="en-US" dirty="0">
                <a:solidFill>
                  <a:srgbClr val="C00000"/>
                </a:solidFill>
              </a:rPr>
              <a:t>■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: Security context of </a:t>
            </a:r>
            <a:r>
              <a:rPr lang="en-US" altLang="ko-KR" b="1" dirty="0">
                <a:solidFill>
                  <a:srgbClr val="C00000"/>
                </a:solidFill>
              </a:rPr>
              <a:t>server</a:t>
            </a:r>
          </a:p>
          <a:p>
            <a:r>
              <a:rPr lang="ko-KR" altLang="en-US" dirty="0">
                <a:solidFill>
                  <a:schemeClr val="accent6"/>
                </a:solidFill>
              </a:rPr>
              <a:t>■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: Security context for </a:t>
            </a:r>
            <a:r>
              <a:rPr lang="en-US" altLang="ko-KR" b="1" dirty="0">
                <a:solidFill>
                  <a:schemeClr val="accent6"/>
                </a:solidFill>
              </a:rPr>
              <a:t>masking</a:t>
            </a:r>
          </a:p>
        </p:txBody>
      </p:sp>
    </p:spTree>
    <p:extLst>
      <p:ext uri="{BB962C8B-B14F-4D97-AF65-F5344CB8AC3E}">
        <p14:creationId xmlns:p14="http://schemas.microsoft.com/office/powerpoint/2010/main" val="416490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5" grpId="0" animBg="1"/>
      <p:bldP spid="26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48944-6E71-09D3-FC55-DF921AE9F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E55AB8-C0B4-BCDE-4243-750FF085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Issuance Phase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4F26EB9-5A17-DFE3-AFCC-C53D5C6DF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Non-Transferable Anonymous Tokens (NTAT) Scheme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ED786DAA-012E-9086-7B5C-39BEA31E0743}"/>
              </a:ext>
            </a:extLst>
          </p:cNvPr>
          <p:cNvGrpSpPr/>
          <p:nvPr/>
        </p:nvGrpSpPr>
        <p:grpSpPr>
          <a:xfrm>
            <a:off x="9594573" y="2940388"/>
            <a:ext cx="1759227" cy="2220891"/>
            <a:chOff x="9594574" y="2549387"/>
            <a:chExt cx="1759226" cy="2220891"/>
          </a:xfrm>
        </p:grpSpPr>
        <p:pic>
          <p:nvPicPr>
            <p:cNvPr id="7" name="그래픽 6" descr="사용자 단색으로 채워진">
              <a:extLst>
                <a:ext uri="{FF2B5EF4-FFF2-40B4-BE49-F238E27FC236}">
                  <a16:creationId xmlns:a16="http://schemas.microsoft.com/office/drawing/2014/main" id="{635FA270-BBCD-80A7-648D-24296CAED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94574" y="2549387"/>
              <a:ext cx="1759226" cy="175922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FE9BDE9-A4B2-AED3-222C-EB73D6AF5028}"/>
                    </a:ext>
                  </a:extLst>
                </p:cNvPr>
                <p:cNvSpPr txBox="1"/>
                <p:nvPr/>
              </p:nvSpPr>
              <p:spPr>
                <a:xfrm>
                  <a:off x="9856310" y="4123947"/>
                  <a:ext cx="123575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/>
                    <a:t> Server</a:t>
                  </a:r>
                  <a:br>
                    <a:rPr lang="en-US" altLang="ko-KR" dirty="0">
                      <a:latin typeface="Cambria Math" panose="02040503050406030204" pitchFamily="18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knows</m:t>
                        </m:r>
                        <m:r>
                          <a:rPr lang="en-US" altLang="ko-KR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ko-K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FE9BDE9-A4B2-AED3-222C-EB73D6AF50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6310" y="4123947"/>
                  <a:ext cx="1235754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3941" t="-5660" b="-471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15BEEDA2-9DAD-D5F5-6413-D8F472F9EF60}"/>
              </a:ext>
            </a:extLst>
          </p:cNvPr>
          <p:cNvGrpSpPr/>
          <p:nvPr/>
        </p:nvGrpSpPr>
        <p:grpSpPr>
          <a:xfrm>
            <a:off x="2554748" y="2716825"/>
            <a:ext cx="6951203" cy="923330"/>
            <a:chOff x="2554748" y="2479971"/>
            <a:chExt cx="6951203" cy="923330"/>
          </a:xfrm>
        </p:grpSpPr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E8ABCE05-B28F-F498-6D64-C34BFC21E8B4}"/>
                </a:ext>
              </a:extLst>
            </p:cNvPr>
            <p:cNvCxnSpPr>
              <a:cxnSpLocks/>
            </p:cNvCxnSpPr>
            <p:nvPr/>
          </p:nvCxnSpPr>
          <p:spPr>
            <a:xfrm>
              <a:off x="2554748" y="3403301"/>
              <a:ext cx="695120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113E79E-81DD-9A78-4F2A-F78B83676379}"/>
                    </a:ext>
                  </a:extLst>
                </p:cNvPr>
                <p:cNvSpPr txBox="1"/>
                <p:nvPr/>
              </p:nvSpPr>
              <p:spPr>
                <a:xfrm>
                  <a:off x="2554748" y="2479971"/>
                  <a:ext cx="6661441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/>
                    <a:t>Sends </a:t>
                  </a:r>
                  <a14:m>
                    <m:oMath xmlns:m="http://schemas.openxmlformats.org/officeDocument/2006/math">
                      <m:r>
                        <a:rPr lang="en-US" altLang="ko-KR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altLang="ko-KR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sSub>
                            <m:sSubPr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sSub>
                            <m:sSubPr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ko-KR" b="1" dirty="0"/>
                    <a:t> </a:t>
                  </a:r>
                  <a:r>
                    <a:rPr lang="en-US" altLang="ko-KR" dirty="0"/>
                    <a:t>to server</a:t>
                  </a:r>
                </a:p>
                <a:p>
                  <a:r>
                    <a:rPr lang="en-US" altLang="ko-KR" dirty="0"/>
                    <a:t>Sends</a:t>
                  </a:r>
                  <a:r>
                    <a:rPr lang="en-US" altLang="ko-KR" b="1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altLang="ko-K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0" smtClean="0">
                          <a:latin typeface="Cambria Math" panose="02040503050406030204" pitchFamily="18" charset="0"/>
                        </a:rPr>
                        <m:t>𝐙𝐊𝐏</m:t>
                      </m:r>
                      <m:r>
                        <a:rPr lang="en-US" altLang="ko-KR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b="1">
                          <a:latin typeface="Cambria Math" panose="02040503050406030204" pitchFamily="18" charset="0"/>
                        </a:rPr>
                        <m:t>𝐏𝐫𝐨𝐯𝐞</m:t>
                      </m:r>
                    </m:oMath>
                  </a14:m>
                  <a:r>
                    <a:rPr lang="ko-KR" altLang="en-US" b="1" dirty="0"/>
                    <a:t> </a:t>
                  </a:r>
                  <a:r>
                    <a:rPr lang="en-US" altLang="ko-KR" dirty="0"/>
                    <a:t>to server</a:t>
                  </a:r>
                  <a:r>
                    <a:rPr lang="en-US" altLang="ko-KR" b="1" dirty="0"/>
                    <a:t> </a:t>
                  </a:r>
                  <a:br>
                    <a:rPr lang="en-US" altLang="ko-KR" b="1" dirty="0"/>
                  </a:br>
                  <a:r>
                    <a:rPr lang="en-US" altLang="ko-KR" dirty="0"/>
                    <a:t>(</a:t>
                  </a:r>
                  <a:r>
                    <a:rPr lang="en-US" altLang="ko-KR" b="1" dirty="0"/>
                    <a:t>Proving possession of</a:t>
                  </a:r>
                  <a:r>
                    <a:rPr lang="en-US" altLang="ko-KR" dirty="0"/>
                    <a:t> </a:t>
                  </a:r>
                  <a14:m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a14:m>
                  <a:r>
                    <a:rPr lang="ko-KR" altLang="en-US" b="1" dirty="0"/>
                    <a:t> </a:t>
                  </a:r>
                  <a:r>
                    <a:rPr lang="en-US" altLang="ko-KR" dirty="0"/>
                    <a:t>which is required to calculate</a:t>
                  </a:r>
                  <a:r>
                    <a:rPr lang="en-US" altLang="ko-KR" b="1" dirty="0"/>
                    <a:t> </a:t>
                  </a:r>
                  <a14:m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a14:m>
                  <a:r>
                    <a:rPr lang="en-US" altLang="ko-KR" dirty="0"/>
                    <a:t>)</a:t>
                  </a:r>
                  <a:endParaRPr lang="ko-KR" altLang="en-US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113E79E-81DD-9A78-4F2A-F78B836763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4748" y="2479971"/>
                  <a:ext cx="6661441" cy="923330"/>
                </a:xfrm>
                <a:prstGeom prst="rect">
                  <a:avLst/>
                </a:prstGeom>
                <a:blipFill>
                  <a:blip r:embed="rId6"/>
                  <a:stretch>
                    <a:fillRect l="-732" t="-3974" r="-1830" b="-993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436A91-D8F0-8C81-A5BC-DB27E14506CF}"/>
                  </a:ext>
                </a:extLst>
              </p:cNvPr>
              <p:cNvSpPr txBox="1"/>
              <p:nvPr/>
            </p:nvSpPr>
            <p:spPr>
              <a:xfrm>
                <a:off x="838201" y="1321358"/>
                <a:ext cx="76215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ko-KR" b="1" i="0" dirty="0" smtClean="0"/>
                        <m:t>Goal</m:t>
                      </m:r>
                      <m:r>
                        <m:rPr>
                          <m:nor/>
                        </m:rPr>
                        <a:rPr lang="en-US" altLang="ko-KR" b="1" i="0" dirty="0" smtClean="0"/>
                        <m:t>: </m:t>
                      </m:r>
                      <m:r>
                        <m:rPr>
                          <m:nor/>
                        </m:rPr>
                        <a:rPr lang="en-US" altLang="ko-KR" b="1" dirty="0"/>
                        <m:t>Issue</m:t>
                      </m:r>
                      <m:r>
                        <m:rPr>
                          <m:nor/>
                        </m:rPr>
                        <a:rPr lang="en-US" altLang="ko-KR" b="1" dirty="0"/>
                        <m:t> </m:t>
                      </m:r>
                      <m:r>
                        <m:rPr>
                          <m:nor/>
                        </m:rPr>
                        <a:rPr lang="en-US" altLang="ko-KR" b="1" dirty="0"/>
                        <m:t>token</m:t>
                      </m:r>
                      <m:r>
                        <m:rPr>
                          <m:nor/>
                        </m:rPr>
                        <a:rPr lang="en-US" altLang="ko-KR" dirty="0"/>
                        <m:t> 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m:rPr>
                          <m:nor/>
                        </m:rPr>
                        <a:rPr lang="en-US" altLang="ko-KR" dirty="0"/>
                        <m:t> </m:t>
                      </m:r>
                      <m:r>
                        <m:rPr>
                          <m:nor/>
                        </m:rPr>
                        <a:rPr lang="en-US" altLang="ko-KR" dirty="0"/>
                        <m:t>using</m:t>
                      </m:r>
                      <m:r>
                        <m:rPr>
                          <m:nor/>
                        </m:rPr>
                        <a:rPr lang="en-US" altLang="ko-KR" dirty="0"/>
                        <m:t> </m:t>
                      </m:r>
                      <m:r>
                        <m:rPr>
                          <m:nor/>
                        </m:rPr>
                        <a:rPr lang="en-US" altLang="ko-KR" b="1" dirty="0">
                          <a:solidFill>
                            <a:srgbClr val="0070C0"/>
                          </a:solidFill>
                        </a:rPr>
                        <m:t>client</m:t>
                      </m:r>
                      <m:r>
                        <m:rPr>
                          <m:nor/>
                        </m:rPr>
                        <a:rPr lang="en-US" altLang="ko-KR" b="1" dirty="0">
                          <a:solidFill>
                            <a:schemeClr val="accent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b="1" dirty="0">
                          <a:solidFill>
                            <a:srgbClr val="0070C0"/>
                          </a:solidFill>
                        </a:rPr>
                        <m:t>secret</m:t>
                      </m:r>
                      <m:r>
                        <m:rPr>
                          <m:nor/>
                        </m:rPr>
                        <a:rPr lang="en-US" altLang="ko-KR" b="1" dirty="0">
                          <a:solidFill>
                            <a:schemeClr val="accent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b="1" dirty="0">
                          <a:solidFill>
                            <a:srgbClr val="0070C0"/>
                          </a:solidFill>
                        </a:rPr>
                        <m:t>key</m:t>
                      </m:r>
                      <m:r>
                        <m:rPr>
                          <m:nor/>
                        </m:rPr>
                        <a:rPr lang="en-US" altLang="ko-KR" dirty="0"/>
                        <m:t> </m:t>
                      </m:r>
                      <m:r>
                        <m:rPr>
                          <m:nor/>
                        </m:rPr>
                        <a:rPr lang="en-US" altLang="ko-KR" dirty="0"/>
                        <m:t>and</m:t>
                      </m:r>
                      <m:r>
                        <m:rPr>
                          <m:nor/>
                        </m:rPr>
                        <a:rPr lang="en-US" altLang="ko-KR" dirty="0"/>
                        <m:t> </m:t>
                      </m:r>
                      <m:r>
                        <m:rPr>
                          <m:nor/>
                        </m:rPr>
                        <a:rPr lang="en-US" altLang="ko-KR" b="1" dirty="0">
                          <a:solidFill>
                            <a:srgbClr val="C00000"/>
                          </a:solidFill>
                        </a:rPr>
                        <m:t>server</m:t>
                      </m:r>
                      <m:r>
                        <m:rPr>
                          <m:nor/>
                        </m:rPr>
                        <a:rPr lang="en-US" altLang="ko-KR" b="1" dirty="0">
                          <a:solidFill>
                            <a:srgbClr val="C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b="1" dirty="0">
                          <a:solidFill>
                            <a:srgbClr val="C00000"/>
                          </a:solidFill>
                        </a:rPr>
                        <m:t>secret</m:t>
                      </m:r>
                      <m:r>
                        <m:rPr>
                          <m:nor/>
                        </m:rPr>
                        <a:rPr lang="en-US" altLang="ko-KR" b="1" dirty="0">
                          <a:solidFill>
                            <a:srgbClr val="C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b="1" dirty="0">
                          <a:solidFill>
                            <a:srgbClr val="C00000"/>
                          </a:solidFill>
                        </a:rPr>
                        <m:t>key</m:t>
                      </m:r>
                    </m:oMath>
                  </m:oMathPara>
                </a14:m>
                <a:endParaRPr lang="en-US" altLang="ko-KR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436A91-D8F0-8C81-A5BC-DB27E1450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321358"/>
                <a:ext cx="7621599" cy="369332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8BB1DD-DE17-66CD-7901-C9FDE84E1396}"/>
                  </a:ext>
                </a:extLst>
              </p:cNvPr>
              <p:cNvSpPr txBox="1"/>
              <p:nvPr/>
            </p:nvSpPr>
            <p:spPr>
              <a:xfrm>
                <a:off x="3255793" y="1789425"/>
                <a:ext cx="5549113" cy="660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  =  </m:t>
                      </m:r>
                      <m:f>
                        <m:f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+  </m:t>
                          </m:r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ko-K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sSub>
                            <m:sSubPr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  +  </m:t>
                          </m:r>
                          <m:r>
                            <a:rPr lang="en-US" altLang="ko-KR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sSub>
                            <m:sSubPr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  + </m:t>
                          </m:r>
                          <m:sSub>
                            <m:sSubPr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8BB1DD-DE17-66CD-7901-C9FDE84E1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793" y="1789425"/>
                <a:ext cx="5549113" cy="6601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ADA07DE-2274-5757-374E-65C1BAA82151}"/>
              </a:ext>
            </a:extLst>
          </p:cNvPr>
          <p:cNvSpPr/>
          <p:nvPr/>
        </p:nvSpPr>
        <p:spPr>
          <a:xfrm>
            <a:off x="5719197" y="1925561"/>
            <a:ext cx="560953" cy="38790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02F874F7-0BCA-A9AA-4545-F94FA7AB6F20}"/>
              </a:ext>
            </a:extLst>
          </p:cNvPr>
          <p:cNvSpPr/>
          <p:nvPr/>
        </p:nvSpPr>
        <p:spPr>
          <a:xfrm>
            <a:off x="6569242" y="1925561"/>
            <a:ext cx="1259305" cy="387907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9A2A7ABF-A96F-167D-3942-221FF9A2CAB0}"/>
              </a:ext>
            </a:extLst>
          </p:cNvPr>
          <p:cNvSpPr/>
          <p:nvPr/>
        </p:nvSpPr>
        <p:spPr>
          <a:xfrm>
            <a:off x="4654551" y="1739901"/>
            <a:ext cx="3441700" cy="75922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7BDDA10C-D91F-2F49-C8A2-09CF387E9788}"/>
              </a:ext>
            </a:extLst>
          </p:cNvPr>
          <p:cNvGrpSpPr/>
          <p:nvPr/>
        </p:nvGrpSpPr>
        <p:grpSpPr>
          <a:xfrm>
            <a:off x="2554748" y="3923591"/>
            <a:ext cx="6951204" cy="1365502"/>
            <a:chOff x="2554748" y="3468849"/>
            <a:chExt cx="6951204" cy="1365502"/>
          </a:xfrm>
        </p:grpSpPr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44ACB5CC-DF74-9DD0-8AFB-B7D8EEB174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4748" y="4834351"/>
              <a:ext cx="695120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0D39070-E92C-B9C1-AD32-CAF4EA304F81}"/>
                    </a:ext>
                  </a:extLst>
                </p:cNvPr>
                <p:cNvSpPr txBox="1"/>
                <p:nvPr/>
              </p:nvSpPr>
              <p:spPr>
                <a:xfrm>
                  <a:off x="2947785" y="3468849"/>
                  <a:ext cx="6558167" cy="13655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dirty="0"/>
                    <a:t>Verifies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altLang="ko-K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a14:m>
                  <a:r>
                    <a:rPr lang="en-US" altLang="ko-KR" dirty="0"/>
                    <a:t> with </a:t>
                  </a:r>
                  <a14:m>
                    <m:oMath xmlns:m="http://schemas.openxmlformats.org/officeDocument/2006/math">
                      <m:r>
                        <a:rPr lang="en-US" altLang="ko-KR" b="1" i="0" smtClean="0">
                          <a:latin typeface="Cambria Math" panose="02040503050406030204" pitchFamily="18" charset="0"/>
                        </a:rPr>
                        <m:t>𝐙𝐊𝐏</m:t>
                      </m:r>
                      <m:r>
                        <a:rPr lang="en-US" altLang="ko-KR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b="1">
                          <a:latin typeface="Cambria Math" panose="02040503050406030204" pitchFamily="18" charset="0"/>
                        </a:rPr>
                        <m:t>𝐕𝐞𝐫𝐢𝐟𝐲</m:t>
                      </m:r>
                    </m:oMath>
                  </a14:m>
                  <a:endParaRPr lang="en-US" altLang="ko-KR" b="1" dirty="0"/>
                </a:p>
                <a:p>
                  <a:pPr algn="r"/>
                  <a:r>
                    <a:rPr lang="en-US" altLang="ko-KR" dirty="0"/>
                    <a:t>Sends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altLang="ko-KR" b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den>
                          </m:f>
                          <m:r>
                            <a:rPr lang="en-US" altLang="ko-K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a14:m>
                  <a:endParaRPr lang="en-US" altLang="ko-KR" b="1" dirty="0">
                    <a:solidFill>
                      <a:srgbClr val="0070C0"/>
                    </a:solidFill>
                  </a:endParaRPr>
                </a:p>
                <a:p>
                  <a:pPr algn="r"/>
                  <a:r>
                    <a:rPr lang="en-US" altLang="ko-KR" dirty="0"/>
                    <a:t>Sends</a:t>
                  </a:r>
                  <a:r>
                    <a:rPr lang="en-US" altLang="ko-KR" b="1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0" smtClean="0">
                          <a:latin typeface="Cambria Math" panose="02040503050406030204" pitchFamily="18" charset="0"/>
                        </a:rPr>
                        <m:t>𝐙𝐊𝐏</m:t>
                      </m:r>
                      <m:r>
                        <a:rPr lang="en-US" altLang="ko-KR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b="1">
                          <a:latin typeface="Cambria Math" panose="02040503050406030204" pitchFamily="18" charset="0"/>
                        </a:rPr>
                        <m:t>𝐏𝐫𝐨𝐯𝐞</m:t>
                      </m:r>
                    </m:oMath>
                  </a14:m>
                  <a:r>
                    <a:rPr lang="ko-KR" altLang="en-US" b="1" dirty="0"/>
                    <a:t> </a:t>
                  </a:r>
                  <a:r>
                    <a:rPr lang="en-US" altLang="ko-KR" dirty="0"/>
                    <a:t>to client</a:t>
                  </a:r>
                  <a:r>
                    <a:rPr lang="en-US" altLang="ko-KR" b="1" dirty="0"/>
                    <a:t> </a:t>
                  </a:r>
                </a:p>
                <a:p>
                  <a:pPr algn="r"/>
                  <a:r>
                    <a:rPr lang="en-US" altLang="ko-KR" dirty="0"/>
                    <a:t>(</a:t>
                  </a:r>
                  <a:r>
                    <a:rPr lang="en-US" altLang="ko-KR" b="1" dirty="0"/>
                    <a:t>Proving possession of </a:t>
                  </a:r>
                  <a14:m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a14:m>
                  <a:r>
                    <a:rPr lang="en-US" altLang="ko-KR" dirty="0"/>
                    <a:t> which is required to calculate </a:t>
                  </a:r>
                  <a14:m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r>
                    <a:rPr lang="en-US" altLang="ko-KR" dirty="0"/>
                    <a:t>)</a:t>
                  </a:r>
                  <a:endParaRPr lang="ko-KR" altLang="en-US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0D39070-E92C-B9C1-AD32-CAF4EA304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785" y="3468849"/>
                  <a:ext cx="6558167" cy="1365502"/>
                </a:xfrm>
                <a:prstGeom prst="rect">
                  <a:avLst/>
                </a:prstGeom>
                <a:blipFill>
                  <a:blip r:embed="rId9"/>
                  <a:stretch>
                    <a:fillRect t="-2679" r="-837" b="-625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D8C6E4-3470-B80E-E121-4E539FE85917}"/>
                  </a:ext>
                </a:extLst>
              </p:cNvPr>
              <p:cNvSpPr txBox="1"/>
              <p:nvPr/>
            </p:nvSpPr>
            <p:spPr>
              <a:xfrm>
                <a:off x="2554748" y="5572529"/>
                <a:ext cx="5039853" cy="113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Verifies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altLang="ko-KR" dirty="0"/>
                  <a:t> using </a:t>
                </a:r>
                <a14:m>
                  <m:oMath xmlns:m="http://schemas.openxmlformats.org/officeDocument/2006/math">
                    <m:r>
                      <a:rPr lang="en-US" altLang="ko-KR" b="1" i="0" smtClean="0">
                        <a:latin typeface="Cambria Math" panose="02040503050406030204" pitchFamily="18" charset="0"/>
                      </a:rPr>
                      <m:t>𝐙𝐊𝐏</m:t>
                    </m:r>
                    <m:r>
                      <a:rPr lang="en-US" altLang="ko-KR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b="1">
                        <a:latin typeface="Cambria Math" panose="02040503050406030204" pitchFamily="18" charset="0"/>
                      </a:rPr>
                      <m:t>𝐕𝐞𝐫𝐢𝐟𝐲</m:t>
                    </m:r>
                  </m:oMath>
                </a14:m>
                <a:endParaRPr lang="en-US" altLang="ko-KR" b="1" dirty="0"/>
              </a:p>
              <a:p>
                <a:r>
                  <a:rPr lang="en-US" altLang="ko-KR" dirty="0"/>
                  <a:t>Calculates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ko-KR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ko-KR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den>
                    </m:f>
                    <m:r>
                      <a:rPr lang="en-US" altLang="ko-KR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  <m:r>
                      <a:rPr lang="en-US" altLang="ko-KR" b="1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sSub>
                          <m:sSub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sSub>
                          <m:sSub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b="1" dirty="0"/>
              </a:p>
              <a:p>
                <a:r>
                  <a:rPr lang="en-US" altLang="ko-KR" dirty="0"/>
                  <a:t>Saves</a:t>
                </a:r>
                <a:r>
                  <a:rPr lang="en-US" altLang="ko-KR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d>
                      </m:e>
                    </m:d>
                  </m:oMath>
                </a14:m>
                <a:endParaRPr lang="ko-KR" altLang="en-US" b="1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D8C6E4-3470-B80E-E121-4E539FE85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748" y="5572529"/>
                <a:ext cx="5039853" cy="1137747"/>
              </a:xfrm>
              <a:prstGeom prst="rect">
                <a:avLst/>
              </a:prstGeom>
              <a:blipFill>
                <a:blip r:embed="rId10"/>
                <a:stretch>
                  <a:fillRect l="-967" t="-2674" b="-32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말풍선: 모서리가 둥근 사각형 17">
            <a:extLst>
              <a:ext uri="{FF2B5EF4-FFF2-40B4-BE49-F238E27FC236}">
                <a16:creationId xmlns:a16="http://schemas.microsoft.com/office/drawing/2014/main" id="{A1DFA964-3CFF-FC50-B4DB-16A69E589CB8}"/>
              </a:ext>
            </a:extLst>
          </p:cNvPr>
          <p:cNvSpPr/>
          <p:nvPr/>
        </p:nvSpPr>
        <p:spPr>
          <a:xfrm>
            <a:off x="9982201" y="2021624"/>
            <a:ext cx="2034988" cy="878541"/>
          </a:xfrm>
          <a:prstGeom prst="wedgeRoundRectCallout">
            <a:avLst>
              <a:gd name="adj1" fmla="val 2074"/>
              <a:gd name="adj2" fmla="val 7372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I can trust </a:t>
            </a:r>
            <a:r>
              <a:rPr lang="en-US" altLang="ko-KR" b="1" dirty="0">
                <a:solidFill>
                  <a:schemeClr val="tx1"/>
                </a:solidFill>
              </a:rPr>
              <a:t>client</a:t>
            </a:r>
            <a:r>
              <a:rPr lang="en-US" altLang="ko-KR" dirty="0">
                <a:solidFill>
                  <a:schemeClr val="tx1"/>
                </a:solidFill>
              </a:rPr>
              <a:t>!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말풍선: 모서리가 둥근 사각형 25">
            <a:extLst>
              <a:ext uri="{FF2B5EF4-FFF2-40B4-BE49-F238E27FC236}">
                <a16:creationId xmlns:a16="http://schemas.microsoft.com/office/drawing/2014/main" id="{43DE0A9D-D19F-ACE6-446D-F4B5E8C3E223}"/>
              </a:ext>
            </a:extLst>
          </p:cNvPr>
          <p:cNvSpPr/>
          <p:nvPr/>
        </p:nvSpPr>
        <p:spPr>
          <a:xfrm>
            <a:off x="252701" y="2021624"/>
            <a:ext cx="2153951" cy="878541"/>
          </a:xfrm>
          <a:prstGeom prst="wedgeRoundRectCallout">
            <a:avLst>
              <a:gd name="adj1" fmla="val -3212"/>
              <a:gd name="adj2" fmla="val 7168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I can trust </a:t>
            </a:r>
            <a:r>
              <a:rPr lang="en-US" altLang="ko-KR" b="1" dirty="0">
                <a:solidFill>
                  <a:schemeClr val="tx1"/>
                </a:solidFill>
              </a:rPr>
              <a:t>server</a:t>
            </a:r>
            <a:r>
              <a:rPr lang="en-US" altLang="ko-KR" dirty="0">
                <a:solidFill>
                  <a:schemeClr val="tx1"/>
                </a:solidFill>
              </a:rPr>
              <a:t>!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7" name="슬라이드 번호 개체 틀 26">
            <a:extLst>
              <a:ext uri="{FF2B5EF4-FFF2-40B4-BE49-F238E27FC236}">
                <a16:creationId xmlns:a16="http://schemas.microsoft.com/office/drawing/2014/main" id="{C8BFAE1C-0DE7-ADB2-B531-FE8BA88B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23</a:t>
            </a:fld>
            <a:r>
              <a:rPr lang="en-US" altLang="ko-KR"/>
              <a:t>/32</a:t>
            </a:r>
            <a:endParaRPr lang="ko-KR" altLang="en-US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21AE8021-632D-9ECE-D7FB-8FFF6057DE5E}"/>
              </a:ext>
            </a:extLst>
          </p:cNvPr>
          <p:cNvSpPr/>
          <p:nvPr/>
        </p:nvSpPr>
        <p:spPr>
          <a:xfrm>
            <a:off x="8031079" y="236358"/>
            <a:ext cx="3902242" cy="102669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rgbClr val="0070C0"/>
                </a:solidFill>
              </a:rPr>
              <a:t>■</a:t>
            </a:r>
            <a:r>
              <a:rPr lang="en-US" altLang="ko-KR" dirty="0">
                <a:solidFill>
                  <a:schemeClr val="tx1"/>
                </a:solidFill>
              </a:rPr>
              <a:t> : Security context of </a:t>
            </a:r>
            <a:r>
              <a:rPr lang="en-US" altLang="ko-KR" b="1" dirty="0">
                <a:solidFill>
                  <a:srgbClr val="0070C0"/>
                </a:solidFill>
              </a:rPr>
              <a:t>client</a:t>
            </a:r>
          </a:p>
          <a:p>
            <a:r>
              <a:rPr lang="ko-KR" altLang="en-US" dirty="0">
                <a:solidFill>
                  <a:srgbClr val="C00000"/>
                </a:solidFill>
              </a:rPr>
              <a:t>■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: Security context of </a:t>
            </a:r>
            <a:r>
              <a:rPr lang="en-US" altLang="ko-KR" b="1" dirty="0">
                <a:solidFill>
                  <a:srgbClr val="C00000"/>
                </a:solidFill>
              </a:rPr>
              <a:t>server</a:t>
            </a:r>
          </a:p>
          <a:p>
            <a:r>
              <a:rPr lang="ko-KR" altLang="en-US" dirty="0">
                <a:solidFill>
                  <a:schemeClr val="accent6"/>
                </a:solidFill>
              </a:rPr>
              <a:t>■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: Security context for </a:t>
            </a:r>
            <a:r>
              <a:rPr lang="en-US" altLang="ko-KR" b="1" dirty="0">
                <a:solidFill>
                  <a:schemeClr val="accent6"/>
                </a:solidFill>
              </a:rPr>
              <a:t>masking</a:t>
            </a: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D0FC629C-C123-EA12-4D38-CBFE7C1D57C7}"/>
              </a:ext>
            </a:extLst>
          </p:cNvPr>
          <p:cNvSpPr/>
          <p:nvPr/>
        </p:nvSpPr>
        <p:spPr>
          <a:xfrm>
            <a:off x="2597427" y="3691815"/>
            <a:ext cx="2099803" cy="6406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client </a:t>
            </a:r>
            <a:r>
              <a:rPr lang="en-US" altLang="ko-KR" b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ko-KR" b="1" dirty="0">
                <a:solidFill>
                  <a:schemeClr val="tx1"/>
                </a:solidFill>
              </a:rPr>
              <a:t> prover</a:t>
            </a:r>
            <a:br>
              <a:rPr lang="en-US" altLang="ko-KR" b="1" dirty="0">
                <a:solidFill>
                  <a:schemeClr val="tx1"/>
                </a:solidFill>
              </a:rPr>
            </a:br>
            <a:r>
              <a:rPr lang="en-US" altLang="ko-KR" b="1" dirty="0">
                <a:solidFill>
                  <a:schemeClr val="tx1"/>
                </a:solidFill>
              </a:rPr>
              <a:t>server </a:t>
            </a:r>
            <a:r>
              <a:rPr lang="en-US" altLang="ko-KR" b="1" dirty="0">
                <a:solidFill>
                  <a:schemeClr val="tx1"/>
                </a:solidFill>
                <a:sym typeface="Wingdings" panose="05000000000000000000" pitchFamily="2" charset="2"/>
              </a:rPr>
              <a:t> verifier</a:t>
            </a:r>
            <a:endParaRPr lang="en-US" altLang="ko-KR" b="1" dirty="0">
              <a:solidFill>
                <a:schemeClr val="tx1"/>
              </a:solidFill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CC9DD890-7DA0-3571-6509-6D084AFA06DE}"/>
              </a:ext>
            </a:extLst>
          </p:cNvPr>
          <p:cNvSpPr/>
          <p:nvPr/>
        </p:nvSpPr>
        <p:spPr>
          <a:xfrm>
            <a:off x="7409898" y="5330660"/>
            <a:ext cx="2099803" cy="6406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client </a:t>
            </a:r>
            <a:r>
              <a:rPr lang="en-US" altLang="ko-KR" b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ko-KR" b="1" dirty="0">
                <a:solidFill>
                  <a:schemeClr val="tx1"/>
                </a:solidFill>
              </a:rPr>
              <a:t> verifier</a:t>
            </a:r>
            <a:br>
              <a:rPr lang="en-US" altLang="ko-KR" b="1" dirty="0">
                <a:solidFill>
                  <a:schemeClr val="tx1"/>
                </a:solidFill>
              </a:rPr>
            </a:br>
            <a:r>
              <a:rPr lang="en-US" altLang="ko-KR" b="1" dirty="0">
                <a:solidFill>
                  <a:schemeClr val="tx1"/>
                </a:solidFill>
              </a:rPr>
              <a:t>server </a:t>
            </a:r>
            <a:r>
              <a:rPr lang="en-US" altLang="ko-KR" b="1" dirty="0">
                <a:solidFill>
                  <a:schemeClr val="tx1"/>
                </a:solidFill>
                <a:sym typeface="Wingdings" panose="05000000000000000000" pitchFamily="2" charset="2"/>
              </a:rPr>
              <a:t> prover</a:t>
            </a:r>
            <a:endParaRPr lang="en-US" altLang="ko-KR" b="1" dirty="0">
              <a:solidFill>
                <a:schemeClr val="tx1"/>
              </a:solidFill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179E4178-25C6-40FC-C887-7F61D58E3250}"/>
              </a:ext>
            </a:extLst>
          </p:cNvPr>
          <p:cNvGrpSpPr/>
          <p:nvPr/>
        </p:nvGrpSpPr>
        <p:grpSpPr>
          <a:xfrm>
            <a:off x="640839" y="2940390"/>
            <a:ext cx="2153949" cy="2220889"/>
            <a:chOff x="640839" y="2940390"/>
            <a:chExt cx="2153949" cy="2220889"/>
          </a:xfrm>
        </p:grpSpPr>
        <p:pic>
          <p:nvPicPr>
            <p:cNvPr id="34" name="그래픽 33" descr="사용자 단색으로 채워진">
              <a:extLst>
                <a:ext uri="{FF2B5EF4-FFF2-40B4-BE49-F238E27FC236}">
                  <a16:creationId xmlns:a16="http://schemas.microsoft.com/office/drawing/2014/main" id="{BDDC7058-DDC2-6E6F-F0CA-A4CAE9A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8200" y="2940390"/>
              <a:ext cx="1759227" cy="175922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5A5A4AD-E352-BDD9-DE18-1689BA746678}"/>
                    </a:ext>
                  </a:extLst>
                </p:cNvPr>
                <p:cNvSpPr txBox="1"/>
                <p:nvPr/>
              </p:nvSpPr>
              <p:spPr>
                <a:xfrm>
                  <a:off x="640839" y="4514948"/>
                  <a:ext cx="215394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/>
                    <a:t>Client (Prover)</a:t>
                  </a:r>
                </a:p>
                <a:p>
                  <a:pPr algn="ctr"/>
                  <a:r>
                    <a:rPr lang="en-US" altLang="ko-KR" dirty="0">
                      <a:latin typeface="Cambria Math" panose="02040503050406030204" pitchFamily="18" charset="0"/>
                    </a:rPr>
                    <a:t>knows</a:t>
                  </a:r>
                  <a:r>
                    <a:rPr lang="en-US" altLang="ko-KR" b="1" dirty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lang="ko-KR" altLang="en-US" b="1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5A5A4AD-E352-BDD9-DE18-1689BA7466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39" y="4514948"/>
                  <a:ext cx="2153949" cy="646331"/>
                </a:xfrm>
                <a:prstGeom prst="rect">
                  <a:avLst/>
                </a:prstGeom>
                <a:blipFill>
                  <a:blip r:embed="rId11"/>
                  <a:stretch>
                    <a:fillRect t="-5660" b="-141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1033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 animBg="1"/>
      <p:bldP spid="26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8F3491-991D-B234-3ABE-FC538AB7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Redemption Phase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D14F1A4-FABC-3F59-3C14-6103E59EF1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Non-Transferable Anonymous Tokens (NTAT) Scheme</a:t>
            </a:r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777B324-E1D5-3824-6A4C-E5F312CA831E}"/>
              </a:ext>
            </a:extLst>
          </p:cNvPr>
          <p:cNvGrpSpPr/>
          <p:nvPr/>
        </p:nvGrpSpPr>
        <p:grpSpPr>
          <a:xfrm>
            <a:off x="640839" y="2940388"/>
            <a:ext cx="2153949" cy="2220891"/>
            <a:chOff x="640838" y="2549387"/>
            <a:chExt cx="2153949" cy="2220891"/>
          </a:xfrm>
        </p:grpSpPr>
        <p:pic>
          <p:nvPicPr>
            <p:cNvPr id="10" name="그래픽 9" descr="사용자 단색으로 채워진">
              <a:extLst>
                <a:ext uri="{FF2B5EF4-FFF2-40B4-BE49-F238E27FC236}">
                  <a16:creationId xmlns:a16="http://schemas.microsoft.com/office/drawing/2014/main" id="{ADB4A4B9-A385-26B4-382F-317BEBD87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8200" y="2549387"/>
              <a:ext cx="1759226" cy="175922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AF76CD3-71AB-0A98-9660-89BE0A31402A}"/>
                    </a:ext>
                  </a:extLst>
                </p:cNvPr>
                <p:cNvSpPr txBox="1"/>
                <p:nvPr/>
              </p:nvSpPr>
              <p:spPr>
                <a:xfrm>
                  <a:off x="640838" y="4123947"/>
                  <a:ext cx="215394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/>
                    <a:t>Client</a:t>
                  </a:r>
                </a:p>
                <a:p>
                  <a:pPr algn="ctr"/>
                  <a:r>
                    <a:rPr lang="en-US" altLang="ko-KR" dirty="0">
                      <a:latin typeface="Cambria Math" panose="02040503050406030204" pitchFamily="18" charset="0"/>
                    </a:rPr>
                    <a:t>knows</a:t>
                  </a:r>
                  <a:r>
                    <a:rPr lang="en-US" altLang="ko-KR" b="1" dirty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altLang="ko-K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altLang="ko-K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ko-K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altLang="ko-K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lang="ko-KR" altLang="en-US" b="1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AF76CD3-71AB-0A98-9660-89BE0A3140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38" y="4123947"/>
                  <a:ext cx="2153949" cy="646331"/>
                </a:xfrm>
                <a:prstGeom prst="rect">
                  <a:avLst/>
                </a:prstGeom>
                <a:blipFill>
                  <a:blip r:embed="rId5"/>
                  <a:stretch>
                    <a:fillRect t="-5660" b="-141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4FDCEF75-8E92-A429-75C7-543DA117691D}"/>
              </a:ext>
            </a:extLst>
          </p:cNvPr>
          <p:cNvCxnSpPr>
            <a:cxnSpLocks/>
          </p:cNvCxnSpPr>
          <p:nvPr/>
        </p:nvCxnSpPr>
        <p:spPr>
          <a:xfrm>
            <a:off x="2554748" y="3838853"/>
            <a:ext cx="695120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0449B4-6E2F-8B18-474F-66342752AB0F}"/>
                  </a:ext>
                </a:extLst>
              </p:cNvPr>
              <p:cNvSpPr txBox="1"/>
              <p:nvPr/>
            </p:nvSpPr>
            <p:spPr>
              <a:xfrm>
                <a:off x="2554749" y="3469522"/>
                <a:ext cx="2722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Sends </a:t>
                </a:r>
                <a:r>
                  <a:rPr lang="en-US" altLang="ko-KR" b="1" dirty="0"/>
                  <a:t>token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ko-KR" altLang="en-US" b="1" dirty="0"/>
                  <a:t> </a:t>
                </a:r>
                <a:r>
                  <a:rPr lang="en-US" altLang="ko-KR" dirty="0"/>
                  <a:t>to server</a:t>
                </a:r>
                <a:endParaRPr lang="ko-KR" alt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0449B4-6E2F-8B18-474F-66342752A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749" y="3469522"/>
                <a:ext cx="2722719" cy="369332"/>
              </a:xfrm>
              <a:prstGeom prst="rect">
                <a:avLst/>
              </a:prstGeom>
              <a:blipFill>
                <a:blip r:embed="rId6"/>
                <a:stretch>
                  <a:fillRect l="-1790" t="-8197" r="-1790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9842FB-10BD-8B21-0530-9B092CCB99EC}"/>
                  </a:ext>
                </a:extLst>
              </p:cNvPr>
              <p:cNvSpPr txBox="1"/>
              <p:nvPr/>
            </p:nvSpPr>
            <p:spPr>
              <a:xfrm>
                <a:off x="838201" y="1321358"/>
                <a:ext cx="7621599" cy="374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/>
                  <a:t>Goal:</a:t>
                </a:r>
                <a:r>
                  <a:rPr lang="en-US" altLang="ko-KR" dirty="0"/>
                  <a:t> 1. Prove that </a:t>
                </a:r>
                <a:r>
                  <a:rPr lang="en-US" altLang="ko-KR" b="1" dirty="0"/>
                  <a:t>token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b="1" dirty="0"/>
                  <a:t>is</a:t>
                </a:r>
                <a:r>
                  <a:rPr lang="en-US" altLang="ko-KR" dirty="0"/>
                  <a:t> </a:t>
                </a:r>
                <a:r>
                  <a:rPr lang="en-US" altLang="ko-KR" b="1" dirty="0"/>
                  <a:t>issued by server</a:t>
                </a:r>
                <a:endParaRPr lang="en-US" altLang="ko-KR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9842FB-10BD-8B21-0530-9B092CCB9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321358"/>
                <a:ext cx="7621599" cy="374526"/>
              </a:xfrm>
              <a:prstGeom prst="rect">
                <a:avLst/>
              </a:prstGeom>
              <a:blipFill>
                <a:blip r:embed="rId7"/>
                <a:stretch>
                  <a:fillRect l="-720" t="-9836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말풍선: 모서리가 둥근 사각형 16">
            <a:extLst>
              <a:ext uri="{FF2B5EF4-FFF2-40B4-BE49-F238E27FC236}">
                <a16:creationId xmlns:a16="http://schemas.microsoft.com/office/drawing/2014/main" id="{BFEBF267-83A3-055D-7C90-8AAE1FA4F79E}"/>
              </a:ext>
            </a:extLst>
          </p:cNvPr>
          <p:cNvSpPr/>
          <p:nvPr/>
        </p:nvSpPr>
        <p:spPr>
          <a:xfrm>
            <a:off x="9982201" y="2021624"/>
            <a:ext cx="2034988" cy="878541"/>
          </a:xfrm>
          <a:prstGeom prst="wedgeRoundRectCallout">
            <a:avLst>
              <a:gd name="adj1" fmla="val 2074"/>
              <a:gd name="adj2" fmla="val 7372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How can I trust?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말풍선: 모서리가 둥근 사각형 17">
            <a:extLst>
              <a:ext uri="{FF2B5EF4-FFF2-40B4-BE49-F238E27FC236}">
                <a16:creationId xmlns:a16="http://schemas.microsoft.com/office/drawing/2014/main" id="{3F93A68C-2AAD-D687-1551-EDFA14FE2A0E}"/>
              </a:ext>
            </a:extLst>
          </p:cNvPr>
          <p:cNvSpPr/>
          <p:nvPr/>
        </p:nvSpPr>
        <p:spPr>
          <a:xfrm>
            <a:off x="252701" y="2021624"/>
            <a:ext cx="2153951" cy="878541"/>
          </a:xfrm>
          <a:prstGeom prst="wedgeRoundRectCallout">
            <a:avLst>
              <a:gd name="adj1" fmla="val -3212"/>
              <a:gd name="adj2" fmla="val 7168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This token is </a:t>
            </a:r>
            <a:r>
              <a:rPr lang="en-US" altLang="ko-KR" b="1" dirty="0">
                <a:solidFill>
                  <a:schemeClr val="tx1"/>
                </a:solidFill>
              </a:rPr>
              <a:t>issued by server!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DCC9664-71B3-6778-0569-D7015DC0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24</a:t>
            </a:fld>
            <a:r>
              <a:rPr lang="en-US" altLang="ko-KR"/>
              <a:t>/32</a:t>
            </a:r>
            <a:endParaRPr lang="ko-KR" altLang="en-US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FB7C2066-F0EA-54A5-55C5-9137010628E3}"/>
              </a:ext>
            </a:extLst>
          </p:cNvPr>
          <p:cNvSpPr/>
          <p:nvPr/>
        </p:nvSpPr>
        <p:spPr>
          <a:xfrm>
            <a:off x="8031079" y="236358"/>
            <a:ext cx="3902242" cy="102669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rgbClr val="0070C0"/>
                </a:solidFill>
              </a:rPr>
              <a:t>■</a:t>
            </a:r>
            <a:r>
              <a:rPr lang="en-US" altLang="ko-KR" dirty="0">
                <a:solidFill>
                  <a:schemeClr val="tx1"/>
                </a:solidFill>
              </a:rPr>
              <a:t> : Security context of </a:t>
            </a:r>
            <a:r>
              <a:rPr lang="en-US" altLang="ko-KR" b="1" dirty="0">
                <a:solidFill>
                  <a:srgbClr val="0070C0"/>
                </a:solidFill>
              </a:rPr>
              <a:t>client</a:t>
            </a:r>
          </a:p>
          <a:p>
            <a:r>
              <a:rPr lang="ko-KR" altLang="en-US" dirty="0">
                <a:solidFill>
                  <a:srgbClr val="C00000"/>
                </a:solidFill>
              </a:rPr>
              <a:t>■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: Security context of </a:t>
            </a:r>
            <a:r>
              <a:rPr lang="en-US" altLang="ko-KR" b="1" dirty="0">
                <a:solidFill>
                  <a:srgbClr val="C00000"/>
                </a:solidFill>
              </a:rPr>
              <a:t>server</a:t>
            </a:r>
          </a:p>
          <a:p>
            <a:r>
              <a:rPr lang="ko-KR" altLang="en-US" dirty="0">
                <a:solidFill>
                  <a:schemeClr val="accent6"/>
                </a:solidFill>
              </a:rPr>
              <a:t>■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: Security context for </a:t>
            </a:r>
            <a:r>
              <a:rPr lang="en-US" altLang="ko-KR" b="1" dirty="0">
                <a:solidFill>
                  <a:schemeClr val="accent6"/>
                </a:solidFill>
              </a:rPr>
              <a:t>masking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68F23B9-EEF8-F869-7B3F-FDCB8D4D0E5D}"/>
              </a:ext>
            </a:extLst>
          </p:cNvPr>
          <p:cNvGrpSpPr/>
          <p:nvPr/>
        </p:nvGrpSpPr>
        <p:grpSpPr>
          <a:xfrm>
            <a:off x="9288471" y="2940388"/>
            <a:ext cx="2371428" cy="2220891"/>
            <a:chOff x="9288474" y="2549387"/>
            <a:chExt cx="2371427" cy="2220891"/>
          </a:xfrm>
        </p:grpSpPr>
        <p:pic>
          <p:nvPicPr>
            <p:cNvPr id="14" name="그래픽 13" descr="사용자 단색으로 채워진">
              <a:extLst>
                <a:ext uri="{FF2B5EF4-FFF2-40B4-BE49-F238E27FC236}">
                  <a16:creationId xmlns:a16="http://schemas.microsoft.com/office/drawing/2014/main" id="{F3E8D7A6-8220-A894-4F41-09D8C4CFF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94574" y="2549387"/>
              <a:ext cx="1759226" cy="175922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9D323ED-86DB-764D-B71E-DFCC222CEE68}"/>
                    </a:ext>
                  </a:extLst>
                </p:cNvPr>
                <p:cNvSpPr txBox="1"/>
                <p:nvPr/>
              </p:nvSpPr>
              <p:spPr>
                <a:xfrm>
                  <a:off x="9288474" y="4123947"/>
                  <a:ext cx="237142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/>
                    <a:t> Server (Verifier)</a:t>
                  </a:r>
                  <a:br>
                    <a:rPr lang="en-US" altLang="ko-KR" dirty="0">
                      <a:latin typeface="Cambria Math" panose="02040503050406030204" pitchFamily="18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knows</m:t>
                        </m:r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9D323ED-86DB-764D-B71E-DFCC222CEE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8474" y="4123947"/>
                  <a:ext cx="2371427" cy="646331"/>
                </a:xfrm>
                <a:prstGeom prst="rect">
                  <a:avLst/>
                </a:prstGeom>
                <a:blipFill>
                  <a:blip r:embed="rId8"/>
                  <a:stretch>
                    <a:fillRect t="-5660" b="-471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7551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A8A9F-DEE1-BDFA-47CE-47DE72570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DC3E56-E4E1-58DD-D3E5-51B32480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Redemption Phase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6860F19-9C25-E331-11FB-F51D48B73E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Non-Transferable Anonymous Tokens (NTAT) Scheme</a:t>
            </a:r>
            <a:endParaRPr lang="ko-KR" altLang="en-US" dirty="0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68CF71E2-5B3D-2C46-4B3D-2AF1EFF68CF7}"/>
              </a:ext>
            </a:extLst>
          </p:cNvPr>
          <p:cNvCxnSpPr>
            <a:cxnSpLocks/>
          </p:cNvCxnSpPr>
          <p:nvPr/>
        </p:nvCxnSpPr>
        <p:spPr>
          <a:xfrm>
            <a:off x="2554748" y="3506345"/>
            <a:ext cx="695120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689CB3-9E7E-4992-14E4-E531E28701EB}"/>
                  </a:ext>
                </a:extLst>
              </p:cNvPr>
              <p:cNvSpPr txBox="1"/>
              <p:nvPr/>
            </p:nvSpPr>
            <p:spPr>
              <a:xfrm>
                <a:off x="2554748" y="2867501"/>
                <a:ext cx="40204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Calculates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altLang="ko-K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𝒙</m:t>
                    </m:r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ko-KR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𝒓</m:t>
                    </m:r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ko-KR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altLang="ko-KR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lang="en-US" altLang="ko-KR" b="1" dirty="0"/>
              </a:p>
              <a:p>
                <a:r>
                  <a:rPr lang="en-US" altLang="ko-KR" dirty="0"/>
                  <a:t>Sends </a:t>
                </a:r>
                <a:r>
                  <a:rPr lang="en-US" altLang="ko-KR" b="1" dirty="0">
                    <a:solidFill>
                      <a:schemeClr val="tx1"/>
                    </a:solidFill>
                  </a:rPr>
                  <a:t>token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altLang="ko-K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ko-KR" altLang="en-US" b="1" dirty="0"/>
                  <a:t> </a:t>
                </a:r>
                <a:r>
                  <a:rPr lang="en-US" altLang="ko-KR" dirty="0"/>
                  <a:t>to server</a:t>
                </a:r>
                <a:endParaRPr lang="ko-KR" alt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689CB3-9E7E-4992-14E4-E531E2870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748" y="2867501"/>
                <a:ext cx="4020483" cy="646331"/>
              </a:xfrm>
              <a:prstGeom prst="rect">
                <a:avLst/>
              </a:prstGeom>
              <a:blipFill>
                <a:blip r:embed="rId3"/>
                <a:stretch>
                  <a:fillRect l="-1212" t="-4717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말풍선: 모서리가 둥근 사각형 16">
            <a:extLst>
              <a:ext uri="{FF2B5EF4-FFF2-40B4-BE49-F238E27FC236}">
                <a16:creationId xmlns:a16="http://schemas.microsoft.com/office/drawing/2014/main" id="{C19EE857-7CA3-6E1B-9EA2-911CE7A0DCEE}"/>
              </a:ext>
            </a:extLst>
          </p:cNvPr>
          <p:cNvSpPr/>
          <p:nvPr/>
        </p:nvSpPr>
        <p:spPr>
          <a:xfrm>
            <a:off x="9982201" y="2021624"/>
            <a:ext cx="2034988" cy="878541"/>
          </a:xfrm>
          <a:prstGeom prst="wedgeRoundRectCallout">
            <a:avLst>
              <a:gd name="adj1" fmla="val 2074"/>
              <a:gd name="adj2" fmla="val 7372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This token is </a:t>
            </a:r>
            <a:r>
              <a:rPr lang="en-US" altLang="ko-KR" b="1" dirty="0">
                <a:solidFill>
                  <a:schemeClr val="tx1"/>
                </a:solidFill>
              </a:rPr>
              <a:t>issued by me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8" name="말풍선: 모서리가 둥근 사각형 17">
            <a:extLst>
              <a:ext uri="{FF2B5EF4-FFF2-40B4-BE49-F238E27FC236}">
                <a16:creationId xmlns:a16="http://schemas.microsoft.com/office/drawing/2014/main" id="{655D7277-7C59-AE77-F943-2CFA162F36CF}"/>
              </a:ext>
            </a:extLst>
          </p:cNvPr>
          <p:cNvSpPr/>
          <p:nvPr/>
        </p:nvSpPr>
        <p:spPr>
          <a:xfrm>
            <a:off x="252701" y="2021624"/>
            <a:ext cx="2153951" cy="878541"/>
          </a:xfrm>
          <a:prstGeom prst="wedgeRoundRectCallout">
            <a:avLst>
              <a:gd name="adj1" fmla="val -3212"/>
              <a:gd name="adj2" fmla="val 7168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This token is </a:t>
            </a:r>
            <a:r>
              <a:rPr lang="en-US" altLang="ko-KR" b="1" dirty="0">
                <a:solidFill>
                  <a:schemeClr val="tx1"/>
                </a:solidFill>
              </a:rPr>
              <a:t>issued by server!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E9DF601-3650-DB16-1147-626D869936E6}"/>
                  </a:ext>
                </a:extLst>
              </p:cNvPr>
              <p:cNvSpPr txBox="1"/>
              <p:nvPr/>
            </p:nvSpPr>
            <p:spPr>
              <a:xfrm flipH="1">
                <a:off x="6783233" y="3140437"/>
                <a:ext cx="2722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dirty="0"/>
                  <a:t>Checks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E9DF601-3650-DB16-1147-626D86993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83233" y="3140437"/>
                <a:ext cx="2722719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그룹 57">
            <a:extLst>
              <a:ext uri="{FF2B5EF4-FFF2-40B4-BE49-F238E27FC236}">
                <a16:creationId xmlns:a16="http://schemas.microsoft.com/office/drawing/2014/main" id="{8CBC93B7-B7A9-AE15-B3AB-DA2B2F66EAB7}"/>
              </a:ext>
            </a:extLst>
          </p:cNvPr>
          <p:cNvGrpSpPr/>
          <p:nvPr/>
        </p:nvGrpSpPr>
        <p:grpSpPr>
          <a:xfrm>
            <a:off x="5019026" y="4832011"/>
            <a:ext cx="2153949" cy="1631376"/>
            <a:chOff x="2990503" y="4832008"/>
            <a:chExt cx="2153949" cy="1631376"/>
          </a:xfrm>
        </p:grpSpPr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A895E2F0-A285-1783-0B72-C09B0E05D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49601" y="4832008"/>
              <a:ext cx="1235754" cy="1235754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0D61FAD-A83D-4186-BCB3-42126F383928}"/>
                </a:ext>
              </a:extLst>
            </p:cNvPr>
            <p:cNvSpPr txBox="1"/>
            <p:nvPr/>
          </p:nvSpPr>
          <p:spPr>
            <a:xfrm>
              <a:off x="2990503" y="6094052"/>
              <a:ext cx="2153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Adversary</a:t>
              </a:r>
              <a:endParaRPr lang="ko-KR" altLang="en-US" b="1" dirty="0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49AAC7F-4C8D-22CD-5FA0-B89565BCF17C}"/>
              </a:ext>
            </a:extLst>
          </p:cNvPr>
          <p:cNvGrpSpPr/>
          <p:nvPr/>
        </p:nvGrpSpPr>
        <p:grpSpPr>
          <a:xfrm rot="20197246">
            <a:off x="6608033" y="4246941"/>
            <a:ext cx="3170228" cy="1189729"/>
            <a:chOff x="2651395" y="3789416"/>
            <a:chExt cx="3170228" cy="1189729"/>
          </a:xfrm>
        </p:grpSpPr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DFDDD7B6-DB23-55F2-8ACC-557DD30052F9}"/>
                </a:ext>
              </a:extLst>
            </p:cNvPr>
            <p:cNvCxnSpPr>
              <a:cxnSpLocks/>
            </p:cNvCxnSpPr>
            <p:nvPr/>
          </p:nvCxnSpPr>
          <p:spPr>
            <a:xfrm rot="1402754" flipV="1">
              <a:off x="2917865" y="3789416"/>
              <a:ext cx="2752037" cy="118972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44A88C6-C326-70D4-FD91-8A9C7ACFFE0F}"/>
                    </a:ext>
                  </a:extLst>
                </p:cNvPr>
                <p:cNvSpPr txBox="1"/>
                <p:nvPr/>
              </p:nvSpPr>
              <p:spPr>
                <a:xfrm>
                  <a:off x="2651395" y="4014949"/>
                  <a:ext cx="31702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dirty="0"/>
                    <a:t>Replays </a:t>
                  </a:r>
                  <a:r>
                    <a:rPr lang="en-US" altLang="ko-KR" b="1" dirty="0"/>
                    <a:t>token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ko-KR" altLang="en-US" b="1" dirty="0"/>
                    <a:t> </a:t>
                  </a:r>
                  <a:r>
                    <a:rPr lang="en-US" altLang="ko-KR" dirty="0"/>
                    <a:t>to server</a:t>
                  </a:r>
                  <a:endParaRPr lang="ko-KR" altLang="en-US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44A88C6-C326-70D4-FD91-8A9C7ACFFE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1395" y="4014949"/>
                  <a:ext cx="3170228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380" b="-380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25D6ECD5-AC13-1A42-903B-33EF479772EB}"/>
              </a:ext>
            </a:extLst>
          </p:cNvPr>
          <p:cNvGrpSpPr/>
          <p:nvPr/>
        </p:nvGrpSpPr>
        <p:grpSpPr>
          <a:xfrm rot="1177538">
            <a:off x="2517065" y="4323125"/>
            <a:ext cx="2883445" cy="1180174"/>
            <a:chOff x="2794790" y="3794194"/>
            <a:chExt cx="2883445" cy="1180174"/>
          </a:xfrm>
        </p:grpSpPr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06E608DA-AFB7-8AAC-493C-2BEBCD35925C}"/>
                </a:ext>
              </a:extLst>
            </p:cNvPr>
            <p:cNvCxnSpPr>
              <a:cxnSpLocks/>
            </p:cNvCxnSpPr>
            <p:nvPr/>
          </p:nvCxnSpPr>
          <p:spPr>
            <a:xfrm rot="20165297">
              <a:off x="2919737" y="3794194"/>
              <a:ext cx="2661745" cy="118017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BC05310-2CD8-7DBA-6100-496EC956CFFD}"/>
                    </a:ext>
                  </a:extLst>
                </p:cNvPr>
                <p:cNvSpPr txBox="1"/>
                <p:nvPr/>
              </p:nvSpPr>
              <p:spPr>
                <a:xfrm>
                  <a:off x="2794790" y="4014948"/>
                  <a:ext cx="28834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dirty="0"/>
                    <a:t>Eavesdrops </a:t>
                  </a:r>
                  <a:r>
                    <a:rPr lang="en-US" altLang="ko-KR" b="1" dirty="0"/>
                    <a:t>token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endParaRPr lang="en-US" altLang="ko-KR" b="1" dirty="0"/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BC05310-2CD8-7DBA-6100-496EC956CF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790" y="4014948"/>
                  <a:ext cx="288344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F7D6173-0668-9EDE-1A40-0F30138B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25</a:t>
            </a:fld>
            <a:r>
              <a:rPr lang="en-US" altLang="ko-KR"/>
              <a:t>/32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FFBE20-AB05-26BF-98EA-DCB5F3DB70D6}"/>
                  </a:ext>
                </a:extLst>
              </p:cNvPr>
              <p:cNvSpPr txBox="1"/>
              <p:nvPr/>
            </p:nvSpPr>
            <p:spPr>
              <a:xfrm>
                <a:off x="838201" y="1321358"/>
                <a:ext cx="7621599" cy="374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/>
                  <a:t>Goal:</a:t>
                </a:r>
                <a:r>
                  <a:rPr lang="en-US" altLang="ko-KR" dirty="0"/>
                  <a:t> 1. Prove that </a:t>
                </a:r>
                <a:r>
                  <a:rPr lang="en-US" altLang="ko-KR" b="1" dirty="0"/>
                  <a:t>token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b="1" dirty="0"/>
                  <a:t>is</a:t>
                </a:r>
                <a:r>
                  <a:rPr lang="en-US" altLang="ko-KR" dirty="0"/>
                  <a:t> </a:t>
                </a:r>
                <a:r>
                  <a:rPr lang="en-US" altLang="ko-KR" b="1" dirty="0"/>
                  <a:t>issued by server</a:t>
                </a:r>
                <a:endParaRPr lang="en-US" altLang="ko-KR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FFBE20-AB05-26BF-98EA-DCB5F3DB7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321358"/>
                <a:ext cx="7621599" cy="374526"/>
              </a:xfrm>
              <a:prstGeom prst="rect">
                <a:avLst/>
              </a:prstGeom>
              <a:blipFill>
                <a:blip r:embed="rId8"/>
                <a:stretch>
                  <a:fillRect l="-720" t="-9836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3EE009EC-A1A7-5EC3-6BFF-872ADCACE930}"/>
              </a:ext>
            </a:extLst>
          </p:cNvPr>
          <p:cNvSpPr/>
          <p:nvPr/>
        </p:nvSpPr>
        <p:spPr>
          <a:xfrm>
            <a:off x="8031079" y="236358"/>
            <a:ext cx="3902242" cy="102669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rgbClr val="0070C0"/>
                </a:solidFill>
              </a:rPr>
              <a:t>■</a:t>
            </a:r>
            <a:r>
              <a:rPr lang="en-US" altLang="ko-KR" dirty="0">
                <a:solidFill>
                  <a:schemeClr val="tx1"/>
                </a:solidFill>
              </a:rPr>
              <a:t> : Security context of </a:t>
            </a:r>
            <a:r>
              <a:rPr lang="en-US" altLang="ko-KR" b="1" dirty="0">
                <a:solidFill>
                  <a:srgbClr val="0070C0"/>
                </a:solidFill>
              </a:rPr>
              <a:t>client</a:t>
            </a:r>
          </a:p>
          <a:p>
            <a:r>
              <a:rPr lang="ko-KR" altLang="en-US" dirty="0">
                <a:solidFill>
                  <a:srgbClr val="C00000"/>
                </a:solidFill>
              </a:rPr>
              <a:t>■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: Security context of </a:t>
            </a:r>
            <a:r>
              <a:rPr lang="en-US" altLang="ko-KR" b="1" dirty="0">
                <a:solidFill>
                  <a:srgbClr val="C00000"/>
                </a:solidFill>
              </a:rPr>
              <a:t>server</a:t>
            </a:r>
          </a:p>
          <a:p>
            <a:r>
              <a:rPr lang="ko-KR" altLang="en-US" dirty="0">
                <a:solidFill>
                  <a:schemeClr val="accent6"/>
                </a:solidFill>
              </a:rPr>
              <a:t>■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: Security context for </a:t>
            </a:r>
            <a:r>
              <a:rPr lang="en-US" altLang="ko-KR" b="1" dirty="0">
                <a:solidFill>
                  <a:schemeClr val="accent6"/>
                </a:solidFill>
              </a:rPr>
              <a:t>masking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E0D6FE2-5DE1-B7DD-E797-1491E5A0B8FF}"/>
              </a:ext>
            </a:extLst>
          </p:cNvPr>
          <p:cNvGrpSpPr/>
          <p:nvPr/>
        </p:nvGrpSpPr>
        <p:grpSpPr>
          <a:xfrm>
            <a:off x="640839" y="2940390"/>
            <a:ext cx="2153949" cy="2220889"/>
            <a:chOff x="640839" y="2940390"/>
            <a:chExt cx="2153949" cy="2220889"/>
          </a:xfrm>
        </p:grpSpPr>
        <p:pic>
          <p:nvPicPr>
            <p:cNvPr id="14" name="그래픽 13" descr="사용자 단색으로 채워진">
              <a:extLst>
                <a:ext uri="{FF2B5EF4-FFF2-40B4-BE49-F238E27FC236}">
                  <a16:creationId xmlns:a16="http://schemas.microsoft.com/office/drawing/2014/main" id="{407A64F1-9F22-6100-C4EC-28A28B0FE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38200" y="2940390"/>
              <a:ext cx="1759227" cy="175922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D19D28E-280E-7560-3E38-7762571C1665}"/>
                    </a:ext>
                  </a:extLst>
                </p:cNvPr>
                <p:cNvSpPr txBox="1"/>
                <p:nvPr/>
              </p:nvSpPr>
              <p:spPr>
                <a:xfrm>
                  <a:off x="640839" y="4514948"/>
                  <a:ext cx="215394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/>
                    <a:t>Client (Prover)</a:t>
                  </a:r>
                </a:p>
                <a:p>
                  <a:pPr algn="ctr"/>
                  <a:r>
                    <a:rPr lang="en-US" altLang="ko-KR" dirty="0">
                      <a:latin typeface="Cambria Math" panose="02040503050406030204" pitchFamily="18" charset="0"/>
                    </a:rPr>
                    <a:t>knows</a:t>
                  </a:r>
                  <a:r>
                    <a:rPr lang="en-US" altLang="ko-KR" b="1" dirty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lang="ko-KR" altLang="en-US" b="1" dirty="0"/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D19D28E-280E-7560-3E38-7762571C16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39" y="4514948"/>
                  <a:ext cx="2153949" cy="646331"/>
                </a:xfrm>
                <a:prstGeom prst="rect">
                  <a:avLst/>
                </a:prstGeom>
                <a:blipFill>
                  <a:blip r:embed="rId11"/>
                  <a:stretch>
                    <a:fillRect t="-5660" b="-141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598799C0-C473-0300-4268-576B3A91C8CE}"/>
              </a:ext>
            </a:extLst>
          </p:cNvPr>
          <p:cNvGrpSpPr/>
          <p:nvPr/>
        </p:nvGrpSpPr>
        <p:grpSpPr>
          <a:xfrm>
            <a:off x="9288471" y="2940388"/>
            <a:ext cx="2371428" cy="2220891"/>
            <a:chOff x="9288474" y="2549387"/>
            <a:chExt cx="2371427" cy="2220891"/>
          </a:xfrm>
        </p:grpSpPr>
        <p:pic>
          <p:nvPicPr>
            <p:cNvPr id="23" name="그래픽 22" descr="사용자 단색으로 채워진">
              <a:extLst>
                <a:ext uri="{FF2B5EF4-FFF2-40B4-BE49-F238E27FC236}">
                  <a16:creationId xmlns:a16="http://schemas.microsoft.com/office/drawing/2014/main" id="{84304956-2512-6A85-FA7C-B83B0A199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594574" y="2549387"/>
              <a:ext cx="1759226" cy="175922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1314AE7-AE42-AEE2-2EAA-14F7A9112775}"/>
                    </a:ext>
                  </a:extLst>
                </p:cNvPr>
                <p:cNvSpPr txBox="1"/>
                <p:nvPr/>
              </p:nvSpPr>
              <p:spPr>
                <a:xfrm>
                  <a:off x="9288474" y="4123947"/>
                  <a:ext cx="237142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/>
                    <a:t> Server (Verifier)</a:t>
                  </a:r>
                  <a:br>
                    <a:rPr lang="en-US" altLang="ko-KR" dirty="0">
                      <a:latin typeface="Cambria Math" panose="02040503050406030204" pitchFamily="18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knows</m:t>
                        </m:r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1314AE7-AE42-AEE2-2EAA-14F7A91127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8474" y="4123947"/>
                  <a:ext cx="2371427" cy="646331"/>
                </a:xfrm>
                <a:prstGeom prst="rect">
                  <a:avLst/>
                </a:prstGeom>
                <a:blipFill>
                  <a:blip r:embed="rId12"/>
                  <a:stretch>
                    <a:fillRect t="-5660" b="-471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854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E5682-AE77-F516-2248-EBB4C3245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D665D4-DDF2-7593-4F07-2C8EEDEE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Redemption Phase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7F2DF1B-0996-70AC-B4F6-F3596103AA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Non-Transferable Anonymous Tokens (NTAT) Scheme</a:t>
            </a:r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440D2C37-4D23-D71D-7537-8D2E739157C9}"/>
              </a:ext>
            </a:extLst>
          </p:cNvPr>
          <p:cNvGrpSpPr/>
          <p:nvPr/>
        </p:nvGrpSpPr>
        <p:grpSpPr>
          <a:xfrm>
            <a:off x="2554748" y="2414754"/>
            <a:ext cx="6951203" cy="923330"/>
            <a:chOff x="2554748" y="2414754"/>
            <a:chExt cx="6951203" cy="923330"/>
          </a:xfrm>
        </p:grpSpPr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6328ECEB-1B8F-CE33-2A38-AAFFA8E2C5B4}"/>
                </a:ext>
              </a:extLst>
            </p:cNvPr>
            <p:cNvCxnSpPr>
              <a:cxnSpLocks/>
            </p:cNvCxnSpPr>
            <p:nvPr/>
          </p:nvCxnSpPr>
          <p:spPr>
            <a:xfrm>
              <a:off x="2554748" y="3338084"/>
              <a:ext cx="695120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7E59ECA-9A97-43A1-28C9-C66378BE5FCB}"/>
                    </a:ext>
                  </a:extLst>
                </p:cNvPr>
                <p:cNvSpPr txBox="1"/>
                <p:nvPr/>
              </p:nvSpPr>
              <p:spPr>
                <a:xfrm>
                  <a:off x="2581552" y="2414754"/>
                  <a:ext cx="653036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/>
                    <a:t>Calculates </a:t>
                  </a:r>
                  <a14:m>
                    <m:oMath xmlns:m="http://schemas.openxmlformats.org/officeDocument/2006/math">
                      <m:r>
                        <a:rPr lang="en-US" altLang="ko-KR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𝓠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𝜶</m:t>
                      </m:r>
                      <m:sSub>
                        <m:sSub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𝜷</m:t>
                      </m:r>
                      <m:sSub>
                        <m:sSub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𝜸𝝈</m:t>
                      </m:r>
                    </m:oMath>
                  </a14:m>
                  <a:r>
                    <a:rPr lang="en-US" altLang="ko-KR" b="1" dirty="0"/>
                    <a:t> </a:t>
                  </a:r>
                  <a:r>
                    <a:rPr lang="en-US" altLang="ko-KR" dirty="0"/>
                    <a:t>for commitment</a:t>
                  </a:r>
                </a:p>
                <a:p>
                  <a:r>
                    <a:rPr lang="en-US" altLang="ko-KR" dirty="0"/>
                    <a:t>Hashes </a:t>
                  </a:r>
                  <a14:m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𝓠</m:t>
                      </m:r>
                    </m:oMath>
                  </a14:m>
                  <a:r>
                    <a:rPr lang="en-US" altLang="ko-KR" dirty="0"/>
                    <a:t> with </a:t>
                  </a:r>
                  <a14:m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𝒏𝒐𝒏𝒄𝒆</m:t>
                      </m:r>
                    </m:oMath>
                  </a14:m>
                  <a:r>
                    <a:rPr lang="en-US" altLang="ko-KR" dirty="0"/>
                    <a:t> to make </a:t>
                  </a:r>
                  <a:r>
                    <a:rPr lang="en-US" altLang="ko-KR" b="1" dirty="0"/>
                    <a:t>commitment</a:t>
                  </a:r>
                  <a:r>
                    <a:rPr lang="en-US" altLang="ko-KR" dirty="0"/>
                    <a:t> </a:t>
                  </a:r>
                  <a14:m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𝒄𝒐𝒎𝒎</m:t>
                      </m:r>
                    </m:oMath>
                  </a14:m>
                  <a:endParaRPr lang="en-US" altLang="ko-KR" b="1" dirty="0"/>
                </a:p>
                <a:p>
                  <a:r>
                    <a:rPr lang="en-US" altLang="ko-KR" dirty="0"/>
                    <a:t>Sends </a:t>
                  </a:r>
                  <a:r>
                    <a:rPr lang="en-US" altLang="ko-KR" b="1" dirty="0"/>
                    <a:t>token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altLang="ko-KR" dirty="0"/>
                    <a:t> and </a:t>
                  </a:r>
                  <a:r>
                    <a:rPr lang="en-US" altLang="ko-KR" b="1" dirty="0"/>
                    <a:t>commitment</a:t>
                  </a:r>
                  <a:r>
                    <a:rPr lang="en-US" altLang="ko-KR" dirty="0"/>
                    <a:t> to server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𝒄𝒐𝒎𝒎</m:t>
                          </m:r>
                        </m:e>
                      </m:d>
                    </m:oMath>
                  </a14:m>
                  <a:endParaRPr lang="ko-KR" altLang="en-US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7E59ECA-9A97-43A1-28C9-C66378BE5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1552" y="2414754"/>
                  <a:ext cx="6530364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746" t="-3289" b="-92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D245D0-0D60-BBFF-DBAC-C1F5E1E94B80}"/>
                  </a:ext>
                </a:extLst>
              </p:cNvPr>
              <p:cNvSpPr txBox="1"/>
              <p:nvPr/>
            </p:nvSpPr>
            <p:spPr>
              <a:xfrm>
                <a:off x="838201" y="1321358"/>
                <a:ext cx="8939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/>
                  <a:t>Goal: </a:t>
                </a:r>
                <a:r>
                  <a:rPr lang="en-US" altLang="ko-KR" dirty="0"/>
                  <a:t>Prove that </a:t>
                </a:r>
                <a:r>
                  <a:rPr lang="en-US" altLang="ko-KR" b="1" dirty="0"/>
                  <a:t>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b="1" dirty="0"/>
                      <m:t>lient</m:t>
                    </m:r>
                    <m:r>
                      <m:rPr>
                        <m:nor/>
                      </m:rPr>
                      <a:rPr lang="en-US" altLang="ko-KR" b="1" dirty="0"/>
                      <m:t> </m:t>
                    </m:r>
                    <m:r>
                      <m:rPr>
                        <m:nor/>
                      </m:rPr>
                      <a:rPr lang="en-US" altLang="ko-KR" dirty="0"/>
                      <m:t>is</m:t>
                    </m:r>
                    <m:r>
                      <m:rPr>
                        <m:nor/>
                      </m:rPr>
                      <a:rPr lang="en-US" altLang="ko-KR" dirty="0"/>
                      <m:t> </m:t>
                    </m:r>
                    <m:r>
                      <m:rPr>
                        <m:nor/>
                      </m:rPr>
                      <a:rPr lang="en-US" altLang="ko-KR" dirty="0"/>
                      <m:t>the</m:t>
                    </m:r>
                    <m:r>
                      <m:rPr>
                        <m:nor/>
                      </m:rPr>
                      <a:rPr lang="en-US" altLang="ko-KR" dirty="0"/>
                      <m:t> </m:t>
                    </m:r>
                    <m:r>
                      <m:rPr>
                        <m:nor/>
                      </m:rPr>
                      <a:rPr lang="en-US" altLang="ko-KR" dirty="0"/>
                      <m:t>one</m:t>
                    </m:r>
                    <m:r>
                      <m:rPr>
                        <m:nor/>
                      </m:rPr>
                      <a:rPr lang="en-US" altLang="ko-KR" dirty="0"/>
                      <m:t> </m:t>
                    </m:r>
                    <m:r>
                      <m:rPr>
                        <m:nor/>
                      </m:rPr>
                      <a:rPr lang="en-US" altLang="ko-KR" dirty="0"/>
                      <m:t>who</m:t>
                    </m:r>
                    <m:r>
                      <m:rPr>
                        <m:nor/>
                      </m:rPr>
                      <a:rPr lang="en-US" altLang="ko-KR" b="1" dirty="0"/>
                      <m:t> </m:t>
                    </m:r>
                    <m:r>
                      <m:rPr>
                        <m:nor/>
                      </m:rPr>
                      <a:rPr lang="en-US" altLang="ko-KR" b="1" dirty="0"/>
                      <m:t>requests</m:t>
                    </m:r>
                    <m:r>
                      <m:rPr>
                        <m:nor/>
                      </m:rPr>
                      <a:rPr lang="en-US" altLang="ko-KR" b="1" dirty="0"/>
                      <m:t> </m:t>
                    </m:r>
                    <m:r>
                      <m:rPr>
                        <m:nor/>
                      </m:rPr>
                      <a:rPr lang="en-US" altLang="ko-KR" b="1" dirty="0"/>
                      <m:t>token</m:t>
                    </m:r>
                    <m:r>
                      <m:rPr>
                        <m:nor/>
                      </m:rPr>
                      <a:rPr lang="en-US" altLang="ko-KR" b="1" dirty="0"/>
                      <m:t> 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altLang="ko-KR" b="1" dirty="0"/>
                  <a:t> </a:t>
                </a:r>
                <a:r>
                  <a:rPr lang="en-US" altLang="ko-KR" dirty="0"/>
                  <a:t>(or client knows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altLang="ko-K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ko-KR" dirty="0"/>
                  <a:t>)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D245D0-0D60-BBFF-DBAC-C1F5E1E94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321358"/>
                <a:ext cx="8939462" cy="369332"/>
              </a:xfrm>
              <a:prstGeom prst="rect">
                <a:avLst/>
              </a:prstGeom>
              <a:blipFill>
                <a:blip r:embed="rId4"/>
                <a:stretch>
                  <a:fillRect l="-614" t="-11667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말풍선: 모서리가 둥근 사각형 16">
            <a:extLst>
              <a:ext uri="{FF2B5EF4-FFF2-40B4-BE49-F238E27FC236}">
                <a16:creationId xmlns:a16="http://schemas.microsoft.com/office/drawing/2014/main" id="{565452B3-213F-10FC-25CB-A859886FA168}"/>
              </a:ext>
            </a:extLst>
          </p:cNvPr>
          <p:cNvSpPr/>
          <p:nvPr/>
        </p:nvSpPr>
        <p:spPr>
          <a:xfrm>
            <a:off x="9982201" y="2021624"/>
            <a:ext cx="2034988" cy="878541"/>
          </a:xfrm>
          <a:prstGeom prst="wedgeRoundRectCallout">
            <a:avLst>
              <a:gd name="adj1" fmla="val 2074"/>
              <a:gd name="adj2" fmla="val 7372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How can I trust?</a:t>
            </a:r>
            <a:endParaRPr lang="ko-KR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말풍선: 모서리가 둥근 사각형 17">
                <a:extLst>
                  <a:ext uri="{FF2B5EF4-FFF2-40B4-BE49-F238E27FC236}">
                    <a16:creationId xmlns:a16="http://schemas.microsoft.com/office/drawing/2014/main" id="{E74858D0-14C5-925C-EC1E-B0E8697FBD2A}"/>
                  </a:ext>
                </a:extLst>
              </p:cNvPr>
              <p:cNvSpPr/>
              <p:nvPr/>
            </p:nvSpPr>
            <p:spPr>
              <a:xfrm>
                <a:off x="252701" y="2021624"/>
                <a:ext cx="2153951" cy="878541"/>
              </a:xfrm>
              <a:prstGeom prst="wedgeRoundRectCallout">
                <a:avLst>
                  <a:gd name="adj1" fmla="val -3212"/>
                  <a:gd name="adj2" fmla="val 71684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tx1"/>
                    </a:solidFill>
                  </a:rPr>
                  <a:t>I am the one who </a:t>
                </a:r>
                <a:r>
                  <a:rPr lang="en-US" altLang="ko-KR" b="1" dirty="0">
                    <a:solidFill>
                      <a:schemeClr val="tx1"/>
                    </a:solidFill>
                  </a:rPr>
                  <a:t>request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b="1" dirty="0">
                    <a:solidFill>
                      <a:schemeClr val="tx1"/>
                    </a:solidFill>
                  </a:rPr>
                  <a:t>token </a:t>
                </a:r>
                <a14:m>
                  <m:oMath xmlns:m="http://schemas.openxmlformats.org/officeDocument/2006/math">
                    <m:r>
                      <a:rPr lang="en-US" altLang="ko-K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말풍선: 모서리가 둥근 사각형 17">
                <a:extLst>
                  <a:ext uri="{FF2B5EF4-FFF2-40B4-BE49-F238E27FC236}">
                    <a16:creationId xmlns:a16="http://schemas.microsoft.com/office/drawing/2014/main" id="{E74858D0-14C5-925C-EC1E-B0E8697FBD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01" y="2021624"/>
                <a:ext cx="2153951" cy="878541"/>
              </a:xfrm>
              <a:prstGeom prst="wedgeRoundRectCallout">
                <a:avLst>
                  <a:gd name="adj1" fmla="val -3212"/>
                  <a:gd name="adj2" fmla="val 71684"/>
                  <a:gd name="adj3" fmla="val 16667"/>
                </a:avLst>
              </a:prstGeom>
              <a:blipFill>
                <a:blip r:embed="rId7"/>
                <a:stretch>
                  <a:fillRect r="-250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그룹 5">
            <a:extLst>
              <a:ext uri="{FF2B5EF4-FFF2-40B4-BE49-F238E27FC236}">
                <a16:creationId xmlns:a16="http://schemas.microsoft.com/office/drawing/2014/main" id="{25875F8F-F721-03AD-0325-49480CFCB2AC}"/>
              </a:ext>
            </a:extLst>
          </p:cNvPr>
          <p:cNvGrpSpPr/>
          <p:nvPr/>
        </p:nvGrpSpPr>
        <p:grpSpPr>
          <a:xfrm>
            <a:off x="640839" y="2940390"/>
            <a:ext cx="2153949" cy="2220889"/>
            <a:chOff x="640839" y="2940390"/>
            <a:chExt cx="2153949" cy="2220889"/>
          </a:xfrm>
        </p:grpSpPr>
        <p:pic>
          <p:nvPicPr>
            <p:cNvPr id="10" name="그래픽 9" descr="사용자 단색으로 채워진">
              <a:extLst>
                <a:ext uri="{FF2B5EF4-FFF2-40B4-BE49-F238E27FC236}">
                  <a16:creationId xmlns:a16="http://schemas.microsoft.com/office/drawing/2014/main" id="{83D15800-7176-10A1-874B-D65FD4F65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38200" y="2940390"/>
              <a:ext cx="1759227" cy="175922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F9158FB-1261-8352-3140-7E35622B32F3}"/>
                    </a:ext>
                  </a:extLst>
                </p:cNvPr>
                <p:cNvSpPr txBox="1"/>
                <p:nvPr/>
              </p:nvSpPr>
              <p:spPr>
                <a:xfrm>
                  <a:off x="640839" y="4514948"/>
                  <a:ext cx="215394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/>
                    <a:t>Client (Prover)</a:t>
                  </a:r>
                </a:p>
                <a:p>
                  <a:pPr algn="ctr"/>
                  <a:r>
                    <a:rPr lang="en-US" altLang="ko-KR" dirty="0">
                      <a:latin typeface="Cambria Math" panose="02040503050406030204" pitchFamily="18" charset="0"/>
                    </a:rPr>
                    <a:t>knows</a:t>
                  </a:r>
                  <a:r>
                    <a:rPr lang="en-US" altLang="ko-KR" b="1" dirty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lang="ko-KR" altLang="en-US" b="1" dirty="0"/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F9158FB-1261-8352-3140-7E35622B32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39" y="4514948"/>
                  <a:ext cx="2153949" cy="646331"/>
                </a:xfrm>
                <a:prstGeom prst="rect">
                  <a:avLst/>
                </a:prstGeom>
                <a:blipFill>
                  <a:blip r:embed="rId10"/>
                  <a:stretch>
                    <a:fillRect t="-5660" b="-141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96864C9B-A9F0-094D-77EA-857042C076B9}"/>
              </a:ext>
            </a:extLst>
          </p:cNvPr>
          <p:cNvGrpSpPr/>
          <p:nvPr/>
        </p:nvGrpSpPr>
        <p:grpSpPr>
          <a:xfrm>
            <a:off x="9288471" y="2940388"/>
            <a:ext cx="2371428" cy="2220891"/>
            <a:chOff x="9288474" y="2549387"/>
            <a:chExt cx="2371427" cy="2220891"/>
          </a:xfrm>
        </p:grpSpPr>
        <p:pic>
          <p:nvPicPr>
            <p:cNvPr id="44" name="그래픽 43" descr="사용자 단색으로 채워진">
              <a:extLst>
                <a:ext uri="{FF2B5EF4-FFF2-40B4-BE49-F238E27FC236}">
                  <a16:creationId xmlns:a16="http://schemas.microsoft.com/office/drawing/2014/main" id="{68C9981F-AB4C-7EDD-9ECF-7923A1971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594574" y="2549387"/>
              <a:ext cx="1759226" cy="175922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243CA25-56DE-5426-8CB4-0FE2C81054E8}"/>
                    </a:ext>
                  </a:extLst>
                </p:cNvPr>
                <p:cNvSpPr txBox="1"/>
                <p:nvPr/>
              </p:nvSpPr>
              <p:spPr>
                <a:xfrm>
                  <a:off x="9288474" y="4123947"/>
                  <a:ext cx="237142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/>
                    <a:t> Server (Verifier)</a:t>
                  </a:r>
                  <a:br>
                    <a:rPr lang="en-US" altLang="ko-KR" dirty="0">
                      <a:latin typeface="Cambria Math" panose="02040503050406030204" pitchFamily="18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knows</m:t>
                        </m:r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243CA25-56DE-5426-8CB4-0FE2C8105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8474" y="4123947"/>
                  <a:ext cx="2371427" cy="646331"/>
                </a:xfrm>
                <a:prstGeom prst="rect">
                  <a:avLst/>
                </a:prstGeom>
                <a:blipFill>
                  <a:blip r:embed="rId11"/>
                  <a:stretch>
                    <a:fillRect t="-5660" b="-471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470174B4-A2CA-97ED-D7B8-08A5EBD21082}"/>
              </a:ext>
            </a:extLst>
          </p:cNvPr>
          <p:cNvCxnSpPr>
            <a:cxnSpLocks/>
          </p:cNvCxnSpPr>
          <p:nvPr/>
        </p:nvCxnSpPr>
        <p:spPr>
          <a:xfrm flipH="1">
            <a:off x="2554748" y="4346685"/>
            <a:ext cx="695120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9B5C4DF-5412-1AE0-903A-DF3D29AE51AA}"/>
                  </a:ext>
                </a:extLst>
              </p:cNvPr>
              <p:cNvSpPr txBox="1"/>
              <p:nvPr/>
            </p:nvSpPr>
            <p:spPr>
              <a:xfrm flipH="1">
                <a:off x="2859163" y="3700353"/>
                <a:ext cx="66467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dirty="0"/>
                  <a:t>Checks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br>
                  <a:rPr lang="en-US" altLang="ko-KR" dirty="0"/>
                </a:br>
                <a:r>
                  <a:rPr lang="en-US" altLang="ko-KR" dirty="0"/>
                  <a:t>Sends randomly selected </a:t>
                </a:r>
                <a14:m>
                  <m:oMath xmlns:m="http://schemas.openxmlformats.org/officeDocument/2006/math">
                    <m:r>
                      <a:rPr lang="en-US" altLang="ko-KR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to client </a:t>
                </a:r>
                <a:r>
                  <a:rPr lang="en-US" altLang="ko-KR" b="1" dirty="0"/>
                  <a:t>to prevent replay attack</a:t>
                </a:r>
                <a:endParaRPr lang="ko-KR" altLang="en-US" b="1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9B5C4DF-5412-1AE0-903A-DF3D29AE5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59163" y="3700353"/>
                <a:ext cx="6646788" cy="646331"/>
              </a:xfrm>
              <a:prstGeom prst="rect">
                <a:avLst/>
              </a:prstGeom>
              <a:blipFill>
                <a:blip r:embed="rId12"/>
                <a:stretch>
                  <a:fillRect l="-550" t="-4717" r="-826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13E78C17-28DE-97F3-5245-DC98FFDBB4B1}"/>
              </a:ext>
            </a:extLst>
          </p:cNvPr>
          <p:cNvCxnSpPr>
            <a:cxnSpLocks/>
          </p:cNvCxnSpPr>
          <p:nvPr/>
        </p:nvCxnSpPr>
        <p:spPr>
          <a:xfrm>
            <a:off x="2554748" y="5355285"/>
            <a:ext cx="695120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635870-BD37-FD2B-660F-74548EA79AD6}"/>
                  </a:ext>
                </a:extLst>
              </p:cNvPr>
              <p:cNvSpPr txBox="1"/>
              <p:nvPr/>
            </p:nvSpPr>
            <p:spPr>
              <a:xfrm>
                <a:off x="2581551" y="4708955"/>
                <a:ext cx="68672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Generates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ko-K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ko-K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ko-K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b="1" dirty="0"/>
                  <a:t> </a:t>
                </a:r>
                <a:r>
                  <a:rPr lang="en-US" altLang="ko-KR" dirty="0"/>
                  <a:t>for server to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𝓠</m:t>
                        </m:r>
                      </m:e>
                      <m:sup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b="1" dirty="0"/>
                  <a:t> </a:t>
                </a:r>
                <a:r>
                  <a:rPr lang="en-US" altLang="ko-KR" dirty="0"/>
                  <a:t>where</a:t>
                </a:r>
                <a:r>
                  <a:rPr lang="en-US" altLang="ko-KR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𝓠</m:t>
                        </m:r>
                      </m:e>
                      <m:sup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𝓠</m:t>
                    </m:r>
                  </m:oMath>
                </a14:m>
                <a:endParaRPr lang="en-US" altLang="ko-KR" b="1" dirty="0"/>
              </a:p>
              <a:p>
                <a:r>
                  <a:rPr lang="en-US" altLang="ko-KR" dirty="0"/>
                  <a:t>Sends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ko-K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ko-K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ko-K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𝒏𝒐𝒏𝒄𝒆</m:t>
                        </m:r>
                      </m:e>
                    </m:d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to server</a:t>
                </a:r>
                <a:endParaRPr lang="ko-KR" altLang="en-US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635870-BD37-FD2B-660F-74548EA79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551" y="4708955"/>
                <a:ext cx="6867249" cy="646331"/>
              </a:xfrm>
              <a:prstGeom prst="rect">
                <a:avLst/>
              </a:prstGeom>
              <a:blipFill>
                <a:blip r:embed="rId13"/>
                <a:stretch>
                  <a:fillRect l="-710" t="-4717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32CAA4-1719-5736-8AAE-89A76713D6CE}"/>
                  </a:ext>
                </a:extLst>
              </p:cNvPr>
              <p:cNvSpPr txBox="1"/>
              <p:nvPr/>
            </p:nvSpPr>
            <p:spPr>
              <a:xfrm flipH="1">
                <a:off x="2597426" y="5717554"/>
                <a:ext cx="69085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dirty="0"/>
                  <a:t>Calculates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𝓠</m:t>
                        </m:r>
                      </m:e>
                      <m:sup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ko-KR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ko-KR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ko-KR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dirty="0"/>
              </a:p>
              <a:p>
                <a:pPr algn="r"/>
                <a:r>
                  <a:rPr lang="en-US" altLang="ko-KR" dirty="0">
                    <a:solidFill>
                      <a:schemeClr val="tx1"/>
                    </a:solidFill>
                  </a:rPr>
                  <a:t>Hashes</a:t>
                </a:r>
                <a:r>
                  <a:rPr lang="en-US" altLang="ko-K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𝓠</m:t>
                        </m:r>
                      </m:e>
                      <m:sup>
                        <m:r>
                          <a:rPr lang="en-US" altLang="ko-K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with</a:t>
                </a:r>
                <a:r>
                  <a:rPr lang="en-US" altLang="ko-K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𝒏𝒐𝒏𝒄𝒆</m:t>
                    </m:r>
                  </m:oMath>
                </a14:m>
                <a:r>
                  <a:rPr lang="en-US" altLang="ko-KR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ko-KR" dirty="0"/>
                  <a:t>to make </a:t>
                </a:r>
                <a:r>
                  <a:rPr lang="en-US" altLang="ko-KR" b="1" dirty="0"/>
                  <a:t>commitment</a:t>
                </a:r>
                <a:r>
                  <a:rPr lang="en-US" altLang="ko-KR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𝒄𝒐𝒎</m:t>
                    </m:r>
                    <m:sSup>
                      <m:sSupPr>
                        <m:ctrlP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br>
                  <a:rPr lang="en-US" altLang="ko-KR" dirty="0"/>
                </a:br>
                <a:r>
                  <a:rPr lang="en-US" altLang="ko-KR" dirty="0"/>
                  <a:t>Checks </a:t>
                </a:r>
                <a14:m>
                  <m:oMath xmlns:m="http://schemas.openxmlformats.org/officeDocument/2006/math">
                    <m:r>
                      <a:rPr lang="en-US" altLang="ko-KR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𝒄𝒐𝒎𝒎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==</m:t>
                    </m:r>
                    <m:r>
                      <a:rPr lang="en-US" altLang="ko-KR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𝒄𝒐𝒎</m:t>
                    </m:r>
                    <m:sSup>
                      <m:sSupPr>
                        <m:ctrlP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ko-KR" altLang="en-US" b="1" dirty="0"/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32CAA4-1719-5736-8AAE-89A76713D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97426" y="5717554"/>
                <a:ext cx="6908525" cy="923330"/>
              </a:xfrm>
              <a:prstGeom prst="rect">
                <a:avLst/>
              </a:prstGeom>
              <a:blipFill>
                <a:blip r:embed="rId14"/>
                <a:stretch>
                  <a:fillRect t="-3974" b="-99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92A3FC-3FFB-F387-A309-C5E42CFAB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26</a:t>
            </a:fld>
            <a:r>
              <a:rPr lang="en-US" altLang="ko-KR"/>
              <a:t>/32</a:t>
            </a:r>
            <a:endParaRPr lang="ko-KR" altLang="en-US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99E56CF-F11B-F181-DF0A-C4F71DEAB5E4}"/>
              </a:ext>
            </a:extLst>
          </p:cNvPr>
          <p:cNvSpPr/>
          <p:nvPr/>
        </p:nvSpPr>
        <p:spPr>
          <a:xfrm>
            <a:off x="8031079" y="236358"/>
            <a:ext cx="3902242" cy="102669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rgbClr val="0070C0"/>
                </a:solidFill>
              </a:rPr>
              <a:t>■</a:t>
            </a:r>
            <a:r>
              <a:rPr lang="en-US" altLang="ko-KR" dirty="0">
                <a:solidFill>
                  <a:schemeClr val="tx1"/>
                </a:solidFill>
              </a:rPr>
              <a:t> : Security context of </a:t>
            </a:r>
            <a:r>
              <a:rPr lang="en-US" altLang="ko-KR" b="1" dirty="0">
                <a:solidFill>
                  <a:srgbClr val="0070C0"/>
                </a:solidFill>
              </a:rPr>
              <a:t>client</a:t>
            </a:r>
          </a:p>
          <a:p>
            <a:r>
              <a:rPr lang="ko-KR" altLang="en-US" dirty="0">
                <a:solidFill>
                  <a:srgbClr val="C00000"/>
                </a:solidFill>
              </a:rPr>
              <a:t>■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: Security context of </a:t>
            </a:r>
            <a:r>
              <a:rPr lang="en-US" altLang="ko-KR" b="1" dirty="0">
                <a:solidFill>
                  <a:srgbClr val="C00000"/>
                </a:solidFill>
              </a:rPr>
              <a:t>server</a:t>
            </a:r>
          </a:p>
          <a:p>
            <a:r>
              <a:rPr lang="ko-KR" altLang="en-US" dirty="0">
                <a:solidFill>
                  <a:schemeClr val="accent6"/>
                </a:solidFill>
              </a:rPr>
              <a:t>■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: Security context for </a:t>
            </a:r>
            <a:r>
              <a:rPr lang="en-US" altLang="ko-KR" b="1" dirty="0">
                <a:solidFill>
                  <a:schemeClr val="accent6"/>
                </a:solidFill>
              </a:rPr>
              <a:t>masking</a:t>
            </a:r>
          </a:p>
        </p:txBody>
      </p:sp>
    </p:spTree>
    <p:extLst>
      <p:ext uri="{BB962C8B-B14F-4D97-AF65-F5344CB8AC3E}">
        <p14:creationId xmlns:p14="http://schemas.microsoft.com/office/powerpoint/2010/main" val="323540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0" grpId="0"/>
      <p:bldP spid="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EEC18F-B151-1876-A6E7-4006108F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Performance Evaluation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60A1277-DD4B-AB87-0564-1CF70D96B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510A3B8-00A6-C087-9F7C-0D933D05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27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8815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6DB613-304A-EAD9-BEFE-6317BB5D6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Functionality and Property Comparison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9560A1-B42C-3C85-EA7C-B0DEB545F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31817"/>
            <a:ext cx="10515600" cy="385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600" dirty="0"/>
              <a:t>* Non-Transferability is guaranteed through trusted hardware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654D281-0458-F41E-DCB2-77AFC9385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Performance Evaluation</a:t>
            </a:r>
            <a:endParaRPr lang="ko-KR" altLang="en-US" dirty="0"/>
          </a:p>
        </p:txBody>
      </p:sp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383A619B-21C7-9B96-1BF5-20B4EDE3FD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558021"/>
              </p:ext>
            </p:extLst>
          </p:nvPr>
        </p:nvGraphicFramePr>
        <p:xfrm>
          <a:off x="838200" y="2155020"/>
          <a:ext cx="10515601" cy="3398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1560">
                  <a:extLst>
                    <a:ext uri="{9D8B030D-6E8A-4147-A177-3AD203B41FA5}">
                      <a16:colId xmlns:a16="http://schemas.microsoft.com/office/drawing/2014/main" val="3182664815"/>
                    </a:ext>
                  </a:extLst>
                </a:gridCol>
                <a:gridCol w="2811347">
                  <a:extLst>
                    <a:ext uri="{9D8B030D-6E8A-4147-A177-3AD203B41FA5}">
                      <a16:colId xmlns:a16="http://schemas.microsoft.com/office/drawing/2014/main" val="4080156197"/>
                    </a:ext>
                  </a:extLst>
                </a:gridCol>
                <a:gridCol w="2811347">
                  <a:extLst>
                    <a:ext uri="{9D8B030D-6E8A-4147-A177-3AD203B41FA5}">
                      <a16:colId xmlns:a16="http://schemas.microsoft.com/office/drawing/2014/main" val="2370782105"/>
                    </a:ext>
                  </a:extLst>
                </a:gridCol>
                <a:gridCol w="2811347">
                  <a:extLst>
                    <a:ext uri="{9D8B030D-6E8A-4147-A177-3AD203B41FA5}">
                      <a16:colId xmlns:a16="http://schemas.microsoft.com/office/drawing/2014/main" val="3224301304"/>
                    </a:ext>
                  </a:extLst>
                </a:gridCol>
              </a:tblGrid>
              <a:tr h="335216">
                <a:tc>
                  <a:txBody>
                    <a:bodyPr/>
                    <a:lstStyle/>
                    <a:p>
                      <a:pPr latinLnBrk="1"/>
                      <a:endParaRPr lang="ko-KR" altLang="en-US" sz="13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/>
                        <a:t>Non-Transferability</a:t>
                      </a:r>
                      <a:endParaRPr lang="ko-KR" altLang="en-US" sz="13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/>
                        <a:t>OMUF</a:t>
                      </a:r>
                      <a:endParaRPr lang="ko-KR" altLang="en-US" sz="13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/>
                        <a:t>Stateless</a:t>
                      </a:r>
                      <a:r>
                        <a:rPr lang="en-US" altLang="ko-KR" sz="1300" dirty="0"/>
                        <a:t> </a:t>
                      </a:r>
                      <a:r>
                        <a:rPr lang="en-US" altLang="ko-KR" sz="1300" b="1" dirty="0"/>
                        <a:t>issuer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45697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/>
                        <a:t>NTAT</a:t>
                      </a:r>
                      <a:endParaRPr lang="ko-KR" altLang="en-US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900" dirty="0">
                          <a:solidFill>
                            <a:srgbClr val="00B050"/>
                          </a:solidFill>
                          <a:latin typeface="+mn-lt"/>
                          <a:ea typeface="D2Coding ligature" panose="020B0609020101020101" pitchFamily="49" charset="-127"/>
                        </a:rPr>
                        <a:t>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>
                          <a:solidFill>
                            <a:srgbClr val="00B050"/>
                          </a:solidFill>
                          <a:latin typeface="+mn-lt"/>
                          <a:ea typeface="D2Coding ligature" panose="020B0609020101020101" pitchFamily="49" charset="-127"/>
                        </a:rPr>
                        <a:t>✅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>
                          <a:solidFill>
                            <a:srgbClr val="00B050"/>
                          </a:solidFill>
                          <a:latin typeface="+mn-lt"/>
                          <a:ea typeface="D2Coding ligature" panose="020B0609020101020101" pitchFamily="49" charset="-127"/>
                        </a:rPr>
                        <a:t>✅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76338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/>
                        <a:t>U-Prove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900" baseline="0" dirty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rgbClr val="FFC000"/>
                          </a:solidFill>
                          <a:latin typeface="+mn-lt"/>
                          <a:ea typeface="D2Coding ligature" panose="020B0609020101020101" pitchFamily="49" charset="-127"/>
                        </a:rPr>
                        <a:t> ▲</a:t>
                      </a:r>
                      <a:r>
                        <a:rPr lang="en-US" altLang="ko-KR" sz="1900" b="0" baseline="30000" dirty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rgbClr val="FFC000"/>
                          </a:solidFill>
                          <a:latin typeface="+mn-lt"/>
                          <a:ea typeface="D2Coding ligature" panose="020B0609020101020101" pitchFamily="49" charset="-127"/>
                        </a:rPr>
                        <a:t>*</a:t>
                      </a:r>
                      <a:endParaRPr lang="ko-KR" altLang="en-US" sz="1900" b="0" baseline="3000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rgbClr val="FFC000"/>
                        </a:solidFill>
                        <a:latin typeface="+mn-lt"/>
                        <a:ea typeface="D2Coding ligature" panose="020B0609020101020101" pitchFamily="49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34947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/>
                        <a:t>CHAC</a:t>
                      </a:r>
                      <a:endParaRPr lang="ko-KR" altLang="en-US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aseline="0" dirty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rgbClr val="FFC000"/>
                          </a:solidFill>
                          <a:latin typeface="+mn-lt"/>
                          <a:ea typeface="D2Coding ligature" panose="020B0609020101020101" pitchFamily="49" charset="-127"/>
                        </a:rPr>
                        <a:t> ▲</a:t>
                      </a:r>
                      <a:r>
                        <a:rPr lang="en-US" altLang="ko-KR" sz="2000" b="0" baseline="30000" dirty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rgbClr val="FFC000"/>
                          </a:solidFill>
                          <a:latin typeface="+mn-lt"/>
                          <a:ea typeface="D2Coding ligature" panose="020B0609020101020101" pitchFamily="49" charset="-127"/>
                        </a:rPr>
                        <a:t>*</a:t>
                      </a:r>
                      <a:endParaRPr lang="ko-KR" altLang="en-US" sz="2000" b="0" baseline="3000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rgbClr val="FFC000"/>
                        </a:solidFill>
                        <a:latin typeface="+mn-lt"/>
                        <a:ea typeface="D2Coding ligature" panose="020B0609020101020101" pitchFamily="49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5419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/>
                        <a:t>CHAC*</a:t>
                      </a:r>
                      <a:endParaRPr lang="ko-KR" altLang="en-US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63987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/>
                        <a:t>BBDT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>
                          <a:solidFill>
                            <a:srgbClr val="00B050"/>
                          </a:solidFill>
                          <a:latin typeface="+mn-lt"/>
                          <a:ea typeface="D2Coding ligature" panose="020B0609020101020101" pitchFamily="49" charset="-127"/>
                        </a:rPr>
                        <a:t>✅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>
                          <a:solidFill>
                            <a:srgbClr val="00B050"/>
                          </a:solidFill>
                          <a:latin typeface="+mn-lt"/>
                          <a:ea typeface="D2Coding ligature" panose="020B0609020101020101" pitchFamily="49" charset="-127"/>
                        </a:rPr>
                        <a:t>✅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994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/>
                        <a:t>Pairing BBDT</a:t>
                      </a:r>
                      <a:endParaRPr lang="ko-KR" altLang="en-US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>
                          <a:solidFill>
                            <a:srgbClr val="00B050"/>
                          </a:solidFill>
                          <a:latin typeface="+mn-lt"/>
                          <a:ea typeface="D2Coding ligature" panose="020B0609020101020101" pitchFamily="49" charset="-127"/>
                        </a:rPr>
                        <a:t>✅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>
                          <a:solidFill>
                            <a:srgbClr val="00B050"/>
                          </a:solidFill>
                          <a:latin typeface="+mn-lt"/>
                          <a:ea typeface="D2Coding ligature" panose="020B0609020101020101" pitchFamily="49" charset="-127"/>
                        </a:rPr>
                        <a:t>✅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08053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/>
                        <a:t>PP</a:t>
                      </a:r>
                      <a:endParaRPr lang="ko-KR" altLang="en-US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>
                          <a:solidFill>
                            <a:srgbClr val="00B050"/>
                          </a:solidFill>
                          <a:latin typeface="+mn-lt"/>
                          <a:ea typeface="D2Coding ligature" panose="020B0609020101020101" pitchFamily="49" charset="-127"/>
                        </a:rPr>
                        <a:t>✅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>
                          <a:solidFill>
                            <a:srgbClr val="00B050"/>
                          </a:solidFill>
                          <a:latin typeface="+mn-lt"/>
                          <a:ea typeface="D2Coding ligature" panose="020B0609020101020101" pitchFamily="49" charset="-127"/>
                        </a:rPr>
                        <a:t>✅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835328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/>
                        <a:t>ATHM</a:t>
                      </a:r>
                      <a:endParaRPr lang="ko-KR" altLang="en-US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>
                          <a:solidFill>
                            <a:srgbClr val="00B050"/>
                          </a:solidFill>
                          <a:latin typeface="+mn-lt"/>
                          <a:ea typeface="D2Coding ligature" panose="020B0609020101020101" pitchFamily="49" charset="-127"/>
                        </a:rPr>
                        <a:t>✅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>
                          <a:solidFill>
                            <a:srgbClr val="00B050"/>
                          </a:solidFill>
                          <a:latin typeface="+mn-lt"/>
                          <a:ea typeface="D2Coding ligature" panose="020B0609020101020101" pitchFamily="49" charset="-127"/>
                        </a:rPr>
                        <a:t>✅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987628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B7E57E68-5F21-A728-11E2-B52C5001C56B}"/>
              </a:ext>
            </a:extLst>
          </p:cNvPr>
          <p:cNvSpPr/>
          <p:nvPr/>
        </p:nvSpPr>
        <p:spPr>
          <a:xfrm>
            <a:off x="703152" y="2460457"/>
            <a:ext cx="10785696" cy="11650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10849D91-B3D2-D026-07C0-2EB6FFB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28</a:t>
            </a:fld>
            <a:r>
              <a:rPr lang="en-US" altLang="ko-KR"/>
              <a:t>/32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9618872-6E38-E98C-BABA-663143006BD2}"/>
              </a:ext>
            </a:extLst>
          </p:cNvPr>
          <p:cNvSpPr/>
          <p:nvPr/>
        </p:nvSpPr>
        <p:spPr>
          <a:xfrm>
            <a:off x="2807367" y="1979446"/>
            <a:ext cx="5871411" cy="17383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0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48815B-D3C7-2C38-E730-88A5DCC2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Benchmark Results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1FEE59F-CB4A-C622-EB82-BB333082F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Performance Evaluation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내용 개체 틀 7">
                <a:extLst>
                  <a:ext uri="{FF2B5EF4-FFF2-40B4-BE49-F238E27FC236}">
                    <a16:creationId xmlns:a16="http://schemas.microsoft.com/office/drawing/2014/main" id="{25C1F3A6-4C39-7BCB-5592-74C81D0CE1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Implementation</a:t>
                </a:r>
              </a:p>
              <a:p>
                <a:pPr lvl="1"/>
                <a:r>
                  <a:rPr lang="en-US" altLang="ko-KR" dirty="0"/>
                  <a:t>Implements </a:t>
                </a:r>
                <a:r>
                  <a:rPr lang="en-US" altLang="ko-KR" b="1" dirty="0"/>
                  <a:t>NTAT scheme, U-Prove, and</a:t>
                </a:r>
                <a:r>
                  <a:rPr lang="en-US" altLang="ko-KR" dirty="0"/>
                  <a:t> </a:t>
                </a:r>
                <a:r>
                  <a:rPr lang="en-US" altLang="ko-KR" b="1" dirty="0"/>
                  <a:t>CHAC </a:t>
                </a:r>
                <a:r>
                  <a:rPr lang="en-US" altLang="ko-KR" dirty="0"/>
                  <a:t>in Rust using curve25519-dalek library</a:t>
                </a:r>
              </a:p>
              <a:p>
                <a:pPr lvl="1"/>
                <a:r>
                  <a:rPr lang="en-US" altLang="ko-KR" dirty="0"/>
                  <a:t>Uses SHA256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endParaRPr lang="en-US" altLang="ko-KR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Hardware spec</a:t>
                </a:r>
              </a:p>
              <a:p>
                <a:pPr lvl="1"/>
                <a:r>
                  <a:rPr lang="en-US" altLang="ko-KR" b="1" dirty="0"/>
                  <a:t>2.3 GHz</a:t>
                </a:r>
                <a:r>
                  <a:rPr lang="en-US" altLang="ko-KR" dirty="0"/>
                  <a:t> Intel Core i9-9880H</a:t>
                </a:r>
                <a:endParaRPr lang="ko-KR" altLang="en-US" dirty="0"/>
              </a:p>
            </p:txBody>
          </p:sp>
        </mc:Choice>
        <mc:Fallback>
          <p:sp>
            <p:nvSpPr>
              <p:cNvPr id="8" name="내용 개체 틀 7">
                <a:extLst>
                  <a:ext uri="{FF2B5EF4-FFF2-40B4-BE49-F238E27FC236}">
                    <a16:creationId xmlns:a16="http://schemas.microsoft.com/office/drawing/2014/main" id="{25C1F3A6-4C39-7BCB-5592-74C81D0CE1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277991E7-4754-AFC0-4689-EF891676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29</a:t>
            </a:fld>
            <a:r>
              <a:rPr lang="en-US" altLang="ko-KR"/>
              <a:t>/32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9E7A76FF-D15F-A2D1-1A03-27484ED404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0337530"/>
                  </p:ext>
                </p:extLst>
              </p:nvPr>
            </p:nvGraphicFramePr>
            <p:xfrm>
              <a:off x="1635657" y="4412458"/>
              <a:ext cx="8920685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73817">
                      <a:extLst>
                        <a:ext uri="{9D8B030D-6E8A-4147-A177-3AD203B41FA5}">
                          <a16:colId xmlns:a16="http://schemas.microsoft.com/office/drawing/2014/main" val="2762304108"/>
                        </a:ext>
                      </a:extLst>
                    </a:gridCol>
                    <a:gridCol w="1379621">
                      <a:extLst>
                        <a:ext uri="{9D8B030D-6E8A-4147-A177-3AD203B41FA5}">
                          <a16:colId xmlns:a16="http://schemas.microsoft.com/office/drawing/2014/main" val="2071673195"/>
                        </a:ext>
                      </a:extLst>
                    </a:gridCol>
                    <a:gridCol w="1379621">
                      <a:extLst>
                        <a:ext uri="{9D8B030D-6E8A-4147-A177-3AD203B41FA5}">
                          <a16:colId xmlns:a16="http://schemas.microsoft.com/office/drawing/2014/main" val="834769649"/>
                        </a:ext>
                      </a:extLst>
                    </a:gridCol>
                    <a:gridCol w="1379621">
                      <a:extLst>
                        <a:ext uri="{9D8B030D-6E8A-4147-A177-3AD203B41FA5}">
                          <a16:colId xmlns:a16="http://schemas.microsoft.com/office/drawing/2014/main" val="3182837809"/>
                        </a:ext>
                      </a:extLst>
                    </a:gridCol>
                    <a:gridCol w="1379621">
                      <a:extLst>
                        <a:ext uri="{9D8B030D-6E8A-4147-A177-3AD203B41FA5}">
                          <a16:colId xmlns:a16="http://schemas.microsoft.com/office/drawing/2014/main" val="1942213020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1839301289"/>
                        </a:ext>
                      </a:extLst>
                    </a:gridCol>
                    <a:gridCol w="1220104">
                      <a:extLst>
                        <a:ext uri="{9D8B030D-6E8A-4147-A177-3AD203B41FA5}">
                          <a16:colId xmlns:a16="http://schemas.microsoft.com/office/drawing/2014/main" val="3199093396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Issuance</a:t>
                          </a:r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Redemption</a:t>
                          </a:r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Total</a:t>
                          </a:r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9410855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Client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Server</a:t>
                          </a:r>
                          <a:endParaRPr lang="ko-KR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Client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Server</a:t>
                          </a:r>
                          <a:endParaRPr lang="ko-KR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6092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NTAT scheme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651.94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517.31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191.24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190.80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1.55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𝑚𝑠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22639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U-Prove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444.25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149.68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99.02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307.737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1.00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𝑚𝑠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027313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CHAC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1.28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𝑚𝑠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10.74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𝑚𝑠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4.02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𝑚𝑠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19.80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𝑚𝑠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35.84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𝑚𝑠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064589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9E7A76FF-D15F-A2D1-1A03-27484ED404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0337530"/>
                  </p:ext>
                </p:extLst>
              </p:nvPr>
            </p:nvGraphicFramePr>
            <p:xfrm>
              <a:off x="1635657" y="4412458"/>
              <a:ext cx="8920685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73817">
                      <a:extLst>
                        <a:ext uri="{9D8B030D-6E8A-4147-A177-3AD203B41FA5}">
                          <a16:colId xmlns:a16="http://schemas.microsoft.com/office/drawing/2014/main" val="2762304108"/>
                        </a:ext>
                      </a:extLst>
                    </a:gridCol>
                    <a:gridCol w="1379621">
                      <a:extLst>
                        <a:ext uri="{9D8B030D-6E8A-4147-A177-3AD203B41FA5}">
                          <a16:colId xmlns:a16="http://schemas.microsoft.com/office/drawing/2014/main" val="2071673195"/>
                        </a:ext>
                      </a:extLst>
                    </a:gridCol>
                    <a:gridCol w="1379621">
                      <a:extLst>
                        <a:ext uri="{9D8B030D-6E8A-4147-A177-3AD203B41FA5}">
                          <a16:colId xmlns:a16="http://schemas.microsoft.com/office/drawing/2014/main" val="834769649"/>
                        </a:ext>
                      </a:extLst>
                    </a:gridCol>
                    <a:gridCol w="1379621">
                      <a:extLst>
                        <a:ext uri="{9D8B030D-6E8A-4147-A177-3AD203B41FA5}">
                          <a16:colId xmlns:a16="http://schemas.microsoft.com/office/drawing/2014/main" val="3182837809"/>
                        </a:ext>
                      </a:extLst>
                    </a:gridCol>
                    <a:gridCol w="1379621">
                      <a:extLst>
                        <a:ext uri="{9D8B030D-6E8A-4147-A177-3AD203B41FA5}">
                          <a16:colId xmlns:a16="http://schemas.microsoft.com/office/drawing/2014/main" val="1942213020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1839301289"/>
                        </a:ext>
                      </a:extLst>
                    </a:gridCol>
                    <a:gridCol w="1220104">
                      <a:extLst>
                        <a:ext uri="{9D8B030D-6E8A-4147-A177-3AD203B41FA5}">
                          <a16:colId xmlns:a16="http://schemas.microsoft.com/office/drawing/2014/main" val="3199093396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Issuance</a:t>
                          </a:r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Redemption</a:t>
                          </a:r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Total</a:t>
                          </a:r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9410855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Client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Server</a:t>
                          </a:r>
                          <a:endParaRPr lang="ko-KR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Client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Server</a:t>
                          </a:r>
                          <a:endParaRPr lang="ko-KR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6092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NTAT scheme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3805" t="-208197" r="-40531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42731" t="-208197" r="-30352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44248" t="-208197" r="-20486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42291" t="-208197" r="-10396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32500" t="-208197" r="-100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2639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U-Prove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3805" t="-308197" r="-40531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42731" t="-308197" r="-30352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44248" t="-308197" r="-20486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42291" t="-308197" r="-10396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32500" t="-308197" r="-1000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27313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CHAC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3805" t="-408197" r="-40531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42731" t="-408197" r="-30352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44248" t="-408197" r="-20486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42291" t="-408197" r="-10396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32500" t="-408197" r="-1000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6458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8501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A38400-C55C-4AF3-88ED-76BBAB6D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Table of 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575DD1-F6A0-4792-AC32-182CD6A4F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dirty="0"/>
              <a:t>Problem Statement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ko-KR" sz="13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/>
              <a:t>Background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ko-KR" sz="13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/>
              <a:t>Non-Transferable Anonymous Tokens (NTAT)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ko-KR" sz="13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/>
              <a:t>NTAT Scheme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ko-KR" sz="13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/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ko-KR" sz="13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/>
              <a:t>Summary</a:t>
            </a: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8A9B2F79-441A-3AE7-5CD3-7FBA515512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37AAB3AC-4FE6-7F30-05F0-9E65340E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3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3882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6E4E29-9183-FBD5-A42F-8568AFF4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6096F7-0CF7-6AFC-D007-3D5D37122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dirty="0"/>
              <a:t>Formalizes new security notion: </a:t>
            </a:r>
            <a:r>
              <a:rPr lang="en-US" altLang="ko-KR" b="1" dirty="0"/>
              <a:t>Non-Transferability</a:t>
            </a:r>
            <a:r>
              <a:rPr lang="en-US" altLang="ko-KR" dirty="0"/>
              <a:t> </a:t>
            </a:r>
          </a:p>
          <a:p>
            <a:pPr lvl="1"/>
            <a:r>
              <a:rPr lang="en-US" altLang="ko-KR" dirty="0"/>
              <a:t>Uses </a:t>
            </a:r>
            <a:r>
              <a:rPr lang="en-US" altLang="ko-KR" b="1" dirty="0"/>
              <a:t>Knowledge Soundness</a:t>
            </a:r>
            <a:r>
              <a:rPr lang="en-US" altLang="ko-KR" dirty="0"/>
              <a:t> and </a:t>
            </a:r>
            <a:r>
              <a:rPr lang="en-US" altLang="ko-KR" b="1" dirty="0"/>
              <a:t>Uniqueness</a:t>
            </a:r>
          </a:p>
          <a:p>
            <a:pPr lvl="1"/>
            <a:endParaRPr lang="en-US" altLang="ko-KR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/>
              <a:t>Designs </a:t>
            </a:r>
            <a:r>
              <a:rPr lang="en-US" altLang="ko-KR" b="1" dirty="0"/>
              <a:t>NTAT Scheme</a:t>
            </a:r>
            <a:endParaRPr lang="en-US" altLang="ko-KR" dirty="0"/>
          </a:p>
          <a:p>
            <a:pPr lvl="1"/>
            <a:r>
              <a:rPr lang="en-US" altLang="ko-KR" dirty="0"/>
              <a:t>Only NTAT satisfies both </a:t>
            </a:r>
            <a:r>
              <a:rPr lang="en-US" altLang="ko-KR" b="1" dirty="0"/>
              <a:t>Non-Transferability and Accountability</a:t>
            </a:r>
          </a:p>
          <a:p>
            <a:pPr lvl="1"/>
            <a:r>
              <a:rPr lang="en-US" altLang="ko-KR" dirty="0"/>
              <a:t>NTAT scheme is </a:t>
            </a:r>
            <a:r>
              <a:rPr lang="en-US" altLang="ko-KR" b="1" dirty="0"/>
              <a:t>not significantly slower </a:t>
            </a:r>
            <a:r>
              <a:rPr lang="en-US" altLang="ko-KR" dirty="0"/>
              <a:t>than other schemes</a:t>
            </a:r>
            <a:endParaRPr lang="ko-KR" alt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94C07D85-5B45-43BC-472E-71F956A9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30</a:t>
            </a:fld>
            <a:r>
              <a:rPr lang="en-US" altLang="ko-KR"/>
              <a:t>/32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B100C8D-D31C-45CE-9FFC-03FA25B5DD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59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FF864F-A77E-8C1B-6BED-D112CD60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Wrap-up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D569EF-5AC8-0C2B-A173-8F34F3DA6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dirty="0"/>
              <a:t>How ZKP works?</a:t>
            </a:r>
          </a:p>
          <a:p>
            <a:pPr lvl="1"/>
            <a:r>
              <a:rPr lang="en-US" altLang="ko-KR" dirty="0"/>
              <a:t>By exchanging </a:t>
            </a:r>
            <a:r>
              <a:rPr lang="en-US" altLang="ko-KR" b="1" dirty="0"/>
              <a:t>cryptographic messages</a:t>
            </a:r>
            <a:r>
              <a:rPr lang="en-US" altLang="ko-KR" dirty="0"/>
              <a:t> </a:t>
            </a:r>
            <a:r>
              <a:rPr lang="en-US" altLang="ko-KR" b="1" dirty="0"/>
              <a:t>interactively</a:t>
            </a:r>
          </a:p>
          <a:p>
            <a:pPr lvl="2"/>
            <a:r>
              <a:rPr lang="en-US" altLang="ko-KR" dirty="0"/>
              <a:t>Can be done non-interactively by using Fiat-Shamir Transform</a:t>
            </a:r>
          </a:p>
          <a:p>
            <a:endParaRPr lang="en-US" altLang="ko-KR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/>
              <a:t>Where ZKP can be used?</a:t>
            </a:r>
          </a:p>
          <a:p>
            <a:pPr lvl="1"/>
            <a:r>
              <a:rPr lang="en-US" altLang="ko-KR" dirty="0"/>
              <a:t>Proving followings without revealing them to verifier</a:t>
            </a:r>
          </a:p>
          <a:p>
            <a:pPr lvl="2"/>
            <a:r>
              <a:rPr lang="en-US" altLang="ko-KR" dirty="0"/>
              <a:t>possession of </a:t>
            </a:r>
            <a:r>
              <a:rPr lang="en-US" altLang="ko-KR" b="1" dirty="0"/>
              <a:t>some security contexts </a:t>
            </a:r>
            <a:r>
              <a:rPr lang="en-US" altLang="ko-KR" dirty="0"/>
              <a:t>(Issuance Phase, non-interactive)</a:t>
            </a:r>
          </a:p>
          <a:p>
            <a:pPr lvl="2"/>
            <a:r>
              <a:rPr lang="en-US" altLang="ko-KR" b="1" dirty="0"/>
              <a:t>ownership of token</a:t>
            </a:r>
            <a:r>
              <a:rPr lang="en-US" altLang="ko-KR" dirty="0"/>
              <a:t> (Redemption Phase, interactive)</a:t>
            </a:r>
          </a:p>
          <a:p>
            <a:pPr marL="457189" lvl="1" indent="0">
              <a:buNone/>
            </a:pPr>
            <a:endParaRPr lang="en-US" altLang="ko-KR" dirty="0">
              <a:sym typeface="Wingdings" panose="05000000000000000000" pitchFamily="2" charset="2"/>
            </a:endParaRPr>
          </a:p>
          <a:p>
            <a:pPr marL="457189" lvl="1" indent="0">
              <a:buNone/>
            </a:pPr>
            <a:r>
              <a:rPr lang="en-US" altLang="ko-KR" dirty="0">
                <a:sym typeface="Wingdings" panose="05000000000000000000" pitchFamily="2" charset="2"/>
              </a:rPr>
              <a:t> Can be adjusted in tokens of various protocols (TFO, OAuth, etc.)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A0ABEA0-E34A-14BA-DD81-FB0C82FF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31</a:t>
            </a:fld>
            <a:r>
              <a:rPr lang="en-US" altLang="ko-KR"/>
              <a:t>/32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05A9230-3770-8D98-D823-397FC00177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5429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94B042-E61D-E6BE-E26E-07DE5FEB4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2002632"/>
            <a:ext cx="10515600" cy="2852737"/>
          </a:xfrm>
        </p:spPr>
        <p:txBody>
          <a:bodyPr anchor="ctr"/>
          <a:lstStyle/>
          <a:p>
            <a:pPr algn="ctr"/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45910A-102B-5768-718A-3C438D04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32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5713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1CDF15-2086-1A39-9DA8-83EBEF7E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04C7909-4D17-129F-B624-F58B95881B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Interactive Proof</a:t>
            </a:r>
            <a:r>
              <a:rPr lang="en-US" altLang="ko-KR" dirty="0"/>
              <a:t> with </a:t>
            </a:r>
            <a:r>
              <a:rPr lang="en-US" altLang="ko-KR" b="1" dirty="0"/>
              <a:t>Fiat-Shamir Transform</a:t>
            </a:r>
            <a:endParaRPr lang="ko-KR" altLang="en-US" b="1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3284152-E74B-7FF6-A897-90FE347D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33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3954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11416F-3F56-1E95-7C9E-BEF860A9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Fiat-Shamir Transform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6815F56-A907-B6A3-9740-80BBD6D6F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Appendix – Interactive Proof</a:t>
            </a:r>
            <a:endParaRPr lang="ko-KR" altLang="en-US" dirty="0"/>
          </a:p>
        </p:txBody>
      </p:sp>
      <p:sp>
        <p:nvSpPr>
          <p:cNvPr id="6" name="실행 단추: 돌아가기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D36BF45-B4CB-83DC-9551-403EFA138FDA}"/>
              </a:ext>
            </a:extLst>
          </p:cNvPr>
          <p:cNvSpPr/>
          <p:nvPr/>
        </p:nvSpPr>
        <p:spPr>
          <a:xfrm>
            <a:off x="11573382" y="104522"/>
            <a:ext cx="521207" cy="521207"/>
          </a:xfrm>
          <a:prstGeom prst="actionButtonRetur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AE430434-2BF2-E012-881B-3A08D8D9820D}"/>
              </a:ext>
            </a:extLst>
          </p:cNvPr>
          <p:cNvGrpSpPr/>
          <p:nvPr/>
        </p:nvGrpSpPr>
        <p:grpSpPr>
          <a:xfrm>
            <a:off x="9417325" y="3690540"/>
            <a:ext cx="2113723" cy="1943893"/>
            <a:chOff x="9417326" y="2549387"/>
            <a:chExt cx="2113722" cy="1943891"/>
          </a:xfrm>
        </p:grpSpPr>
        <p:pic>
          <p:nvPicPr>
            <p:cNvPr id="8" name="그래픽 7" descr="사용자 단색으로 채워진">
              <a:extLst>
                <a:ext uri="{FF2B5EF4-FFF2-40B4-BE49-F238E27FC236}">
                  <a16:creationId xmlns:a16="http://schemas.microsoft.com/office/drawing/2014/main" id="{DC404662-97AA-CF77-5A89-46C1BE118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94574" y="2549387"/>
              <a:ext cx="1759226" cy="175922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385C75-140F-3200-5CA6-AB3F9D8961AE}"/>
                </a:ext>
              </a:extLst>
            </p:cNvPr>
            <p:cNvSpPr txBox="1"/>
            <p:nvPr/>
          </p:nvSpPr>
          <p:spPr>
            <a:xfrm>
              <a:off x="9417326" y="4123946"/>
              <a:ext cx="2113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Verifier</a:t>
              </a:r>
              <a:endParaRPr lang="ko-KR" altLang="en-US" b="1" dirty="0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0BF790C-D46E-CB74-F9E7-D262B980D4E2}"/>
              </a:ext>
            </a:extLst>
          </p:cNvPr>
          <p:cNvGrpSpPr/>
          <p:nvPr/>
        </p:nvGrpSpPr>
        <p:grpSpPr>
          <a:xfrm>
            <a:off x="838200" y="3690542"/>
            <a:ext cx="1759227" cy="1943893"/>
            <a:chOff x="838200" y="2549387"/>
            <a:chExt cx="1759226" cy="1943891"/>
          </a:xfrm>
        </p:grpSpPr>
        <p:pic>
          <p:nvPicPr>
            <p:cNvPr id="11" name="그래픽 10" descr="사용자 단색으로 채워진">
              <a:extLst>
                <a:ext uri="{FF2B5EF4-FFF2-40B4-BE49-F238E27FC236}">
                  <a16:creationId xmlns:a16="http://schemas.microsoft.com/office/drawing/2014/main" id="{CC5BE57F-E2AA-8A99-5D18-19A0B5571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8200" y="2549387"/>
              <a:ext cx="1759226" cy="175922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2FAD36-FC99-4366-F1C6-2328AB36C4D2}"/>
                </a:ext>
              </a:extLst>
            </p:cNvPr>
            <p:cNvSpPr txBox="1"/>
            <p:nvPr/>
          </p:nvSpPr>
          <p:spPr>
            <a:xfrm>
              <a:off x="1203415" y="4123946"/>
              <a:ext cx="1028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Prover</a:t>
              </a:r>
              <a:endParaRPr lang="ko-KR" altLang="en-US" b="1" dirty="0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49BE8CC-AD18-8698-3FF4-B4B50F9AFFD1}"/>
              </a:ext>
            </a:extLst>
          </p:cNvPr>
          <p:cNvGrpSpPr/>
          <p:nvPr/>
        </p:nvGrpSpPr>
        <p:grpSpPr>
          <a:xfrm>
            <a:off x="4060291" y="1223569"/>
            <a:ext cx="1913300" cy="1943892"/>
            <a:chOff x="761163" y="2549388"/>
            <a:chExt cx="1913300" cy="1943890"/>
          </a:xfrm>
        </p:grpSpPr>
        <p:pic>
          <p:nvPicPr>
            <p:cNvPr id="14" name="그래픽 13" descr="컴퓨터 단색으로 채워진">
              <a:extLst>
                <a:ext uri="{FF2B5EF4-FFF2-40B4-BE49-F238E27FC236}">
                  <a16:creationId xmlns:a16="http://schemas.microsoft.com/office/drawing/2014/main" id="{14E4C3D7-7B90-7114-C11C-1E31CE01B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38200" y="2549388"/>
              <a:ext cx="1759226" cy="175922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EB2DFD-3426-5C77-6CBF-CC29DDD2DEC7}"/>
                </a:ext>
              </a:extLst>
            </p:cNvPr>
            <p:cNvSpPr txBox="1"/>
            <p:nvPr/>
          </p:nvSpPr>
          <p:spPr>
            <a:xfrm>
              <a:off x="761163" y="4123946"/>
              <a:ext cx="1913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Random Oracle</a:t>
              </a:r>
              <a:endParaRPr lang="ko-KR" altLang="en-US" b="1" dirty="0"/>
            </a:p>
          </p:txBody>
        </p:sp>
      </p:grpSp>
      <p:sp>
        <p:nvSpPr>
          <p:cNvPr id="18" name="슬라이드 번호 개체 틀 17">
            <a:extLst>
              <a:ext uri="{FF2B5EF4-FFF2-40B4-BE49-F238E27FC236}">
                <a16:creationId xmlns:a16="http://schemas.microsoft.com/office/drawing/2014/main" id="{38E7DB9A-2769-2AC5-0FB0-030825BC8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34</a:t>
            </a:fld>
            <a:r>
              <a:rPr lang="en-US" altLang="ko-KR"/>
              <a:t>/32</a:t>
            </a:r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A3C2BB9-821F-D24F-A9D3-90E150FDAD07}"/>
              </a:ext>
            </a:extLst>
          </p:cNvPr>
          <p:cNvGrpSpPr/>
          <p:nvPr/>
        </p:nvGrpSpPr>
        <p:grpSpPr>
          <a:xfrm rot="19732602">
            <a:off x="1913242" y="2659629"/>
            <a:ext cx="2133567" cy="646331"/>
            <a:chOff x="3248636" y="3763744"/>
            <a:chExt cx="2133567" cy="646331"/>
          </a:xfrm>
        </p:grpSpPr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28556A77-18D2-9947-895D-151E429EFC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6600" y="4410075"/>
              <a:ext cx="210560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93D2E9E-EBD6-7850-D3CC-24A675FEC6C1}"/>
                    </a:ext>
                  </a:extLst>
                </p:cNvPr>
                <p:cNvSpPr txBox="1"/>
                <p:nvPr/>
              </p:nvSpPr>
              <p:spPr>
                <a:xfrm>
                  <a:off x="3248636" y="3763744"/>
                  <a:ext cx="213356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/>
                    <a:t>Simulated</a:t>
                  </a:r>
                  <a:r>
                    <a:rPr lang="en-US" altLang="ko-KR" dirty="0"/>
                    <a:t> results of </a:t>
                  </a:r>
                  <a14:m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altLang="ko-KR" dirty="0"/>
                    <a:t> coin tosses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93D2E9E-EBD6-7850-D3CC-24A675FEC6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8636" y="3763744"/>
                  <a:ext cx="2133567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281" t="-3663" b="-109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D81C5092-A2FD-56F1-B474-FE13A3DD90A6}"/>
              </a:ext>
            </a:extLst>
          </p:cNvPr>
          <p:cNvCxnSpPr>
            <a:cxnSpLocks/>
          </p:cNvCxnSpPr>
          <p:nvPr/>
        </p:nvCxnSpPr>
        <p:spPr>
          <a:xfrm>
            <a:off x="2541726" y="4440825"/>
            <a:ext cx="7108548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6110C3E-5C12-F8A5-A1E7-7C30168B58F3}"/>
                  </a:ext>
                </a:extLst>
              </p:cNvPr>
              <p:cNvSpPr txBox="1"/>
              <p:nvPr/>
            </p:nvSpPr>
            <p:spPr>
              <a:xfrm>
                <a:off x="2541726" y="3794494"/>
                <a:ext cx="48986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/>
                  <a:t>Prove for all results of n coin tosses</a:t>
                </a:r>
                <a:br>
                  <a:rPr lang="en-US" altLang="ko-KR" b="1" dirty="0"/>
                </a:br>
                <a:r>
                  <a:rPr lang="en-US" altLang="ko-KR" b="1" dirty="0"/>
                  <a:t>Simulated</a:t>
                </a:r>
                <a:r>
                  <a:rPr lang="en-US" altLang="ko-KR" dirty="0"/>
                  <a:t> results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ko-KR" dirty="0"/>
                  <a:t> coin tosses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6110C3E-5C12-F8A5-A1E7-7C30168B5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726" y="3794494"/>
                <a:ext cx="4898662" cy="646331"/>
              </a:xfrm>
              <a:prstGeom prst="rect">
                <a:avLst/>
              </a:prstGeom>
              <a:blipFill>
                <a:blip r:embed="rId8"/>
                <a:stretch>
                  <a:fillRect l="-1119" t="-4717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FBD7F337-7009-4FE4-4952-F522132289D0}"/>
              </a:ext>
            </a:extLst>
          </p:cNvPr>
          <p:cNvCxnSpPr>
            <a:cxnSpLocks/>
          </p:cNvCxnSpPr>
          <p:nvPr/>
        </p:nvCxnSpPr>
        <p:spPr>
          <a:xfrm flipH="1">
            <a:off x="2541726" y="5287615"/>
            <a:ext cx="7108548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48D9107-E947-AAA9-C489-D36B6AB47D86}"/>
              </a:ext>
            </a:extLst>
          </p:cNvPr>
          <p:cNvSpPr txBox="1"/>
          <p:nvPr/>
        </p:nvSpPr>
        <p:spPr>
          <a:xfrm flipH="1">
            <a:off x="4751612" y="4918283"/>
            <a:ext cx="489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/>
              <a:t>Verify all proofs the client sent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03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052929-529E-57F7-E589-16DA1900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E617429-1D83-0943-6E54-C169366794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Security Games</a:t>
            </a:r>
            <a:r>
              <a:rPr lang="en-US" altLang="ko-KR" dirty="0"/>
              <a:t> for Properties of Non-Transferable Anonymous Token</a:t>
            </a:r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649FEC2-1273-393A-1D26-6E8248D8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35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9101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F73758-3552-1BDB-D940-3D0523835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How to Define Security Model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55DA20-A6BF-DB07-9B98-3A8B05FEF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en-US" altLang="ko-KR" dirty="0"/>
              <a:t>Define a </a:t>
            </a:r>
            <a:r>
              <a:rPr lang="en-US" altLang="ko-KR" b="1" dirty="0">
                <a:solidFill>
                  <a:srgbClr val="C00000"/>
                </a:solidFill>
              </a:rPr>
              <a:t>Security Game</a:t>
            </a:r>
          </a:p>
          <a:p>
            <a:pPr marL="514338" indent="-514338">
              <a:buAutoNum type="arabicPeriod"/>
            </a:pPr>
            <a:r>
              <a:rPr lang="en-US" altLang="ko-KR" dirty="0"/>
              <a:t>Set </a:t>
            </a:r>
            <a:r>
              <a:rPr lang="en-US" altLang="ko-KR" b="1" dirty="0">
                <a:solidFill>
                  <a:schemeClr val="accent1"/>
                </a:solidFill>
              </a:rPr>
              <a:t>computational power</a:t>
            </a:r>
            <a:r>
              <a:rPr lang="en-US" altLang="ko-KR" dirty="0"/>
              <a:t> of adversary</a:t>
            </a:r>
          </a:p>
          <a:p>
            <a:pPr marL="514338" indent="-514338">
              <a:buAutoNum type="arabicPeriod"/>
            </a:pPr>
            <a:r>
              <a:rPr lang="en-US" altLang="ko-KR" dirty="0"/>
              <a:t>Present </a:t>
            </a:r>
            <a:r>
              <a:rPr lang="en-US" altLang="ko-KR" b="1" dirty="0">
                <a:solidFill>
                  <a:schemeClr val="accent6"/>
                </a:solidFill>
              </a:rPr>
              <a:t>upper limit of advantage</a:t>
            </a:r>
            <a:r>
              <a:rPr lang="en-US" altLang="ko-KR" b="1" dirty="0"/>
              <a:t> </a:t>
            </a:r>
            <a:r>
              <a:rPr lang="en-US" altLang="ko-KR" dirty="0"/>
              <a:t>of adversary</a:t>
            </a:r>
          </a:p>
          <a:p>
            <a:pPr lvl="1"/>
            <a:r>
              <a:rPr lang="en-US" altLang="ko-KR" b="1" dirty="0"/>
              <a:t>Advantage</a:t>
            </a:r>
            <a:r>
              <a:rPr lang="en-US" altLang="ko-KR" dirty="0"/>
              <a:t> : success rate or rate difference between two events</a:t>
            </a:r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5028AF0-0F16-9C34-0F24-3F35CE920C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Appendix – Security Games 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54C0E1E-76BE-5C38-564A-2090D26E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698" y="4001295"/>
            <a:ext cx="5534025" cy="124777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A06AE08-FC54-EB83-4DB6-A80C45CB0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3930649"/>
            <a:ext cx="5238751" cy="238125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A8409D8-9D96-FAC6-962F-C1442203EC30}"/>
              </a:ext>
            </a:extLst>
          </p:cNvPr>
          <p:cNvSpPr/>
          <p:nvPr/>
        </p:nvSpPr>
        <p:spPr>
          <a:xfrm>
            <a:off x="6723530" y="4250484"/>
            <a:ext cx="1887071" cy="27669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B64258C-0F51-2B2C-611E-CC0765F231E7}"/>
              </a:ext>
            </a:extLst>
          </p:cNvPr>
          <p:cNvSpPr/>
          <p:nvPr/>
        </p:nvSpPr>
        <p:spPr>
          <a:xfrm>
            <a:off x="7019366" y="4586894"/>
            <a:ext cx="3854823" cy="32576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C9B518B6-FEC8-8D2A-B9BE-34D0AAF3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36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044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A9E3DD-1D62-F959-ECCF-1A451187E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Correctness Game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166400-AE84-9EEA-F75E-4FB824D313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Appendix – Security Games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A48A2EA-AE3E-4A64-61A8-041101FE5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294" y="2262602"/>
            <a:ext cx="7241415" cy="31939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5B8F096-63BA-8F7E-58D4-5512CEE59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294" y="5456583"/>
            <a:ext cx="6526165" cy="899768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EB397C6A-256C-6347-B62E-81F74450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37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4260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9CF2F-1056-ED6B-8616-3A138D42A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8303BB-D8F0-0585-B0AF-6CE4368AD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One-More Unforgeability Game</a:t>
            </a:r>
            <a:endParaRPr lang="ko-KR" altLang="en-US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15004B05-FDF4-A464-D5CB-23E3A2A7E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860034"/>
            <a:ext cx="5934075" cy="4143375"/>
          </a:xfr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B3A5CD0-6DBC-3EFD-9806-EDFC81BDBB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Appendix – Security Games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78D86B1-5090-0DE6-B12F-E5EF03CCD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606" y="1860033"/>
            <a:ext cx="5029407" cy="1130107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AD26E055-4056-CDAE-F3B2-75C7418CD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38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2439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AEE83-A2E9-BEBA-C27C-59161828D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1CB550-BC08-694D-106B-FCADB27E2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Request Unforgeability Game</a:t>
            </a:r>
            <a:endParaRPr lang="ko-KR" altLang="en-US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07EE5AC9-E826-4A30-7CBB-94DEB8765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5319"/>
            <a:ext cx="5276851" cy="4171951"/>
          </a:xfr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2375133-D9DE-4D10-03C7-F4A7CFCA3A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Appendix – Security Games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B59520A-EB71-4214-4AE5-C79560FE5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382" y="1915320"/>
            <a:ext cx="5514975" cy="1285875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F63A3154-F169-0A89-EDEE-4A8C3D07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39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51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5573B6-E873-2470-7637-D052A350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Problem Statement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5B87D23-4FA2-0A8F-A538-4E637566B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40899F9-7DA2-FE17-3D6D-378A4880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4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215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39D07-2CD6-B174-E312-AEB515AC6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817B72-287F-1AD9-B7D0-45A9AC83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Unlinkability Game</a:t>
            </a:r>
            <a:endParaRPr lang="ko-KR" altLang="en-US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C175DE00-D45A-E4C1-0F93-C65F87329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825625"/>
            <a:ext cx="4021923" cy="4351339"/>
          </a:xfr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84EEA5F-181C-0DD5-EE2C-0BA106EBF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Appendix – Security Games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C4F7A07-806A-98B9-8F50-09C229DCF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959" y="1690690"/>
            <a:ext cx="5438775" cy="1323975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D531515-EA6E-E29B-08EE-1E161DC1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40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48358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1533C-F96C-70B4-BA84-F16934A0C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3E1DE5-76E5-002B-DF03-A4E54940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Soundness Game</a:t>
            </a:r>
            <a:endParaRPr lang="ko-KR" altLang="en-US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286DECF5-7EE0-18F0-084D-F4CA8690E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825625"/>
            <a:ext cx="4983275" cy="4351339"/>
          </a:xfr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AF7DAD4-C559-F97F-DE79-3280DEC2F4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Appendix – Security Games</a:t>
            </a:r>
            <a:endParaRPr lang="ko-KR" altLang="en-US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505506D-3E4C-8327-C8F5-3A41CE69770F}"/>
              </a:ext>
            </a:extLst>
          </p:cNvPr>
          <p:cNvGrpSpPr/>
          <p:nvPr/>
        </p:nvGrpSpPr>
        <p:grpSpPr>
          <a:xfrm>
            <a:off x="5973875" y="1825626"/>
            <a:ext cx="5467351" cy="3561556"/>
            <a:chOff x="5821475" y="1825625"/>
            <a:chExt cx="5467350" cy="3561556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F1D598D7-100D-FD7F-A838-6579B1988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1475" y="1825625"/>
              <a:ext cx="5467350" cy="2771775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3D1DC124-0719-9E87-BAF9-CF12B81AA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1475" y="4577556"/>
              <a:ext cx="5467350" cy="809625"/>
            </a:xfrm>
            <a:prstGeom prst="rect">
              <a:avLst/>
            </a:prstGeom>
          </p:spPr>
        </p:pic>
      </p:grp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38DAED7E-0F2C-EBBF-D9BE-5CAFD6B2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41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75848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F9A9AC-8B94-5632-3F93-5E9883091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Uniqueness Game</a:t>
            </a:r>
            <a:endParaRPr lang="ko-KR" altLang="en-US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D6417351-E2A0-B72B-1C23-8FDCDFBD2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719" y="1897625"/>
            <a:ext cx="6622564" cy="2468188"/>
          </a:xfr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CCA0219-AD68-4CBD-C99A-4E7DE2CFFC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Appendix – Security Games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413E2B7-DF2F-A1C1-2A1D-9BB55B598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63" y="4465205"/>
            <a:ext cx="5476875" cy="1257300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DD98CA3-3ED3-338F-7A51-F2B1587E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42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76559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A632A1-3BF0-CAD2-45B9-7C68A38CA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57709E-21E0-B745-F285-F72A38CB3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Zero-Knowledge Proof systems </a:t>
            </a:r>
            <a:r>
              <a:rPr lang="en-US" altLang="ko-KR" dirty="0"/>
              <a:t>used in Issuance Phase</a:t>
            </a:r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1EE2394-BC64-3AE2-08F2-4915CEF97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43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6271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E3244-D669-50E9-37D3-BBFF634BA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66EE1C43-33EC-6121-9F93-C73CDBEE8C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REP</m:t>
                        </m:r>
                        <m:r>
                          <a:rPr lang="en-US" altLang="ko-KR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dirty="0"/>
                  <a:t> procedure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66EE1C43-33EC-6121-9F93-C73CDBEE8C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63ED19E-6119-5B79-4AAE-7909D5A209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Zero-Knowledge Proof systems used in Issuance Phase</a:t>
            </a:r>
            <a:endParaRPr lang="ko-KR" altLang="en-US" dirty="0"/>
          </a:p>
        </p:txBody>
      </p:sp>
      <p:sp>
        <p:nvSpPr>
          <p:cNvPr id="6" name="실행 단추: 돌아가기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6AE951C-0555-A0FC-BFF0-26F21B47F6AC}"/>
              </a:ext>
            </a:extLst>
          </p:cNvPr>
          <p:cNvSpPr/>
          <p:nvPr/>
        </p:nvSpPr>
        <p:spPr>
          <a:xfrm>
            <a:off x="11573382" y="104522"/>
            <a:ext cx="521207" cy="521207"/>
          </a:xfrm>
          <a:prstGeom prst="actionButtonRetur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1646826-736C-1EA6-5AFB-CEFEBCED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44</a:t>
            </a:fld>
            <a:r>
              <a:rPr lang="en-US" altLang="ko-KR" dirty="0"/>
              <a:t>/32</a:t>
            </a:r>
            <a:endParaRPr lang="ko-KR" altLang="en-US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A89C0C9-50D8-36C4-CB3D-4E2DE1D11545}"/>
              </a:ext>
            </a:extLst>
          </p:cNvPr>
          <p:cNvGrpSpPr/>
          <p:nvPr/>
        </p:nvGrpSpPr>
        <p:grpSpPr>
          <a:xfrm>
            <a:off x="9555628" y="3092788"/>
            <a:ext cx="1759227" cy="2220891"/>
            <a:chOff x="9594574" y="2549387"/>
            <a:chExt cx="1759226" cy="2220891"/>
          </a:xfrm>
        </p:grpSpPr>
        <p:pic>
          <p:nvPicPr>
            <p:cNvPr id="11" name="그래픽 10" descr="사용자 단색으로 채워진">
              <a:extLst>
                <a:ext uri="{FF2B5EF4-FFF2-40B4-BE49-F238E27FC236}">
                  <a16:creationId xmlns:a16="http://schemas.microsoft.com/office/drawing/2014/main" id="{6641098B-4E69-C563-9A7A-EEC1EDF0F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94574" y="2549387"/>
              <a:ext cx="1759226" cy="17592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C8AFD11-A707-292A-7D77-2FF11FD69032}"/>
                    </a:ext>
                  </a:extLst>
                </p:cNvPr>
                <p:cNvSpPr txBox="1"/>
                <p:nvPr/>
              </p:nvSpPr>
              <p:spPr>
                <a:xfrm>
                  <a:off x="9856310" y="4123947"/>
                  <a:ext cx="123575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/>
                    <a:t> Server</a:t>
                  </a:r>
                  <a:br>
                    <a:rPr lang="en-US" altLang="ko-KR" dirty="0">
                      <a:latin typeface="Cambria Math" panose="02040503050406030204" pitchFamily="18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knows</m:t>
                        </m:r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𝑿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C8AFD11-A707-292A-7D77-2FF11FD690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6310" y="4123947"/>
                  <a:ext cx="1235754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3448" t="-5660" b="-471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13D3558-2EA3-462F-0FDF-7C68CF926187}"/>
              </a:ext>
            </a:extLst>
          </p:cNvPr>
          <p:cNvGrpSpPr/>
          <p:nvPr/>
        </p:nvGrpSpPr>
        <p:grpSpPr>
          <a:xfrm>
            <a:off x="601894" y="3092789"/>
            <a:ext cx="2153949" cy="2220891"/>
            <a:chOff x="640838" y="2549387"/>
            <a:chExt cx="2153949" cy="2220891"/>
          </a:xfrm>
        </p:grpSpPr>
        <p:pic>
          <p:nvPicPr>
            <p:cNvPr id="14" name="그래픽 13" descr="사용자 단색으로 채워진">
              <a:extLst>
                <a:ext uri="{FF2B5EF4-FFF2-40B4-BE49-F238E27FC236}">
                  <a16:creationId xmlns:a16="http://schemas.microsoft.com/office/drawing/2014/main" id="{75F42FD4-2C91-22BB-E08A-9258513A3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8200" y="2549387"/>
              <a:ext cx="1759226" cy="17592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97E01D7-8EA2-EB1B-E612-463A8F1DECB0}"/>
                    </a:ext>
                  </a:extLst>
                </p:cNvPr>
                <p:cNvSpPr txBox="1"/>
                <p:nvPr/>
              </p:nvSpPr>
              <p:spPr>
                <a:xfrm>
                  <a:off x="640838" y="4123947"/>
                  <a:ext cx="215394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/>
                    <a:t>Client</a:t>
                  </a:r>
                </a:p>
                <a:p>
                  <a:pPr algn="ctr"/>
                  <a:r>
                    <a:rPr lang="en-US" altLang="ko-KR" dirty="0">
                      <a:latin typeface="Cambria Math" panose="02040503050406030204" pitchFamily="18" charset="0"/>
                    </a:rPr>
                    <a:t>knows</a:t>
                  </a:r>
                  <a:r>
                    <a:rPr lang="en-US" altLang="ko-KR" b="1" dirty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𝒀</m:t>
                      </m:r>
                    </m:oMath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97E01D7-8EA2-EB1B-E612-463A8F1DEC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38" y="4123947"/>
                  <a:ext cx="2153949" cy="646331"/>
                </a:xfrm>
                <a:prstGeom prst="rect">
                  <a:avLst/>
                </a:prstGeom>
                <a:blipFill>
                  <a:blip r:embed="rId7"/>
                  <a:stretch>
                    <a:fillRect t="-5660" b="-141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9422C827-507C-D031-7FF8-E46E26DFCBE5}"/>
              </a:ext>
            </a:extLst>
          </p:cNvPr>
          <p:cNvCxnSpPr>
            <a:cxnSpLocks/>
          </p:cNvCxnSpPr>
          <p:nvPr/>
        </p:nvCxnSpPr>
        <p:spPr>
          <a:xfrm>
            <a:off x="2515803" y="3555701"/>
            <a:ext cx="695120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B6175E-E186-F22E-7AAD-D07428D97F54}"/>
                  </a:ext>
                </a:extLst>
              </p:cNvPr>
              <p:cNvSpPr txBox="1"/>
              <p:nvPr/>
            </p:nvSpPr>
            <p:spPr>
              <a:xfrm>
                <a:off x="2515803" y="2915390"/>
                <a:ext cx="35412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Sends </a:t>
                </a:r>
                <a14:m>
                  <m:oMath xmlns:m="http://schemas.openxmlformats.org/officeDocument/2006/math">
                    <m:r>
                      <a:rPr lang="en-US" altLang="ko-KR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ko-KR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sSub>
                          <m:sSub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sSub>
                          <m:sSub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b="1" dirty="0"/>
              </a:p>
              <a:p>
                <a:r>
                  <a:rPr lang="en-US" altLang="ko-KR" dirty="0"/>
                  <a:t>Sends</a:t>
                </a:r>
                <a:r>
                  <a:rPr lang="en-US" altLang="ko-KR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ko-KR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𝐑𝐄𝐏𝟑</m:t>
                        </m:r>
                      </m:sub>
                    </m:sSub>
                    <m:r>
                      <a:rPr lang="en-US" altLang="ko-KR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b="1">
                        <a:latin typeface="Cambria Math" panose="02040503050406030204" pitchFamily="18" charset="0"/>
                      </a:rPr>
                      <m:t>𝐏𝐫𝐨𝐯𝐞</m:t>
                    </m:r>
                    <m:d>
                      <m:d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⋯</m:t>
                        </m:r>
                      </m:e>
                    </m:d>
                  </m:oMath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B6175E-E186-F22E-7AAD-D07428D97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803" y="2915390"/>
                <a:ext cx="3541253" cy="646331"/>
              </a:xfrm>
              <a:prstGeom prst="rect">
                <a:avLst/>
              </a:prstGeom>
              <a:blipFill>
                <a:blip r:embed="rId8"/>
                <a:stretch>
                  <a:fillRect l="-1549" t="-4717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말풍선: 모서리가 둥근 사각형 24">
            <a:extLst>
              <a:ext uri="{FF2B5EF4-FFF2-40B4-BE49-F238E27FC236}">
                <a16:creationId xmlns:a16="http://schemas.microsoft.com/office/drawing/2014/main" id="{DE6B2A35-5BB6-09FA-D796-DB84E10A1B64}"/>
              </a:ext>
            </a:extLst>
          </p:cNvPr>
          <p:cNvSpPr/>
          <p:nvPr/>
        </p:nvSpPr>
        <p:spPr>
          <a:xfrm>
            <a:off x="9943256" y="2174024"/>
            <a:ext cx="2034988" cy="878541"/>
          </a:xfrm>
          <a:prstGeom prst="wedgeRoundRectCallout">
            <a:avLst>
              <a:gd name="adj1" fmla="val 2074"/>
              <a:gd name="adj2" fmla="val 7372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I can trust </a:t>
            </a:r>
            <a:r>
              <a:rPr lang="en-US" altLang="ko-KR" b="1" dirty="0">
                <a:solidFill>
                  <a:schemeClr val="tx1"/>
                </a:solidFill>
              </a:rPr>
              <a:t>client</a:t>
            </a:r>
            <a:r>
              <a:rPr lang="en-US" altLang="ko-KR" dirty="0">
                <a:solidFill>
                  <a:schemeClr val="tx1"/>
                </a:solidFill>
              </a:rPr>
              <a:t>!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말풍선: 모서리가 둥근 사각형 25">
            <a:extLst>
              <a:ext uri="{FF2B5EF4-FFF2-40B4-BE49-F238E27FC236}">
                <a16:creationId xmlns:a16="http://schemas.microsoft.com/office/drawing/2014/main" id="{4F70BBF8-76DE-3A10-038D-4C7B6808201E}"/>
              </a:ext>
            </a:extLst>
          </p:cNvPr>
          <p:cNvSpPr/>
          <p:nvPr/>
        </p:nvSpPr>
        <p:spPr>
          <a:xfrm>
            <a:off x="213756" y="2174024"/>
            <a:ext cx="2153951" cy="878541"/>
          </a:xfrm>
          <a:prstGeom prst="wedgeRoundRectCallout">
            <a:avLst>
              <a:gd name="adj1" fmla="val -3212"/>
              <a:gd name="adj2" fmla="val 7168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I can trust </a:t>
            </a:r>
            <a:r>
              <a:rPr lang="en-US" altLang="ko-KR" b="1" dirty="0">
                <a:solidFill>
                  <a:schemeClr val="tx1"/>
                </a:solidFill>
              </a:rPr>
              <a:t>server</a:t>
            </a:r>
            <a:r>
              <a:rPr lang="en-US" altLang="ko-KR" dirty="0">
                <a:solidFill>
                  <a:schemeClr val="tx1"/>
                </a:solidFill>
              </a:rPr>
              <a:t>!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사각형: 둥근 모서리 3">
                <a:extLst>
                  <a:ext uri="{FF2B5EF4-FFF2-40B4-BE49-F238E27FC236}">
                    <a16:creationId xmlns:a16="http://schemas.microsoft.com/office/drawing/2014/main" id="{F7FC3421-FAF5-24C5-85CC-AFAEBA6CCB23}"/>
                  </a:ext>
                </a:extLst>
              </p:cNvPr>
              <p:cNvSpPr/>
              <p:nvPr/>
            </p:nvSpPr>
            <p:spPr>
              <a:xfrm>
                <a:off x="2515803" y="3684641"/>
                <a:ext cx="8918909" cy="234293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REPn</m:t>
                        </m:r>
                      </m:sub>
                    </m:sSub>
                  </m:oMath>
                </a14:m>
                <a:r>
                  <a:rPr lang="ko-KR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is </a:t>
                </a:r>
                <a:r>
                  <a:rPr lang="en-US" altLang="ko-KR" b="1" dirty="0">
                    <a:solidFill>
                      <a:schemeClr val="tx1"/>
                    </a:solidFill>
                  </a:rPr>
                  <a:t>ZKP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 which proves that </a:t>
                </a:r>
                <a:r>
                  <a:rPr lang="en-US" altLang="ko-KR" b="1" dirty="0">
                    <a:solidFill>
                      <a:schemeClr val="tx1"/>
                    </a:solidFill>
                  </a:rPr>
                  <a:t>prover knows answer of following equation 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ko-KR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where</a:t>
                </a:r>
                <a:r>
                  <a:rPr lang="en-US" altLang="ko-K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⋯, </m:t>
                    </m:r>
                    <m:sSub>
                      <m:sSubPr>
                        <m:ctrlP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endParaRPr lang="en-US" altLang="ko-KR" b="1" dirty="0">
                  <a:solidFill>
                    <a:schemeClr val="tx1"/>
                  </a:solidFill>
                </a:endParaRPr>
              </a:p>
              <a:p>
                <a:endParaRPr lang="en-US" altLang="ko-KR" b="1" dirty="0">
                  <a:solidFill>
                    <a:schemeClr val="tx1"/>
                  </a:solidFill>
                </a:endParaRPr>
              </a:p>
              <a:p>
                <a:r>
                  <a:rPr lang="en-US" altLang="ko-KR" dirty="0">
                    <a:solidFill>
                      <a:schemeClr val="tx1"/>
                    </a:solidFill>
                  </a:rPr>
                  <a:t>Client knows some</a:t>
                </a:r>
                <a:r>
                  <a:rPr lang="en-US" altLang="ko-K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ko-KR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which satisfies</a:t>
                </a:r>
                <a:r>
                  <a:rPr lang="en-US" altLang="ko-K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sSub>
                      <m:sSubPr>
                        <m:ctrlP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sSub>
                      <m:sSubPr>
                        <m:ctrlP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sSub>
                      <m:sSubPr>
                        <m:ctrlP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den>
                    </m:f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endParaRPr lang="en-US" altLang="ko-KR" b="1" dirty="0">
                  <a:solidFill>
                    <a:schemeClr val="tx1"/>
                  </a:solidFill>
                </a:endParaRPr>
              </a:p>
              <a:p>
                <a:r>
                  <a:rPr lang="en-US" altLang="ko-KR" dirty="0">
                    <a:solidFill>
                      <a:schemeClr val="tx1"/>
                    </a:solidFill>
                  </a:rPr>
                  <a:t>Client knows some</a:t>
                </a:r>
                <a:r>
                  <a:rPr lang="en-US" altLang="ko-K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ko-KR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which satisfies following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ko-K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altLang="ko-K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altLang="ko-K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ko-K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altLang="ko-K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den>
                      </m:f>
                      <m:d>
                        <m:dPr>
                          <m:ctrlP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ko-K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num>
                            <m:den>
                              <m:r>
                                <a:rPr lang="en-US" altLang="ko-K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e>
                      </m:d>
                      <m:r>
                        <a:rPr lang="en-US" altLang="ko-K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ko-K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num>
                            <m:den>
                              <m:r>
                                <a:rPr lang="en-US" altLang="ko-K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altLang="ko-K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사각형: 둥근 모서리 3">
                <a:extLst>
                  <a:ext uri="{FF2B5EF4-FFF2-40B4-BE49-F238E27FC236}">
                    <a16:creationId xmlns:a16="http://schemas.microsoft.com/office/drawing/2014/main" id="{F7FC3421-FAF5-24C5-85CC-AFAEBA6CC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803" y="3684641"/>
                <a:ext cx="8918909" cy="234293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9066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E7D0C129-0E17-F25C-0E1D-08334E4E6D2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DLEQ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procedure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E7D0C129-0E17-F25C-0E1D-08334E4E6D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3EA0E8B-2FA8-313D-21C8-43B9B3783B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Zero-Knowledge Proof systems used in Issuance Phase</a:t>
            </a:r>
            <a:endParaRPr lang="ko-KR" altLang="en-US" dirty="0"/>
          </a:p>
        </p:txBody>
      </p:sp>
      <p:sp>
        <p:nvSpPr>
          <p:cNvPr id="6" name="실행 단추: 돌아가기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A0C92FF-E348-2AD9-66A2-A8577E633E52}"/>
              </a:ext>
            </a:extLst>
          </p:cNvPr>
          <p:cNvSpPr/>
          <p:nvPr/>
        </p:nvSpPr>
        <p:spPr>
          <a:xfrm>
            <a:off x="11573382" y="104522"/>
            <a:ext cx="521207" cy="521207"/>
          </a:xfrm>
          <a:prstGeom prst="actionButtonRetur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315AE49-9740-067F-3B0A-C223EE977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45</a:t>
            </a:fld>
            <a:r>
              <a:rPr lang="en-US" altLang="ko-KR"/>
              <a:t>/32</a:t>
            </a:r>
            <a:endParaRPr lang="ko-KR" altLang="en-US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A61A421-E67A-3015-8967-9783F5382251}"/>
              </a:ext>
            </a:extLst>
          </p:cNvPr>
          <p:cNvGrpSpPr/>
          <p:nvPr/>
        </p:nvGrpSpPr>
        <p:grpSpPr>
          <a:xfrm>
            <a:off x="9555628" y="3092788"/>
            <a:ext cx="1759227" cy="2220891"/>
            <a:chOff x="9594574" y="2549387"/>
            <a:chExt cx="1759226" cy="2220891"/>
          </a:xfrm>
        </p:grpSpPr>
        <p:pic>
          <p:nvPicPr>
            <p:cNvPr id="11" name="그래픽 10" descr="사용자 단색으로 채워진">
              <a:extLst>
                <a:ext uri="{FF2B5EF4-FFF2-40B4-BE49-F238E27FC236}">
                  <a16:creationId xmlns:a16="http://schemas.microsoft.com/office/drawing/2014/main" id="{0EACED0E-69A6-8CF4-EB49-A48AC41D3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94574" y="2549387"/>
              <a:ext cx="1759226" cy="17592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53E9262-0556-6749-69C5-72DDB17519B5}"/>
                    </a:ext>
                  </a:extLst>
                </p:cNvPr>
                <p:cNvSpPr txBox="1"/>
                <p:nvPr/>
              </p:nvSpPr>
              <p:spPr>
                <a:xfrm>
                  <a:off x="9856310" y="4123947"/>
                  <a:ext cx="123575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/>
                    <a:t> Server</a:t>
                  </a:r>
                  <a:br>
                    <a:rPr lang="en-US" altLang="ko-KR" dirty="0">
                      <a:latin typeface="Cambria Math" panose="02040503050406030204" pitchFamily="18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knows</m:t>
                        </m:r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𝑿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53E9262-0556-6749-69C5-72DDB17519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6310" y="4123947"/>
                  <a:ext cx="1235754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3448" t="-5660" b="-471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3567F99-0B5D-284D-9F79-89C1C26CEC02}"/>
              </a:ext>
            </a:extLst>
          </p:cNvPr>
          <p:cNvGrpSpPr/>
          <p:nvPr/>
        </p:nvGrpSpPr>
        <p:grpSpPr>
          <a:xfrm>
            <a:off x="601894" y="3092789"/>
            <a:ext cx="2153949" cy="2220891"/>
            <a:chOff x="640838" y="2549387"/>
            <a:chExt cx="2153949" cy="2220891"/>
          </a:xfrm>
        </p:grpSpPr>
        <p:pic>
          <p:nvPicPr>
            <p:cNvPr id="14" name="그래픽 13" descr="사용자 단색으로 채워진">
              <a:extLst>
                <a:ext uri="{FF2B5EF4-FFF2-40B4-BE49-F238E27FC236}">
                  <a16:creationId xmlns:a16="http://schemas.microsoft.com/office/drawing/2014/main" id="{2B38B906-6500-32CB-78CF-ECA51E6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8200" y="2549387"/>
              <a:ext cx="1759226" cy="17592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D16508D-AD7E-B229-AAE2-AD961E7D1FA1}"/>
                    </a:ext>
                  </a:extLst>
                </p:cNvPr>
                <p:cNvSpPr txBox="1"/>
                <p:nvPr/>
              </p:nvSpPr>
              <p:spPr>
                <a:xfrm>
                  <a:off x="640838" y="4123947"/>
                  <a:ext cx="215394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/>
                    <a:t>Client</a:t>
                  </a:r>
                </a:p>
                <a:p>
                  <a:pPr algn="ctr"/>
                  <a:r>
                    <a:rPr lang="en-US" altLang="ko-KR" dirty="0">
                      <a:latin typeface="Cambria Math" panose="02040503050406030204" pitchFamily="18" charset="0"/>
                    </a:rPr>
                    <a:t>knows</a:t>
                  </a:r>
                  <a:r>
                    <a:rPr lang="en-US" altLang="ko-KR" b="1" dirty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𝒀</m:t>
                      </m:r>
                    </m:oMath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D16508D-AD7E-B229-AAE2-AD961E7D1F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38" y="4123947"/>
                  <a:ext cx="2153949" cy="646331"/>
                </a:xfrm>
                <a:prstGeom prst="rect">
                  <a:avLst/>
                </a:prstGeom>
                <a:blipFill>
                  <a:blip r:embed="rId7"/>
                  <a:stretch>
                    <a:fillRect t="-5660" b="-141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597E067B-51A0-19A7-21BB-8D5957B2057A}"/>
              </a:ext>
            </a:extLst>
          </p:cNvPr>
          <p:cNvCxnSpPr>
            <a:cxnSpLocks/>
          </p:cNvCxnSpPr>
          <p:nvPr/>
        </p:nvCxnSpPr>
        <p:spPr>
          <a:xfrm>
            <a:off x="2515803" y="3555701"/>
            <a:ext cx="695120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94C269-FB70-3594-E63A-50F67BCF06A2}"/>
                  </a:ext>
                </a:extLst>
              </p:cNvPr>
              <p:cNvSpPr txBox="1"/>
              <p:nvPr/>
            </p:nvSpPr>
            <p:spPr>
              <a:xfrm>
                <a:off x="2515803" y="2915390"/>
                <a:ext cx="35412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Sends </a:t>
                </a:r>
                <a14:m>
                  <m:oMath xmlns:m="http://schemas.openxmlformats.org/officeDocument/2006/math">
                    <m:r>
                      <a:rPr lang="en-US" altLang="ko-KR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ko-KR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sSub>
                          <m:sSub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sSub>
                          <m:sSub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b="1" dirty="0"/>
              </a:p>
              <a:p>
                <a:r>
                  <a:rPr lang="en-US" altLang="ko-KR" dirty="0"/>
                  <a:t>Sends</a:t>
                </a:r>
                <a:r>
                  <a:rPr lang="en-US" altLang="ko-KR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ko-KR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𝐑𝐄𝐏𝟑</m:t>
                        </m:r>
                      </m:sub>
                    </m:sSub>
                    <m:r>
                      <a:rPr lang="en-US" altLang="ko-KR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b="1">
                        <a:latin typeface="Cambria Math" panose="02040503050406030204" pitchFamily="18" charset="0"/>
                      </a:rPr>
                      <m:t>𝐏𝐫𝐨𝐯𝐞</m:t>
                    </m:r>
                    <m:d>
                      <m:d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⋯</m:t>
                        </m:r>
                      </m:e>
                    </m:d>
                  </m:oMath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94C269-FB70-3594-E63A-50F67BCF0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803" y="2915390"/>
                <a:ext cx="3541253" cy="646331"/>
              </a:xfrm>
              <a:prstGeom prst="rect">
                <a:avLst/>
              </a:prstGeom>
              <a:blipFill>
                <a:blip r:embed="rId8"/>
                <a:stretch>
                  <a:fillRect l="-1549" t="-4717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892E40A4-EC5B-C5F6-54FF-20125F9D6072}"/>
              </a:ext>
            </a:extLst>
          </p:cNvPr>
          <p:cNvCxnSpPr>
            <a:cxnSpLocks/>
          </p:cNvCxnSpPr>
          <p:nvPr/>
        </p:nvCxnSpPr>
        <p:spPr>
          <a:xfrm flipH="1">
            <a:off x="2515803" y="4986751"/>
            <a:ext cx="695120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73B85B-F64B-DC9B-7353-4ABF0FF02382}"/>
                  </a:ext>
                </a:extLst>
              </p:cNvPr>
              <p:cNvSpPr txBox="1"/>
              <p:nvPr/>
            </p:nvSpPr>
            <p:spPr>
              <a:xfrm>
                <a:off x="5680252" y="3875105"/>
                <a:ext cx="3786755" cy="1109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dirty="0"/>
                  <a:t>Verifies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ko-KR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𝐑𝐄𝐏𝟑</m:t>
                        </m:r>
                      </m:sub>
                    </m:sSub>
                    <m:r>
                      <a:rPr lang="en-US" altLang="ko-KR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b="1">
                        <a:latin typeface="Cambria Math" panose="02040503050406030204" pitchFamily="18" charset="0"/>
                      </a:rPr>
                      <m:t>𝐕𝐞𝐫𝐢𝐟𝐲</m:t>
                    </m:r>
                    <m:d>
                      <m:d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⋯</m:t>
                        </m:r>
                      </m:e>
                    </m:d>
                  </m:oMath>
                </a14:m>
                <a:endParaRPr lang="en-US" altLang="ko-KR" b="1" dirty="0"/>
              </a:p>
              <a:p>
                <a:pPr algn="r"/>
                <a:r>
                  <a:rPr lang="en-US" altLang="ko-KR" dirty="0"/>
                  <a:t>Sends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ko-KR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den>
                        </m:f>
                        <m: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US" altLang="ko-KR" b="1" dirty="0">
                  <a:solidFill>
                    <a:srgbClr val="0070C0"/>
                  </a:solidFill>
                </a:endParaRPr>
              </a:p>
              <a:p>
                <a:pPr algn="r"/>
                <a:r>
                  <a:rPr lang="en-US" altLang="ko-KR" dirty="0"/>
                  <a:t>Sends</a:t>
                </a:r>
                <a:r>
                  <a:rPr lang="en-US" altLang="ko-KR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ko-KR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𝐃𝐋𝐄𝐐</m:t>
                        </m:r>
                      </m:sub>
                    </m:sSub>
                    <m:r>
                      <a:rPr lang="en-US" altLang="ko-KR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b="1">
                        <a:latin typeface="Cambria Math" panose="02040503050406030204" pitchFamily="18" charset="0"/>
                      </a:rPr>
                      <m:t>𝐏𝐫𝐨𝐯𝐞</m:t>
                    </m:r>
                    <m:d>
                      <m:d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⋯</m:t>
                        </m:r>
                      </m:e>
                    </m:d>
                  </m:oMath>
                </a14:m>
                <a:r>
                  <a:rPr lang="en-US" altLang="ko-KR" b="1" dirty="0"/>
                  <a:t> </a:t>
                </a:r>
                <a:endParaRPr lang="ko-KR" altLang="en-US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73B85B-F64B-DC9B-7353-4ABF0FF02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252" y="3875105"/>
                <a:ext cx="3786755" cy="1109535"/>
              </a:xfrm>
              <a:prstGeom prst="rect">
                <a:avLst/>
              </a:prstGeom>
              <a:blipFill>
                <a:blip r:embed="rId9"/>
                <a:stretch>
                  <a:fillRect t="-3297" b="-54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BEF1C3-2314-4E4F-8798-B67B4F45A622}"/>
                  </a:ext>
                </a:extLst>
              </p:cNvPr>
              <p:cNvSpPr txBox="1"/>
              <p:nvPr/>
            </p:nvSpPr>
            <p:spPr>
              <a:xfrm>
                <a:off x="2515803" y="5306153"/>
                <a:ext cx="5039853" cy="113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Verifies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altLang="ko-KR" dirty="0"/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𝐃𝐋𝐄𝐐</m:t>
                        </m:r>
                      </m:sub>
                    </m:sSub>
                    <m:r>
                      <a:rPr lang="en-US" altLang="ko-KR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b="1">
                        <a:latin typeface="Cambria Math" panose="02040503050406030204" pitchFamily="18" charset="0"/>
                      </a:rPr>
                      <m:t>𝐕𝐞𝐫𝐢𝐟𝐲</m:t>
                    </m:r>
                    <m:d>
                      <m:d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⋯</m:t>
                        </m:r>
                      </m:e>
                    </m:d>
                  </m:oMath>
                </a14:m>
                <a:endParaRPr lang="en-US" altLang="ko-KR" b="1" dirty="0"/>
              </a:p>
              <a:p>
                <a:r>
                  <a:rPr lang="en-US" altLang="ko-KR" dirty="0"/>
                  <a:t>Calculates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ko-KR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ko-KR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den>
                    </m:f>
                    <m:r>
                      <a:rPr lang="en-US" altLang="ko-KR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  <m:r>
                      <a:rPr lang="en-US" altLang="ko-KR" b="1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sSub>
                          <m:sSub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sSub>
                          <m:sSub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b="1" dirty="0"/>
              </a:p>
              <a:p>
                <a:r>
                  <a:rPr lang="en-US" altLang="ko-KR" dirty="0"/>
                  <a:t>Saves</a:t>
                </a:r>
                <a:r>
                  <a:rPr lang="en-US" altLang="ko-KR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d>
                      </m:e>
                    </m:d>
                  </m:oMath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BEF1C3-2314-4E4F-8798-B67B4F45A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803" y="5306153"/>
                <a:ext cx="5039853" cy="1137747"/>
              </a:xfrm>
              <a:prstGeom prst="rect">
                <a:avLst/>
              </a:prstGeom>
              <a:blipFill>
                <a:blip r:embed="rId10"/>
                <a:stretch>
                  <a:fillRect l="-1090" t="-3209" b="-53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말풍선: 모서리가 둥근 사각형 24">
            <a:extLst>
              <a:ext uri="{FF2B5EF4-FFF2-40B4-BE49-F238E27FC236}">
                <a16:creationId xmlns:a16="http://schemas.microsoft.com/office/drawing/2014/main" id="{E1A5E2D9-E36E-4178-2098-335A2DC28CEF}"/>
              </a:ext>
            </a:extLst>
          </p:cNvPr>
          <p:cNvSpPr/>
          <p:nvPr/>
        </p:nvSpPr>
        <p:spPr>
          <a:xfrm>
            <a:off x="9943256" y="2174024"/>
            <a:ext cx="2034988" cy="878541"/>
          </a:xfrm>
          <a:prstGeom prst="wedgeRoundRectCallout">
            <a:avLst>
              <a:gd name="adj1" fmla="val 2074"/>
              <a:gd name="adj2" fmla="val 7372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I can trust </a:t>
            </a:r>
            <a:r>
              <a:rPr lang="en-US" altLang="ko-KR" b="1" dirty="0">
                <a:solidFill>
                  <a:schemeClr val="tx1"/>
                </a:solidFill>
              </a:rPr>
              <a:t>client</a:t>
            </a:r>
            <a:r>
              <a:rPr lang="en-US" altLang="ko-KR" dirty="0">
                <a:solidFill>
                  <a:schemeClr val="tx1"/>
                </a:solidFill>
              </a:rPr>
              <a:t>!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말풍선: 모서리가 둥근 사각형 25">
            <a:extLst>
              <a:ext uri="{FF2B5EF4-FFF2-40B4-BE49-F238E27FC236}">
                <a16:creationId xmlns:a16="http://schemas.microsoft.com/office/drawing/2014/main" id="{9DF078AF-C970-682D-8B11-E466FFB03049}"/>
              </a:ext>
            </a:extLst>
          </p:cNvPr>
          <p:cNvSpPr/>
          <p:nvPr/>
        </p:nvSpPr>
        <p:spPr>
          <a:xfrm>
            <a:off x="213756" y="2174024"/>
            <a:ext cx="2153951" cy="878541"/>
          </a:xfrm>
          <a:prstGeom prst="wedgeRoundRectCallout">
            <a:avLst>
              <a:gd name="adj1" fmla="val -3212"/>
              <a:gd name="adj2" fmla="val 7168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I can trust </a:t>
            </a:r>
            <a:r>
              <a:rPr lang="en-US" altLang="ko-KR" b="1" dirty="0">
                <a:solidFill>
                  <a:schemeClr val="tx1"/>
                </a:solidFill>
              </a:rPr>
              <a:t>server</a:t>
            </a:r>
            <a:r>
              <a:rPr lang="en-US" altLang="ko-KR" dirty="0">
                <a:solidFill>
                  <a:schemeClr val="tx1"/>
                </a:solidFill>
              </a:rPr>
              <a:t>!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사각형: 둥근 모서리 28">
                <a:extLst>
                  <a:ext uri="{FF2B5EF4-FFF2-40B4-BE49-F238E27FC236}">
                    <a16:creationId xmlns:a16="http://schemas.microsoft.com/office/drawing/2014/main" id="{0DD356AF-D2B3-EE74-CA0D-AAED36DE426A}"/>
                  </a:ext>
                </a:extLst>
              </p:cNvPr>
              <p:cNvSpPr/>
              <p:nvPr/>
            </p:nvSpPr>
            <p:spPr>
              <a:xfrm>
                <a:off x="2515803" y="1868089"/>
                <a:ext cx="8918909" cy="227821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DLEQ</m:t>
                        </m:r>
                      </m:sub>
                    </m:sSub>
                  </m:oMath>
                </a14:m>
                <a:r>
                  <a:rPr lang="ko-KR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is </a:t>
                </a:r>
                <a:r>
                  <a:rPr lang="en-US" altLang="ko-KR" b="1" dirty="0">
                    <a:solidFill>
                      <a:schemeClr val="tx1"/>
                    </a:solidFill>
                  </a:rPr>
                  <a:t>ZKP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 which proves that </a:t>
                </a:r>
                <a:r>
                  <a:rPr lang="en-US" altLang="ko-KR" b="1" dirty="0">
                    <a:solidFill>
                      <a:schemeClr val="tx1"/>
                    </a:solidFill>
                  </a:rPr>
                  <a:t>discrete logarithm of two equation is same 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𝒙𝑮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𝒙𝑾</m:t>
                    </m:r>
                  </m:oMath>
                </a14:m>
                <a:r>
                  <a:rPr lang="ko-KR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ko-KR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is generator of</a:t>
                </a:r>
                <a:r>
                  <a:rPr lang="en-US" altLang="ko-K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endParaRPr lang="en-US" altLang="ko-KR" dirty="0">
                  <a:solidFill>
                    <a:schemeClr val="tx1"/>
                  </a:solidFill>
                </a:endParaRPr>
              </a:p>
              <a:p>
                <a:endParaRPr lang="en-US" altLang="ko-KR" b="1" dirty="0">
                  <a:solidFill>
                    <a:schemeClr val="tx1"/>
                  </a:solidFill>
                </a:endParaRPr>
              </a:p>
              <a:p>
                <a:r>
                  <a:rPr lang="en-US" altLang="ko-KR" dirty="0">
                    <a:solidFill>
                      <a:schemeClr val="tx1"/>
                    </a:solidFill>
                  </a:rPr>
                  <a:t>Server knows some</a:t>
                </a:r>
                <a:r>
                  <a:rPr lang="en-US" altLang="ko-K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ko-KR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which satisfies</a:t>
                </a:r>
                <a:r>
                  <a:rPr lang="en-US" altLang="ko-K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sSub>
                      <m:sSubPr>
                        <m:ctrlP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𝒚𝑺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𝒔𝑺</m:t>
                    </m:r>
                  </m:oMath>
                </a14:m>
                <a:endParaRPr lang="en-US" altLang="ko-KR" b="1" dirty="0">
                  <a:solidFill>
                    <a:schemeClr val="tx1"/>
                  </a:solidFill>
                </a:endParaRPr>
              </a:p>
              <a:p>
                <a:r>
                  <a:rPr lang="en-US" altLang="ko-KR" dirty="0">
                    <a:solidFill>
                      <a:schemeClr val="tx1"/>
                    </a:solidFill>
                  </a:rPr>
                  <a:t>Server knows some</a:t>
                </a:r>
                <a:r>
                  <a:rPr lang="en-US" altLang="ko-K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ko-KR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which satisfies following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ko-K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altLang="ko-K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den>
                          </m:f>
                        </m:e>
                      </m:d>
                      <m:r>
                        <a:rPr lang="en-US" altLang="ko-K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ko-K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num>
                            <m:den>
                              <m:r>
                                <a:rPr lang="en-US" altLang="ko-K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altLang="ko-K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𝒔𝑺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사각형: 둥근 모서리 28">
                <a:extLst>
                  <a:ext uri="{FF2B5EF4-FFF2-40B4-BE49-F238E27FC236}">
                    <a16:creationId xmlns:a16="http://schemas.microsoft.com/office/drawing/2014/main" id="{0DD356AF-D2B3-EE74-CA0D-AAED36DE4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803" y="1868089"/>
                <a:ext cx="8918909" cy="2278216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7876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99784-9E2D-B80C-2130-9ACC83943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0DF4CE-536D-2959-3E51-33E1CA98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E3945BC-088E-1BD3-6D33-F353C7914A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Detailed Issuance protocol and Redemption protocol</a:t>
            </a:r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A280280-D886-0873-4470-A7B081FF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46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0147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AFFFC-3F0C-1131-BECF-B958959BB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2E55DF-53C7-6E5B-4CB4-F944093F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Notations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ADA0383-A283-F2AB-4881-2EA107E08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10515601" cy="4351339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Setup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sup>
                        </m:sSup>
                      </m:e>
                    </m:d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pp</m:t>
                    </m:r>
                  </m:oMath>
                </a14:m>
                <a:endParaRPr lang="en-US" altLang="ko-KR" dirty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Server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KeyGen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pp</m:t>
                        </m:r>
                      </m:e>
                    </m:d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sk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dirty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lient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KeyGen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pp</m:t>
                        </m:r>
                      </m:e>
                    </m:d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sk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dirty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Client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Query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pp</m:t>
                        </m:r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sk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e>
                    </m:d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query</m:t>
                        </m:r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st</m:t>
                        </m:r>
                      </m:e>
                    </m:d>
                  </m:oMath>
                </a14:m>
                <a:endParaRPr lang="en-US" altLang="ko-KR" dirty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Server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Issue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pp</m:t>
                        </m:r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sk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query</m:t>
                        </m:r>
                      </m:e>
                    </m:d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resp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lang="en-US" altLang="ko-KR" dirty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Client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Final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st</m:t>
                        </m:r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resp</m:t>
                        </m:r>
                      </m:e>
                    </m:d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US" altLang="ko-KR" dirty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i="0">
                            <a:latin typeface="Cambria Math" panose="02040503050406030204" pitchFamily="18" charset="0"/>
                          </a:rPr>
                          <m:t>Client</m:t>
                        </m:r>
                        <m:r>
                          <a:rPr lang="en-US" altLang="ko-KR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ko-KR" i="0">
                            <a:latin typeface="Cambria Math" panose="02040503050406030204" pitchFamily="18" charset="0"/>
                          </a:rPr>
                          <m:t>Prove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i="0">
                                <a:latin typeface="Cambria Math" panose="02040503050406030204" pitchFamily="18" charset="0"/>
                              </a:rPr>
                              <m:t>pp</m:t>
                            </m:r>
                            <m:r>
                              <a:rPr lang="en-US" altLang="ko-KR" i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altLang="ko-KR" i="0">
                                <a:latin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altLang="ko-KR" i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altLang="ko-KR" i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altLang="ko-KR" i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altLang="ko-KR" i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i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i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sub>
                            </m:sSub>
                            <m:r>
                              <a:rPr lang="en-US" altLang="ko-KR" i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altLang="ko-KR" i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i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i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b>
                            </m:sSub>
                          </m:e>
                        </m:d>
                        <m:r>
                          <a:rPr lang="en-US" altLang="ko-KR" i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m:rPr>
                            <m:sty m:val="p"/>
                          </m:rPr>
                          <a:rPr lang="en-US" altLang="ko-KR" i="0">
                            <a:latin typeface="Cambria Math" panose="02040503050406030204" pitchFamily="18" charset="0"/>
                          </a:rPr>
                          <m:t>Server</m:t>
                        </m:r>
                        <m:r>
                          <a:rPr lang="en-US" altLang="ko-KR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ko-KR" i="0">
                            <a:latin typeface="Cambria Math" panose="02040503050406030204" pitchFamily="18" charset="0"/>
                          </a:rPr>
                          <m:t>Verify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i="0">
                                <a:latin typeface="Cambria Math" panose="02040503050406030204" pitchFamily="18" charset="0"/>
                              </a:rPr>
                              <m:t>pp</m:t>
                            </m:r>
                            <m:r>
                              <a:rPr lang="en-US" altLang="ko-KR" i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altLang="ko-KR" i="0">
                                <a:latin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altLang="ko-KR" i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i="0">
                                    <a:latin typeface="Cambria Math" panose="02040503050406030204" pitchFamily="18" charset="0"/>
                                  </a:rPr>
                                  <m:t>sk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i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→0/1</m:t>
                    </m:r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ADA0383-A283-F2AB-4881-2EA107E08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10515601" cy="435133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2DC823B-A1AF-8C31-8F8D-37DB89E446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Detailed Non-Transferable Anonymous Tokens (NTAT) Scheme</a:t>
            </a:r>
            <a:endParaRPr lang="ko-KR" alt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277F4B6C-2AC7-1E08-E659-FE6692E32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47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50041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BC6BD-4FB8-0B59-F7FE-938F46B78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24400B6A-8368-83FB-6AC2-74230C038282}"/>
              </a:ext>
            </a:extLst>
          </p:cNvPr>
          <p:cNvSpPr/>
          <p:nvPr/>
        </p:nvSpPr>
        <p:spPr>
          <a:xfrm>
            <a:off x="8517985" y="3479348"/>
            <a:ext cx="2228427" cy="105999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1"/>
              </a:buClr>
            </a:pP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F27E98E8-60C8-1354-A1DA-6FB4D8315DB5}"/>
              </a:ext>
            </a:extLst>
          </p:cNvPr>
          <p:cNvSpPr/>
          <p:nvPr/>
        </p:nvSpPr>
        <p:spPr>
          <a:xfrm>
            <a:off x="1350153" y="3479348"/>
            <a:ext cx="2228427" cy="105999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1"/>
              </a:buClr>
            </a:pPr>
            <a:endParaRPr lang="en-US" altLang="ko-KR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사각형: 둥근 모서리 30">
                <a:extLst>
                  <a:ext uri="{FF2B5EF4-FFF2-40B4-BE49-F238E27FC236}">
                    <a16:creationId xmlns:a16="http://schemas.microsoft.com/office/drawing/2014/main" id="{3F13FE45-D266-0C08-554F-A219CA1ACABB}"/>
                  </a:ext>
                </a:extLst>
              </p:cNvPr>
              <p:cNvSpPr/>
              <p:nvPr/>
            </p:nvSpPr>
            <p:spPr>
              <a:xfrm>
                <a:off x="1350153" y="3479348"/>
                <a:ext cx="2228427" cy="1059995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𝔾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sub>
                    </m:sSub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3.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4.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사각형: 둥근 모서리 30">
                <a:extLst>
                  <a:ext uri="{FF2B5EF4-FFF2-40B4-BE49-F238E27FC236}">
                    <a16:creationId xmlns:a16="http://schemas.microsoft.com/office/drawing/2014/main" id="{3F13FE45-D266-0C08-554F-A219CA1ACA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153" y="3479348"/>
                <a:ext cx="2228427" cy="1059995"/>
              </a:xfrm>
              <a:prstGeom prst="roundRect">
                <a:avLst/>
              </a:prstGeom>
              <a:blipFill>
                <a:blip r:embed="rId2"/>
                <a:stretch>
                  <a:fillRect b="-114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B582849A-D7F8-A1AB-7388-B72344CF6047}"/>
              </a:ext>
            </a:extLst>
          </p:cNvPr>
          <p:cNvSpPr/>
          <p:nvPr/>
        </p:nvSpPr>
        <p:spPr>
          <a:xfrm>
            <a:off x="4313806" y="2048642"/>
            <a:ext cx="3564391" cy="8741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FF0000"/>
              </a:buClr>
            </a:pP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601E8B1-1360-B966-7B8D-8867A2E3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NTAT Scheme – Setup Phase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4B99D21-9B63-3DC5-3A8E-00256EE5D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Detailed Issuance protocol and Redemption protocol</a:t>
            </a:r>
          </a:p>
        </p:txBody>
      </p:sp>
      <p:cxnSp>
        <p:nvCxnSpPr>
          <p:cNvPr id="13" name="연결선: 구부러짐 12">
            <a:extLst>
              <a:ext uri="{FF2B5EF4-FFF2-40B4-BE49-F238E27FC236}">
                <a16:creationId xmlns:a16="http://schemas.microsoft.com/office/drawing/2014/main" id="{C820BFB9-D8B7-8D1E-392F-BEA19E7AAC70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704857" y="3188608"/>
            <a:ext cx="3636" cy="247648"/>
          </a:xfrm>
          <a:prstGeom prst="curvedConnector3">
            <a:avLst>
              <a:gd name="adj1" fmla="val -935536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그룹 6">
            <a:extLst>
              <a:ext uri="{FF2B5EF4-FFF2-40B4-BE49-F238E27FC236}">
                <a16:creationId xmlns:a16="http://schemas.microsoft.com/office/drawing/2014/main" id="{37136DB5-9BA8-2B09-E578-601D7C294604}"/>
              </a:ext>
            </a:extLst>
          </p:cNvPr>
          <p:cNvGrpSpPr/>
          <p:nvPr/>
        </p:nvGrpSpPr>
        <p:grpSpPr>
          <a:xfrm>
            <a:off x="3303135" y="1623436"/>
            <a:ext cx="877661" cy="4532437"/>
            <a:chOff x="3088140" y="1509135"/>
            <a:chExt cx="877661" cy="4532437"/>
          </a:xfrm>
        </p:grpSpPr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B46185EB-8C4E-D836-45F1-FADD0C1BD065}"/>
                </a:ext>
              </a:extLst>
            </p:cNvPr>
            <p:cNvCxnSpPr>
              <a:cxnSpLocks/>
            </p:cNvCxnSpPr>
            <p:nvPr/>
          </p:nvCxnSpPr>
          <p:spPr>
            <a:xfrm>
              <a:off x="3526971" y="1878467"/>
              <a:ext cx="0" cy="41631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6D1FC6-FC3E-2273-6AE4-E515BD2F5BEB}"/>
                </a:ext>
              </a:extLst>
            </p:cNvPr>
            <p:cNvSpPr txBox="1"/>
            <p:nvPr/>
          </p:nvSpPr>
          <p:spPr>
            <a:xfrm>
              <a:off x="3088140" y="1509135"/>
              <a:ext cx="877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Client</a:t>
              </a:r>
              <a:endParaRPr lang="ko-KR" altLang="en-US" b="1" dirty="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B2398331-6CFD-9A75-B9F8-63EAD6A7D124}"/>
              </a:ext>
            </a:extLst>
          </p:cNvPr>
          <p:cNvGrpSpPr/>
          <p:nvPr/>
        </p:nvGrpSpPr>
        <p:grpSpPr>
          <a:xfrm>
            <a:off x="8011207" y="1620322"/>
            <a:ext cx="877661" cy="4535551"/>
            <a:chOff x="7796212" y="1506022"/>
            <a:chExt cx="877661" cy="4535550"/>
          </a:xfrm>
        </p:grpSpPr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2FDAC7AF-45F5-949D-BA3D-6F74CC950F76}"/>
                </a:ext>
              </a:extLst>
            </p:cNvPr>
            <p:cNvCxnSpPr>
              <a:cxnSpLocks/>
            </p:cNvCxnSpPr>
            <p:nvPr/>
          </p:nvCxnSpPr>
          <p:spPr>
            <a:xfrm>
              <a:off x="8235043" y="1878467"/>
              <a:ext cx="0" cy="41631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457285-3DDF-49B7-0F2F-DC1A8B547444}"/>
                </a:ext>
              </a:extLst>
            </p:cNvPr>
            <p:cNvSpPr txBox="1"/>
            <p:nvPr/>
          </p:nvSpPr>
          <p:spPr>
            <a:xfrm>
              <a:off x="7796212" y="1506022"/>
              <a:ext cx="877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Server</a:t>
              </a:r>
              <a:endParaRPr lang="ko-KR" altLang="en-US" b="1" dirty="0"/>
            </a:p>
          </p:txBody>
        </p:sp>
      </p:grp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663B741F-1000-B39F-DFB3-F1F38BBAD7F8}"/>
              </a:ext>
            </a:extLst>
          </p:cNvPr>
          <p:cNvSpPr/>
          <p:nvPr/>
        </p:nvSpPr>
        <p:spPr>
          <a:xfrm>
            <a:off x="1254223" y="3188609"/>
            <a:ext cx="1752517" cy="38372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 err="1">
                <a:solidFill>
                  <a:schemeClr val="tx1"/>
                </a:solidFill>
              </a:rPr>
              <a:t>Client.KeyGen</a:t>
            </a:r>
            <a:r>
              <a:rPr lang="en-US" altLang="ko-KR" sz="1400" b="1" dirty="0">
                <a:solidFill>
                  <a:schemeClr val="tx1"/>
                </a:solidFill>
              </a:rPr>
              <a:t>(pp)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33" name="연결선: 구부러짐 32">
            <a:extLst>
              <a:ext uri="{FF2B5EF4-FFF2-40B4-BE49-F238E27FC236}">
                <a16:creationId xmlns:a16="http://schemas.microsoft.com/office/drawing/2014/main" id="{EFC0EFF7-56AE-B5CB-DA2B-D970B14C2F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8468329" y="3188609"/>
            <a:ext cx="3636" cy="247648"/>
          </a:xfrm>
          <a:prstGeom prst="curvedConnector3">
            <a:avLst>
              <a:gd name="adj1" fmla="val -935536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사각형: 둥근 모서리 34">
                <a:extLst>
                  <a:ext uri="{FF2B5EF4-FFF2-40B4-BE49-F238E27FC236}">
                    <a16:creationId xmlns:a16="http://schemas.microsoft.com/office/drawing/2014/main" id="{523A8809-2523-2A90-8F31-FA147C1CFC43}"/>
                  </a:ext>
                </a:extLst>
              </p:cNvPr>
              <p:cNvSpPr/>
              <p:nvPr/>
            </p:nvSpPr>
            <p:spPr>
              <a:xfrm>
                <a:off x="8517985" y="3479348"/>
                <a:ext cx="2228427" cy="1059995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𝔾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sub>
                    </m:sSub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3.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4.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사각형: 둥근 모서리 34">
                <a:extLst>
                  <a:ext uri="{FF2B5EF4-FFF2-40B4-BE49-F238E27FC236}">
                    <a16:creationId xmlns:a16="http://schemas.microsoft.com/office/drawing/2014/main" id="{523A8809-2523-2A90-8F31-FA147C1CFC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985" y="3479348"/>
                <a:ext cx="2228427" cy="1059995"/>
              </a:xfrm>
              <a:prstGeom prst="roundRect">
                <a:avLst/>
              </a:prstGeom>
              <a:blipFill>
                <a:blip r:embed="rId3"/>
                <a:stretch>
                  <a:fillRect b="-114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4D2ED3A8-FA53-5FB9-589F-A07FAD1B141D}"/>
              </a:ext>
            </a:extLst>
          </p:cNvPr>
          <p:cNvSpPr/>
          <p:nvPr/>
        </p:nvSpPr>
        <p:spPr>
          <a:xfrm>
            <a:off x="9089330" y="3188609"/>
            <a:ext cx="1752517" cy="38372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400" b="1" dirty="0" err="1">
                <a:solidFill>
                  <a:schemeClr val="tx1"/>
                </a:solidFill>
              </a:rPr>
              <a:t>Server.KeyGen</a:t>
            </a:r>
            <a:r>
              <a:rPr lang="en-US" altLang="ko-KR" sz="1400" b="1" dirty="0">
                <a:solidFill>
                  <a:schemeClr val="tx1"/>
                </a:solidFill>
              </a:rPr>
              <a:t>(pp)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사각형: 둥근 모서리 36">
                <a:extLst>
                  <a:ext uri="{FF2B5EF4-FFF2-40B4-BE49-F238E27FC236}">
                    <a16:creationId xmlns:a16="http://schemas.microsoft.com/office/drawing/2014/main" id="{C59E27BB-30E0-18E5-0C24-CE142F296DC8}"/>
                  </a:ext>
                </a:extLst>
              </p:cNvPr>
              <p:cNvSpPr/>
              <p:nvPr/>
            </p:nvSpPr>
            <p:spPr>
              <a:xfrm>
                <a:off x="4221271" y="1757062"/>
                <a:ext cx="1396096" cy="38372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tx1"/>
                    </a:solidFill>
                  </a:rPr>
                  <a:t>Setup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ko-KR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sup>
                        </m:sSup>
                      </m:e>
                    </m:d>
                  </m:oMath>
                </a14:m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사각형: 둥근 모서리 36">
                <a:extLst>
                  <a:ext uri="{FF2B5EF4-FFF2-40B4-BE49-F238E27FC236}">
                    <a16:creationId xmlns:a16="http://schemas.microsoft.com/office/drawing/2014/main" id="{C59E27BB-30E0-18E5-0C24-CE142F296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271" y="1757062"/>
                <a:ext cx="1396096" cy="38372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그룹 9">
            <a:extLst>
              <a:ext uri="{FF2B5EF4-FFF2-40B4-BE49-F238E27FC236}">
                <a16:creationId xmlns:a16="http://schemas.microsoft.com/office/drawing/2014/main" id="{BC31DBCA-A32A-32A0-E4B2-89CBEA66D0CA}"/>
              </a:ext>
            </a:extLst>
          </p:cNvPr>
          <p:cNvGrpSpPr/>
          <p:nvPr/>
        </p:nvGrpSpPr>
        <p:grpSpPr>
          <a:xfrm>
            <a:off x="3923282" y="2766339"/>
            <a:ext cx="3564391" cy="1239251"/>
            <a:chOff x="4057213" y="2770094"/>
            <a:chExt cx="3564391" cy="12392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사각형: 둥근 모서리 2">
                  <a:extLst>
                    <a:ext uri="{FF2B5EF4-FFF2-40B4-BE49-F238E27FC236}">
                      <a16:creationId xmlns:a16="http://schemas.microsoft.com/office/drawing/2014/main" id="{CEFBD350-89EE-AE9C-4A2C-DE79A30A9626}"/>
                    </a:ext>
                  </a:extLst>
                </p:cNvPr>
                <p:cNvSpPr/>
                <p:nvPr/>
              </p:nvSpPr>
              <p:spPr>
                <a:xfrm>
                  <a:off x="4057213" y="3206607"/>
                  <a:ext cx="3564391" cy="802737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buClr>
                      <a:srgbClr val="FF0000"/>
                    </a:buClr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ko-KR" altLang="en-US" sz="1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ko-KR" sz="1400" dirty="0">
                      <a:solidFill>
                        <a:schemeClr val="tx1"/>
                      </a:solidFill>
                    </a:rPr>
                    <a:t>: Generator for </a:t>
                  </a:r>
                  <a:r>
                    <a:rPr lang="en-US" altLang="ko-KR" sz="1400" b="1" dirty="0">
                      <a:solidFill>
                        <a:schemeClr val="tx1"/>
                      </a:solidFill>
                    </a:rPr>
                    <a:t>client public key</a:t>
                  </a:r>
                </a:p>
                <a:p>
                  <a:pPr>
                    <a:buClr>
                      <a:srgbClr val="FF0000"/>
                    </a:buClr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</a:rPr>
                    <a:t> : Generator for </a:t>
                  </a:r>
                  <a:r>
                    <a:rPr lang="en-US" altLang="ko-KR" sz="1400" b="1" dirty="0">
                      <a:solidFill>
                        <a:schemeClr val="tx1"/>
                      </a:solidFill>
                    </a:rPr>
                    <a:t>server public key</a:t>
                  </a:r>
                </a:p>
                <a:p>
                  <a:pPr>
                    <a:buClr>
                      <a:srgbClr val="FF0000"/>
                    </a:buClr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ko-KR" altLang="en-US" sz="1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ko-KR" sz="1400" dirty="0">
                      <a:solidFill>
                        <a:schemeClr val="tx1"/>
                      </a:solidFill>
                    </a:rPr>
                    <a:t>: Generator for </a:t>
                  </a:r>
                  <a:r>
                    <a:rPr lang="en-US" altLang="ko-KR" sz="1400" b="1" dirty="0">
                      <a:solidFill>
                        <a:schemeClr val="tx1"/>
                      </a:solidFill>
                    </a:rPr>
                    <a:t>commitment</a:t>
                  </a:r>
                  <a:endParaRPr lang="ko-KR" altLang="en-US" sz="1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사각형: 둥근 모서리 2">
                  <a:extLst>
                    <a:ext uri="{FF2B5EF4-FFF2-40B4-BE49-F238E27FC236}">
                      <a16:creationId xmlns:a16="http://schemas.microsoft.com/office/drawing/2014/main" id="{7DDA2EFF-6837-FD91-7E1A-BA35E1F2D1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7213" y="3206607"/>
                  <a:ext cx="3564391" cy="802737"/>
                </a:xfrm>
                <a:prstGeom prst="roundRect">
                  <a:avLst/>
                </a:prstGeom>
                <a:blipFill>
                  <a:blip r:embed="rId6"/>
                  <a:stretch>
                    <a:fillRect b="-1460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직선 화살표 연결선 8">
              <a:extLst>
                <a:ext uri="{FF2B5EF4-FFF2-40B4-BE49-F238E27FC236}">
                  <a16:creationId xmlns:a16="http://schemas.microsoft.com/office/drawing/2014/main" id="{7E4407B5-3B16-DBB2-66A2-B07A79655C80}"/>
                </a:ext>
              </a:extLst>
            </p:cNvPr>
            <p:cNvCxnSpPr>
              <a:stCxn id="3" idx="0"/>
            </p:cNvCxnSpPr>
            <p:nvPr/>
          </p:nvCxnSpPr>
          <p:spPr>
            <a:xfrm flipH="1" flipV="1">
              <a:off x="5839408" y="2770094"/>
              <a:ext cx="1" cy="4365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사각형: 둥근 모서리 13">
                <a:extLst>
                  <a:ext uri="{FF2B5EF4-FFF2-40B4-BE49-F238E27FC236}">
                    <a16:creationId xmlns:a16="http://schemas.microsoft.com/office/drawing/2014/main" id="{25A2CD87-B477-E7F2-B02F-C31EBF885227}"/>
                  </a:ext>
                </a:extLst>
              </p:cNvPr>
              <p:cNvSpPr/>
              <p:nvPr/>
            </p:nvSpPr>
            <p:spPr>
              <a:xfrm>
                <a:off x="4313806" y="2048642"/>
                <a:ext cx="3564391" cy="874175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Clr>
                    <a:srgbClr val="FF0000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Generate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ko-KR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400" dirty="0">
                    <a:solidFill>
                      <a:schemeClr val="tx1"/>
                    </a:solidFill>
                  </a:rPr>
                  <a:t>of order q</a:t>
                </a:r>
              </a:p>
              <a:p>
                <a:pPr>
                  <a:buClr>
                    <a:srgbClr val="FF0000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Select random generators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endParaRPr lang="en-US" altLang="ko-KR" sz="1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rgbClr val="FF0000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𝔾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사각형: 둥근 모서리 13">
                <a:extLst>
                  <a:ext uri="{FF2B5EF4-FFF2-40B4-BE49-F238E27FC236}">
                    <a16:creationId xmlns:a16="http://schemas.microsoft.com/office/drawing/2014/main" id="{25A2CD87-B477-E7F2-B02F-C31EBF885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806" y="2048642"/>
                <a:ext cx="3564391" cy="87417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슬라이드 번호 개체 틀 16">
            <a:extLst>
              <a:ext uri="{FF2B5EF4-FFF2-40B4-BE49-F238E27FC236}">
                <a16:creationId xmlns:a16="http://schemas.microsoft.com/office/drawing/2014/main" id="{CBE29C1F-3006-5134-9976-F7E184F4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48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37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2" grpId="0" animBg="1"/>
      <p:bldP spid="32" grpId="0" animBg="1"/>
      <p:bldP spid="36" grpId="0" animBg="1"/>
      <p:bldP spid="3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88845-473D-7E1A-914E-AC1DE83C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4DD8D1D2-7957-7F35-C7C2-9FA81AFE8E58}"/>
              </a:ext>
            </a:extLst>
          </p:cNvPr>
          <p:cNvSpPr/>
          <p:nvPr/>
        </p:nvSpPr>
        <p:spPr>
          <a:xfrm>
            <a:off x="328891" y="4730382"/>
            <a:ext cx="3325904" cy="185534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1"/>
              </a:buClr>
            </a:pPr>
            <a:endParaRPr lang="en-US" altLang="ko-KR" sz="1400" i="1" dirty="0">
              <a:solidFill>
                <a:schemeClr val="tx1"/>
              </a:solidFill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B2A7FBFA-254F-7700-D8B0-52B4557C7ACD}"/>
              </a:ext>
            </a:extLst>
          </p:cNvPr>
          <p:cNvSpPr/>
          <p:nvPr/>
        </p:nvSpPr>
        <p:spPr>
          <a:xfrm>
            <a:off x="8513992" y="3107574"/>
            <a:ext cx="3516643" cy="23695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1"/>
              </a:buClr>
            </a:pP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C7915269-A027-8800-6AA9-214E03E52E1D}"/>
              </a:ext>
            </a:extLst>
          </p:cNvPr>
          <p:cNvSpPr/>
          <p:nvPr/>
        </p:nvSpPr>
        <p:spPr>
          <a:xfrm>
            <a:off x="488309" y="2447501"/>
            <a:ext cx="3167875" cy="17552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1"/>
              </a:buClr>
            </a:pPr>
            <a:endParaRPr lang="en-US" altLang="ko-KR" sz="1400" i="1" dirty="0">
              <a:solidFill>
                <a:schemeClr val="tx1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F8ADC25-E580-627A-E852-02A97A77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NTAT Scheme – Issuance Phase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25DF6AF-5BA2-9906-2AA9-D0E7BC2CAB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Detailed Non-Transferable Anonymous Tokens (NTAT) Scheme</a:t>
            </a:r>
            <a:endParaRPr lang="ko-KR" altLang="en-US" dirty="0"/>
          </a:p>
        </p:txBody>
      </p:sp>
      <p:cxnSp>
        <p:nvCxnSpPr>
          <p:cNvPr id="13" name="연결선: 구부러짐 12">
            <a:extLst>
              <a:ext uri="{FF2B5EF4-FFF2-40B4-BE49-F238E27FC236}">
                <a16:creationId xmlns:a16="http://schemas.microsoft.com/office/drawing/2014/main" id="{80CCC209-D298-A57F-EE4A-14B3EC9374F4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704857" y="2156761"/>
            <a:ext cx="3636" cy="247648"/>
          </a:xfrm>
          <a:prstGeom prst="curvedConnector3">
            <a:avLst>
              <a:gd name="adj1" fmla="val -935536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528AA0A6-DF61-9B96-6769-E7FDF453449D}"/>
              </a:ext>
            </a:extLst>
          </p:cNvPr>
          <p:cNvCxnSpPr>
            <a:cxnSpLocks/>
          </p:cNvCxnSpPr>
          <p:nvPr/>
        </p:nvCxnSpPr>
        <p:spPr>
          <a:xfrm>
            <a:off x="3805919" y="2795272"/>
            <a:ext cx="458016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AE0C043-AC74-B4C7-B5CC-951F3A0148C0}"/>
                  </a:ext>
                </a:extLst>
              </p:cNvPr>
              <p:cNvSpPr txBox="1"/>
              <p:nvPr/>
            </p:nvSpPr>
            <p:spPr>
              <a:xfrm>
                <a:off x="4025845" y="2447501"/>
                <a:ext cx="4140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>
                          <a:latin typeface="Cambria Math" panose="02040503050406030204" pitchFamily="18" charset="0"/>
                        </a:rPr>
                        <m:t>𝐪𝐮𝐞𝐫𝐲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 :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AE0C043-AC74-B4C7-B5CC-951F3A014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845" y="2447501"/>
                <a:ext cx="4140312" cy="369332"/>
              </a:xfrm>
              <a:prstGeom prst="rect">
                <a:avLst/>
              </a:prstGeom>
              <a:blipFill>
                <a:blip r:embed="rId2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그룹 6">
            <a:extLst>
              <a:ext uri="{FF2B5EF4-FFF2-40B4-BE49-F238E27FC236}">
                <a16:creationId xmlns:a16="http://schemas.microsoft.com/office/drawing/2014/main" id="{954706E2-ED41-14E7-DBBE-8E579F6EB9C6}"/>
              </a:ext>
            </a:extLst>
          </p:cNvPr>
          <p:cNvGrpSpPr/>
          <p:nvPr/>
        </p:nvGrpSpPr>
        <p:grpSpPr>
          <a:xfrm>
            <a:off x="3303135" y="1623436"/>
            <a:ext cx="877661" cy="4532437"/>
            <a:chOff x="3088140" y="1509135"/>
            <a:chExt cx="877661" cy="4532437"/>
          </a:xfrm>
        </p:grpSpPr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F9CF3CB2-05E4-3F18-FB20-A70CB4CBC6E8}"/>
                </a:ext>
              </a:extLst>
            </p:cNvPr>
            <p:cNvCxnSpPr>
              <a:cxnSpLocks/>
            </p:cNvCxnSpPr>
            <p:nvPr/>
          </p:nvCxnSpPr>
          <p:spPr>
            <a:xfrm>
              <a:off x="3526971" y="1878467"/>
              <a:ext cx="0" cy="41631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6025183-DBDF-2377-7C74-1C2CE2B7A30A}"/>
                </a:ext>
              </a:extLst>
            </p:cNvPr>
            <p:cNvSpPr txBox="1"/>
            <p:nvPr/>
          </p:nvSpPr>
          <p:spPr>
            <a:xfrm>
              <a:off x="3088140" y="1509135"/>
              <a:ext cx="877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Client</a:t>
              </a:r>
              <a:endParaRPr lang="ko-KR" altLang="en-US" b="1" dirty="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72419C53-C3E0-4086-7BDF-6DC7EC835E17}"/>
              </a:ext>
            </a:extLst>
          </p:cNvPr>
          <p:cNvGrpSpPr/>
          <p:nvPr/>
        </p:nvGrpSpPr>
        <p:grpSpPr>
          <a:xfrm>
            <a:off x="8011207" y="1620322"/>
            <a:ext cx="877661" cy="4535551"/>
            <a:chOff x="7796212" y="1506022"/>
            <a:chExt cx="877661" cy="4535550"/>
          </a:xfrm>
        </p:grpSpPr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BA722A0B-D273-D334-873C-C43301FB90A5}"/>
                </a:ext>
              </a:extLst>
            </p:cNvPr>
            <p:cNvCxnSpPr>
              <a:cxnSpLocks/>
            </p:cNvCxnSpPr>
            <p:nvPr/>
          </p:nvCxnSpPr>
          <p:spPr>
            <a:xfrm>
              <a:off x="8235043" y="1878467"/>
              <a:ext cx="0" cy="41631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55E8FA-D2F6-0E8F-E124-5D373BD3EC42}"/>
                </a:ext>
              </a:extLst>
            </p:cNvPr>
            <p:cNvSpPr txBox="1"/>
            <p:nvPr/>
          </p:nvSpPr>
          <p:spPr>
            <a:xfrm>
              <a:off x="7796212" y="1506022"/>
              <a:ext cx="877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Server</a:t>
              </a:r>
              <a:endParaRPr lang="ko-KR" alt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사각형: 둥근 모서리 30">
                <a:extLst>
                  <a:ext uri="{FF2B5EF4-FFF2-40B4-BE49-F238E27FC236}">
                    <a16:creationId xmlns:a16="http://schemas.microsoft.com/office/drawing/2014/main" id="{D98B0D69-7EBB-D67A-6965-D1F0675FF98A}"/>
                  </a:ext>
                </a:extLst>
              </p:cNvPr>
              <p:cNvSpPr/>
              <p:nvPr/>
            </p:nvSpPr>
            <p:spPr>
              <a:xfrm>
                <a:off x="488309" y="2447501"/>
                <a:ext cx="3167875" cy="1755219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1.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𝔾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3.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ko-KR" sz="14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4.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5.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REP</m:t>
                        </m:r>
                        <m:r>
                          <a:rPr lang="en-US" altLang="ko-KR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Prove</m:t>
                    </m:r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pp</m:t>
                        </m:r>
                        <m:r>
                          <a:rPr lang="en-US" altLang="ko-KR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altLang="ko-KR" sz="1400" i="1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6</a:t>
                </a:r>
                <a:r>
                  <a:rPr lang="en-US" altLang="ko-KR" sz="1400" i="1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𝑞𝑢𝑒𝑟𝑦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1400" i="1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7</a:t>
                </a:r>
                <a:r>
                  <a:rPr lang="en-US" altLang="ko-KR" sz="1400" i="1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𝑠𝑡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altLang="ko-KR" sz="1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사각형: 둥근 모서리 30">
                <a:extLst>
                  <a:ext uri="{FF2B5EF4-FFF2-40B4-BE49-F238E27FC236}">
                    <a16:creationId xmlns:a16="http://schemas.microsoft.com/office/drawing/2014/main" id="{D98B0D69-7EBB-D67A-6965-D1F0675FF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09" y="2447501"/>
                <a:ext cx="3167875" cy="175521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id="{D77676B8-98A1-1F46-F414-722045827FB4}"/>
                  </a:ext>
                </a:extLst>
              </p:cNvPr>
              <p:cNvSpPr/>
              <p:nvPr/>
            </p:nvSpPr>
            <p:spPr>
              <a:xfrm>
                <a:off x="392375" y="2156762"/>
                <a:ext cx="2413524" cy="38372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b="1" dirty="0">
                    <a:solidFill>
                      <a:schemeClr val="tx1"/>
                    </a:solidFill>
                  </a:rPr>
                  <a:t>Client.</a:t>
                </a:r>
                <a:r>
                  <a:rPr lang="en-US" altLang="ko-KR" sz="1400" b="1" dirty="0" err="1">
                    <a:solidFill>
                      <a:schemeClr val="tx1"/>
                    </a:solidFill>
                  </a:rPr>
                  <a:t>Query</a:t>
                </a:r>
                <a:r>
                  <a:rPr lang="en-US" altLang="ko-KR" sz="1400" b="1" dirty="0">
                    <a:solidFill>
                      <a:schemeClr val="tx1"/>
                    </a:solidFill>
                  </a:rPr>
                  <a:t>(pp,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sSub>
                      <m:sSubPr>
                        <m:ctrlP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sSub>
                      <m:sSubPr>
                        <m:ctrlP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altLang="ko-KR" sz="1400" b="1" dirty="0">
                    <a:solidFill>
                      <a:schemeClr val="tx1"/>
                    </a:solidFill>
                  </a:rPr>
                  <a:t>)</a:t>
                </a:r>
                <a:endParaRPr lang="ko-KR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id="{D77676B8-98A1-1F46-F414-722045827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75" y="2156762"/>
                <a:ext cx="2413524" cy="383721"/>
              </a:xfrm>
              <a:prstGeom prst="roundRect">
                <a:avLst/>
              </a:prstGeom>
              <a:blipFill>
                <a:blip r:embed="rId4"/>
                <a:stretch>
                  <a:fillRect r="-1746" b="-1471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연결선: 구부러짐 32">
            <a:extLst>
              <a:ext uri="{FF2B5EF4-FFF2-40B4-BE49-F238E27FC236}">
                <a16:creationId xmlns:a16="http://schemas.microsoft.com/office/drawing/2014/main" id="{75DDEC4C-3115-4F19-1A57-9E767A0552B0}"/>
              </a:ext>
            </a:extLst>
          </p:cNvPr>
          <p:cNvCxnSpPr>
            <a:cxnSpLocks/>
          </p:cNvCxnSpPr>
          <p:nvPr/>
        </p:nvCxnSpPr>
        <p:spPr>
          <a:xfrm rot="10800000" flipV="1">
            <a:off x="8468329" y="2903383"/>
            <a:ext cx="3636" cy="247648"/>
          </a:xfrm>
          <a:prstGeom prst="curvedConnector3">
            <a:avLst>
              <a:gd name="adj1" fmla="val -935536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사각형: 둥근 모서리 34">
                <a:extLst>
                  <a:ext uri="{FF2B5EF4-FFF2-40B4-BE49-F238E27FC236}">
                    <a16:creationId xmlns:a16="http://schemas.microsoft.com/office/drawing/2014/main" id="{6A565178-BC86-8C2F-6339-293ED2F85120}"/>
                  </a:ext>
                </a:extLst>
              </p:cNvPr>
              <p:cNvSpPr/>
              <p:nvPr/>
            </p:nvSpPr>
            <p:spPr>
              <a:xfrm>
                <a:off x="8513992" y="3107574"/>
                <a:ext cx="3516643" cy="2369591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1.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𝔾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𝑞𝑢𝑒𝑟𝑦</m:t>
                    </m:r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3.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4. </a:t>
                </a:r>
                <a14:m>
                  <m:oMath xmlns:m="http://schemas.openxmlformats.org/officeDocument/2006/math">
                    <m:r>
                      <a:rPr lang="en-US" altLang="ko-KR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altLang="ko-KR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𝐧𝐨𝐭</m:t>
                    </m:r>
                    <m:r>
                      <a:rPr lang="en-US" altLang="ko-KR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REP</m:t>
                        </m:r>
                        <m:r>
                          <a:rPr lang="en-US" altLang="ko-KR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Verify</m:t>
                    </m:r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altLang="ko-KR" sz="1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ko-KR" sz="1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ko-KR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𝐫𝐞𝐭𝐮𝐫𝐧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⊥</m:t>
                    </m:r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5.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6.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7.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DLEQ</m:t>
                        </m:r>
                      </m:sub>
                    </m:sSub>
                    <m:r>
                      <a:rPr lang="en-US" altLang="ko-K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Prove</m:t>
                    </m:r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8.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𝑟𝑒𝑠𝑝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사각형: 둥근 모서리 34">
                <a:extLst>
                  <a:ext uri="{FF2B5EF4-FFF2-40B4-BE49-F238E27FC236}">
                    <a16:creationId xmlns:a16="http://schemas.microsoft.com/office/drawing/2014/main" id="{6A565178-BC86-8C2F-6339-293ED2F85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992" y="3107574"/>
                <a:ext cx="3516643" cy="23695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사각형: 둥근 모서리 35">
                <a:extLst>
                  <a:ext uri="{FF2B5EF4-FFF2-40B4-BE49-F238E27FC236}">
                    <a16:creationId xmlns:a16="http://schemas.microsoft.com/office/drawing/2014/main" id="{98EB28D0-A82F-1CF2-70E5-EF073737EE1E}"/>
                  </a:ext>
                </a:extLst>
              </p:cNvPr>
              <p:cNvSpPr/>
              <p:nvPr/>
            </p:nvSpPr>
            <p:spPr>
              <a:xfrm>
                <a:off x="9263947" y="2816834"/>
                <a:ext cx="2830640" cy="38372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400" b="1" dirty="0">
                    <a:solidFill>
                      <a:schemeClr val="tx1"/>
                    </a:solidFill>
                  </a:rPr>
                  <a:t>Server</a:t>
                </a:r>
                <a:r>
                  <a:rPr lang="en-US" altLang="ko-KR" sz="1400" b="1" dirty="0" err="1">
                    <a:solidFill>
                      <a:schemeClr val="tx1"/>
                    </a:solidFill>
                  </a:rPr>
                  <a:t>.Issue</a:t>
                </a:r>
                <a:r>
                  <a:rPr lang="en-US" altLang="ko-KR" sz="1400" b="1" dirty="0">
                    <a:solidFill>
                      <a:schemeClr val="tx1"/>
                    </a:solidFill>
                  </a:rPr>
                  <a:t>(pp,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sSub>
                      <m:sSubPr>
                        <m:ctrlP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sSub>
                      <m:sSubPr>
                        <m:ctrlP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𝒒𝒖𝒆𝒓𝒚</m:t>
                    </m:r>
                  </m:oMath>
                </a14:m>
                <a:r>
                  <a:rPr lang="en-US" altLang="ko-KR" sz="1400" b="1" dirty="0">
                    <a:solidFill>
                      <a:schemeClr val="tx1"/>
                    </a:solidFill>
                  </a:rPr>
                  <a:t>)</a:t>
                </a:r>
                <a:endParaRPr lang="ko-KR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사각형: 둥근 모서리 35">
                <a:extLst>
                  <a:ext uri="{FF2B5EF4-FFF2-40B4-BE49-F238E27FC236}">
                    <a16:creationId xmlns:a16="http://schemas.microsoft.com/office/drawing/2014/main" id="{98EB28D0-A82F-1CF2-70E5-EF073737E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947" y="2816834"/>
                <a:ext cx="2830640" cy="383721"/>
              </a:xfrm>
              <a:prstGeom prst="roundRect">
                <a:avLst/>
              </a:prstGeom>
              <a:blipFill>
                <a:blip r:embed="rId6"/>
                <a:stretch>
                  <a:fillRect r="-1493" b="-1471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8C70D669-FA63-F6AF-A593-F6C7E5A56429}"/>
              </a:ext>
            </a:extLst>
          </p:cNvPr>
          <p:cNvCxnSpPr>
            <a:cxnSpLocks/>
          </p:cNvCxnSpPr>
          <p:nvPr/>
        </p:nvCxnSpPr>
        <p:spPr>
          <a:xfrm flipH="1">
            <a:off x="3805919" y="4323987"/>
            <a:ext cx="458016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5F8859B-6080-17ED-91C3-AE5C13D497E8}"/>
                  </a:ext>
                </a:extLst>
              </p:cNvPr>
              <p:cNvSpPr txBox="1"/>
              <p:nvPr/>
            </p:nvSpPr>
            <p:spPr>
              <a:xfrm>
                <a:off x="4025845" y="3976216"/>
                <a:ext cx="4140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>
                          <a:latin typeface="Cambria Math" panose="02040503050406030204" pitchFamily="18" charset="0"/>
                        </a:rPr>
                        <m:t>𝐫𝐞𝐬𝐩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 :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5F8859B-6080-17ED-91C3-AE5C13D49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845" y="3976216"/>
                <a:ext cx="4140312" cy="369332"/>
              </a:xfrm>
              <a:prstGeom prst="rect">
                <a:avLst/>
              </a:prstGeom>
              <a:blipFill>
                <a:blip r:embed="rId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연결선: 구부러짐 38">
            <a:extLst>
              <a:ext uri="{FF2B5EF4-FFF2-40B4-BE49-F238E27FC236}">
                <a16:creationId xmlns:a16="http://schemas.microsoft.com/office/drawing/2014/main" id="{D5D349CD-6413-DF67-BAC6-B3DA7CB3308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696563" y="4439643"/>
            <a:ext cx="3636" cy="247648"/>
          </a:xfrm>
          <a:prstGeom prst="curvedConnector3">
            <a:avLst>
              <a:gd name="adj1" fmla="val -935536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사각형: 둥근 모서리 40">
                <a:extLst>
                  <a:ext uri="{FF2B5EF4-FFF2-40B4-BE49-F238E27FC236}">
                    <a16:creationId xmlns:a16="http://schemas.microsoft.com/office/drawing/2014/main" id="{A709348C-C276-C3BA-9B38-1E6C9F2E5BB8}"/>
                  </a:ext>
                </a:extLst>
              </p:cNvPr>
              <p:cNvSpPr/>
              <p:nvPr/>
            </p:nvSpPr>
            <p:spPr>
              <a:xfrm>
                <a:off x="328891" y="4730382"/>
                <a:ext cx="3325904" cy="1855343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1.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𝔾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3.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𝑟𝑒𝑠𝑝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4. </a:t>
                </a:r>
                <a14:m>
                  <m:oMath xmlns:m="http://schemas.openxmlformats.org/officeDocument/2006/math">
                    <m:r>
                      <a:rPr lang="en-US" altLang="ko-KR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altLang="ko-KR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𝐧𝐨𝐭</m:t>
                    </m:r>
                    <m:r>
                      <a:rPr lang="en-US" altLang="ko-KR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DLEQ</m:t>
                        </m:r>
                      </m:sub>
                    </m:sSub>
                    <m:r>
                      <a:rPr lang="en-US" altLang="ko-K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Verify</m:t>
                    </m:r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altLang="ko-KR" sz="1400" dirty="0">
                    <a:solidFill>
                      <a:schemeClr val="tx1"/>
                    </a:solidFill>
                  </a:rPr>
                </a:br>
                <a:r>
                  <a:rPr lang="en-US" altLang="ko-KR" sz="1400" dirty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ko-KR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𝐫𝐞𝐭𝐮𝐫𝐧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⊥</m:t>
                    </m:r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5.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m:rPr>
                        <m:sty m:val="p"/>
                      </m:rPr>
                      <a:rPr lang="en-US" altLang="ko-K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ko-K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6.</a:t>
                </a:r>
                <a:r>
                  <a:rPr lang="en-US" altLang="ko-KR" sz="1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𝐬𝐚𝐯𝐞</m:t>
                    </m:r>
                    <m:r>
                      <a:rPr lang="en-US" altLang="ko-KR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en-US" altLang="ko-KR" sz="1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사각형: 둥근 모서리 40">
                <a:extLst>
                  <a:ext uri="{FF2B5EF4-FFF2-40B4-BE49-F238E27FC236}">
                    <a16:creationId xmlns:a16="http://schemas.microsoft.com/office/drawing/2014/main" id="{A709348C-C276-C3BA-9B38-1E6C9F2E5B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91" y="4730382"/>
                <a:ext cx="3325904" cy="1855343"/>
              </a:xfrm>
              <a:prstGeom prst="roundRect">
                <a:avLst/>
              </a:prstGeom>
              <a:blipFill>
                <a:blip r:embed="rId8"/>
                <a:stretch>
                  <a:fillRect b="-98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28B0BD39-BCE4-4EFA-82FD-B78156EFDE0E}"/>
              </a:ext>
            </a:extLst>
          </p:cNvPr>
          <p:cNvSpPr/>
          <p:nvPr/>
        </p:nvSpPr>
        <p:spPr>
          <a:xfrm>
            <a:off x="232957" y="4439644"/>
            <a:ext cx="1922723" cy="38372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 err="1">
                <a:solidFill>
                  <a:schemeClr val="tx1"/>
                </a:solidFill>
              </a:rPr>
              <a:t>Client.Final</a:t>
            </a:r>
            <a:r>
              <a:rPr lang="en-US" altLang="ko-KR" sz="1400" b="1" dirty="0">
                <a:solidFill>
                  <a:schemeClr val="tx1"/>
                </a:solidFill>
              </a:rPr>
              <a:t>(</a:t>
            </a:r>
            <a:r>
              <a:rPr lang="en-US" altLang="ko-KR" sz="1400" b="1" dirty="0" err="1">
                <a:solidFill>
                  <a:schemeClr val="tx1"/>
                </a:solidFill>
              </a:rPr>
              <a:t>st</a:t>
            </a:r>
            <a:r>
              <a:rPr lang="en-US" altLang="ko-KR" sz="1400" b="1" dirty="0">
                <a:solidFill>
                  <a:schemeClr val="tx1"/>
                </a:solidFill>
              </a:rPr>
              <a:t>, resp)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6C08081-740F-057F-CE53-7917E2489820}"/>
                  </a:ext>
                </a:extLst>
              </p:cNvPr>
              <p:cNvSpPr txBox="1"/>
              <p:nvPr/>
            </p:nvSpPr>
            <p:spPr>
              <a:xfrm>
                <a:off x="4025845" y="1446436"/>
                <a:ext cx="4140312" cy="51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/>
                  <a:t>To-do</a:t>
                </a:r>
                <a:r>
                  <a:rPr lang="en-US" altLang="ko-KR" dirty="0"/>
                  <a:t> :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6C08081-740F-057F-CE53-7917E2489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845" y="1446436"/>
                <a:ext cx="4140312" cy="519438"/>
              </a:xfrm>
              <a:prstGeom prst="rect">
                <a:avLst/>
              </a:prstGeom>
              <a:blipFill>
                <a:blip r:embed="rId9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그룹 8">
            <a:extLst>
              <a:ext uri="{FF2B5EF4-FFF2-40B4-BE49-F238E27FC236}">
                <a16:creationId xmlns:a16="http://schemas.microsoft.com/office/drawing/2014/main" id="{C724465B-E570-484D-4026-D0EC4C747946}"/>
              </a:ext>
            </a:extLst>
          </p:cNvPr>
          <p:cNvGrpSpPr/>
          <p:nvPr/>
        </p:nvGrpSpPr>
        <p:grpSpPr>
          <a:xfrm>
            <a:off x="2325497" y="2942133"/>
            <a:ext cx="4153147" cy="383721"/>
            <a:chOff x="1878184" y="2903383"/>
            <a:chExt cx="4153147" cy="383721"/>
          </a:xfrm>
        </p:grpSpPr>
        <p:sp>
          <p:nvSpPr>
            <p:cNvPr id="44" name="사각형: 둥근 모서리 43">
              <a:extLst>
                <a:ext uri="{FF2B5EF4-FFF2-40B4-BE49-F238E27FC236}">
                  <a16:creationId xmlns:a16="http://schemas.microsoft.com/office/drawing/2014/main" id="{385871B4-EFE9-FD88-AE0D-2575A91CE540}"/>
                </a:ext>
              </a:extLst>
            </p:cNvPr>
            <p:cNvSpPr/>
            <p:nvPr/>
          </p:nvSpPr>
          <p:spPr>
            <a:xfrm>
              <a:off x="2968918" y="2903383"/>
              <a:ext cx="3062413" cy="38372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</a:rPr>
                <a:t>Random masking for </a:t>
              </a:r>
              <a:r>
                <a:rPr lang="en-US" altLang="ko-KR" sz="1400" b="1" dirty="0">
                  <a:solidFill>
                    <a:schemeClr val="tx1"/>
                  </a:solidFill>
                </a:rPr>
                <a:t>Unlinkability</a:t>
              </a:r>
              <a:r>
                <a:rPr lang="en-US" altLang="ko-KR" sz="1400" dirty="0">
                  <a:solidFill>
                    <a:schemeClr val="tx1"/>
                  </a:solidFill>
                </a:rPr>
                <a:t>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직선 화살표 연결선 5">
              <a:extLst>
                <a:ext uri="{FF2B5EF4-FFF2-40B4-BE49-F238E27FC236}">
                  <a16:creationId xmlns:a16="http://schemas.microsoft.com/office/drawing/2014/main" id="{C5DE68D3-EAB6-94B4-526D-690296E826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8184" y="3086013"/>
              <a:ext cx="108668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BF5496BF-E787-D743-C0BD-0783643FC9EE}"/>
              </a:ext>
            </a:extLst>
          </p:cNvPr>
          <p:cNvGrpSpPr/>
          <p:nvPr/>
        </p:nvGrpSpPr>
        <p:grpSpPr>
          <a:xfrm>
            <a:off x="4948794" y="4585407"/>
            <a:ext cx="3707225" cy="860459"/>
            <a:chOff x="3413874" y="2655783"/>
            <a:chExt cx="3707225" cy="860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사각형: 둥근 모서리 49">
                  <a:extLst>
                    <a:ext uri="{FF2B5EF4-FFF2-40B4-BE49-F238E27FC236}">
                      <a16:creationId xmlns:a16="http://schemas.microsoft.com/office/drawing/2014/main" id="{655A1051-A7BD-8DDA-90AF-C8F3447D1F79}"/>
                    </a:ext>
                  </a:extLst>
                </p:cNvPr>
                <p:cNvSpPr/>
                <p:nvPr/>
              </p:nvSpPr>
              <p:spPr>
                <a:xfrm>
                  <a:off x="3413874" y="2655783"/>
                  <a:ext cx="3062413" cy="860459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b="1" dirty="0">
                      <a:solidFill>
                        <a:schemeClr val="tx1"/>
                      </a:solidFill>
                    </a:rPr>
                    <a:t>Proof of Knowledge</a:t>
                  </a:r>
                  <a:r>
                    <a:rPr lang="en-US" altLang="ko-KR" sz="1400" dirty="0">
                      <a:solidFill>
                        <a:schemeClr val="tx1"/>
                      </a:solidFill>
                    </a:rPr>
                    <a:t> of </a:t>
                  </a:r>
                  <a14:m>
                    <m:oMath xmlns:m="http://schemas.openxmlformats.org/officeDocument/2006/math">
                      <m:r>
                        <a:rPr lang="en-US" altLang="ko-KR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ko-K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ko-KR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ko-KR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ko-KR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</m:oMath>
                  </a14:m>
                  <a:endParaRPr lang="en-US" altLang="ko-KR" sz="140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ko-K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den>
                            </m:f>
                          </m:e>
                        </m:d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ko-K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num>
                              <m:den>
                                <m:r>
                                  <a:rPr lang="en-US" altLang="ko-K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ko-K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𝑠𝑆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사각형: 둥근 모서리 49">
                  <a:extLst>
                    <a:ext uri="{FF2B5EF4-FFF2-40B4-BE49-F238E27FC236}">
                      <a16:creationId xmlns:a16="http://schemas.microsoft.com/office/drawing/2014/main" id="{655A1051-A7BD-8DDA-90AF-C8F3447D1F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3874" y="2655783"/>
                  <a:ext cx="3062413" cy="860459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직선 화살표 연결선 50">
              <a:extLst>
                <a:ext uri="{FF2B5EF4-FFF2-40B4-BE49-F238E27FC236}">
                  <a16:creationId xmlns:a16="http://schemas.microsoft.com/office/drawing/2014/main" id="{336E5FF7-A109-F68D-BF65-DDBDFF6C50EB}"/>
                </a:ext>
              </a:extLst>
            </p:cNvPr>
            <p:cNvCxnSpPr>
              <a:cxnSpLocks/>
            </p:cNvCxnSpPr>
            <p:nvPr/>
          </p:nvCxnSpPr>
          <p:spPr>
            <a:xfrm>
              <a:off x="6476287" y="3086013"/>
              <a:ext cx="644812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2B0CDFB5-6EE4-759F-6662-7F18B2EDB2F1}"/>
              </a:ext>
            </a:extLst>
          </p:cNvPr>
          <p:cNvGrpSpPr/>
          <p:nvPr/>
        </p:nvGrpSpPr>
        <p:grpSpPr>
          <a:xfrm>
            <a:off x="3412185" y="3115869"/>
            <a:ext cx="4513241" cy="894652"/>
            <a:chOff x="2326173" y="2638687"/>
            <a:chExt cx="4513241" cy="8946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사각형: 둥근 모서리 46">
                  <a:extLst>
                    <a:ext uri="{FF2B5EF4-FFF2-40B4-BE49-F238E27FC236}">
                      <a16:creationId xmlns:a16="http://schemas.microsoft.com/office/drawing/2014/main" id="{EB8DAA19-00F0-5195-2154-6A625EAFD082}"/>
                    </a:ext>
                  </a:extLst>
                </p:cNvPr>
                <p:cNvSpPr/>
                <p:nvPr/>
              </p:nvSpPr>
              <p:spPr>
                <a:xfrm>
                  <a:off x="2968918" y="2638687"/>
                  <a:ext cx="3870496" cy="894652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b="1" dirty="0">
                      <a:solidFill>
                        <a:schemeClr val="tx1"/>
                      </a:solidFill>
                    </a:rPr>
                    <a:t>Proof of Knowledge</a:t>
                  </a:r>
                  <a:r>
                    <a:rPr lang="en-US" altLang="ko-KR" sz="1400" dirty="0">
                      <a:solidFill>
                        <a:schemeClr val="tx1"/>
                      </a:solidFill>
                    </a:rPr>
                    <a:t> of </a:t>
                  </a:r>
                  <a14:m>
                    <m:oMath xmlns:m="http://schemas.openxmlformats.org/officeDocument/2006/math">
                      <m:r>
                        <a:rPr lang="en-US" altLang="ko-KR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ko-KR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altLang="ko-KR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ko-K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ko-KR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ko-KR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ko-KR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altLang="ko-KR" sz="14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ko-K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ko-K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ko-K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altLang="ko-K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ko-K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사각형: 둥근 모서리 46">
                  <a:extLst>
                    <a:ext uri="{FF2B5EF4-FFF2-40B4-BE49-F238E27FC236}">
                      <a16:creationId xmlns:a16="http://schemas.microsoft.com/office/drawing/2014/main" id="{64BC60A1-9FF7-4DC0-A4B8-67D28A0F24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8918" y="2638687"/>
                  <a:ext cx="3870496" cy="894652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직선 화살표 연결선 47">
              <a:extLst>
                <a:ext uri="{FF2B5EF4-FFF2-40B4-BE49-F238E27FC236}">
                  <a16:creationId xmlns:a16="http://schemas.microsoft.com/office/drawing/2014/main" id="{7D4E09F4-5165-2A4A-DF01-4F54F0A3A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26173" y="3086013"/>
              <a:ext cx="638699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739A647B-8B40-2D47-AB2E-88CED7B0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49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129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3" grpId="0" animBg="1"/>
      <p:bldP spid="19" grpId="0"/>
      <p:bldP spid="32" grpId="0" animBg="1"/>
      <p:bldP spid="36" grpId="0" animBg="1"/>
      <p:bldP spid="38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9ADF22-EDE9-4693-410A-3CDAC10F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Problem Statement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4AA9BE9-FFD7-BEEC-5273-AACAB28908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pic>
        <p:nvPicPr>
          <p:cNvPr id="1026" name="Picture 2" descr="Webpage - Free computer icons">
            <a:extLst>
              <a:ext uri="{FF2B5EF4-FFF2-40B4-BE49-F238E27FC236}">
                <a16:creationId xmlns:a16="http://schemas.microsoft.com/office/drawing/2014/main" id="{B07C0442-A8C8-9BCF-C982-8CE404614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EF2E5303-62CD-7578-9BEC-65CD4BD9CA81}"/>
              </a:ext>
            </a:extLst>
          </p:cNvPr>
          <p:cNvGrpSpPr/>
          <p:nvPr/>
        </p:nvGrpSpPr>
        <p:grpSpPr>
          <a:xfrm>
            <a:off x="821087" y="1639945"/>
            <a:ext cx="1935164" cy="1789057"/>
            <a:chOff x="1124525" y="1532618"/>
            <a:chExt cx="1935164" cy="1789057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D18F45FB-1588-B629-5003-4A99ED233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911" y="1621897"/>
              <a:ext cx="1699778" cy="1699778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87CCFECC-B791-5F50-525B-69A050D30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4525" y="1532618"/>
              <a:ext cx="892832" cy="892832"/>
            </a:xfrm>
            <a:prstGeom prst="rect">
              <a:avLst/>
            </a:prstGeom>
          </p:spPr>
        </p:pic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7CA5564-EBB1-B54D-90A7-907304C1DF31}"/>
              </a:ext>
            </a:extLst>
          </p:cNvPr>
          <p:cNvGrpSpPr/>
          <p:nvPr/>
        </p:nvGrpSpPr>
        <p:grpSpPr>
          <a:xfrm>
            <a:off x="1324071" y="4379429"/>
            <a:ext cx="1935164" cy="1789057"/>
            <a:chOff x="1124525" y="1532618"/>
            <a:chExt cx="1935164" cy="1789057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1F691FFD-6ED7-FFBB-17A6-7FA1DA740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911" y="1621897"/>
              <a:ext cx="1699778" cy="1699778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50E114B3-CACF-4C69-AFAD-B330EE41F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4525" y="1532618"/>
              <a:ext cx="892832" cy="892832"/>
            </a:xfrm>
            <a:prstGeom prst="rect">
              <a:avLst/>
            </a:prstGeom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3C01252-20F1-F5B6-3CF2-573889F50256}"/>
              </a:ext>
            </a:extLst>
          </p:cNvPr>
          <p:cNvGrpSpPr/>
          <p:nvPr/>
        </p:nvGrpSpPr>
        <p:grpSpPr>
          <a:xfrm>
            <a:off x="8845987" y="1244272"/>
            <a:ext cx="1857596" cy="1853493"/>
            <a:chOff x="1359911" y="1468182"/>
            <a:chExt cx="1857596" cy="1853493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1C125F62-2852-5EEA-3BD8-D6DBA920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911" y="1621897"/>
              <a:ext cx="1699778" cy="1699778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C3CDBD52-02F9-C91F-C0F8-BB9C72519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24675" y="1468182"/>
              <a:ext cx="892832" cy="892832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9B221266-77AC-41ED-B9AD-F584EF550C0A}"/>
              </a:ext>
            </a:extLst>
          </p:cNvPr>
          <p:cNvGrpSpPr/>
          <p:nvPr/>
        </p:nvGrpSpPr>
        <p:grpSpPr>
          <a:xfrm>
            <a:off x="9250005" y="4296129"/>
            <a:ext cx="1828956" cy="1742721"/>
            <a:chOff x="1359911" y="1578954"/>
            <a:chExt cx="1828956" cy="1742721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3550A88E-381F-6AA6-1C29-DF093B6EE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911" y="1621897"/>
              <a:ext cx="1699778" cy="1699778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23B8E754-828C-0552-D1D6-F383196D6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96035" y="1578954"/>
              <a:ext cx="892832" cy="892832"/>
            </a:xfrm>
            <a:prstGeom prst="rect">
              <a:avLst/>
            </a:prstGeom>
          </p:spPr>
        </p:pic>
      </p:grp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DA34A183-5A94-B04E-A766-D3B55ABF013F}"/>
              </a:ext>
            </a:extLst>
          </p:cNvPr>
          <p:cNvCxnSpPr>
            <a:cxnSpLocks/>
          </p:cNvCxnSpPr>
          <p:nvPr/>
        </p:nvCxnSpPr>
        <p:spPr>
          <a:xfrm>
            <a:off x="2897256" y="2675358"/>
            <a:ext cx="1880565" cy="6267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7D7E517F-1ACE-25E7-5EEB-4D183649925D}"/>
              </a:ext>
            </a:extLst>
          </p:cNvPr>
          <p:cNvCxnSpPr>
            <a:cxnSpLocks/>
          </p:cNvCxnSpPr>
          <p:nvPr/>
        </p:nvCxnSpPr>
        <p:spPr>
          <a:xfrm flipV="1">
            <a:off x="3433772" y="4742545"/>
            <a:ext cx="1290629" cy="5297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0302E91F-9D10-EEEE-9101-AEB81CE6DC3E}"/>
              </a:ext>
            </a:extLst>
          </p:cNvPr>
          <p:cNvCxnSpPr>
            <a:cxnSpLocks/>
          </p:cNvCxnSpPr>
          <p:nvPr/>
        </p:nvCxnSpPr>
        <p:spPr>
          <a:xfrm flipH="1" flipV="1">
            <a:off x="7511479" y="4265155"/>
            <a:ext cx="1597067" cy="6036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F1C5C3ED-FA60-F555-1106-5F0ED3D02D8C}"/>
              </a:ext>
            </a:extLst>
          </p:cNvPr>
          <p:cNvCxnSpPr>
            <a:cxnSpLocks/>
          </p:cNvCxnSpPr>
          <p:nvPr/>
        </p:nvCxnSpPr>
        <p:spPr>
          <a:xfrm flipH="1">
            <a:off x="7511478" y="2432732"/>
            <a:ext cx="1298303" cy="4253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422BBBF-8FE3-4276-3170-6FD6094C55DA}"/>
              </a:ext>
            </a:extLst>
          </p:cNvPr>
          <p:cNvSpPr txBox="1"/>
          <p:nvPr/>
        </p:nvSpPr>
        <p:spPr>
          <a:xfrm>
            <a:off x="1517473" y="3229571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Bot 1</a:t>
            </a:r>
            <a:endParaRPr lang="ko-KR" altLang="en-US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DDE243-5CD7-91AC-F190-30BA70A42075}"/>
              </a:ext>
            </a:extLst>
          </p:cNvPr>
          <p:cNvSpPr txBox="1"/>
          <p:nvPr/>
        </p:nvSpPr>
        <p:spPr>
          <a:xfrm>
            <a:off x="2020457" y="5971416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Bot 2</a:t>
            </a:r>
            <a:endParaRPr lang="ko-KR" altLang="en-US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D4C4C1-2E79-2974-3638-521A18D4F5E5}"/>
              </a:ext>
            </a:extLst>
          </p:cNvPr>
          <p:cNvSpPr txBox="1"/>
          <p:nvPr/>
        </p:nvSpPr>
        <p:spPr>
          <a:xfrm>
            <a:off x="9714347" y="5844596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Bot 3</a:t>
            </a:r>
            <a:endParaRPr lang="ko-KR" altLang="en-US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093DCF-82C1-4D05-2299-2138A7BF396E}"/>
              </a:ext>
            </a:extLst>
          </p:cNvPr>
          <p:cNvSpPr txBox="1"/>
          <p:nvPr/>
        </p:nvSpPr>
        <p:spPr>
          <a:xfrm>
            <a:off x="9306987" y="2903195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Bot N</a:t>
            </a:r>
            <a:endParaRPr lang="ko-KR" alt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D29684C-053F-5C18-85E7-FFAD7F2FCA81}"/>
              </a:ext>
            </a:extLst>
          </p:cNvPr>
          <p:cNvSpPr txBox="1"/>
          <p:nvPr/>
        </p:nvSpPr>
        <p:spPr>
          <a:xfrm>
            <a:off x="5258406" y="4667098"/>
            <a:ext cx="167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Victim Server</a:t>
            </a:r>
            <a:endParaRPr lang="ko-KR" altLang="en-US" b="1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60A2A12-041B-F91A-F64D-A375828395D3}"/>
              </a:ext>
            </a:extLst>
          </p:cNvPr>
          <p:cNvGrpSpPr/>
          <p:nvPr/>
        </p:nvGrpSpPr>
        <p:grpSpPr>
          <a:xfrm>
            <a:off x="5086379" y="2639944"/>
            <a:ext cx="2148197" cy="1939924"/>
            <a:chOff x="5607142" y="1998293"/>
            <a:chExt cx="2148197" cy="1939924"/>
          </a:xfrm>
        </p:grpSpPr>
        <p:pic>
          <p:nvPicPr>
            <p:cNvPr id="1028" name="Picture 4" descr="What Does CAPTCHA Mean? | How CAPTCHAs Work">
              <a:extLst>
                <a:ext uri="{FF2B5EF4-FFF2-40B4-BE49-F238E27FC236}">
                  <a16:creationId xmlns:a16="http://schemas.microsoft.com/office/drawing/2014/main" id="{E268DC9F-3EAB-8D26-9174-C6E918EB3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142" y="2137104"/>
              <a:ext cx="2039588" cy="1801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reCAPTCHA - 위키백과, 우리 모두의 백과사전">
              <a:extLst>
                <a:ext uri="{FF2B5EF4-FFF2-40B4-BE49-F238E27FC236}">
                  <a16:creationId xmlns:a16="http://schemas.microsoft.com/office/drawing/2014/main" id="{B4C4DEAF-E93C-3726-7550-47A602CDE9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69"/>
            <a:stretch/>
          </p:blipFill>
          <p:spPr bwMode="auto">
            <a:xfrm>
              <a:off x="6658603" y="1998293"/>
              <a:ext cx="1096736" cy="80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C839DCDE-9BB3-EEA0-420E-4F1E338E083A}"/>
              </a:ext>
            </a:extLst>
          </p:cNvPr>
          <p:cNvGrpSpPr/>
          <p:nvPr/>
        </p:nvGrpSpPr>
        <p:grpSpPr>
          <a:xfrm>
            <a:off x="3483939" y="2717317"/>
            <a:ext cx="488100" cy="488100"/>
            <a:chOff x="3551464" y="1881185"/>
            <a:chExt cx="794172" cy="794172"/>
          </a:xfrm>
        </p:grpSpPr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ADF24580-DFBE-D82E-37C1-E16E3250B17B}"/>
                </a:ext>
              </a:extLst>
            </p:cNvPr>
            <p:cNvSpPr/>
            <p:nvPr/>
          </p:nvSpPr>
          <p:spPr>
            <a:xfrm>
              <a:off x="3551464" y="1881185"/>
              <a:ext cx="794172" cy="7941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03291CC1-EA8E-06CC-A5B7-E11A1455EF6C}"/>
                </a:ext>
              </a:extLst>
            </p:cNvPr>
            <p:cNvSpPr/>
            <p:nvPr/>
          </p:nvSpPr>
          <p:spPr>
            <a:xfrm>
              <a:off x="3635164" y="1964885"/>
              <a:ext cx="626773" cy="6267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15608C7E-19D0-06BB-82B6-B27FCEEB3A62}"/>
                </a:ext>
              </a:extLst>
            </p:cNvPr>
            <p:cNvSpPr/>
            <p:nvPr/>
          </p:nvSpPr>
          <p:spPr>
            <a:xfrm rot="18675373">
              <a:off x="3585607" y="2217817"/>
              <a:ext cx="725886" cy="1209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9BE03355-03B4-7AB4-8FC0-2F98269646CD}"/>
              </a:ext>
            </a:extLst>
          </p:cNvPr>
          <p:cNvGrpSpPr/>
          <p:nvPr/>
        </p:nvGrpSpPr>
        <p:grpSpPr>
          <a:xfrm>
            <a:off x="3799998" y="4763353"/>
            <a:ext cx="488100" cy="488100"/>
            <a:chOff x="3551464" y="1881185"/>
            <a:chExt cx="794172" cy="794172"/>
          </a:xfrm>
        </p:grpSpPr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8E9828E0-A87B-889A-1891-6E44FB850492}"/>
                </a:ext>
              </a:extLst>
            </p:cNvPr>
            <p:cNvSpPr/>
            <p:nvPr/>
          </p:nvSpPr>
          <p:spPr>
            <a:xfrm>
              <a:off x="3551464" y="1881185"/>
              <a:ext cx="794172" cy="7941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0450561F-BEC9-3276-8A42-FD7733BB0A57}"/>
                </a:ext>
              </a:extLst>
            </p:cNvPr>
            <p:cNvSpPr/>
            <p:nvPr/>
          </p:nvSpPr>
          <p:spPr>
            <a:xfrm>
              <a:off x="3635164" y="1964885"/>
              <a:ext cx="626773" cy="6267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E996381D-5FE9-3D1A-5D6C-18F73E4DDCD2}"/>
                </a:ext>
              </a:extLst>
            </p:cNvPr>
            <p:cNvSpPr/>
            <p:nvPr/>
          </p:nvSpPr>
          <p:spPr>
            <a:xfrm rot="18675373">
              <a:off x="3585607" y="2217817"/>
              <a:ext cx="725886" cy="1209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00DF7262-C515-8C7C-B4CE-163E3446411C}"/>
              </a:ext>
            </a:extLst>
          </p:cNvPr>
          <p:cNvGrpSpPr/>
          <p:nvPr/>
        </p:nvGrpSpPr>
        <p:grpSpPr>
          <a:xfrm>
            <a:off x="8065962" y="4326695"/>
            <a:ext cx="488100" cy="488100"/>
            <a:chOff x="3551464" y="1881185"/>
            <a:chExt cx="794172" cy="794172"/>
          </a:xfrm>
        </p:grpSpPr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2BA30696-7A55-4C99-E68E-85349447AA86}"/>
                </a:ext>
              </a:extLst>
            </p:cNvPr>
            <p:cNvSpPr/>
            <p:nvPr/>
          </p:nvSpPr>
          <p:spPr>
            <a:xfrm>
              <a:off x="3551464" y="1881185"/>
              <a:ext cx="794172" cy="7941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C12938A8-9A61-B95E-2B6C-1B3607A286B0}"/>
                </a:ext>
              </a:extLst>
            </p:cNvPr>
            <p:cNvSpPr/>
            <p:nvPr/>
          </p:nvSpPr>
          <p:spPr>
            <a:xfrm>
              <a:off x="3635164" y="1964885"/>
              <a:ext cx="626773" cy="6267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BE2FC4AB-6713-CADF-F5AC-D3E0871BBCE2}"/>
                </a:ext>
              </a:extLst>
            </p:cNvPr>
            <p:cNvSpPr/>
            <p:nvPr/>
          </p:nvSpPr>
          <p:spPr>
            <a:xfrm rot="18675373">
              <a:off x="3585607" y="2217817"/>
              <a:ext cx="725886" cy="1209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C5D1EF58-168C-1BF9-C034-70B5A490582D}"/>
              </a:ext>
            </a:extLst>
          </p:cNvPr>
          <p:cNvGrpSpPr/>
          <p:nvPr/>
        </p:nvGrpSpPr>
        <p:grpSpPr>
          <a:xfrm>
            <a:off x="7973159" y="2395894"/>
            <a:ext cx="488100" cy="488100"/>
            <a:chOff x="3551464" y="1881185"/>
            <a:chExt cx="794172" cy="794172"/>
          </a:xfrm>
        </p:grpSpPr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C38A7EF2-5ACA-46A8-F402-D090638E1092}"/>
                </a:ext>
              </a:extLst>
            </p:cNvPr>
            <p:cNvSpPr/>
            <p:nvPr/>
          </p:nvSpPr>
          <p:spPr>
            <a:xfrm>
              <a:off x="3551464" y="1881185"/>
              <a:ext cx="794172" cy="7941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4E026F5D-A4FE-6577-458B-29D7DB4A12F2}"/>
                </a:ext>
              </a:extLst>
            </p:cNvPr>
            <p:cNvSpPr/>
            <p:nvPr/>
          </p:nvSpPr>
          <p:spPr>
            <a:xfrm>
              <a:off x="3635164" y="1964885"/>
              <a:ext cx="626773" cy="6267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D45876C9-6E46-35CD-943A-61AC30AD9B43}"/>
                </a:ext>
              </a:extLst>
            </p:cNvPr>
            <p:cNvSpPr/>
            <p:nvPr/>
          </p:nvSpPr>
          <p:spPr>
            <a:xfrm rot="18675373">
              <a:off x="3585607" y="2217817"/>
              <a:ext cx="725886" cy="1209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8C72F69-C373-3D9B-CB0E-2574CE86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5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002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E8CEF-ED5D-617E-31E6-808A7C2FC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71E438CF-6A78-18AB-27C1-69960B70419C}"/>
              </a:ext>
            </a:extLst>
          </p:cNvPr>
          <p:cNvSpPr/>
          <p:nvPr/>
        </p:nvSpPr>
        <p:spPr>
          <a:xfrm>
            <a:off x="8513992" y="2447502"/>
            <a:ext cx="3516643" cy="64956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1"/>
              </a:buClr>
            </a:pPr>
            <a:endParaRPr lang="en-US" altLang="ko-KR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0CB96D77-20E3-9C77-4F63-CCCCB05EC142}"/>
                  </a:ext>
                </a:extLst>
              </p:cNvPr>
              <p:cNvSpPr/>
              <p:nvPr/>
            </p:nvSpPr>
            <p:spPr>
              <a:xfrm>
                <a:off x="8513992" y="2447502"/>
                <a:ext cx="3516643" cy="649567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1.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𝔾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0CB96D77-20E3-9C77-4F63-CCCCB05EC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992" y="2447502"/>
                <a:ext cx="3516643" cy="64956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02DD8A9C-4AA3-BAAE-76C5-5FEBA4D97339}"/>
              </a:ext>
            </a:extLst>
          </p:cNvPr>
          <p:cNvSpPr/>
          <p:nvPr/>
        </p:nvSpPr>
        <p:spPr>
          <a:xfrm>
            <a:off x="488309" y="2447501"/>
            <a:ext cx="3167875" cy="17552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1"/>
              </a:buClr>
            </a:pPr>
            <a:endParaRPr lang="en-US" altLang="ko-KR" sz="14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사각형: 둥근 모서리 12">
                <a:extLst>
                  <a:ext uri="{FF2B5EF4-FFF2-40B4-BE49-F238E27FC236}">
                    <a16:creationId xmlns:a16="http://schemas.microsoft.com/office/drawing/2014/main" id="{B3C96FC9-F774-EC7D-B037-A072115494C5}"/>
                  </a:ext>
                </a:extLst>
              </p:cNvPr>
              <p:cNvSpPr/>
              <p:nvPr/>
            </p:nvSpPr>
            <p:spPr>
              <a:xfrm>
                <a:off x="488309" y="2447501"/>
                <a:ext cx="3167875" cy="1755219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1.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𝔾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3.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4.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sub>
                    </m:sSub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5.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𝒬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𝛾𝜎</m:t>
                    </m:r>
                  </m:oMath>
                </a14:m>
                <a:endParaRPr lang="en-US" altLang="ko-KR" sz="1400" i="1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6</a:t>
                </a:r>
                <a:r>
                  <a:rPr lang="en-US" altLang="ko-KR" sz="1400" i="1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sub>
                    </m:sSub>
                    <m:sSup>
                      <m:sSup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</m:sup>
                    </m:sSup>
                  </m:oMath>
                </a14:m>
                <a:endParaRPr lang="en-US" altLang="ko-KR" sz="1400" i="1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7</a:t>
                </a:r>
                <a:r>
                  <a:rPr lang="en-US" altLang="ko-KR" sz="1400" i="1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𝑐𝑜𝑚𝑚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</m:d>
                  </m:oMath>
                </a14:m>
                <a:endParaRPr lang="en-US" altLang="ko-KR" sz="1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사각형: 둥근 모서리 12">
                <a:extLst>
                  <a:ext uri="{FF2B5EF4-FFF2-40B4-BE49-F238E27FC236}">
                    <a16:creationId xmlns:a16="http://schemas.microsoft.com/office/drawing/2014/main" id="{B3C96FC9-F774-EC7D-B037-A07211549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09" y="2447501"/>
                <a:ext cx="3167875" cy="1755219"/>
              </a:xfrm>
              <a:prstGeom prst="roundRect">
                <a:avLst/>
              </a:prstGeom>
              <a:blipFill>
                <a:blip r:embed="rId3"/>
                <a:stretch>
                  <a:fillRect b="-69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>
            <a:extLst>
              <a:ext uri="{FF2B5EF4-FFF2-40B4-BE49-F238E27FC236}">
                <a16:creationId xmlns:a16="http://schemas.microsoft.com/office/drawing/2014/main" id="{4DC5E8E2-96E0-8DAF-8023-5360583B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NTAT Scheme – Redemption Phase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B6B82E7-9DAF-DD0C-8660-811AA5D9E5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Detailed Issuance protocol and Redemption protocol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3837361-EC2D-A4B8-BBC3-649F9BE09A4F}"/>
              </a:ext>
            </a:extLst>
          </p:cNvPr>
          <p:cNvGrpSpPr/>
          <p:nvPr/>
        </p:nvGrpSpPr>
        <p:grpSpPr>
          <a:xfrm>
            <a:off x="3303135" y="1623436"/>
            <a:ext cx="877661" cy="4532437"/>
            <a:chOff x="3088140" y="1509135"/>
            <a:chExt cx="877661" cy="4532437"/>
          </a:xfrm>
        </p:grpSpPr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ACDD6356-1B9B-DEC2-387A-25E036B14DFE}"/>
                </a:ext>
              </a:extLst>
            </p:cNvPr>
            <p:cNvCxnSpPr>
              <a:cxnSpLocks/>
            </p:cNvCxnSpPr>
            <p:nvPr/>
          </p:nvCxnSpPr>
          <p:spPr>
            <a:xfrm>
              <a:off x="3526971" y="1878467"/>
              <a:ext cx="0" cy="41631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2FA3BD-9F67-4638-9AD5-1C6BB1BCD670}"/>
                </a:ext>
              </a:extLst>
            </p:cNvPr>
            <p:cNvSpPr txBox="1"/>
            <p:nvPr/>
          </p:nvSpPr>
          <p:spPr>
            <a:xfrm>
              <a:off x="3088140" y="1509135"/>
              <a:ext cx="877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Client</a:t>
              </a:r>
              <a:endParaRPr lang="ko-KR" altLang="en-US" b="1" dirty="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AA1F0F0A-9679-D92D-91F1-81E08BBE86D0}"/>
              </a:ext>
            </a:extLst>
          </p:cNvPr>
          <p:cNvGrpSpPr/>
          <p:nvPr/>
        </p:nvGrpSpPr>
        <p:grpSpPr>
          <a:xfrm>
            <a:off x="8011207" y="1620322"/>
            <a:ext cx="877661" cy="4535551"/>
            <a:chOff x="7796212" y="1506022"/>
            <a:chExt cx="877661" cy="4535550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A4CF3052-E0DD-26BD-9475-81B950E08221}"/>
                </a:ext>
              </a:extLst>
            </p:cNvPr>
            <p:cNvCxnSpPr>
              <a:cxnSpLocks/>
            </p:cNvCxnSpPr>
            <p:nvPr/>
          </p:nvCxnSpPr>
          <p:spPr>
            <a:xfrm>
              <a:off x="8235043" y="1878467"/>
              <a:ext cx="0" cy="41631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E0B97F-BDC7-0111-7AFA-CA26810B2238}"/>
                </a:ext>
              </a:extLst>
            </p:cNvPr>
            <p:cNvSpPr txBox="1"/>
            <p:nvPr/>
          </p:nvSpPr>
          <p:spPr>
            <a:xfrm>
              <a:off x="7796212" y="1506022"/>
              <a:ext cx="877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Server</a:t>
              </a:r>
              <a:endParaRPr lang="ko-KR" alt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1F59DD-1B96-969C-85B2-FC64563DDFFF}"/>
                  </a:ext>
                </a:extLst>
              </p:cNvPr>
              <p:cNvSpPr txBox="1"/>
              <p:nvPr/>
            </p:nvSpPr>
            <p:spPr>
              <a:xfrm>
                <a:off x="4180802" y="1446438"/>
                <a:ext cx="3830399" cy="96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/>
                  <a:t>To-do</a:t>
                </a:r>
                <a:r>
                  <a:rPr lang="en-US" altLang="ko-KR" sz="1400" dirty="0"/>
                  <a:t> : </a:t>
                </a:r>
                <a:r>
                  <a:rPr lang="en-US" altLang="ko-KR" sz="1400" b="1" dirty="0"/>
                  <a:t>Proof of Knowledge</a:t>
                </a:r>
                <a:r>
                  <a:rPr lang="en-US" altLang="ko-KR" sz="1400" dirty="0"/>
                  <a:t> of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ko-KR" sz="14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ko-KR" sz="1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ko-KR" sz="140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4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ko-KR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⋀ </m:t>
                      </m:r>
                      <m:sSup>
                        <m:sSupPr>
                          <m:ctrlPr>
                            <a:rPr lang="en-US" altLang="ko-KR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altLang="ko-KR" sz="1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4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altLang="ko-KR" sz="1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1F59DD-1B96-969C-85B2-FC64563DD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802" y="1446438"/>
                <a:ext cx="3830399" cy="964751"/>
              </a:xfrm>
              <a:prstGeom prst="rect">
                <a:avLst/>
              </a:prstGeom>
              <a:blipFill>
                <a:blip r:embed="rId4"/>
                <a:stretch>
                  <a:fillRect t="-12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사각형: 둥근 모서리 13">
                <a:extLst>
                  <a:ext uri="{FF2B5EF4-FFF2-40B4-BE49-F238E27FC236}">
                    <a16:creationId xmlns:a16="http://schemas.microsoft.com/office/drawing/2014/main" id="{6FBD25D7-1527-0D9C-A1F4-5DB4AEA5D5FD}"/>
                  </a:ext>
                </a:extLst>
              </p:cNvPr>
              <p:cNvSpPr/>
              <p:nvPr/>
            </p:nvSpPr>
            <p:spPr>
              <a:xfrm>
                <a:off x="392375" y="2156762"/>
                <a:ext cx="2910759" cy="38372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b="1" dirty="0">
                    <a:solidFill>
                      <a:schemeClr val="tx1"/>
                    </a:solidFill>
                  </a:rPr>
                  <a:t>Client</a:t>
                </a:r>
                <a:r>
                  <a:rPr lang="en-US" altLang="ko-KR" sz="1400" b="1" dirty="0" err="1">
                    <a:solidFill>
                      <a:schemeClr val="tx1"/>
                    </a:solidFill>
                  </a:rPr>
                  <a:t>.Prove</a:t>
                </a:r>
                <a:r>
                  <a:rPr lang="en-US" altLang="ko-KR" sz="1400" b="1" dirty="0">
                    <a:solidFill>
                      <a:schemeClr val="tx1"/>
                    </a:solidFill>
                  </a:rPr>
                  <a:t>(pp,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sSub>
                      <m:sSubPr>
                        <m:ctrlP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sSub>
                      <m:sSubPr>
                        <m:ctrlP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altLang="ko-KR" sz="1400" b="1" dirty="0">
                    <a:solidFill>
                      <a:schemeClr val="tx1"/>
                    </a:solidFill>
                  </a:rPr>
                  <a:t>)</a:t>
                </a:r>
                <a:endParaRPr lang="ko-KR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사각형: 둥근 모서리 13">
                <a:extLst>
                  <a:ext uri="{FF2B5EF4-FFF2-40B4-BE49-F238E27FC236}">
                    <a16:creationId xmlns:a16="http://schemas.microsoft.com/office/drawing/2014/main" id="{6FBD25D7-1527-0D9C-A1F4-5DB4AEA5D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75" y="2156762"/>
                <a:ext cx="2910759" cy="383721"/>
              </a:xfrm>
              <a:prstGeom prst="roundRect">
                <a:avLst/>
              </a:prstGeom>
              <a:blipFill>
                <a:blip r:embed="rId5"/>
                <a:stretch>
                  <a:fillRect b="-1471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연결선: 구부러짐 14">
            <a:extLst>
              <a:ext uri="{FF2B5EF4-FFF2-40B4-BE49-F238E27FC236}">
                <a16:creationId xmlns:a16="http://schemas.microsoft.com/office/drawing/2014/main" id="{7E95BB97-ABFB-9E75-D771-BD2ECE696517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704857" y="2156761"/>
            <a:ext cx="3636" cy="247648"/>
          </a:xfrm>
          <a:prstGeom prst="curvedConnector3">
            <a:avLst>
              <a:gd name="adj1" fmla="val -935536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연결선: 구부러짐 19">
            <a:extLst>
              <a:ext uri="{FF2B5EF4-FFF2-40B4-BE49-F238E27FC236}">
                <a16:creationId xmlns:a16="http://schemas.microsoft.com/office/drawing/2014/main" id="{AD9C90AF-61EF-6EBA-8298-74EB2FB1C5E9}"/>
              </a:ext>
            </a:extLst>
          </p:cNvPr>
          <p:cNvCxnSpPr>
            <a:cxnSpLocks/>
          </p:cNvCxnSpPr>
          <p:nvPr/>
        </p:nvCxnSpPr>
        <p:spPr>
          <a:xfrm rot="10800000" flipV="1">
            <a:off x="8468329" y="2163540"/>
            <a:ext cx="3636" cy="247648"/>
          </a:xfrm>
          <a:prstGeom prst="curvedConnector3">
            <a:avLst>
              <a:gd name="adj1" fmla="val -935536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EADA88B1-44D0-3076-2811-B72D69FE502F}"/>
                  </a:ext>
                </a:extLst>
              </p:cNvPr>
              <p:cNvSpPr/>
              <p:nvPr/>
            </p:nvSpPr>
            <p:spPr>
              <a:xfrm>
                <a:off x="9169404" y="2156762"/>
                <a:ext cx="2925185" cy="38372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400" b="1" dirty="0" err="1">
                    <a:solidFill>
                      <a:schemeClr val="tx1"/>
                    </a:solidFill>
                  </a:rPr>
                  <a:t>Server.Verify</a:t>
                </a:r>
                <a:r>
                  <a:rPr lang="en-US" altLang="ko-KR" sz="1400" b="1" dirty="0">
                    <a:solidFill>
                      <a:schemeClr val="tx1"/>
                    </a:solidFill>
                  </a:rPr>
                  <a:t>(pp,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sSub>
                      <m:sSubPr>
                        <m:ctrlP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sSub>
                      <m:sSubPr>
                        <m:ctrlP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𝒒𝒖𝒆𝒓𝒚</m:t>
                    </m:r>
                  </m:oMath>
                </a14:m>
                <a:r>
                  <a:rPr lang="en-US" altLang="ko-KR" sz="1400" b="1" dirty="0">
                    <a:solidFill>
                      <a:schemeClr val="tx1"/>
                    </a:solidFill>
                  </a:rPr>
                  <a:t>)</a:t>
                </a:r>
                <a:endParaRPr lang="ko-KR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EADA88B1-44D0-3076-2811-B72D69FE5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404" y="2156762"/>
                <a:ext cx="2925185" cy="383721"/>
              </a:xfrm>
              <a:prstGeom prst="roundRect">
                <a:avLst/>
              </a:prstGeom>
              <a:blipFill>
                <a:blip r:embed="rId6"/>
                <a:stretch>
                  <a:fillRect r="-1237" b="-1471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7CC688A9-C4A7-745A-8A02-F6C5042C683A}"/>
              </a:ext>
            </a:extLst>
          </p:cNvPr>
          <p:cNvCxnSpPr>
            <a:cxnSpLocks/>
          </p:cNvCxnSpPr>
          <p:nvPr/>
        </p:nvCxnSpPr>
        <p:spPr>
          <a:xfrm flipH="1">
            <a:off x="3810010" y="4604377"/>
            <a:ext cx="458016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F52C17-E124-6CC5-E5FA-490041F263A7}"/>
                  </a:ext>
                </a:extLst>
              </p:cNvPr>
              <p:cNvSpPr txBox="1"/>
              <p:nvPr/>
            </p:nvSpPr>
            <p:spPr>
              <a:xfrm>
                <a:off x="4029936" y="4256605"/>
                <a:ext cx="4140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F52C17-E124-6CC5-E5FA-490041F26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936" y="4256605"/>
                <a:ext cx="414031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AE881E2F-505A-5B9A-E734-527FD64C236E}"/>
              </a:ext>
            </a:extLst>
          </p:cNvPr>
          <p:cNvSpPr/>
          <p:nvPr/>
        </p:nvSpPr>
        <p:spPr>
          <a:xfrm>
            <a:off x="8513992" y="3801059"/>
            <a:ext cx="3516643" cy="8033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1"/>
              </a:buClr>
            </a:pPr>
            <a:endParaRPr lang="en-US" altLang="ko-KR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사각형: 둥근 모서리 29">
                <a:extLst>
                  <a:ext uri="{FF2B5EF4-FFF2-40B4-BE49-F238E27FC236}">
                    <a16:creationId xmlns:a16="http://schemas.microsoft.com/office/drawing/2014/main" id="{D5102257-0EF6-BFBC-06DB-5B27F839AB58}"/>
                  </a:ext>
                </a:extLst>
              </p:cNvPr>
              <p:cNvSpPr/>
              <p:nvPr/>
            </p:nvSpPr>
            <p:spPr>
              <a:xfrm>
                <a:off x="8577945" y="3801061"/>
                <a:ext cx="3516643" cy="803319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3. </a:t>
                </a:r>
                <a14:m>
                  <m:oMath xmlns:m="http://schemas.openxmlformats.org/officeDocument/2006/math">
                    <m:r>
                      <a:rPr lang="en-US" altLang="ko-KR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𝐑𝐞𝐜𝐞𝐢𝐯𝐞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comm</m:t>
                    </m:r>
                    <m:r>
                      <a:rPr lang="en-US" altLang="ko-K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from</m:t>
                    </m:r>
                    <m:r>
                      <a:rPr lang="en-US" altLang="ko-K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ko-K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client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4. </a:t>
                </a:r>
                <a14:m>
                  <m:oMath xmlns:m="http://schemas.openxmlformats.org/officeDocument/2006/math">
                    <m:r>
                      <a:rPr lang="en-US" altLang="ko-KR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altLang="ko-KR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𝐭𝐡𝐞𝐧</m:t>
                    </m:r>
                    <m:r>
                      <a:rPr lang="en-US" altLang="ko-K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abort</m:t>
                    </m:r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5.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사각형: 둥근 모서리 29">
                <a:extLst>
                  <a:ext uri="{FF2B5EF4-FFF2-40B4-BE49-F238E27FC236}">
                    <a16:creationId xmlns:a16="http://schemas.microsoft.com/office/drawing/2014/main" id="{D5102257-0EF6-BFBC-06DB-5B27F839AB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945" y="3801061"/>
                <a:ext cx="3516643" cy="803319"/>
              </a:xfrm>
              <a:prstGeom prst="roundRect">
                <a:avLst/>
              </a:prstGeom>
              <a:blipFill>
                <a:blip r:embed="rId8"/>
                <a:stretch>
                  <a:fillRect b="-305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연결선: 구부러짐 31">
            <a:extLst>
              <a:ext uri="{FF2B5EF4-FFF2-40B4-BE49-F238E27FC236}">
                <a16:creationId xmlns:a16="http://schemas.microsoft.com/office/drawing/2014/main" id="{842F61FA-1412-C132-A59E-6ABA0BD9AE3F}"/>
              </a:ext>
            </a:extLst>
          </p:cNvPr>
          <p:cNvCxnSpPr>
            <a:cxnSpLocks/>
          </p:cNvCxnSpPr>
          <p:nvPr/>
        </p:nvCxnSpPr>
        <p:spPr>
          <a:xfrm rot="10800000" flipV="1">
            <a:off x="8468329" y="3513043"/>
            <a:ext cx="3636" cy="247648"/>
          </a:xfrm>
          <a:prstGeom prst="curvedConnector3">
            <a:avLst>
              <a:gd name="adj1" fmla="val -935536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D9A12ADE-05B1-45D5-A982-90A18F8938D4}"/>
              </a:ext>
            </a:extLst>
          </p:cNvPr>
          <p:cNvSpPr/>
          <p:nvPr/>
        </p:nvSpPr>
        <p:spPr>
          <a:xfrm>
            <a:off x="488128" y="4883333"/>
            <a:ext cx="3167875" cy="882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1"/>
              </a:buClr>
            </a:pPr>
            <a:endParaRPr lang="en-US" altLang="ko-KR" sz="14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사각형: 둥근 모서리 33">
                <a:extLst>
                  <a:ext uri="{FF2B5EF4-FFF2-40B4-BE49-F238E27FC236}">
                    <a16:creationId xmlns:a16="http://schemas.microsoft.com/office/drawing/2014/main" id="{ADC67E12-F474-2128-D9B9-69D5765A8AAF}"/>
                  </a:ext>
                </a:extLst>
              </p:cNvPr>
              <p:cNvSpPr/>
              <p:nvPr/>
            </p:nvSpPr>
            <p:spPr>
              <a:xfrm>
                <a:off x="488128" y="4883333"/>
                <a:ext cx="3167875" cy="882025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8. </a:t>
                </a:r>
                <a14:m>
                  <m:oMath xmlns:m="http://schemas.openxmlformats.org/officeDocument/2006/math">
                    <m:r>
                      <a:rPr lang="en-US" altLang="ko-KR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𝐑𝐞𝐜𝐞𝐢𝐯𝐞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9.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1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𝑐𝑥</m:t>
                          </m:r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𝑐𝑟</m:t>
                          </m:r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𝑐𝑠</m:t>
                          </m:r>
                        </m:e>
                      </m:d>
                    </m:oMath>
                  </m:oMathPara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사각형: 둥근 모서리 33">
                <a:extLst>
                  <a:ext uri="{FF2B5EF4-FFF2-40B4-BE49-F238E27FC236}">
                    <a16:creationId xmlns:a16="http://schemas.microsoft.com/office/drawing/2014/main" id="{ADC67E12-F474-2128-D9B9-69D5765A8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28" y="4883333"/>
                <a:ext cx="3167875" cy="88202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연결선: 구부러짐 34">
            <a:extLst>
              <a:ext uri="{FF2B5EF4-FFF2-40B4-BE49-F238E27FC236}">
                <a16:creationId xmlns:a16="http://schemas.microsoft.com/office/drawing/2014/main" id="{ADA299F3-DFC7-4920-AE8B-5F3F02ED4598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704855" y="4604377"/>
            <a:ext cx="3636" cy="247648"/>
          </a:xfrm>
          <a:prstGeom prst="curvedConnector3">
            <a:avLst>
              <a:gd name="adj1" fmla="val -935536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B3F60D5E-D4CE-54AF-BDC3-4FB150B3A920}"/>
              </a:ext>
            </a:extLst>
          </p:cNvPr>
          <p:cNvSpPr/>
          <p:nvPr/>
        </p:nvSpPr>
        <p:spPr>
          <a:xfrm>
            <a:off x="8513992" y="4962038"/>
            <a:ext cx="3516643" cy="12768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1"/>
              </a:buClr>
            </a:pPr>
            <a:endParaRPr lang="en-US" altLang="ko-KR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사각형: 둥근 모서리 38">
                <a:extLst>
                  <a:ext uri="{FF2B5EF4-FFF2-40B4-BE49-F238E27FC236}">
                    <a16:creationId xmlns:a16="http://schemas.microsoft.com/office/drawing/2014/main" id="{1C7398D1-F00E-9B2A-CA88-FDFDBA02324F}"/>
                  </a:ext>
                </a:extLst>
              </p:cNvPr>
              <p:cNvSpPr/>
              <p:nvPr/>
            </p:nvSpPr>
            <p:spPr>
              <a:xfrm>
                <a:off x="8513992" y="4962038"/>
                <a:ext cx="3516643" cy="1276837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6. </a:t>
                </a:r>
                <a14:m>
                  <m:oMath xmlns:m="http://schemas.openxmlformats.org/officeDocument/2006/math">
                    <m:r>
                      <a:rPr lang="en-US" altLang="ko-KR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𝐑𝐞𝐜𝐞𝐢𝐯𝐞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from</m:t>
                    </m:r>
                    <m:r>
                      <a:rPr lang="en-US" altLang="ko-K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ko-K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client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7.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  <m:sup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8.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  <m:sup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  <m:sup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9.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𝑐𝑜𝑚</m:t>
                    </m:r>
                    <m:sSup>
                      <m:sSup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𝒬</m:t>
                            </m:r>
                          </m:e>
                          <m:sup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10. </a:t>
                </a:r>
                <a14:m>
                  <m:oMath xmlns:m="http://schemas.openxmlformats.org/officeDocument/2006/math">
                    <m:r>
                      <a:rPr lang="en-US" altLang="ko-KR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𝐂𝐡𝐞𝐜𝐤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𝑐𝑜𝑚𝑚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==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𝑐𝑜𝑚</m:t>
                        </m:r>
                        <m:sSup>
                          <m:sSup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사각형: 둥근 모서리 38">
                <a:extLst>
                  <a:ext uri="{FF2B5EF4-FFF2-40B4-BE49-F238E27FC236}">
                    <a16:creationId xmlns:a16="http://schemas.microsoft.com/office/drawing/2014/main" id="{1C7398D1-F00E-9B2A-CA88-FDFDBA023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992" y="4962038"/>
                <a:ext cx="3516643" cy="1276837"/>
              </a:xfrm>
              <a:prstGeom prst="roundRect">
                <a:avLst/>
              </a:prstGeom>
              <a:blipFill>
                <a:blip r:embed="rId10"/>
                <a:stretch>
                  <a:fillRect b="-95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연결선: 구부러짐 39">
            <a:extLst>
              <a:ext uri="{FF2B5EF4-FFF2-40B4-BE49-F238E27FC236}">
                <a16:creationId xmlns:a16="http://schemas.microsoft.com/office/drawing/2014/main" id="{110F4178-1CA9-C757-B5CD-5328BD07BB80}"/>
              </a:ext>
            </a:extLst>
          </p:cNvPr>
          <p:cNvCxnSpPr>
            <a:cxnSpLocks/>
          </p:cNvCxnSpPr>
          <p:nvPr/>
        </p:nvCxnSpPr>
        <p:spPr>
          <a:xfrm rot="10800000" flipV="1">
            <a:off x="8468329" y="4674021"/>
            <a:ext cx="3636" cy="247648"/>
          </a:xfrm>
          <a:prstGeom prst="curvedConnector3">
            <a:avLst>
              <a:gd name="adj1" fmla="val -935536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02CC0C2-252E-5C2D-7472-4CF70A070149}"/>
              </a:ext>
            </a:extLst>
          </p:cNvPr>
          <p:cNvGrpSpPr/>
          <p:nvPr/>
        </p:nvGrpSpPr>
        <p:grpSpPr>
          <a:xfrm rot="21086720">
            <a:off x="3810007" y="3526640"/>
            <a:ext cx="4580165" cy="369332"/>
            <a:chOff x="3870380" y="2589384"/>
            <a:chExt cx="4580165" cy="369331"/>
          </a:xfrm>
        </p:grpSpPr>
        <p:cxnSp>
          <p:nvCxnSpPr>
            <p:cNvPr id="43" name="직선 화살표 연결선 42">
              <a:extLst>
                <a:ext uri="{FF2B5EF4-FFF2-40B4-BE49-F238E27FC236}">
                  <a16:creationId xmlns:a16="http://schemas.microsoft.com/office/drawing/2014/main" id="{D20C618E-C633-DCB6-8FB2-466B19802BB5}"/>
                </a:ext>
              </a:extLst>
            </p:cNvPr>
            <p:cNvCxnSpPr>
              <a:cxnSpLocks/>
            </p:cNvCxnSpPr>
            <p:nvPr/>
          </p:nvCxnSpPr>
          <p:spPr>
            <a:xfrm>
              <a:off x="3870380" y="2934558"/>
              <a:ext cx="458016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557DAB4-E505-F7B8-7199-E54F8CF06980}"/>
                    </a:ext>
                  </a:extLst>
                </p:cNvPr>
                <p:cNvSpPr txBox="1"/>
                <p:nvPr/>
              </p:nvSpPr>
              <p:spPr>
                <a:xfrm>
                  <a:off x="4090307" y="2589384"/>
                  <a:ext cx="4140312" cy="369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comm</m:t>
                            </m:r>
                          </m:e>
                        </m:d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557DAB4-E505-F7B8-7199-E54F8CF069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0307" y="2589384"/>
                  <a:ext cx="4140312" cy="369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99B4C8AD-D7D9-7057-FC0C-B2675D751DE4}"/>
              </a:ext>
            </a:extLst>
          </p:cNvPr>
          <p:cNvGrpSpPr/>
          <p:nvPr/>
        </p:nvGrpSpPr>
        <p:grpSpPr>
          <a:xfrm rot="20852926">
            <a:off x="3812390" y="4889110"/>
            <a:ext cx="4580165" cy="369332"/>
            <a:chOff x="3870380" y="2589383"/>
            <a:chExt cx="4580165" cy="369331"/>
          </a:xfrm>
        </p:grpSpPr>
        <p:cxnSp>
          <p:nvCxnSpPr>
            <p:cNvPr id="47" name="직선 화살표 연결선 46">
              <a:extLst>
                <a:ext uri="{FF2B5EF4-FFF2-40B4-BE49-F238E27FC236}">
                  <a16:creationId xmlns:a16="http://schemas.microsoft.com/office/drawing/2014/main" id="{978B010D-B252-D3DF-0D9B-5D4C3E0FA57F}"/>
                </a:ext>
              </a:extLst>
            </p:cNvPr>
            <p:cNvCxnSpPr>
              <a:cxnSpLocks/>
            </p:cNvCxnSpPr>
            <p:nvPr/>
          </p:nvCxnSpPr>
          <p:spPr>
            <a:xfrm>
              <a:off x="3870380" y="2934558"/>
              <a:ext cx="458016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877D67F-15D3-0DB7-5B72-0F948BC5A67C}"/>
                    </a:ext>
                  </a:extLst>
                </p:cNvPr>
                <p:cNvSpPr txBox="1"/>
                <p:nvPr/>
              </p:nvSpPr>
              <p:spPr>
                <a:xfrm>
                  <a:off x="4090307" y="2589383"/>
                  <a:ext cx="4140312" cy="369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877D67F-15D3-0DB7-5B72-0F948BC5A6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0307" y="2589383"/>
                  <a:ext cx="4140312" cy="3693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사각형: 둥근 모서리 48">
                <a:extLst>
                  <a:ext uri="{FF2B5EF4-FFF2-40B4-BE49-F238E27FC236}">
                    <a16:creationId xmlns:a16="http://schemas.microsoft.com/office/drawing/2014/main" id="{F2DD3E33-EA54-7402-923E-74876BD32F2A}"/>
                  </a:ext>
                </a:extLst>
              </p:cNvPr>
              <p:cNvSpPr/>
              <p:nvPr/>
            </p:nvSpPr>
            <p:spPr>
              <a:xfrm>
                <a:off x="7450470" y="2692019"/>
                <a:ext cx="4580165" cy="104399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altLang="ko-KR" sz="14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sSub>
                      <m:sSubPr>
                        <m:ctrlP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b>
                        <m: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sub>
                    </m:sSub>
                    <m:sSubSup>
                      <m:sSubSupPr>
                        <m:ctrlP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  <m:sup>
                        <m: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𝑞𝑢𝑒𝑟𝑦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285744" indent="-285744">
                  <a:buFontTx/>
                  <a:buChar char="-"/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Masking for </a:t>
                </a:r>
                <a:r>
                  <a:rPr lang="en-US" altLang="ko-KR" sz="1400" b="1" dirty="0">
                    <a:solidFill>
                      <a:schemeClr val="tx1"/>
                    </a:solidFill>
                  </a:rPr>
                  <a:t>Unlinkability</a:t>
                </a:r>
              </a:p>
              <a:p>
                <a:pPr marL="285744" indent="-285744">
                  <a:buFontTx/>
                  <a:buChar char="-"/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</a:rPr>
                  <a:t> is not used, server can link token with query</a:t>
                </a:r>
              </a:p>
              <a:p>
                <a:pPr marL="742932" lvl="1" indent="-285744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altLang="ko-K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lang="en-US" altLang="ko-K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사각형: 둥근 모서리 48">
                <a:extLst>
                  <a:ext uri="{FF2B5EF4-FFF2-40B4-BE49-F238E27FC236}">
                    <a16:creationId xmlns:a16="http://schemas.microsoft.com/office/drawing/2014/main" id="{F2DD3E33-EA54-7402-923E-74876BD32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470" y="2692019"/>
                <a:ext cx="4580165" cy="104399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슬라이드 번호 개체 틀 16">
            <a:extLst>
              <a:ext uri="{FF2B5EF4-FFF2-40B4-BE49-F238E27FC236}">
                <a16:creationId xmlns:a16="http://schemas.microsoft.com/office/drawing/2014/main" id="{99B5A078-4134-B279-55A6-A4AF7FEF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50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952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14" grpId="0" animBg="1"/>
      <p:bldP spid="22" grpId="0" animBg="1"/>
      <p:bldP spid="28" grpId="0"/>
      <p:bldP spid="29" grpId="0" animBg="1"/>
      <p:bldP spid="33" grpId="0" animBg="1"/>
      <p:bldP spid="38" grpId="0" animBg="1"/>
      <p:bldP spid="49" grpId="0" animBg="1"/>
      <p:bldP spid="49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4CDE3F-3AC4-0D5A-6F58-7E8D7E0B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Redemption Phase – Correctness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9A4CF4B-BB0E-8AFE-4D6F-A7DB965B21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ko-KR" sz="2000" dirty="0"/>
                  <a:t>Claim)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ko-KR" sz="2000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lang="en-US" altLang="ko-KR" sz="2000" b="1" dirty="0"/>
              </a:p>
              <a:p>
                <a:pPr marL="0" indent="0">
                  <a:buNone/>
                </a:pPr>
                <a:r>
                  <a:rPr lang="en-US" altLang="ko-KR" sz="2000" dirty="0">
                    <a:latin typeface="Cambria Math" panose="02040503050406030204" pitchFamily="18" charset="0"/>
                  </a:rPr>
                  <a:t>Proof)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ko-KR" sz="2000" i="1" dirty="0">
                    <a:latin typeface="Cambria Math" panose="02040503050406030204" pitchFamily="18" charset="0"/>
                  </a:rPr>
                  <a:t> </a:t>
                </a:r>
                <a:br>
                  <a:rPr lang="en-US" altLang="ko-KR" sz="2000" i="1" dirty="0">
                    <a:latin typeface="Cambria Math" panose="02040503050406030204" pitchFamily="18" charset="0"/>
                  </a:rPr>
                </a:br>
                <a:r>
                  <a:rPr lang="en-US" altLang="ko-KR" sz="2000" i="1" dirty="0"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ko-KR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br>
                  <a:rPr lang="en-US" altLang="ko-KR" sz="2000" i="1" dirty="0">
                    <a:latin typeface="Cambria Math" panose="02040503050406030204" pitchFamily="18" charset="0"/>
                  </a:rPr>
                </a:br>
                <a:r>
                  <a:rPr lang="en-US" altLang="ko-KR" sz="2000" i="1" dirty="0"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altLang="ko-KR" sz="2000" i="1" dirty="0">
                    <a:latin typeface="Cambria Math" panose="02040503050406030204" pitchFamily="18" charset="0"/>
                  </a:rPr>
                </a:br>
                <a:r>
                  <a:rPr lang="en-US" altLang="ko-KR" sz="200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∵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ko-KR" altLang="en-US" sz="2000" b="1" dirty="0"/>
                  <a:t> </a:t>
                </a:r>
                <a:br>
                  <a:rPr lang="en-US" altLang="ko-KR" sz="2000" i="1" dirty="0">
                    <a:latin typeface="Cambria Math" panose="02040503050406030204" pitchFamily="18" charset="0"/>
                  </a:rPr>
                </a:br>
                <a:r>
                  <a:rPr lang="en-US" altLang="ko-KR" sz="2000" i="1" dirty="0"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ko-KR" sz="20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9A4CF4B-BB0E-8AFE-4D6F-A7DB965B21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9"/>
              </a:xfrm>
              <a:blipFill>
                <a:blip r:embed="rId2"/>
                <a:stretch>
                  <a:fillRect l="-1276" t="-140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0DBB33D-F64F-701D-5F64-690B7CE3BC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Detailed Issuance protocol and Redemption protocol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2">
                <a:extLst>
                  <a:ext uri="{FF2B5EF4-FFF2-40B4-BE49-F238E27FC236}">
                    <a16:creationId xmlns:a16="http://schemas.microsoft.com/office/drawing/2014/main" id="{F4D87FC6-AA6D-94C3-0769-37F0800885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825625"/>
                <a:ext cx="5257800" cy="43513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2000" dirty="0"/>
                  <a:t>Claim)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𝒄𝒐𝒎𝒎</m:t>
                        </m:r>
                      </m:e>
                      <m:sup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1" i="1">
                        <a:latin typeface="Cambria Math" panose="02040503050406030204" pitchFamily="18" charset="0"/>
                      </a:rPr>
                      <m:t>𝒄𝒐𝒎𝒎</m:t>
                    </m:r>
                  </m:oMath>
                </a14:m>
                <a:endParaRPr lang="en-US" altLang="ko-KR" sz="2000" b="1" dirty="0"/>
              </a:p>
              <a:p>
                <a:pPr marL="0" indent="0">
                  <a:buNone/>
                </a:pPr>
                <a:r>
                  <a:rPr lang="en-US" altLang="ko-KR" sz="2000" dirty="0">
                    <a:latin typeface="Cambria Math" panose="02040503050406030204" pitchFamily="18" charset="0"/>
                  </a:rPr>
                  <a:t>Proof)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𝒬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𝛾𝜎</m:t>
                    </m:r>
                  </m:oMath>
                </a14:m>
                <a:r>
                  <a:rPr lang="en-US" altLang="ko-KR" sz="2000" dirty="0"/>
                  <a:t> </a:t>
                </a:r>
              </a:p>
              <a:p>
                <a:pPr marL="0" indent="0">
                  <a:buNone/>
                </a:pPr>
                <a:endParaRPr lang="en-US" altLang="ko-KR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ko-KR" sz="2000" dirty="0"/>
                  <a:t> </a:t>
                </a:r>
                <a:br>
                  <a:rPr lang="en-US" altLang="ko-KR" sz="2000" dirty="0"/>
                </a:br>
                <a:r>
                  <a:rPr lang="en-US" altLang="ko-KR" sz="2000" dirty="0"/>
                  <a:t>  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𝛾𝜎</m:t>
                        </m:r>
                      </m:e>
                    </m:d>
                    <m:r>
                      <a:rPr lang="en-US" altLang="ko-KR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br>
                  <a:rPr lang="en-US" altLang="ko-KR" sz="2000" i="1" dirty="0">
                    <a:latin typeface="Cambria Math" panose="02040503050406030204" pitchFamily="18" charset="0"/>
                  </a:rPr>
                </a:br>
                <a:r>
                  <a:rPr lang="en-US" altLang="ko-KR" sz="2000" i="1" dirty="0"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𝒬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2000" dirty="0"/>
              </a:p>
              <a:p>
                <a:pPr marL="0" indent="0">
                  <a:buNone/>
                </a:pPr>
                <a:endParaRPr lang="en-US" altLang="ko-KR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ko-KR" sz="2000" dirty="0"/>
                  <a:t>   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𝒬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ko-KR" sz="2000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ko-KR" sz="2000" dirty="0"/>
                  <a:t>   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𝒬</m:t>
                    </m:r>
                  </m:oMath>
                </a14:m>
                <a:endParaRPr lang="en-US" altLang="ko-KR" sz="2000" dirty="0"/>
              </a:p>
              <a:p>
                <a:pPr marL="0" indent="0">
                  <a:buNone/>
                </a:pPr>
                <a:endParaRPr lang="en-US" altLang="ko-KR" sz="1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𝑐𝑜𝑚</m:t>
                    </m:r>
                    <m:sSup>
                      <m:s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𝒬</m:t>
                            </m:r>
                          </m:e>
                          <m:sup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</m:d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𝑐𝑜𝑚𝑚</m:t>
                    </m:r>
                  </m:oMath>
                </a14:m>
                <a:r>
                  <a:rPr lang="en-US" altLang="ko-KR" sz="2000" dirty="0"/>
                  <a:t> </a:t>
                </a:r>
              </a:p>
            </p:txBody>
          </p:sp>
        </mc:Choice>
        <mc:Fallback xmlns="">
          <p:sp>
            <p:nvSpPr>
              <p:cNvPr id="6" name="내용 개체 틀 2">
                <a:extLst>
                  <a:ext uri="{FF2B5EF4-FFF2-40B4-BE49-F238E27FC236}">
                    <a16:creationId xmlns:a16="http://schemas.microsoft.com/office/drawing/2014/main" id="{F4D87FC6-AA6D-94C3-0769-37F080088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25625"/>
                <a:ext cx="5257800" cy="4351339"/>
              </a:xfrm>
              <a:prstGeom prst="rect">
                <a:avLst/>
              </a:prstGeom>
              <a:blipFill>
                <a:blip r:embed="rId3"/>
                <a:stretch>
                  <a:fillRect l="-1159" t="-140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26D248F8-081E-0A30-7E4D-11DED06B5276}"/>
              </a:ext>
            </a:extLst>
          </p:cNvPr>
          <p:cNvCxnSpPr/>
          <p:nvPr/>
        </p:nvCxnSpPr>
        <p:spPr>
          <a:xfrm>
            <a:off x="6096000" y="1847852"/>
            <a:ext cx="0" cy="43291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E1040557-909D-2F4E-1BFF-44BD5A8B6235}"/>
              </a:ext>
            </a:extLst>
          </p:cNvPr>
          <p:cNvCxnSpPr>
            <a:cxnSpLocks/>
          </p:cNvCxnSpPr>
          <p:nvPr/>
        </p:nvCxnSpPr>
        <p:spPr>
          <a:xfrm>
            <a:off x="3810001" y="2847977"/>
            <a:ext cx="5314951" cy="5048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연결선: 구부러짐 18">
            <a:extLst>
              <a:ext uri="{FF2B5EF4-FFF2-40B4-BE49-F238E27FC236}">
                <a16:creationId xmlns:a16="http://schemas.microsoft.com/office/drawing/2014/main" id="{009FA725-D4D4-1EE0-A9A9-8DCA315199E1}"/>
              </a:ext>
            </a:extLst>
          </p:cNvPr>
          <p:cNvCxnSpPr>
            <a:cxnSpLocks/>
          </p:cNvCxnSpPr>
          <p:nvPr/>
        </p:nvCxnSpPr>
        <p:spPr>
          <a:xfrm rot="5400000">
            <a:off x="7384380" y="2627988"/>
            <a:ext cx="604041" cy="570945"/>
          </a:xfrm>
          <a:prstGeom prst="curved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3177801-FC8C-74A5-CE5D-E4046A521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51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18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161E0-6792-3BF6-2EA4-09F428C82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F88A6A-1D82-B9D0-8936-9D263B69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Problem Statement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C45709B-D66C-C1CB-6AD6-199ADBEF71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grpSp>
        <p:nvGrpSpPr>
          <p:cNvPr id="1039" name="그룹 1038">
            <a:extLst>
              <a:ext uri="{FF2B5EF4-FFF2-40B4-BE49-F238E27FC236}">
                <a16:creationId xmlns:a16="http://schemas.microsoft.com/office/drawing/2014/main" id="{3089360D-FE76-1F4F-42E6-7E913A83C705}"/>
              </a:ext>
            </a:extLst>
          </p:cNvPr>
          <p:cNvGrpSpPr/>
          <p:nvPr/>
        </p:nvGrpSpPr>
        <p:grpSpPr>
          <a:xfrm>
            <a:off x="8815229" y="2540537"/>
            <a:ext cx="1904491" cy="2120509"/>
            <a:chOff x="9250004" y="4141258"/>
            <a:chExt cx="1904491" cy="2120507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926457C4-93AB-6B43-ADE1-6460CB3FD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0004" y="4339071"/>
              <a:ext cx="1699778" cy="169977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9148CA1-4314-A92F-B2F6-34651AE77F96}"/>
                </a:ext>
              </a:extLst>
            </p:cNvPr>
            <p:cNvSpPr txBox="1"/>
            <p:nvPr/>
          </p:nvSpPr>
          <p:spPr>
            <a:xfrm>
              <a:off x="9364053" y="5892433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/>
                <a:t>Honest User</a:t>
              </a:r>
              <a:endParaRPr lang="ko-KR" altLang="en-US" b="1" dirty="0"/>
            </a:p>
          </p:txBody>
        </p:sp>
        <p:pic>
          <p:nvPicPr>
            <p:cNvPr id="8" name="Picture 4" descr="Angry Face Flat Icon | FluentUI Emoji Flat Iconpack | Microsoft">
              <a:extLst>
                <a:ext uri="{FF2B5EF4-FFF2-40B4-BE49-F238E27FC236}">
                  <a16:creationId xmlns:a16="http://schemas.microsoft.com/office/drawing/2014/main" id="{C8A1CC4F-19DD-4036-2718-A8CF335077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0034" y="4141258"/>
              <a:ext cx="1104461" cy="1104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말풍선: 모서리가 둥근 사각형 20">
            <a:extLst>
              <a:ext uri="{FF2B5EF4-FFF2-40B4-BE49-F238E27FC236}">
                <a16:creationId xmlns:a16="http://schemas.microsoft.com/office/drawing/2014/main" id="{B76E3D98-A125-D12F-59D9-17A27918205A}"/>
              </a:ext>
            </a:extLst>
          </p:cNvPr>
          <p:cNvSpPr/>
          <p:nvPr/>
        </p:nvSpPr>
        <p:spPr>
          <a:xfrm>
            <a:off x="8714781" y="1685903"/>
            <a:ext cx="2534841" cy="622992"/>
          </a:xfrm>
          <a:prstGeom prst="wedgeRoundRectCallout">
            <a:avLst>
              <a:gd name="adj1" fmla="val 12918"/>
              <a:gd name="adj2" fmla="val 98475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Able to access, but…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E741E935-2493-D624-0BC6-584B072BC4C6}"/>
              </a:ext>
            </a:extLst>
          </p:cNvPr>
          <p:cNvCxnSpPr>
            <a:cxnSpLocks/>
          </p:cNvCxnSpPr>
          <p:nvPr/>
        </p:nvCxnSpPr>
        <p:spPr>
          <a:xfrm flipH="1">
            <a:off x="4447321" y="3644998"/>
            <a:ext cx="3967891" cy="91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61C466ED-5468-1E51-F966-C81749CDB9AF}"/>
              </a:ext>
            </a:extLst>
          </p:cNvPr>
          <p:cNvSpPr/>
          <p:nvPr/>
        </p:nvSpPr>
        <p:spPr>
          <a:xfrm>
            <a:off x="7287482" y="3091743"/>
            <a:ext cx="1361063" cy="40085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</a:rPr>
              <a:t>qVpXayk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47" name="사각형: 둥근 모서리 1046">
            <a:extLst>
              <a:ext uri="{FF2B5EF4-FFF2-40B4-BE49-F238E27FC236}">
                <a16:creationId xmlns:a16="http://schemas.microsoft.com/office/drawing/2014/main" id="{E59EFD87-4CF4-809F-AFD1-01BE6FEEB648}"/>
              </a:ext>
            </a:extLst>
          </p:cNvPr>
          <p:cNvSpPr/>
          <p:nvPr/>
        </p:nvSpPr>
        <p:spPr>
          <a:xfrm>
            <a:off x="7439882" y="3244143"/>
            <a:ext cx="1361063" cy="40085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</a:rPr>
              <a:t>qVpXayk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48" name="사각형: 둥근 모서리 1047">
            <a:extLst>
              <a:ext uri="{FF2B5EF4-FFF2-40B4-BE49-F238E27FC236}">
                <a16:creationId xmlns:a16="http://schemas.microsoft.com/office/drawing/2014/main" id="{F61A293A-BEE1-87F4-26D2-C05CD9BB0E44}"/>
              </a:ext>
            </a:extLst>
          </p:cNvPr>
          <p:cNvSpPr/>
          <p:nvPr/>
        </p:nvSpPr>
        <p:spPr>
          <a:xfrm>
            <a:off x="7592282" y="3396543"/>
            <a:ext cx="1361063" cy="40085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</a:rPr>
              <a:t>qVpXayk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49" name="사각형: 둥근 모서리 1048">
            <a:extLst>
              <a:ext uri="{FF2B5EF4-FFF2-40B4-BE49-F238E27FC236}">
                <a16:creationId xmlns:a16="http://schemas.microsoft.com/office/drawing/2014/main" id="{CE05BF0D-3B6A-9342-CA0D-97A0F734D74C}"/>
              </a:ext>
            </a:extLst>
          </p:cNvPr>
          <p:cNvSpPr/>
          <p:nvPr/>
        </p:nvSpPr>
        <p:spPr>
          <a:xfrm>
            <a:off x="7744682" y="3548943"/>
            <a:ext cx="1361063" cy="40085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</a:rPr>
              <a:t>qVpXayk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50" name="사각형: 둥근 모서리 1049">
            <a:extLst>
              <a:ext uri="{FF2B5EF4-FFF2-40B4-BE49-F238E27FC236}">
                <a16:creationId xmlns:a16="http://schemas.microsoft.com/office/drawing/2014/main" id="{02E3C9A2-113E-0274-E541-5C229AD6FDB8}"/>
              </a:ext>
            </a:extLst>
          </p:cNvPr>
          <p:cNvSpPr/>
          <p:nvPr/>
        </p:nvSpPr>
        <p:spPr>
          <a:xfrm>
            <a:off x="7897082" y="3701343"/>
            <a:ext cx="1361063" cy="40085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</a:rPr>
              <a:t>qVpXayk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51" name="사각형: 둥근 모서리 1050">
            <a:extLst>
              <a:ext uri="{FF2B5EF4-FFF2-40B4-BE49-F238E27FC236}">
                <a16:creationId xmlns:a16="http://schemas.microsoft.com/office/drawing/2014/main" id="{36F194E5-0792-A8FD-F062-72BDDF5A7485}"/>
              </a:ext>
            </a:extLst>
          </p:cNvPr>
          <p:cNvSpPr/>
          <p:nvPr/>
        </p:nvSpPr>
        <p:spPr>
          <a:xfrm>
            <a:off x="8049482" y="3853743"/>
            <a:ext cx="1361063" cy="40085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</a:rPr>
              <a:t>qVpXayk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812998A-6338-527C-63D1-8FE4CC9842E8}"/>
              </a:ext>
            </a:extLst>
          </p:cNvPr>
          <p:cNvGrpSpPr/>
          <p:nvPr/>
        </p:nvGrpSpPr>
        <p:grpSpPr>
          <a:xfrm>
            <a:off x="1472692" y="2229191"/>
            <a:ext cx="2743200" cy="2979032"/>
            <a:chOff x="1472692" y="2229190"/>
            <a:chExt cx="2743200" cy="2979031"/>
          </a:xfrm>
        </p:grpSpPr>
        <p:pic>
          <p:nvPicPr>
            <p:cNvPr id="1026" name="Picture 2" descr="Webpage - Free computer icons">
              <a:extLst>
                <a:ext uri="{FF2B5EF4-FFF2-40B4-BE49-F238E27FC236}">
                  <a16:creationId xmlns:a16="http://schemas.microsoft.com/office/drawing/2014/main" id="{3CEDBC0B-666B-82B4-3895-80C5C3FAB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692" y="2229190"/>
              <a:ext cx="274320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99537E-F84C-287E-2DF6-41FADD0114B9}"/>
                </a:ext>
              </a:extLst>
            </p:cNvPr>
            <p:cNvSpPr txBox="1"/>
            <p:nvPr/>
          </p:nvSpPr>
          <p:spPr>
            <a:xfrm>
              <a:off x="2006697" y="4838889"/>
              <a:ext cx="1675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Server</a:t>
              </a:r>
              <a:endParaRPr lang="ko-KR" altLang="en-US" b="1" dirty="0"/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D7B7C2F0-2377-B331-58CA-FE400A52A49D}"/>
                </a:ext>
              </a:extLst>
            </p:cNvPr>
            <p:cNvGrpSpPr/>
            <p:nvPr/>
          </p:nvGrpSpPr>
          <p:grpSpPr>
            <a:xfrm>
              <a:off x="1867502" y="2814374"/>
              <a:ext cx="2148197" cy="1939924"/>
              <a:chOff x="4947126" y="2819307"/>
              <a:chExt cx="2148197" cy="1939924"/>
            </a:xfrm>
          </p:grpSpPr>
          <p:pic>
            <p:nvPicPr>
              <p:cNvPr id="13" name="Picture 4" descr="What Does CAPTCHA Mean? | How CAPTCHAs Work">
                <a:extLst>
                  <a:ext uri="{FF2B5EF4-FFF2-40B4-BE49-F238E27FC236}">
                    <a16:creationId xmlns:a16="http://schemas.microsoft.com/office/drawing/2014/main" id="{62F5D96B-77B1-D86C-EEA2-7EC66FFDEA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7126" y="2958118"/>
                <a:ext cx="2039588" cy="18011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6" descr="reCAPTCHA - 위키백과, 우리 모두의 백과사전">
                <a:extLst>
                  <a:ext uri="{FF2B5EF4-FFF2-40B4-BE49-F238E27FC236}">
                    <a16:creationId xmlns:a16="http://schemas.microsoft.com/office/drawing/2014/main" id="{BD0133F6-7C39-C13F-71B0-32DE2D5C28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6169"/>
              <a:stretch/>
            </p:blipFill>
            <p:spPr bwMode="auto">
              <a:xfrm>
                <a:off x="5998587" y="2819307"/>
                <a:ext cx="1096736" cy="8097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47D17F7-D091-3447-60D6-5E5F7C38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6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70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88405-2B34-C639-0EFB-B9ADF3E40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3B320A-A5F7-6CBB-D7D2-3372C870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Problem Statement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A63F33C-ED4D-0AB6-1B1F-7F2AE5D593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grpSp>
        <p:nvGrpSpPr>
          <p:cNvPr id="1039" name="그룹 1038">
            <a:extLst>
              <a:ext uri="{FF2B5EF4-FFF2-40B4-BE49-F238E27FC236}">
                <a16:creationId xmlns:a16="http://schemas.microsoft.com/office/drawing/2014/main" id="{65DF771A-14D4-6C3E-474F-C922701CA3F5}"/>
              </a:ext>
            </a:extLst>
          </p:cNvPr>
          <p:cNvGrpSpPr/>
          <p:nvPr/>
        </p:nvGrpSpPr>
        <p:grpSpPr>
          <a:xfrm>
            <a:off x="8815229" y="2540537"/>
            <a:ext cx="1904491" cy="2120509"/>
            <a:chOff x="9250004" y="4141258"/>
            <a:chExt cx="1904491" cy="2120507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63B984D5-0026-DEB6-9998-C641A10E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0004" y="4339071"/>
              <a:ext cx="1699778" cy="169977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071D75-4854-0261-4159-87F9EB83AD52}"/>
                </a:ext>
              </a:extLst>
            </p:cNvPr>
            <p:cNvSpPr txBox="1"/>
            <p:nvPr/>
          </p:nvSpPr>
          <p:spPr>
            <a:xfrm>
              <a:off x="9364053" y="5892433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/>
                <a:t>Honest User</a:t>
              </a:r>
              <a:endParaRPr lang="ko-KR" altLang="en-US" b="1" dirty="0"/>
            </a:p>
          </p:txBody>
        </p:sp>
        <p:pic>
          <p:nvPicPr>
            <p:cNvPr id="8" name="Picture 4" descr="Angry Face Flat Icon | FluentUI Emoji Flat Iconpack | Microsoft">
              <a:extLst>
                <a:ext uri="{FF2B5EF4-FFF2-40B4-BE49-F238E27FC236}">
                  <a16:creationId xmlns:a16="http://schemas.microsoft.com/office/drawing/2014/main" id="{F29C3AEB-B3C0-90BA-6EEC-12E18EAB9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0034" y="4141258"/>
              <a:ext cx="1104461" cy="1104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C9D5A1A1-4328-4EDC-CC34-9A337930C1FE}"/>
              </a:ext>
            </a:extLst>
          </p:cNvPr>
          <p:cNvCxnSpPr>
            <a:cxnSpLocks/>
          </p:cNvCxnSpPr>
          <p:nvPr/>
        </p:nvCxnSpPr>
        <p:spPr>
          <a:xfrm flipH="1">
            <a:off x="4442049" y="3037708"/>
            <a:ext cx="39731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0C1524B8-8952-7029-A55B-9E12CAAE7775}"/>
              </a:ext>
            </a:extLst>
          </p:cNvPr>
          <p:cNvSpPr/>
          <p:nvPr/>
        </p:nvSpPr>
        <p:spPr>
          <a:xfrm>
            <a:off x="7054150" y="2602162"/>
            <a:ext cx="1361063" cy="40085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</a:rPr>
              <a:t>qVpXayk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542E309A-D91A-2D84-CBA6-F11592C3B188}"/>
              </a:ext>
            </a:extLst>
          </p:cNvPr>
          <p:cNvCxnSpPr>
            <a:cxnSpLocks/>
          </p:cNvCxnSpPr>
          <p:nvPr/>
        </p:nvCxnSpPr>
        <p:spPr>
          <a:xfrm>
            <a:off x="4442049" y="3726979"/>
            <a:ext cx="39731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0DF189C-365E-86EA-1294-8B4A4B6C011F}"/>
              </a:ext>
            </a:extLst>
          </p:cNvPr>
          <p:cNvGrpSpPr/>
          <p:nvPr/>
        </p:nvGrpSpPr>
        <p:grpSpPr>
          <a:xfrm>
            <a:off x="6877051" y="4685420"/>
            <a:ext cx="1857596" cy="1853493"/>
            <a:chOff x="1359911" y="1468182"/>
            <a:chExt cx="1857596" cy="1853493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D502C0D7-C874-CD45-B26C-5DE4F753D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911" y="1621897"/>
              <a:ext cx="1699778" cy="1699778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39514805-47C3-3FF1-FD08-F94819170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24675" y="1468182"/>
              <a:ext cx="892832" cy="892832"/>
            </a:xfrm>
            <a:prstGeom prst="rect">
              <a:avLst/>
            </a:prstGeom>
          </p:spPr>
        </p:pic>
      </p:grp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EED83CA-485A-7392-8631-3801FE872DF8}"/>
              </a:ext>
            </a:extLst>
          </p:cNvPr>
          <p:cNvCxnSpPr>
            <a:cxnSpLocks/>
          </p:cNvCxnSpPr>
          <p:nvPr/>
        </p:nvCxnSpPr>
        <p:spPr>
          <a:xfrm flipH="1" flipV="1">
            <a:off x="4329941" y="4661046"/>
            <a:ext cx="2389291" cy="8158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9BFA976-8741-C419-074B-01950A0DF88A}"/>
              </a:ext>
            </a:extLst>
          </p:cNvPr>
          <p:cNvSpPr txBox="1"/>
          <p:nvPr/>
        </p:nvSpPr>
        <p:spPr>
          <a:xfrm>
            <a:off x="7177845" y="6345793"/>
            <a:ext cx="1098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Attacker</a:t>
            </a:r>
            <a:endParaRPr lang="ko-KR" altLang="en-US" b="1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503E260-2163-3C1F-522C-BBDBDF510698}"/>
              </a:ext>
            </a:extLst>
          </p:cNvPr>
          <p:cNvSpPr/>
          <p:nvPr/>
        </p:nvSpPr>
        <p:spPr>
          <a:xfrm>
            <a:off x="4442048" y="3281306"/>
            <a:ext cx="2435003" cy="40085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Anonymous Tokens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0" name="말풍선: 모서리가 둥근 사각형 19">
            <a:extLst>
              <a:ext uri="{FF2B5EF4-FFF2-40B4-BE49-F238E27FC236}">
                <a16:creationId xmlns:a16="http://schemas.microsoft.com/office/drawing/2014/main" id="{8BF249F3-7737-175A-70DD-BF53EEB8FC56}"/>
              </a:ext>
            </a:extLst>
          </p:cNvPr>
          <p:cNvSpPr/>
          <p:nvPr/>
        </p:nvSpPr>
        <p:spPr>
          <a:xfrm>
            <a:off x="8815225" y="1530887"/>
            <a:ext cx="2434395" cy="778008"/>
          </a:xfrm>
          <a:prstGeom prst="wedgeRoundRectCallout">
            <a:avLst>
              <a:gd name="adj1" fmla="val 12918"/>
              <a:gd name="adj2" fmla="val 8868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Non-transferability</a:t>
            </a:r>
            <a:r>
              <a:rPr lang="en-US" altLang="ko-KR" dirty="0">
                <a:solidFill>
                  <a:schemeClr val="tx1"/>
                </a:solidFill>
              </a:rPr>
              <a:t> is required!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94EDC6B5-8D6A-E936-742B-E60583EFACA3}"/>
              </a:ext>
            </a:extLst>
          </p:cNvPr>
          <p:cNvSpPr/>
          <p:nvPr/>
        </p:nvSpPr>
        <p:spPr>
          <a:xfrm rot="1126554">
            <a:off x="4387765" y="5185745"/>
            <a:ext cx="2435003" cy="40085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Anonymous Tokens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2BDFC4DA-14FC-1715-851E-EB22A588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7</a:t>
            </a:fld>
            <a:r>
              <a:rPr lang="en-US" altLang="ko-KR"/>
              <a:t>/32</a:t>
            </a:r>
            <a:endParaRPr lang="ko-KR" altLang="en-US" dirty="0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542D23D2-8C3B-9E94-7D49-CD1A006F1A78}"/>
              </a:ext>
            </a:extLst>
          </p:cNvPr>
          <p:cNvGrpSpPr/>
          <p:nvPr/>
        </p:nvGrpSpPr>
        <p:grpSpPr>
          <a:xfrm>
            <a:off x="1472692" y="2229191"/>
            <a:ext cx="2743200" cy="2979032"/>
            <a:chOff x="1472692" y="2229190"/>
            <a:chExt cx="2743200" cy="2979031"/>
          </a:xfrm>
        </p:grpSpPr>
        <p:pic>
          <p:nvPicPr>
            <p:cNvPr id="31" name="Picture 2" descr="Webpage - Free computer icons">
              <a:extLst>
                <a:ext uri="{FF2B5EF4-FFF2-40B4-BE49-F238E27FC236}">
                  <a16:creationId xmlns:a16="http://schemas.microsoft.com/office/drawing/2014/main" id="{F23CF797-E2FB-1608-5890-8FD497FC6F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692" y="2229190"/>
              <a:ext cx="274320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FB201E9-C983-427E-CB6F-F254CD19C590}"/>
                </a:ext>
              </a:extLst>
            </p:cNvPr>
            <p:cNvSpPr txBox="1"/>
            <p:nvPr/>
          </p:nvSpPr>
          <p:spPr>
            <a:xfrm>
              <a:off x="2006697" y="4838889"/>
              <a:ext cx="1675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Server</a:t>
              </a:r>
              <a:endParaRPr lang="ko-KR" altLang="en-US" b="1" dirty="0"/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8330FE27-1935-74CE-890F-54676020131D}"/>
                </a:ext>
              </a:extLst>
            </p:cNvPr>
            <p:cNvGrpSpPr/>
            <p:nvPr/>
          </p:nvGrpSpPr>
          <p:grpSpPr>
            <a:xfrm>
              <a:off x="1867502" y="2814374"/>
              <a:ext cx="2148197" cy="1939924"/>
              <a:chOff x="4947126" y="2819307"/>
              <a:chExt cx="2148197" cy="1939924"/>
            </a:xfrm>
          </p:grpSpPr>
          <p:pic>
            <p:nvPicPr>
              <p:cNvPr id="35" name="Picture 4" descr="What Does CAPTCHA Mean? | How CAPTCHAs Work">
                <a:extLst>
                  <a:ext uri="{FF2B5EF4-FFF2-40B4-BE49-F238E27FC236}">
                    <a16:creationId xmlns:a16="http://schemas.microsoft.com/office/drawing/2014/main" id="{F7638463-2978-E606-D5C9-6E19FF44B4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7126" y="2958118"/>
                <a:ext cx="2039588" cy="18011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6" descr="reCAPTCHA - 위키백과, 우리 모두의 백과사전">
                <a:extLst>
                  <a:ext uri="{FF2B5EF4-FFF2-40B4-BE49-F238E27FC236}">
                    <a16:creationId xmlns:a16="http://schemas.microsoft.com/office/drawing/2014/main" id="{F7EAD384-2A9F-E23F-B2AB-92F4FA19E0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6169"/>
              <a:stretch/>
            </p:blipFill>
            <p:spPr bwMode="auto">
              <a:xfrm>
                <a:off x="5998587" y="2819307"/>
                <a:ext cx="1096736" cy="8097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2196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90516D-CABA-8435-E2F8-3D1DE44E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5D3AB5-C357-5A01-FB9F-F82E93AD6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altLang="ko-KR" dirty="0"/>
              <a:t>Anonymous Token</a:t>
            </a:r>
          </a:p>
          <a:p>
            <a:pPr marL="457200" indent="-457200">
              <a:buAutoNum type="arabicPeriod"/>
            </a:pPr>
            <a:r>
              <a:rPr lang="en-US" altLang="ko-KR" dirty="0"/>
              <a:t>Interactive Proof</a:t>
            </a:r>
          </a:p>
          <a:p>
            <a:pPr marL="457200" indent="-457200">
              <a:buAutoNum type="arabicPeriod"/>
            </a:pPr>
            <a:r>
              <a:rPr lang="en-US" altLang="ko-KR" dirty="0"/>
              <a:t>Zero-Knowledge Proof</a:t>
            </a:r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8226A79-F27B-333F-2B33-0836F9F6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8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725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E8A492-E569-24AF-7328-810CF217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Anonymous Token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2314E6-E344-9B93-53CD-FB34D4526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dirty="0"/>
              <a:t>Lightweight, single-use anonymous </a:t>
            </a:r>
            <a:r>
              <a:rPr lang="en-US" altLang="ko-KR" b="1" dirty="0"/>
              <a:t>credential</a:t>
            </a:r>
          </a:p>
          <a:p>
            <a:pPr lvl="1"/>
            <a:r>
              <a:rPr lang="en-US" altLang="ko-KR" dirty="0"/>
              <a:t>Suggested in “</a:t>
            </a:r>
            <a:r>
              <a:rPr lang="en-US" altLang="ko-KR" b="1" dirty="0"/>
              <a:t>Privacy Pass</a:t>
            </a:r>
            <a:r>
              <a:rPr lang="en-US" altLang="ko-KR" dirty="0"/>
              <a:t>: Bypassing Internet Challenges Anonymously” (PET 2018)</a:t>
            </a:r>
          </a:p>
          <a:p>
            <a:pPr lvl="2"/>
            <a:r>
              <a:rPr lang="en-US" altLang="ko-KR" dirty="0"/>
              <a:t>Based on </a:t>
            </a:r>
            <a:r>
              <a:rPr lang="en-US" altLang="ko-KR" b="1" dirty="0"/>
              <a:t>Zero-Knowledge Proof</a:t>
            </a:r>
            <a:r>
              <a:rPr lang="en-US" altLang="ko-KR" dirty="0"/>
              <a:t> about </a:t>
            </a:r>
            <a:r>
              <a:rPr lang="en-US" altLang="ko-KR" b="1" dirty="0"/>
              <a:t>Discrete Logarithm assumption</a:t>
            </a:r>
          </a:p>
          <a:p>
            <a:pPr lvl="1"/>
            <a:endParaRPr lang="en-US" altLang="ko-KR" b="1" dirty="0"/>
          </a:p>
          <a:p>
            <a:pPr lvl="1"/>
            <a:r>
              <a:rPr lang="en-US" altLang="ko-KR" dirty="0"/>
              <a:t>Security properties of </a:t>
            </a:r>
            <a:r>
              <a:rPr lang="en-US" altLang="ko-KR" b="1" dirty="0"/>
              <a:t>anonymous token</a:t>
            </a:r>
          </a:p>
          <a:p>
            <a:pPr lvl="2"/>
            <a:r>
              <a:rPr lang="en-US" altLang="ko-KR" b="1" dirty="0"/>
              <a:t>Accountability</a:t>
            </a:r>
            <a:r>
              <a:rPr lang="en-US" altLang="ko-KR" dirty="0"/>
              <a:t>: </a:t>
            </a:r>
            <a:r>
              <a:rPr lang="en-US" altLang="ko-KR" b="1" dirty="0"/>
              <a:t>O</a:t>
            </a:r>
            <a:r>
              <a:rPr lang="en-US" altLang="ko-KR" dirty="0"/>
              <a:t>ne-</a:t>
            </a:r>
            <a:r>
              <a:rPr lang="en-US" altLang="ko-KR" b="1" dirty="0"/>
              <a:t>M</a:t>
            </a:r>
            <a:r>
              <a:rPr lang="en-US" altLang="ko-KR" dirty="0"/>
              <a:t>ore </a:t>
            </a:r>
            <a:r>
              <a:rPr lang="en-US" altLang="ko-KR" b="1" dirty="0"/>
              <a:t>U</a:t>
            </a:r>
            <a:r>
              <a:rPr lang="en-US" altLang="ko-KR" dirty="0"/>
              <a:t>n</a:t>
            </a:r>
            <a:r>
              <a:rPr lang="en-US" altLang="ko-KR" b="1" dirty="0"/>
              <a:t>f</a:t>
            </a:r>
            <a:r>
              <a:rPr lang="en-US" altLang="ko-KR" dirty="0"/>
              <a:t>orgeability (OMUF)</a:t>
            </a:r>
          </a:p>
          <a:p>
            <a:pPr lvl="2"/>
            <a:r>
              <a:rPr lang="en-US" altLang="ko-KR" b="1" dirty="0"/>
              <a:t>Unlinkability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However, </a:t>
            </a:r>
            <a:r>
              <a:rPr lang="en-US" altLang="ko-KR" b="1" dirty="0">
                <a:solidFill>
                  <a:srgbClr val="C00000"/>
                </a:solidFill>
              </a:rPr>
              <a:t>Non-Transferability</a:t>
            </a:r>
            <a:r>
              <a:rPr lang="en-US" altLang="ko-KR" dirty="0"/>
              <a:t> is not guaranteed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DE20BA8-2870-E0C8-8EE0-96BEFC2F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/>
              <a:t>Background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96A128-F94E-EA67-BBF5-7F955AF987D0}"/>
              </a:ext>
            </a:extLst>
          </p:cNvPr>
          <p:cNvSpPr txBox="1"/>
          <p:nvPr/>
        </p:nvSpPr>
        <p:spPr>
          <a:xfrm>
            <a:off x="192782" y="6613753"/>
            <a:ext cx="118064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[6] Davidson, A., Goldberg, I., Sullivan, N., Tankersley, G., &amp; </a:t>
            </a:r>
            <a:r>
              <a:rPr lang="en-US" altLang="ko-KR" sz="800" dirty="0" err="1"/>
              <a:t>Valsorda</a:t>
            </a:r>
            <a:r>
              <a:rPr lang="en-US" altLang="ko-KR" sz="800" dirty="0"/>
              <a:t>, F. (2018). </a:t>
            </a:r>
            <a:r>
              <a:rPr lang="en-US" altLang="ko-KR" sz="800" i="1" dirty="0"/>
              <a:t>Privacy Pass: Bypassing Internet Challenges Anonymously</a:t>
            </a:r>
            <a:r>
              <a:rPr lang="en-US" altLang="ko-KR" sz="800" dirty="0"/>
              <a:t>. Proceedings on Privacy Enhancing Technologies, 2018(3), 164–180. </a:t>
            </a:r>
            <a:r>
              <a:rPr lang="en-US" altLang="ko-KR" sz="800" dirty="0">
                <a:hlinkClick r:id="rId3"/>
              </a:rPr>
              <a:t>https://doi.org/10.1515/popets-2018-0026</a:t>
            </a:r>
            <a:r>
              <a:rPr lang="en-US" altLang="ko-KR" sz="800" dirty="0"/>
              <a:t> 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BB3C76C-B224-9557-035A-730798B6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054-24D3-4F85-AF82-36C3B8A0122A}" type="slidenum">
              <a:rPr lang="ko-KR" altLang="en-US" smtClean="0"/>
              <a:pPr/>
              <a:t>9</a:t>
            </a:fld>
            <a:r>
              <a:rPr lang="en-US" altLang="ko-KR"/>
              <a:t>/32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1433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11487</TotalTime>
  <Words>4923</Words>
  <Application>Microsoft Office PowerPoint</Application>
  <PresentationFormat>와이드스크린</PresentationFormat>
  <Paragraphs>781</Paragraphs>
  <Slides>51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6" baseType="lpstr">
      <vt:lpstr>맑은 고딕</vt:lpstr>
      <vt:lpstr>Arial</vt:lpstr>
      <vt:lpstr>Cambria Math</vt:lpstr>
      <vt:lpstr>Wingdings</vt:lpstr>
      <vt:lpstr>Office 테마</vt:lpstr>
      <vt:lpstr>Non-Transferable Anonymous Tokens by Secret Binding  F. Betül Durak,    Laurane Marco,   Abdullah Talayhan,   Serge Vaudenay    ACM CCS 2024</vt:lpstr>
      <vt:lpstr>Motivations for selecting this paper</vt:lpstr>
      <vt:lpstr>Table of Contents</vt:lpstr>
      <vt:lpstr>Problem Statement</vt:lpstr>
      <vt:lpstr>Problem Statement</vt:lpstr>
      <vt:lpstr>Problem Statement</vt:lpstr>
      <vt:lpstr>Problem Statement</vt:lpstr>
      <vt:lpstr>Background</vt:lpstr>
      <vt:lpstr>Anonymous Token</vt:lpstr>
      <vt:lpstr>Anonymous Token</vt:lpstr>
      <vt:lpstr>Interactive Proof</vt:lpstr>
      <vt:lpstr>Zero-Knowledge Proof (ZKP)</vt:lpstr>
      <vt:lpstr>Non-Transferable  Anonymous Tokens (NTAT)</vt:lpstr>
      <vt:lpstr>Overview of NTAT</vt:lpstr>
      <vt:lpstr>Properties of NTAT</vt:lpstr>
      <vt:lpstr>Token Property</vt:lpstr>
      <vt:lpstr>Token Property</vt:lpstr>
      <vt:lpstr>Anonymous Property</vt:lpstr>
      <vt:lpstr>Non-Transferable Property</vt:lpstr>
      <vt:lpstr>NTAT Scheme</vt:lpstr>
      <vt:lpstr>Main Idea</vt:lpstr>
      <vt:lpstr>Issuance Phase</vt:lpstr>
      <vt:lpstr>Issuance Phase</vt:lpstr>
      <vt:lpstr>Redemption Phase</vt:lpstr>
      <vt:lpstr>Redemption Phase</vt:lpstr>
      <vt:lpstr>Redemption Phase</vt:lpstr>
      <vt:lpstr>Performance Evaluation</vt:lpstr>
      <vt:lpstr>Functionality and Property Comparison</vt:lpstr>
      <vt:lpstr>Benchmark Results</vt:lpstr>
      <vt:lpstr>Summary</vt:lpstr>
      <vt:lpstr>Wrap-up</vt:lpstr>
      <vt:lpstr>Thank You</vt:lpstr>
      <vt:lpstr>Appendix</vt:lpstr>
      <vt:lpstr>Fiat-Shamir Transform</vt:lpstr>
      <vt:lpstr>Appendix</vt:lpstr>
      <vt:lpstr>How to Define Security Model</vt:lpstr>
      <vt:lpstr>Correctness Game</vt:lpstr>
      <vt:lpstr>One-More Unforgeability Game</vt:lpstr>
      <vt:lpstr>Request Unforgeability Game</vt:lpstr>
      <vt:lpstr>Unlinkability Game</vt:lpstr>
      <vt:lpstr>Soundness Game</vt:lpstr>
      <vt:lpstr>Uniqueness Game</vt:lpstr>
      <vt:lpstr>Appendix</vt:lpstr>
      <vt:lpstr>Π_REP3 procedure</vt:lpstr>
      <vt:lpstr>Π_DLEQ procedure</vt:lpstr>
      <vt:lpstr>Appendix</vt:lpstr>
      <vt:lpstr>Notations</vt:lpstr>
      <vt:lpstr>NTAT Scheme – Setup Phase</vt:lpstr>
      <vt:lpstr>NTAT Scheme – Issuance Phase</vt:lpstr>
      <vt:lpstr>NTAT Scheme – Redemption Phase</vt:lpstr>
      <vt:lpstr>Redemption Phase – Correctness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Hong-geun Park</dc:creator>
  <cp:lastModifiedBy>Hong-geun Park</cp:lastModifiedBy>
  <cp:revision>104</cp:revision>
  <dcterms:created xsi:type="dcterms:W3CDTF">2024-10-29T04:47:59Z</dcterms:created>
  <dcterms:modified xsi:type="dcterms:W3CDTF">2024-11-25T19:32:27Z</dcterms:modified>
</cp:coreProperties>
</file>