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540" r:id="rId3"/>
    <p:sldId id="690" r:id="rId4"/>
    <p:sldId id="691" r:id="rId5"/>
    <p:sldId id="692" r:id="rId6"/>
    <p:sldId id="693" r:id="rId7"/>
    <p:sldId id="698" r:id="rId8"/>
    <p:sldId id="695" r:id="rId9"/>
    <p:sldId id="694" r:id="rId10"/>
    <p:sldId id="696" r:id="rId11"/>
    <p:sldId id="699" r:id="rId12"/>
    <p:sldId id="700" r:id="rId13"/>
    <p:sldId id="702" r:id="rId14"/>
    <p:sldId id="701" r:id="rId15"/>
    <p:sldId id="707" r:id="rId16"/>
    <p:sldId id="703" r:id="rId17"/>
    <p:sldId id="705" r:id="rId18"/>
    <p:sldId id="697" r:id="rId19"/>
    <p:sldId id="708" r:id="rId20"/>
    <p:sldId id="268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800000"/>
    <a:srgbClr val="FCF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6" autoAdjust="0"/>
    <p:restoredTop sz="66834" autoAdjust="0"/>
  </p:normalViewPr>
  <p:slideViewPr>
    <p:cSldViewPr snapToGrid="0">
      <p:cViewPr varScale="1">
        <p:scale>
          <a:sx n="108" d="100"/>
          <a:sy n="108" d="100"/>
        </p:scale>
        <p:origin x="2824" y="72"/>
      </p:cViewPr>
      <p:guideLst/>
    </p:cSldViewPr>
  </p:slideViewPr>
  <p:outlineViewPr>
    <p:cViewPr>
      <p:scale>
        <a:sx n="33" d="100"/>
        <a:sy n="33" d="100"/>
      </p:scale>
      <p:origin x="0" y="-38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11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2F458-320D-425D-8705-07EB8EEA0AE6}" type="datetimeFigureOut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B3C9F-C146-4B3E-991A-D5646E989E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2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637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766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2914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5602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071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ko-KR" altLang="en-US" b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460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994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8106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076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ko-KR" altLang="en-US" b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5013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203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877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648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265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039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457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ko-KR" altLang="en-US" b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865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ko-KR" altLang="en-US" b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95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0416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13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F15B1A-8A56-4413-A998-8F72B0A64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6CE9984-AEA4-4FF7-B4E7-B47DB850E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3778CE-9CD6-4FEE-A777-D5C344E6B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4092-A910-43D5-A879-C6A825BF1B74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A68623-8F01-4C47-90B2-57358931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34935C-35B4-4732-A45F-625692B94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662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277B13-D028-41B9-9451-2278D4BF0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604A83A-42F2-4FDD-866B-C65C38D36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5E3583-5FDB-4E9B-B6FB-208ABEBC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E4C9-8797-4B72-8FA3-04D9458CB775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648E20-A199-4EF3-99CC-9B396A6B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8B58AA-30A3-45CB-B45C-BF3A1F0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810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2C8494B-2477-4ECF-833C-5774E558A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F40AC2C-35BB-408B-BD5E-0B72C62D1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E17C97-9E31-4B5B-92E6-F081B1A0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7798-8CE1-4B5E-9A35-0BD15C0D7FBE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2D921E-D62B-4789-9381-01515E31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B7B5EF-DE18-4A25-80F9-181A9436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93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3E52B1-8AD0-406A-857D-20EB3449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FFB895-4F58-4929-A1E5-CC6108576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1420BC-614D-4577-B08A-7DA1C77D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56B0-329D-4E55-B38A-3575220C4C79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63E38B-0245-4793-9081-0CE88B8A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83A26C-F792-4578-B768-1DF1A8E4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5849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859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42111B-943E-4F94-8CC7-58C9B9455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88E96EE-4CE6-4D2D-B91D-388133F14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E0B2C2-91E9-4C94-8BF4-398C3626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C572-2249-4FAE-9C6C-3EEEB6EADDD0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5194557-8815-4DD1-863E-52D54FA3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40E616-21E1-429E-A1BB-6BF6C00F8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0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074535-D6A7-4E1B-9F97-C36034EC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743CE3-B4D8-41DF-ADCD-A2054ABF5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6537C66-B41A-4B9A-BA72-607CD1092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633D528-4CE9-4C05-9864-934BA60E8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6966-8771-4DBB-9B02-F3C723CE0D98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D855F4-A417-43A7-9CA8-8F40BBD8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A14EBD-0F4C-4889-9FEE-4E794561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6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194361-ECEB-4C46-94FF-07F786AEC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486442B-DABC-449C-B1F6-F180DF412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C3DADC-CBF0-49EE-B0BD-8981AFCB8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B607CE6-24A3-45C1-B377-96805E451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0604B8F-4B70-4CCB-9FF2-2C93BD8BE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592EFF8-57FF-40D9-994C-C95C77D2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DA4A-F118-4CBC-BE0D-083F95A553FB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FEA7E5D-9C3C-48FB-BDD6-BA3D49E50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074C9F8-AE97-43F4-B3BB-062B466C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72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B1CFED-CEBD-414B-A322-D523D5D9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193A293-EE4E-435E-B617-F1AF56472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7B07-EC6F-4F3E-89A1-68495263C827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D8845CB-BF85-4317-9862-EF434395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A6AB29-56B9-4654-BA2C-5A1450F0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85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396488B-5B6C-4DAC-B4B6-0CEB88AC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128D-C80E-4F5E-9C3D-BABA287BE2B1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0454E91-BDB8-497E-B04E-2F04BFC4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7351AA-7FC7-4036-83D6-9980BE43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74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CEC24A-5E01-4065-ACAB-7203B75C1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503A62-9ABA-407E-90AE-597F5F39F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AB34B3-6967-4692-95AA-A5FAFE84C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AB97DC-D980-417A-B290-FA9899388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783D-A214-48A3-876D-689185D29CCD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617ECF-71B3-442C-B790-59E752CD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3FC2046-E451-499B-AD30-BE12DF47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855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AF64EB-0775-4421-9310-6C49F0E3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EBA0122-30A5-468A-B760-5605E89275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DF4451-17F1-4C98-A6C5-EDA58B716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C866BDB-5AC6-410E-96AA-C15545DD4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079B-875A-4F85-91AF-94CD14047430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31166E5-4A6D-4D60-A90D-67E5F87CC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9A30EE4-ECFA-490E-A5DB-5DA9F294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8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6EA7B8F-2C62-419B-A640-2AC5CAD0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98" y="222616"/>
            <a:ext cx="10515600" cy="1160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971EEE4-33D0-48D1-8E3D-EBCF22C00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5898" y="1494264"/>
            <a:ext cx="10515600" cy="4795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8FD638-D2B1-49FA-884E-F8EB5D9F1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9DF13-DF16-4AC8-950B-5A3854773F6B}" type="datetime1">
              <a:rPr lang="ko-KR" altLang="en-US" smtClean="0"/>
              <a:t>2025-05-27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8C0101-07E0-4DD9-8D77-4099D5066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8541E0-15D7-410D-91B5-F8E363906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1232" y="6386005"/>
            <a:ext cx="250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BF60-1155-407E-BDCB-EBA40756A6C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9DFFE-5B9E-A5FC-5A79-48EA5D636DD5}"/>
              </a:ext>
            </a:extLst>
          </p:cNvPr>
          <p:cNvSpPr txBox="1"/>
          <p:nvPr userDrawn="1"/>
        </p:nvSpPr>
        <p:spPr>
          <a:xfrm>
            <a:off x="11173324" y="6407765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solidFill>
                  <a:schemeClr val="accent3">
                    <a:lumMod val="75000"/>
                  </a:schemeClr>
                </a:solidFill>
              </a:rPr>
              <a:t>/19</a:t>
            </a:r>
            <a:endParaRPr lang="ko-KR" alt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4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hjeong@mmlab.snu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FCD9FD-642C-4102-A6E0-923808F4E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804" y="1054187"/>
            <a:ext cx="11394392" cy="1179093"/>
          </a:xfrm>
        </p:spPr>
        <p:txBody>
          <a:bodyPr>
            <a:normAutofit fontScale="90000"/>
          </a:bodyPr>
          <a:lstStyle/>
          <a:p>
            <a:r>
              <a:rPr lang="en-US" altLang="ko-KR" sz="2800" b="1"/>
              <a:t>ExpressPQDelivery: </a:t>
            </a:r>
            <a:br>
              <a:rPr lang="en-US" altLang="ko-KR" sz="2800" b="1"/>
            </a:br>
            <a:r>
              <a:rPr lang="en-US" altLang="ko-KR" sz="2800" b="1"/>
              <a:t>Toward Efficient and Immediately Deployable </a:t>
            </a:r>
            <a:br>
              <a:rPr lang="en-US" altLang="ko-KR" sz="2800" b="1"/>
            </a:br>
            <a:r>
              <a:rPr lang="en-US" altLang="ko-KR" sz="2800" b="1"/>
              <a:t>Post-Quantum Key Delivery for Web-of-Things</a:t>
            </a:r>
            <a:endParaRPr lang="ko-KR" altLang="en-US" sz="2800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DFED1DA-261C-4445-991E-578AD342A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8057" y="2971812"/>
            <a:ext cx="9535886" cy="3508626"/>
          </a:xfrm>
        </p:spPr>
        <p:txBody>
          <a:bodyPr>
            <a:normAutofit/>
          </a:bodyPr>
          <a:lstStyle/>
          <a:p>
            <a:r>
              <a:rPr lang="en-US" altLang="ko-KR" sz="1600"/>
              <a:t>Jane Kim, Jung-Hun Kang, Hyunwoo</a:t>
            </a:r>
            <a:r>
              <a:rPr lang="ko-KR" altLang="en-US" sz="1600"/>
              <a:t> </a:t>
            </a:r>
            <a:r>
              <a:rPr lang="en-US" altLang="ko-KR" sz="1600"/>
              <a:t>Lee*, Seung-Hyun Seo</a:t>
            </a:r>
            <a:endParaRPr lang="en-US" altLang="ko-KR" sz="1000"/>
          </a:p>
          <a:p>
            <a:r>
              <a:rPr lang="en-US" altLang="ko-KR" sz="1600"/>
              <a:t>Hanyang University ERICA, Korea Institute of Energy Technology*</a:t>
            </a:r>
          </a:p>
          <a:p>
            <a:endParaRPr lang="en-US" altLang="ko-KR" sz="1600"/>
          </a:p>
          <a:p>
            <a:r>
              <a:rPr lang="en-US" altLang="ko-KR" sz="1600"/>
              <a:t>WWW ’25</a:t>
            </a:r>
          </a:p>
          <a:p>
            <a:endParaRPr lang="en-US" altLang="ko-KR" sz="2000" dirty="0"/>
          </a:p>
          <a:p>
            <a:r>
              <a:rPr lang="en-US" altLang="ko-KR" sz="2000"/>
              <a:t>2025.05.28.</a:t>
            </a:r>
            <a:endParaRPr lang="ko-KR" altLang="en-US" sz="2000" dirty="0"/>
          </a:p>
          <a:p>
            <a:endParaRPr lang="en-US" altLang="ko-KR" sz="2000" dirty="0"/>
          </a:p>
          <a:p>
            <a:r>
              <a:rPr lang="en-US" altLang="ko-KR" sz="2000" dirty="0"/>
              <a:t>GyeongHeon Jeong(</a:t>
            </a:r>
            <a:r>
              <a:rPr lang="en-US" altLang="ko-KR" sz="2000" dirty="0">
                <a:hlinkClick r:id="rId3"/>
              </a:rPr>
              <a:t>ghjeong@mmlab.snu.ac.kr</a:t>
            </a:r>
            <a:r>
              <a:rPr lang="en-US" altLang="ko-KR" sz="2000" dirty="0"/>
              <a:t>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FAE999C-677E-F6BC-C22E-2B164F967602}"/>
              </a:ext>
            </a:extLst>
          </p:cNvPr>
          <p:cNvSpPr/>
          <p:nvPr/>
        </p:nvSpPr>
        <p:spPr>
          <a:xfrm>
            <a:off x="10936705" y="6340642"/>
            <a:ext cx="757990" cy="336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45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4FA99E-CD77-4755-2844-B1DB6826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Optimized Fragmentation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A134CE-02B2-4501-E3FA-B228911F4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To efficiently divide an E-Box into multiple DNS records, the server uses two record types</a:t>
            </a:r>
          </a:p>
          <a:p>
            <a:pPr lvl="1"/>
            <a:endParaRPr lang="en-US" altLang="ko-KR"/>
          </a:p>
          <a:p>
            <a:r>
              <a:rPr lang="en-US" altLang="ko-KR" b="1">
                <a:solidFill>
                  <a:srgbClr val="0070C0"/>
                </a:solidFill>
              </a:rPr>
              <a:t>TLSA Records</a:t>
            </a:r>
          </a:p>
          <a:p>
            <a:pPr lvl="1"/>
            <a:r>
              <a:rPr lang="en-US" altLang="ko-KR"/>
              <a:t>Designed to store certificate-related data</a:t>
            </a:r>
          </a:p>
          <a:p>
            <a:pPr lvl="1"/>
            <a:r>
              <a:rPr lang="en-US" altLang="ko-KR"/>
              <a:t>More compact and efficient for encoding PQ keys</a:t>
            </a:r>
          </a:p>
          <a:p>
            <a:r>
              <a:rPr lang="en-US" altLang="ko-KR" b="1">
                <a:solidFill>
                  <a:srgbClr val="00B050"/>
                </a:solidFill>
              </a:rPr>
              <a:t>TXT Records</a:t>
            </a:r>
          </a:p>
          <a:p>
            <a:pPr lvl="1"/>
            <a:r>
              <a:rPr lang="en-US" altLang="ko-KR"/>
              <a:t>Can hold any textual value</a:t>
            </a:r>
          </a:p>
          <a:p>
            <a:pPr lvl="1"/>
            <a:r>
              <a:rPr lang="en-US" altLang="ko-KR"/>
              <a:t>Provides flexibility for encoding metadata and non-key fields</a:t>
            </a:r>
          </a:p>
          <a:p>
            <a:pPr lvl="1"/>
            <a:endParaRPr lang="en-US" altLang="ko-KR"/>
          </a:p>
          <a:p>
            <a:r>
              <a:rPr lang="en-US" altLang="ko-KR"/>
              <a:t>The </a:t>
            </a:r>
            <a:r>
              <a:rPr lang="en-US" altLang="ko-KR">
                <a:solidFill>
                  <a:srgbClr val="0070C0"/>
                </a:solidFill>
              </a:rPr>
              <a:t>Certificate and Public Key</a:t>
            </a:r>
            <a:r>
              <a:rPr lang="en-US" altLang="ko-KR"/>
              <a:t> are stored in </a:t>
            </a:r>
            <a:r>
              <a:rPr lang="en-US" altLang="ko-KR">
                <a:solidFill>
                  <a:srgbClr val="0070C0"/>
                </a:solidFill>
              </a:rPr>
              <a:t>TLSA records</a:t>
            </a:r>
          </a:p>
          <a:p>
            <a:r>
              <a:rPr lang="en-US" altLang="ko-KR"/>
              <a:t>All other </a:t>
            </a:r>
            <a:r>
              <a:rPr lang="en-US" altLang="ko-KR">
                <a:solidFill>
                  <a:srgbClr val="00B050"/>
                </a:solidFill>
              </a:rPr>
              <a:t>metadata fields</a:t>
            </a:r>
            <a:r>
              <a:rPr lang="en-US" altLang="ko-KR"/>
              <a:t> (e.g., version, signature) are stored in </a:t>
            </a:r>
            <a:r>
              <a:rPr lang="en-US" altLang="ko-KR">
                <a:solidFill>
                  <a:srgbClr val="00B050"/>
                </a:solidFill>
              </a:rPr>
              <a:t>TXT records</a:t>
            </a:r>
          </a:p>
          <a:p>
            <a:endParaRPr lang="en-US" altLang="ko-KR"/>
          </a:p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5870AA5-0D81-E042-D7B6-8CCDD06D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2827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9C23E4-D1A6-B42C-3854-F45455800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Delivery Mechanism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AAC508-7294-1327-957C-091184FE8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1494264"/>
            <a:ext cx="10515600" cy="5141120"/>
          </a:xfrm>
        </p:spPr>
        <p:txBody>
          <a:bodyPr>
            <a:normAutofit/>
          </a:bodyPr>
          <a:lstStyle/>
          <a:p>
            <a:r>
              <a:rPr lang="en-US" altLang="ko-KR"/>
              <a:t>Naming convention for E-Box fragments</a:t>
            </a:r>
          </a:p>
          <a:p>
            <a:pPr lvl="1"/>
            <a:r>
              <a:rPr lang="en-US" altLang="ko-KR"/>
              <a:t>Each E-Box fragment is assigned a unique DNS name based on its index</a:t>
            </a:r>
          </a:p>
          <a:p>
            <a:pPr lvl="2"/>
            <a:r>
              <a:rPr lang="en-US" altLang="ko-KR"/>
              <a:t>e.g., </a:t>
            </a:r>
            <a:r>
              <a:rPr lang="en-US" altLang="ko-KR" i="1"/>
              <a:t>ebox-{fragmentNumber}.{domainName}</a:t>
            </a:r>
          </a:p>
          <a:p>
            <a:pPr lvl="2"/>
            <a:endParaRPr lang="en-US" altLang="ko-KR"/>
          </a:p>
          <a:p>
            <a:r>
              <a:rPr lang="en-US" altLang="ko-KR"/>
              <a:t>Query-based delivery</a:t>
            </a:r>
          </a:p>
          <a:p>
            <a:pPr lvl="1"/>
            <a:r>
              <a:rPr lang="en-US" altLang="ko-KR"/>
              <a:t>Consists of two round-trips to DNS</a:t>
            </a:r>
          </a:p>
          <a:p>
            <a:pPr lvl="2"/>
            <a:r>
              <a:rPr lang="en-US" altLang="ko-KR"/>
              <a:t>1) Client queries </a:t>
            </a:r>
            <a:r>
              <a:rPr lang="en-US" altLang="ko-KR" b="1"/>
              <a:t>TXT record of ebox-0</a:t>
            </a:r>
            <a:r>
              <a:rPr lang="en-US" altLang="ko-KR"/>
              <a:t> which contains the total number of TLSA/TXT records</a:t>
            </a:r>
          </a:p>
          <a:p>
            <a:pPr lvl="2"/>
            <a:r>
              <a:rPr lang="en-US" altLang="ko-KR"/>
              <a:t>2) Client runs </a:t>
            </a:r>
            <a:r>
              <a:rPr lang="en-US" altLang="ko-KR" b="1"/>
              <a:t>parallel DNS queries</a:t>
            </a:r>
            <a:r>
              <a:rPr lang="en-US" altLang="ko-KR"/>
              <a:t> for each E-Box fragment</a:t>
            </a:r>
          </a:p>
          <a:p>
            <a:pPr lvl="2"/>
            <a:endParaRPr lang="en-US" altLang="ko-KR"/>
          </a:p>
          <a:p>
            <a:r>
              <a:rPr lang="en-US" altLang="ko-KR"/>
              <a:t>E-Box assembly</a:t>
            </a:r>
          </a:p>
          <a:p>
            <a:pPr lvl="1"/>
            <a:r>
              <a:rPr lang="en-US" altLang="ko-KR"/>
              <a:t>Once all fragments are fetched, the client assembles the complete E-Box</a:t>
            </a:r>
          </a:p>
          <a:p>
            <a:pPr lvl="2"/>
            <a:endParaRPr lang="en-US" altLang="ko-KR"/>
          </a:p>
          <a:p>
            <a:r>
              <a:rPr lang="en-US" altLang="ko-KR"/>
              <a:t>Re-delivery Mechanism</a:t>
            </a:r>
          </a:p>
          <a:p>
            <a:pPr lvl="1"/>
            <a:r>
              <a:rPr lang="en-US" altLang="ko-KR"/>
              <a:t>If some fragments fail to arrive within a timeout window, the client automatically re-queries for the missing parts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B0C1AD8-5514-1989-D6F1-BE025DFD4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908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9B0EB7-068B-1E96-F77C-CB2F7907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Application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DEC135-DE5B-428C-B348-1CC2EC0C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FC4BF07-557B-76FD-45FB-F9DD3992E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767" y="1064116"/>
            <a:ext cx="5874466" cy="5571268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6C90DD16-6C5F-084A-A190-BAFF9E8CF0E5}"/>
              </a:ext>
            </a:extLst>
          </p:cNvPr>
          <p:cNvSpPr/>
          <p:nvPr/>
        </p:nvSpPr>
        <p:spPr>
          <a:xfrm>
            <a:off x="7395028" y="1064116"/>
            <a:ext cx="1778001" cy="14529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A667FBC-43B4-9D75-7082-943A6BE10A3D}"/>
              </a:ext>
            </a:extLst>
          </p:cNvPr>
          <p:cNvSpPr/>
          <p:nvPr/>
        </p:nvSpPr>
        <p:spPr>
          <a:xfrm>
            <a:off x="3498896" y="1927716"/>
            <a:ext cx="3598590" cy="11601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E17914E-CFB4-9FD1-93B5-0C4C83D61EE9}"/>
              </a:ext>
            </a:extLst>
          </p:cNvPr>
          <p:cNvSpPr/>
          <p:nvPr/>
        </p:nvSpPr>
        <p:spPr>
          <a:xfrm>
            <a:off x="3498895" y="3632818"/>
            <a:ext cx="4991961" cy="5255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C04BEEB-61A4-9763-B566-CD2F8BB02500}"/>
              </a:ext>
            </a:extLst>
          </p:cNvPr>
          <p:cNvSpPr/>
          <p:nvPr/>
        </p:nvSpPr>
        <p:spPr>
          <a:xfrm>
            <a:off x="3498895" y="4177783"/>
            <a:ext cx="4991961" cy="9820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8A41391-5A41-BFA1-45B4-695808EB9CB1}"/>
              </a:ext>
            </a:extLst>
          </p:cNvPr>
          <p:cNvSpPr/>
          <p:nvPr/>
        </p:nvSpPr>
        <p:spPr>
          <a:xfrm>
            <a:off x="3498895" y="5274123"/>
            <a:ext cx="4991961" cy="5751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031664-6584-865F-8002-AA42A86E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E-Box Analysis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2F9908-0CF0-D459-FAE9-6A5C82A23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1494264"/>
            <a:ext cx="10515600" cy="2003679"/>
          </a:xfrm>
        </p:spPr>
        <p:txBody>
          <a:bodyPr/>
          <a:lstStyle/>
          <a:p>
            <a:r>
              <a:rPr lang="en-US" altLang="ko-KR"/>
              <a:t>Algorithms tested: DILITHIUM (2,3,5), FALCON (512,1024)</a:t>
            </a:r>
          </a:p>
          <a:p>
            <a:r>
              <a:rPr lang="en-US" altLang="ko-KR"/>
              <a:t>Certificate chains:</a:t>
            </a:r>
          </a:p>
          <a:p>
            <a:pPr lvl="1"/>
            <a:r>
              <a:rPr lang="en-US" altLang="ko-KR"/>
              <a:t>Case 1: Leaf only</a:t>
            </a:r>
          </a:p>
          <a:p>
            <a:pPr lvl="1"/>
            <a:r>
              <a:rPr lang="en-US" altLang="ko-KR"/>
              <a:t>Case 2: Leaf + 1 ICA (Intermediate cert)</a:t>
            </a:r>
          </a:p>
          <a:p>
            <a:pPr lvl="1"/>
            <a:r>
              <a:rPr lang="en-US" altLang="ko-KR"/>
              <a:t>Case 3: Leaf + 2 ICAs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194721F-1CBA-05CB-0C75-8D4A3547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94AF012-41E4-C002-36CA-09BD4210C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723" y="2567070"/>
            <a:ext cx="5523004" cy="3722914"/>
          </a:xfrm>
          <a:prstGeom prst="rect">
            <a:avLst/>
          </a:prstGeom>
        </p:spPr>
      </p:pic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39197029-A2BB-ECE8-C9CE-BAE7BF0B3A55}"/>
              </a:ext>
            </a:extLst>
          </p:cNvPr>
          <p:cNvSpPr txBox="1">
            <a:spLocks/>
          </p:cNvSpPr>
          <p:nvPr/>
        </p:nvSpPr>
        <p:spPr>
          <a:xfrm>
            <a:off x="815898" y="3286838"/>
            <a:ext cx="5732825" cy="3273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Total combinations: 5 algorithms × 3 chains = 15 cases</a:t>
            </a:r>
          </a:p>
          <a:p>
            <a:r>
              <a:rPr lang="en-US" altLang="ko-KR"/>
              <a:t>E-Box size overhead: Average </a:t>
            </a:r>
            <a:r>
              <a:rPr lang="en-US" altLang="ko-KR">
                <a:solidFill>
                  <a:srgbClr val="FF0000"/>
                </a:solidFill>
              </a:rPr>
              <a:t>78% increase</a:t>
            </a:r>
            <a:r>
              <a:rPr lang="en-US" altLang="ko-KR"/>
              <a:t> due to metadata and structure</a:t>
            </a:r>
          </a:p>
          <a:p>
            <a:r>
              <a:rPr lang="en-US" altLang="ko-KR"/>
              <a:t>Optimized Fragmentation helps reduce DNS records</a:t>
            </a:r>
          </a:p>
          <a:p>
            <a:pPr lvl="1"/>
            <a:r>
              <a:rPr lang="en-US" altLang="ko-KR">
                <a:solidFill>
                  <a:srgbClr val="0070C0"/>
                </a:solidFill>
              </a:rPr>
              <a:t>Reduction rate: up to 29.7%</a:t>
            </a:r>
          </a:p>
        </p:txBody>
      </p:sp>
    </p:spTree>
    <p:extLst>
      <p:ext uri="{BB962C8B-B14F-4D97-AF65-F5344CB8AC3E}">
        <p14:creationId xmlns:p14="http://schemas.microsoft.com/office/powerpoint/2010/main" val="3172050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CFAC1D-E927-1054-C691-EC0EF8F3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Experimental Setting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FA52CC-7E1B-E636-B268-4E2FE0989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Three factors</a:t>
            </a:r>
          </a:p>
          <a:p>
            <a:pPr lvl="1"/>
            <a:r>
              <a:rPr lang="en-US" altLang="ko-KR" b="1"/>
              <a:t>Receive window size (rwnd)</a:t>
            </a:r>
            <a:r>
              <a:rPr lang="en-US" altLang="ko-KR"/>
              <a:t>, </a:t>
            </a:r>
            <a:r>
              <a:rPr lang="en-US" altLang="ko-KR" b="1"/>
              <a:t>Bandwidth</a:t>
            </a:r>
            <a:r>
              <a:rPr lang="en-US" altLang="ko-KR"/>
              <a:t>, </a:t>
            </a:r>
            <a:r>
              <a:rPr lang="en-US" altLang="ko-KR" b="1"/>
              <a:t>Packet loss rate</a:t>
            </a:r>
          </a:p>
          <a:p>
            <a:r>
              <a:rPr lang="en-US" altLang="ko-KR"/>
              <a:t>RTTs</a:t>
            </a:r>
          </a:p>
          <a:p>
            <a:pPr lvl="1"/>
            <a:r>
              <a:rPr lang="en-US" altLang="ko-KR"/>
              <a:t>Intra-country (40</a:t>
            </a:r>
            <a:r>
              <a:rPr lang="ko-KR" altLang="en-US"/>
              <a:t>𝑚𝑠</a:t>
            </a:r>
            <a:r>
              <a:rPr lang="en-US" altLang="ko-KR"/>
              <a:t>), </a:t>
            </a:r>
            <a:r>
              <a:rPr lang="en-US" altLang="ko-KR" b="1"/>
              <a:t>Inter-country (77</a:t>
            </a:r>
            <a:r>
              <a:rPr lang="ko-KR" altLang="en-US" b="1"/>
              <a:t>𝑚𝑠</a:t>
            </a:r>
            <a:r>
              <a:rPr lang="en-US" altLang="ko-KR" b="1"/>
              <a:t>)</a:t>
            </a:r>
            <a:r>
              <a:rPr lang="en-US" altLang="ko-KR"/>
              <a:t>, Inter-region (180</a:t>
            </a:r>
            <a:r>
              <a:rPr lang="ko-KR" altLang="en-US"/>
              <a:t>𝑚</a:t>
            </a:r>
            <a:r>
              <a:rPr lang="en-US" altLang="ko-KR"/>
              <a:t>s) / DNS resolver (&lt;10</a:t>
            </a:r>
            <a:r>
              <a:rPr lang="ko-KR" altLang="en-US"/>
              <a:t>𝑚</a:t>
            </a:r>
            <a:r>
              <a:rPr lang="en-US" altLang="ko-KR"/>
              <a:t>)</a:t>
            </a:r>
          </a:p>
          <a:p>
            <a:r>
              <a:rPr lang="en-US" altLang="ko-KR"/>
              <a:t>Clients</a:t>
            </a:r>
          </a:p>
          <a:p>
            <a:pPr lvl="1"/>
            <a:r>
              <a:rPr lang="en-US" altLang="ko-KR"/>
              <a:t>Nucleo-F439ZI board / ARM Cortex-M4 / 256KB RAM (For </a:t>
            </a:r>
            <a:r>
              <a:rPr lang="en-US" altLang="ko-KR" b="1"/>
              <a:t>rwnd</a:t>
            </a:r>
            <a:r>
              <a:rPr lang="en-US" altLang="ko-KR"/>
              <a:t>)</a:t>
            </a:r>
          </a:p>
          <a:p>
            <a:pPr lvl="1"/>
            <a:r>
              <a:rPr lang="en-US" altLang="ko-KR"/>
              <a:t>AWS instances</a:t>
            </a:r>
          </a:p>
          <a:p>
            <a:r>
              <a:rPr lang="en-US" altLang="ko-KR"/>
              <a:t>Servers</a:t>
            </a:r>
          </a:p>
          <a:p>
            <a:pPr lvl="1"/>
            <a:r>
              <a:rPr lang="en-US" altLang="ko-KR"/>
              <a:t>AWS Ubuntu 22.04 instance / Intel Xeon E5 CPU (2.30GHz) / 1GB RAM</a:t>
            </a:r>
          </a:p>
          <a:p>
            <a:r>
              <a:rPr lang="en-US" altLang="ko-KR"/>
              <a:t>Implementation</a:t>
            </a:r>
          </a:p>
          <a:p>
            <a:pPr lvl="1"/>
            <a:r>
              <a:rPr lang="en-US" altLang="ko-KR"/>
              <a:t>Extending wolfSSL-4.7.0 (For board) and OpenSSL-3.3.0</a:t>
            </a:r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A910109-EA6C-83FF-D6AB-E328D32E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3285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1B1069-55BB-D524-224C-DB36E759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Experimental Methods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FFEC27-7E6E-4BD4-57D0-09D441C94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u="sng"/>
              <a:t>Measuring time required to execute the PQC-TLS handshake</a:t>
            </a:r>
            <a:r>
              <a:rPr lang="en-US" altLang="ko-KR"/>
              <a:t> on a client considering the following four periods</a:t>
            </a:r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r>
              <a:rPr lang="en-US" altLang="ko-KR"/>
              <a:t>E-Box gain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en-US" altLang="ko-KR"/>
              <a:t>Effect of E-Box is applied in Period 1, 3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0146BF9-63F0-224B-35E2-0A73E2FA9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B51A9B7-05BC-CF0E-BDBE-36FEE94A6793}"/>
              </a:ext>
            </a:extLst>
          </p:cNvPr>
          <p:cNvCxnSpPr/>
          <p:nvPr/>
        </p:nvCxnSpPr>
        <p:spPr>
          <a:xfrm>
            <a:off x="333828" y="2794000"/>
            <a:ext cx="8527143" cy="0"/>
          </a:xfrm>
          <a:prstGeom prst="straightConnector1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6B676B79-8C4D-A069-566A-C0777218B8C0}"/>
              </a:ext>
            </a:extLst>
          </p:cNvPr>
          <p:cNvCxnSpPr/>
          <p:nvPr/>
        </p:nvCxnSpPr>
        <p:spPr>
          <a:xfrm>
            <a:off x="950685" y="2413000"/>
            <a:ext cx="0" cy="76200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97D69835-2255-2FAF-3C14-60D62BA473A4}"/>
              </a:ext>
            </a:extLst>
          </p:cNvPr>
          <p:cNvCxnSpPr/>
          <p:nvPr/>
        </p:nvCxnSpPr>
        <p:spPr>
          <a:xfrm>
            <a:off x="2728685" y="2413000"/>
            <a:ext cx="0" cy="76200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444CC48-C572-FBB2-B9BE-FD06FF76D895}"/>
              </a:ext>
            </a:extLst>
          </p:cNvPr>
          <p:cNvCxnSpPr/>
          <p:nvPr/>
        </p:nvCxnSpPr>
        <p:spPr>
          <a:xfrm>
            <a:off x="4492172" y="2413000"/>
            <a:ext cx="0" cy="76200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FC05D65-D0DF-44E7-F750-3D46608CFAC6}"/>
              </a:ext>
            </a:extLst>
          </p:cNvPr>
          <p:cNvCxnSpPr/>
          <p:nvPr/>
        </p:nvCxnSpPr>
        <p:spPr>
          <a:xfrm>
            <a:off x="6067502" y="2413000"/>
            <a:ext cx="0" cy="76200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A779749-AF52-CB7E-2854-8DF051440A83}"/>
              </a:ext>
            </a:extLst>
          </p:cNvPr>
          <p:cNvSpPr txBox="1"/>
          <p:nvPr/>
        </p:nvSpPr>
        <p:spPr>
          <a:xfrm>
            <a:off x="1324961" y="2358803"/>
            <a:ext cx="111034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b="1"/>
              <a:t>Period 1</a:t>
            </a:r>
            <a:endParaRPr lang="ko-KR" alt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6B5947-74AB-D0CE-602B-C2D7130B3D69}"/>
              </a:ext>
            </a:extLst>
          </p:cNvPr>
          <p:cNvSpPr txBox="1"/>
          <p:nvPr/>
        </p:nvSpPr>
        <p:spPr>
          <a:xfrm>
            <a:off x="3058358" y="2358803"/>
            <a:ext cx="111034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b="1"/>
              <a:t>Period 2</a:t>
            </a:r>
            <a:endParaRPr lang="ko-KR" altLang="en-US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EF644A-E35A-B4FF-067A-C71B8B148E14}"/>
              </a:ext>
            </a:extLst>
          </p:cNvPr>
          <p:cNvSpPr txBox="1"/>
          <p:nvPr/>
        </p:nvSpPr>
        <p:spPr>
          <a:xfrm>
            <a:off x="4786616" y="2358803"/>
            <a:ext cx="111034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b="1"/>
              <a:t>Period 3</a:t>
            </a:r>
            <a:endParaRPr lang="ko-KR" altLang="en-US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FCEFA4-D95B-B8D8-224E-B980732F3646}"/>
              </a:ext>
            </a:extLst>
          </p:cNvPr>
          <p:cNvSpPr txBox="1"/>
          <p:nvPr/>
        </p:nvSpPr>
        <p:spPr>
          <a:xfrm>
            <a:off x="597165" y="3202461"/>
            <a:ext cx="707039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/>
              <a:t>Start</a:t>
            </a:r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2246D3-DF87-D579-DCB3-193D0F94E865}"/>
              </a:ext>
            </a:extLst>
          </p:cNvPr>
          <p:cNvSpPr txBox="1"/>
          <p:nvPr/>
        </p:nvSpPr>
        <p:spPr>
          <a:xfrm>
            <a:off x="1897220" y="3202462"/>
            <a:ext cx="1615238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/>
              <a:t>Get all E-box</a:t>
            </a:r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DD30CC-253A-3042-A705-5F86955C05DB}"/>
              </a:ext>
            </a:extLst>
          </p:cNvPr>
          <p:cNvSpPr txBox="1"/>
          <p:nvPr/>
        </p:nvSpPr>
        <p:spPr>
          <a:xfrm>
            <a:off x="3731190" y="3202462"/>
            <a:ext cx="1443149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/>
              <a:t>Sending CH</a:t>
            </a:r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FE58A7-8EB3-97BC-A700-A1F18FB89A26}"/>
              </a:ext>
            </a:extLst>
          </p:cNvPr>
          <p:cNvSpPr txBox="1"/>
          <p:nvPr/>
        </p:nvSpPr>
        <p:spPr>
          <a:xfrm>
            <a:off x="5393071" y="3202462"/>
            <a:ext cx="149395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/>
              <a:t>Receving CV</a:t>
            </a:r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FCAA71EF-9914-F759-89B5-817E90D232D6}"/>
              </a:ext>
            </a:extLst>
          </p:cNvPr>
          <p:cNvCxnSpPr/>
          <p:nvPr/>
        </p:nvCxnSpPr>
        <p:spPr>
          <a:xfrm>
            <a:off x="7849135" y="2413000"/>
            <a:ext cx="0" cy="76200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5509F2F-9F69-4943-05C2-F5C933A45665}"/>
              </a:ext>
            </a:extLst>
          </p:cNvPr>
          <p:cNvSpPr txBox="1"/>
          <p:nvPr/>
        </p:nvSpPr>
        <p:spPr>
          <a:xfrm>
            <a:off x="6445361" y="2358803"/>
            <a:ext cx="111034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b="1"/>
              <a:t>Period 4</a:t>
            </a:r>
            <a:endParaRPr lang="ko-KR" altLang="en-US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597190-10B4-9339-7AF1-376B1EBD2DC3}"/>
              </a:ext>
            </a:extLst>
          </p:cNvPr>
          <p:cNvSpPr txBox="1"/>
          <p:nvPr/>
        </p:nvSpPr>
        <p:spPr>
          <a:xfrm>
            <a:off x="7000532" y="3202462"/>
            <a:ext cx="1684717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/>
              <a:t>Handshake fin.</a:t>
            </a:r>
            <a:endParaRPr lang="ko-KR" altLang="en-US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8A279769-8070-6691-4379-8ECBDF739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220" y="4456593"/>
            <a:ext cx="4659080" cy="634076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E57D6E89-51FF-E331-7DAD-976CE3B0D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863" y="3052933"/>
            <a:ext cx="3099703" cy="3253884"/>
          </a:xfrm>
          <a:prstGeom prst="rect">
            <a:avLst/>
          </a:prstGeom>
        </p:spPr>
      </p:pic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A55F4CF4-627E-B768-F9DD-0EBB78DCA0F2}"/>
              </a:ext>
            </a:extLst>
          </p:cNvPr>
          <p:cNvCxnSpPr>
            <a:cxnSpLocks/>
          </p:cNvCxnSpPr>
          <p:nvPr/>
        </p:nvCxnSpPr>
        <p:spPr>
          <a:xfrm>
            <a:off x="8077201" y="3634213"/>
            <a:ext cx="859971" cy="106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6576D279-C8A4-12BF-ECDC-4D393AA5F400}"/>
              </a:ext>
            </a:extLst>
          </p:cNvPr>
          <p:cNvCxnSpPr>
            <a:cxnSpLocks/>
          </p:cNvCxnSpPr>
          <p:nvPr/>
        </p:nvCxnSpPr>
        <p:spPr>
          <a:xfrm>
            <a:off x="8077201" y="4257558"/>
            <a:ext cx="859971" cy="106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62777B32-8950-99C7-0ED8-72D901EFEC44}"/>
              </a:ext>
            </a:extLst>
          </p:cNvPr>
          <p:cNvCxnSpPr>
            <a:cxnSpLocks/>
          </p:cNvCxnSpPr>
          <p:nvPr/>
        </p:nvCxnSpPr>
        <p:spPr>
          <a:xfrm>
            <a:off x="8077201" y="4763003"/>
            <a:ext cx="859971" cy="106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D32E70D3-F94D-9689-36A8-07B7E3DD030A}"/>
              </a:ext>
            </a:extLst>
          </p:cNvPr>
          <p:cNvCxnSpPr>
            <a:cxnSpLocks/>
          </p:cNvCxnSpPr>
          <p:nvPr/>
        </p:nvCxnSpPr>
        <p:spPr>
          <a:xfrm>
            <a:off x="8077201" y="5292537"/>
            <a:ext cx="859971" cy="106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D425AF67-84AB-5080-94BF-D078592CD91C}"/>
              </a:ext>
            </a:extLst>
          </p:cNvPr>
          <p:cNvCxnSpPr>
            <a:cxnSpLocks/>
          </p:cNvCxnSpPr>
          <p:nvPr/>
        </p:nvCxnSpPr>
        <p:spPr>
          <a:xfrm>
            <a:off x="8077201" y="5791260"/>
            <a:ext cx="859971" cy="106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5769B9C-3AF2-E5E3-964C-380670A53444}"/>
              </a:ext>
            </a:extLst>
          </p:cNvPr>
          <p:cNvSpPr txBox="1"/>
          <p:nvPr/>
        </p:nvSpPr>
        <p:spPr>
          <a:xfrm>
            <a:off x="7726329" y="3759113"/>
            <a:ext cx="111034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b="1"/>
              <a:t>Period 1</a:t>
            </a:r>
            <a:endParaRPr lang="ko-KR" altLang="en-US" b="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F7CAED-349B-D951-85FD-5CA13E5BAE06}"/>
              </a:ext>
            </a:extLst>
          </p:cNvPr>
          <p:cNvSpPr txBox="1"/>
          <p:nvPr/>
        </p:nvSpPr>
        <p:spPr>
          <a:xfrm>
            <a:off x="7726329" y="4319475"/>
            <a:ext cx="111034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b="1"/>
              <a:t>Period 2</a:t>
            </a:r>
            <a:endParaRPr lang="ko-KR" altLang="en-US" b="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42F28A-DC38-0A18-3970-76468F8B6E27}"/>
              </a:ext>
            </a:extLst>
          </p:cNvPr>
          <p:cNvSpPr txBox="1"/>
          <p:nvPr/>
        </p:nvSpPr>
        <p:spPr>
          <a:xfrm>
            <a:off x="7726328" y="4840501"/>
            <a:ext cx="111034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b="1"/>
              <a:t>Period 3</a:t>
            </a:r>
            <a:endParaRPr lang="ko-KR" altLang="en-US" b="1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B92B48-B6E5-F968-4D74-FFA57E53D101}"/>
              </a:ext>
            </a:extLst>
          </p:cNvPr>
          <p:cNvSpPr txBox="1"/>
          <p:nvPr/>
        </p:nvSpPr>
        <p:spPr>
          <a:xfrm>
            <a:off x="7726327" y="5387833"/>
            <a:ext cx="111034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b="1"/>
              <a:t>Period 4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282319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EA99D7-5A8E-269B-6962-634AD0075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Experiment Results (1)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8D3C25-76D8-3DC9-17A7-25067F43D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1494264"/>
            <a:ext cx="5361568" cy="4795720"/>
          </a:xfrm>
        </p:spPr>
        <p:txBody>
          <a:bodyPr/>
          <a:lstStyle/>
          <a:p>
            <a:r>
              <a:rPr lang="en-US" altLang="ko-KR"/>
              <a:t>Handshake time with E-Box significantly </a:t>
            </a:r>
            <a:r>
              <a:rPr lang="en-US" altLang="ko-KR">
                <a:solidFill>
                  <a:srgbClr val="0070C0"/>
                </a:solidFill>
              </a:rPr>
              <a:t>decreases by 27%</a:t>
            </a:r>
          </a:p>
          <a:p>
            <a:r>
              <a:rPr lang="en-US" altLang="ko-KR"/>
              <a:t>Average </a:t>
            </a:r>
            <a:r>
              <a:rPr lang="en-US" altLang="ko-KR">
                <a:solidFill>
                  <a:srgbClr val="0070C0"/>
                </a:solidFill>
              </a:rPr>
              <a:t>gain</a:t>
            </a:r>
            <a:r>
              <a:rPr lang="en-US" altLang="ko-KR"/>
              <a:t> for all scenarios is </a:t>
            </a:r>
            <a:r>
              <a:rPr lang="en-US" altLang="ko-KR">
                <a:solidFill>
                  <a:srgbClr val="0070C0"/>
                </a:solidFill>
              </a:rPr>
              <a:t>34%</a:t>
            </a:r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987C0E7-0DED-FCED-B574-D0A6E196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6A6432A-3B0E-D26A-1DFF-27DC9FA57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466" y="711200"/>
            <a:ext cx="5497640" cy="54356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84E8E8B-4E30-6F2B-BE8A-7E82C8A0A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73" y="3620618"/>
            <a:ext cx="5774127" cy="252618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2BFF287-971C-5398-CF9F-EDCFF22D3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898" y="2930786"/>
            <a:ext cx="4659080" cy="63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9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B0543-1DC8-2B8B-9D41-A15AD2500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EE4DF1-D1E3-8B7E-7483-77A2E7E3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Experiment Results (2)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73725D-C45E-A0CA-5E1A-9E0F987BC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1494264"/>
            <a:ext cx="5973160" cy="4795720"/>
          </a:xfrm>
        </p:spPr>
        <p:txBody>
          <a:bodyPr/>
          <a:lstStyle/>
          <a:p>
            <a:r>
              <a:rPr lang="en-US" altLang="ko-KR"/>
              <a:t>Bandwidth of 1 Mbps between the client and server, considering LTE-M</a:t>
            </a:r>
          </a:p>
          <a:p>
            <a:pPr marL="0" indent="0">
              <a:buNone/>
            </a:pPr>
            <a:r>
              <a:rPr lang="en-US" altLang="ko-KR">
                <a:sym typeface="Wingdings" panose="05000000000000000000" pitchFamily="2" charset="2"/>
              </a:rPr>
              <a:t></a:t>
            </a:r>
            <a:r>
              <a:rPr lang="en-US" altLang="ko-KR"/>
              <a:t> 42% decrease</a:t>
            </a:r>
          </a:p>
          <a:p>
            <a:endParaRPr lang="en-US" altLang="ko-KR"/>
          </a:p>
          <a:p>
            <a:endParaRPr lang="en-US" altLang="ko-KR"/>
          </a:p>
          <a:p>
            <a:r>
              <a:rPr lang="en-US" altLang="ko-KR"/>
              <a:t>Loss rate to 5%, considering the unstable network conditions </a:t>
            </a:r>
          </a:p>
          <a:p>
            <a:pPr marL="0" indent="0">
              <a:buNone/>
            </a:pPr>
            <a:r>
              <a:rPr lang="en-US" altLang="ko-KR">
                <a:sym typeface="Wingdings" panose="05000000000000000000" pitchFamily="2" charset="2"/>
              </a:rPr>
              <a:t> </a:t>
            </a:r>
            <a:r>
              <a:rPr lang="en-US" altLang="ko-KR"/>
              <a:t>46% decrease</a:t>
            </a:r>
          </a:p>
          <a:p>
            <a:endParaRPr lang="ko-KR" altLang="en-US"/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00CCDF3-234A-D657-172B-0296BD8A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1EB544D-D1E3-B08C-7ED2-F21CCB5CB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056" y="837780"/>
            <a:ext cx="5029202" cy="247970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4306FBE-231B-6406-1EFA-1E0A2D1B4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058" y="3429000"/>
            <a:ext cx="5029200" cy="250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92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D72795-F2FE-9C0C-665A-316C40E0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Conclusion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668666-AAEB-D3BB-21CE-0AC843E44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/>
              <a:t>This Paper proposed </a:t>
            </a:r>
            <a:r>
              <a:rPr lang="en-US" altLang="ko-KR" b="1"/>
              <a:t>ExpressPQDelivery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/>
              <a:t>Immediately deployable without modifying infrastructure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/>
              <a:t>Efficiently delivers large PQ keys using DNS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/>
              <a:t>Protocol-independent, applicable to TLS, DTLS, and beyond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/>
              <a:t>Introduced the </a:t>
            </a:r>
            <a:r>
              <a:rPr lang="en-US" altLang="ko-KR" b="1"/>
              <a:t>E-Box</a:t>
            </a:r>
            <a:endParaRPr lang="en-US" altLang="ko-KR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/>
              <a:t>Splits PQ key, metadata, and signature into multiple TXT/TLSA records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/>
              <a:t>Enables pre-delivery and reduces handshake latency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/>
              <a:t>In PQC-TLS 1.3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/>
              <a:t>ExpressPQDelivery achieved an average 27% reduction in latency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/>
              <a:t>Especially effective for large certificates and low-bandwidth, high-latency networks</a:t>
            </a:r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6C2AA3-6335-92B6-7EF3-235B0F0F0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992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68E650-EE4F-2DE4-5C4C-8BBF1D81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Critiques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A19957-1266-0A81-493A-CF24ACF4A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1494264"/>
            <a:ext cx="5630083" cy="4795720"/>
          </a:xfrm>
        </p:spPr>
        <p:txBody>
          <a:bodyPr/>
          <a:lstStyle/>
          <a:p>
            <a:r>
              <a:rPr lang="en-US" altLang="ko-KR"/>
              <a:t>Dependency on DNS infrastructure</a:t>
            </a:r>
          </a:p>
          <a:p>
            <a:endParaRPr lang="en-US" altLang="ko-KR"/>
          </a:p>
          <a:p>
            <a:r>
              <a:rPr lang="en-US" altLang="ko-KR"/>
              <a:t>Experiment issues</a:t>
            </a:r>
          </a:p>
          <a:p>
            <a:pPr lvl="1"/>
            <a:r>
              <a:rPr lang="en-US" altLang="ko-KR"/>
              <a:t>Too large HS time (Hareware issue)</a:t>
            </a:r>
          </a:p>
          <a:p>
            <a:pPr lvl="1"/>
            <a:r>
              <a:rPr lang="en-US" altLang="ko-KR"/>
              <a:t>Only 4~5 parellel DNS query can be done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B70EFD5-B396-E8B7-82EC-A8FBC326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D48C4DA-C615-58A6-154F-4F47FD497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981" y="788170"/>
            <a:ext cx="5497640" cy="54356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1895C3B1-C074-0D31-E278-C559A4EA3C19}"/>
              </a:ext>
            </a:extLst>
          </p:cNvPr>
          <p:cNvSpPr/>
          <p:nvPr/>
        </p:nvSpPr>
        <p:spPr>
          <a:xfrm>
            <a:off x="7293429" y="1812018"/>
            <a:ext cx="4650192" cy="3506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E4A216C-8AD7-79E2-B241-5462ED3074D0}"/>
              </a:ext>
            </a:extLst>
          </p:cNvPr>
          <p:cNvSpPr/>
          <p:nvPr/>
        </p:nvSpPr>
        <p:spPr>
          <a:xfrm>
            <a:off x="7293429" y="4753428"/>
            <a:ext cx="4650192" cy="4071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83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8A19D1-4885-9C25-2AEF-30C3DB7B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BF2AE1-4DFD-31E7-5658-B342A6B21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902"/>
            <a:ext cx="10515600" cy="4987269"/>
          </a:xfrm>
        </p:spPr>
        <p:txBody>
          <a:bodyPr>
            <a:normAutofit/>
          </a:bodyPr>
          <a:lstStyle/>
          <a:p>
            <a:r>
              <a:rPr lang="en-US" altLang="ko-KR"/>
              <a:t>Introduction</a:t>
            </a:r>
          </a:p>
          <a:p>
            <a:r>
              <a:rPr lang="en-US" altLang="ko-KR"/>
              <a:t>Motivation</a:t>
            </a:r>
          </a:p>
          <a:p>
            <a:r>
              <a:rPr lang="en-US" altLang="ko-KR"/>
              <a:t>ExpressPQDelivery</a:t>
            </a:r>
          </a:p>
          <a:p>
            <a:pPr lvl="1"/>
            <a:r>
              <a:rPr lang="en-US" altLang="ko-KR"/>
              <a:t>Overview</a:t>
            </a:r>
          </a:p>
          <a:p>
            <a:pPr lvl="1"/>
            <a:r>
              <a:rPr lang="en-US" altLang="ko-KR"/>
              <a:t>Detail</a:t>
            </a:r>
          </a:p>
          <a:p>
            <a:r>
              <a:rPr lang="en-US" altLang="ko-KR"/>
              <a:t>Evaluation</a:t>
            </a:r>
          </a:p>
          <a:p>
            <a:r>
              <a:rPr lang="en-US" altLang="ko-KR"/>
              <a:t>Conclusion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72E862F-7102-6A8D-BA04-8D6757D00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6767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A311A-D87C-4A6E-A257-63B35A34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373" y="2766218"/>
            <a:ext cx="5039227" cy="1325563"/>
          </a:xfrm>
        </p:spPr>
        <p:txBody>
          <a:bodyPr/>
          <a:lstStyle/>
          <a:p>
            <a:r>
              <a:rPr lang="en-US" altLang="ko-KR" dirty="0"/>
              <a:t>Thank you for listening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F4AB15A-E7CD-6896-A78E-238B31A0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888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2A8DA2-6093-74A0-A080-756EB74D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Introduction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738B15-81A9-0CEE-AC44-EBA8561AA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/>
              <a:t>PQC (Post-Quantum Cryptography) algorithms such as DILITHIUM and FALCON have key and signature sizes that are </a:t>
            </a:r>
            <a:r>
              <a:rPr lang="en-US" altLang="ko-KR">
                <a:solidFill>
                  <a:srgbClr val="FF0000"/>
                </a:solidFill>
              </a:rPr>
              <a:t>tens to hundreds of times larger</a:t>
            </a:r>
            <a:r>
              <a:rPr lang="en-US" altLang="ko-KR"/>
              <a:t> than RSA/ECC</a:t>
            </a:r>
          </a:p>
          <a:p>
            <a:pPr lvl="1"/>
            <a:endParaRPr lang="en-US" altLang="ko-KR"/>
          </a:p>
          <a:p>
            <a:r>
              <a:rPr lang="en-US" altLang="ko-KR"/>
              <a:t>This leads to </a:t>
            </a:r>
            <a:r>
              <a:rPr lang="en-US" altLang="ko-KR">
                <a:solidFill>
                  <a:srgbClr val="FF0000"/>
                </a:solidFill>
              </a:rPr>
              <a:t>increased packet transmissions and latency</a:t>
            </a:r>
            <a:r>
              <a:rPr lang="en-US" altLang="ko-KR"/>
              <a:t> in security protocols such as TLS 1.3</a:t>
            </a:r>
          </a:p>
          <a:p>
            <a:pPr lvl="1"/>
            <a:r>
              <a:rPr lang="en-US" altLang="ko-KR"/>
              <a:t>The problem becomes more severe for </a:t>
            </a:r>
            <a:r>
              <a:rPr lang="en-US" altLang="ko-KR" b="1"/>
              <a:t>Web-of-Things (WoT)</a:t>
            </a:r>
            <a:r>
              <a:rPr lang="en-US" altLang="ko-KR"/>
              <a:t> devices, which typically have limited memory (RAM, buffer) and low network bandwidth</a:t>
            </a:r>
          </a:p>
          <a:p>
            <a:pPr lvl="1"/>
            <a:endParaRPr lang="en-US" altLang="ko-KR"/>
          </a:p>
          <a:p>
            <a:r>
              <a:rPr lang="en-US" altLang="ko-KR"/>
              <a:t>To address this, the </a:t>
            </a:r>
            <a:r>
              <a:rPr lang="en-US" altLang="ko-KR" b="1">
                <a:solidFill>
                  <a:srgbClr val="0070C0"/>
                </a:solidFill>
              </a:rPr>
              <a:t>ExpressPQDelivery</a:t>
            </a:r>
            <a:r>
              <a:rPr lang="en-US" altLang="ko-KR"/>
              <a:t> protocol is proposed, which leverages the DNS infrastructure</a:t>
            </a:r>
          </a:p>
          <a:p>
            <a:pPr lvl="1"/>
            <a:r>
              <a:rPr lang="en-US" altLang="ko-KR"/>
              <a:t>It introduces a data structure called </a:t>
            </a:r>
            <a:r>
              <a:rPr lang="en-US" altLang="ko-KR" b="1"/>
              <a:t>E-Box</a:t>
            </a:r>
            <a:r>
              <a:rPr lang="en-US" altLang="ko-KR"/>
              <a:t>, which encapsulates the PQ key, its signature, and associated metadata</a:t>
            </a:r>
          </a:p>
          <a:p>
            <a:pPr lvl="1"/>
            <a:endParaRPr lang="en-US" altLang="ko-KR"/>
          </a:p>
          <a:p>
            <a:r>
              <a:rPr lang="en-US" altLang="ko-KR"/>
              <a:t>On average, ExpressPQDelivery </a:t>
            </a:r>
            <a:r>
              <a:rPr lang="en-US" altLang="ko-KR">
                <a:solidFill>
                  <a:srgbClr val="0070C0"/>
                </a:solidFill>
              </a:rPr>
              <a:t>reduces handshake latency by 27%</a:t>
            </a:r>
            <a:r>
              <a:rPr lang="en-US" altLang="ko-KR"/>
              <a:t>, with a maximum reduction of 44.5%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23822B-B0C8-9E1C-874A-AE30F285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787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47F96F-71BB-3B5E-A3FF-5E7408B8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Background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97AB94-F5F9-0585-EF6B-B5EC67F5F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1494264"/>
            <a:ext cx="10515600" cy="5283908"/>
          </a:xfrm>
        </p:spPr>
        <p:txBody>
          <a:bodyPr>
            <a:normAutofit/>
          </a:bodyPr>
          <a:lstStyle/>
          <a:p>
            <a:r>
              <a:rPr lang="en-US" altLang="ko-KR" b="1"/>
              <a:t>Post-Quantum Cryptography (PQC)</a:t>
            </a:r>
          </a:p>
          <a:p>
            <a:pPr lvl="1"/>
            <a:r>
              <a:rPr lang="en-US" altLang="ko-KR"/>
              <a:t>PQC aims to provide cryptographic algorithms that are secure against quantum computers</a:t>
            </a:r>
          </a:p>
          <a:p>
            <a:pPr lvl="1"/>
            <a:r>
              <a:rPr lang="en-US" altLang="ko-KR"/>
              <a:t>NIST has selected algorithms like KYBER, DILITHIUM, and FALCON for standardization</a:t>
            </a:r>
          </a:p>
          <a:p>
            <a:pPr lvl="1"/>
            <a:r>
              <a:rPr lang="en-US" altLang="ko-KR"/>
              <a:t>PQC algorithms require significantly larger key and signature sizes than classical ones like RSA and ECC</a:t>
            </a:r>
          </a:p>
          <a:p>
            <a:pPr lvl="1"/>
            <a:r>
              <a:rPr lang="en-US" altLang="ko-KR"/>
              <a:t>These large sizes result in increased transmission overhead and latency, especially in TLS handshakes</a:t>
            </a:r>
          </a:p>
          <a:p>
            <a:pPr lvl="1"/>
            <a:endParaRPr lang="en-US" altLang="ko-KR"/>
          </a:p>
          <a:p>
            <a:r>
              <a:rPr lang="en-US" altLang="ko-KR" b="1"/>
              <a:t>Web-of-Things (WoT)</a:t>
            </a:r>
          </a:p>
          <a:p>
            <a:pPr lvl="1"/>
            <a:r>
              <a:rPr lang="en-US" altLang="ko-KR"/>
              <a:t>It integrates IoT devices with the Web using standard web protocols (e.g., HTTP, REST)</a:t>
            </a:r>
          </a:p>
          <a:p>
            <a:pPr lvl="1"/>
            <a:r>
              <a:rPr lang="en-US" altLang="ko-KR"/>
              <a:t>Devices in WoT environments typically have limited resources: small RAM (e.g., 256 KB), narrow bandwidth (e.g., LoRa, LTE-M)</a:t>
            </a:r>
          </a:p>
          <a:p>
            <a:pPr lvl="1"/>
            <a:r>
              <a:rPr lang="en-US" altLang="ko-KR"/>
              <a:t>Such constraints make them highly sensitive to PQC-related overhead</a:t>
            </a:r>
          </a:p>
          <a:p>
            <a:pPr lvl="1"/>
            <a:r>
              <a:rPr lang="en-US" altLang="ko-KR"/>
              <a:t>Efficient and lightweight PQC integration is essential for securing WoT communications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B5FDCF6-8C53-6BB0-9CAE-2D19A75F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C1DC38F-2263-67C6-7A3C-AD398F603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86" y="467527"/>
            <a:ext cx="5775622" cy="125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9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8114051-0839-2D3E-02A1-5869AE9CD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711" y="2651114"/>
            <a:ext cx="6345312" cy="261031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E4C3D93-BDB5-41F2-C4A3-7E429A35C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Motivation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6A1F87-3359-7592-5759-AF93E39CA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1494263"/>
            <a:ext cx="10515600" cy="5066193"/>
          </a:xfrm>
        </p:spPr>
        <p:txBody>
          <a:bodyPr>
            <a:normAutofit/>
          </a:bodyPr>
          <a:lstStyle/>
          <a:p>
            <a:r>
              <a:rPr lang="en-US" altLang="ko-KR"/>
              <a:t>Why Is PQ Key Delivery Challenging?</a:t>
            </a:r>
          </a:p>
          <a:p>
            <a:pPr lvl="1"/>
            <a:r>
              <a:rPr lang="en-US" altLang="ko-KR"/>
              <a:t>PQ keys exceed the MTU, requiring multiple packets for transmission</a:t>
            </a:r>
          </a:p>
          <a:p>
            <a:pPr lvl="1"/>
            <a:r>
              <a:rPr lang="en-US" altLang="ko-KR"/>
              <a:t>This leads to significant network latency, especially in constrained environments</a:t>
            </a:r>
          </a:p>
          <a:p>
            <a:pPr lvl="1"/>
            <a:endParaRPr lang="en-US" altLang="ko-KR"/>
          </a:p>
          <a:p>
            <a:r>
              <a:rPr lang="en-US" altLang="ko-KR"/>
              <a:t>Main causes of delay: </a:t>
            </a:r>
          </a:p>
          <a:p>
            <a:pPr lvl="1"/>
            <a:r>
              <a:rPr lang="en-US" altLang="ko-KR"/>
              <a:t>Small TCP window sizes</a:t>
            </a:r>
          </a:p>
          <a:p>
            <a:pPr lvl="2"/>
            <a:r>
              <a:rPr lang="en-US" altLang="ko-KR"/>
              <a:t>Initial congestion window (cwnd)</a:t>
            </a:r>
          </a:p>
          <a:p>
            <a:pPr lvl="2"/>
            <a:r>
              <a:rPr lang="en-US" altLang="ko-KR"/>
              <a:t>Receive window (rwnd)</a:t>
            </a:r>
          </a:p>
          <a:p>
            <a:pPr lvl="1"/>
            <a:r>
              <a:rPr lang="en-US" altLang="ko-KR"/>
              <a:t>Low-bandwidth networks</a:t>
            </a:r>
          </a:p>
          <a:p>
            <a:pPr lvl="2"/>
            <a:r>
              <a:rPr lang="en-US" altLang="ko-KR"/>
              <a:t>e.g., LoRa, LTE-M</a:t>
            </a:r>
          </a:p>
          <a:p>
            <a:pPr lvl="1"/>
            <a:r>
              <a:rPr lang="en-US" altLang="ko-KR"/>
              <a:t>High packet loss rates</a:t>
            </a:r>
          </a:p>
          <a:p>
            <a:pPr lvl="2"/>
            <a:r>
              <a:rPr lang="en-US" altLang="ko-KR"/>
              <a:t>Wireless and mobile environments are more susceptible</a:t>
            </a:r>
          </a:p>
          <a:p>
            <a:pPr lvl="1"/>
            <a:endParaRPr lang="en-US" altLang="ko-KR"/>
          </a:p>
          <a:p>
            <a:r>
              <a:rPr lang="en-US" altLang="ko-KR"/>
              <a:t>In standard TLS 1.3, large PQC certificates become a major bottleneck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994BA67-77CF-042E-F1DB-BC6E8765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558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411404-670B-B35D-F6A3-B953B8E6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ExpressPQDelivery Overview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9F795E-6106-347A-C022-CE892647A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Key Idea: DNS-based Pre-Delivery of PQ Keys</a:t>
            </a:r>
          </a:p>
          <a:p>
            <a:pPr lvl="1"/>
            <a:r>
              <a:rPr lang="en-US" altLang="ko-KR"/>
              <a:t>Leverages DNS to pre-distribute post-quantum keys before protocol execution</a:t>
            </a:r>
          </a:p>
          <a:p>
            <a:pPr lvl="1"/>
            <a:r>
              <a:rPr lang="en-US" altLang="ko-KR"/>
              <a:t>DNS resolvers are geographically close to clients → low RTT and fast access</a:t>
            </a:r>
          </a:p>
          <a:p>
            <a:pPr lvl="1"/>
            <a:endParaRPr lang="en-US" altLang="ko-KR"/>
          </a:p>
          <a:p>
            <a:r>
              <a:rPr lang="en-US" altLang="ko-KR"/>
              <a:t>Design goals</a:t>
            </a:r>
          </a:p>
          <a:p>
            <a:pPr lvl="1"/>
            <a:r>
              <a:rPr lang="en-US" altLang="ko-KR"/>
              <a:t>(G1) </a:t>
            </a:r>
            <a:r>
              <a:rPr lang="en-US" altLang="ko-KR" b="1"/>
              <a:t>Efficiency</a:t>
            </a:r>
            <a:r>
              <a:rPr lang="en-US" altLang="ko-KR"/>
              <a:t>: Avoid additional round-trips and reduce latency in PQ key delivery</a:t>
            </a:r>
          </a:p>
          <a:p>
            <a:pPr lvl="1"/>
            <a:r>
              <a:rPr lang="en-US" altLang="ko-KR"/>
              <a:t>(G2) </a:t>
            </a:r>
            <a:r>
              <a:rPr lang="en-US" altLang="ko-KR" b="1"/>
              <a:t>Universality</a:t>
            </a:r>
            <a:r>
              <a:rPr lang="en-US" altLang="ko-KR"/>
              <a:t>: The solution works with various protocols like TLS, DTLS</a:t>
            </a:r>
          </a:p>
          <a:p>
            <a:pPr lvl="1"/>
            <a:r>
              <a:rPr lang="en-US" altLang="ko-KR"/>
              <a:t>(G3) </a:t>
            </a:r>
            <a:r>
              <a:rPr lang="en-US" altLang="ko-KR" b="1"/>
              <a:t>Immediate Deployability</a:t>
            </a:r>
            <a:r>
              <a:rPr lang="en-US" altLang="ko-KR"/>
              <a:t>: No changes required to existing infrastructure</a:t>
            </a:r>
          </a:p>
          <a:p>
            <a:pPr lvl="1"/>
            <a:endParaRPr lang="en-US" altLang="ko-KR"/>
          </a:p>
          <a:p>
            <a:r>
              <a:rPr lang="en-US" altLang="ko-KR"/>
              <a:t>Why DNS?</a:t>
            </a:r>
          </a:p>
          <a:p>
            <a:pPr lvl="1"/>
            <a:r>
              <a:rPr lang="en-US" altLang="ko-KR"/>
              <a:t>(P1) </a:t>
            </a:r>
            <a:r>
              <a:rPr lang="en-US" altLang="ko-KR" b="1"/>
              <a:t>Distributed worldwide</a:t>
            </a:r>
            <a:r>
              <a:rPr lang="en-US" altLang="ko-KR"/>
              <a:t>: Resolvers are close to clients worldwide</a:t>
            </a:r>
          </a:p>
          <a:p>
            <a:pPr lvl="1"/>
            <a:r>
              <a:rPr lang="en-US" altLang="ko-KR"/>
              <a:t>(P2) </a:t>
            </a:r>
            <a:r>
              <a:rPr lang="en-US" altLang="ko-KR" b="1"/>
              <a:t>Independence</a:t>
            </a:r>
            <a:r>
              <a:rPr lang="en-US" altLang="ko-KR"/>
              <a:t>: DNS mechanism is independently used</a:t>
            </a:r>
          </a:p>
          <a:p>
            <a:pPr lvl="1"/>
            <a:r>
              <a:rPr lang="en-US" altLang="ko-KR"/>
              <a:t>(P3) </a:t>
            </a:r>
            <a:r>
              <a:rPr lang="en-US" altLang="ko-KR" b="1"/>
              <a:t>Flexible RRs</a:t>
            </a:r>
            <a:r>
              <a:rPr lang="en-US" altLang="ko-KR"/>
              <a:t>: Supports various data formats via TXT, TLSA, etc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4D252D1-B524-30B2-5FCA-C3126F99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5097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3DD66-0B95-8E26-820C-FA78341EB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1A542B-BD2C-CD1A-5F36-8F0D7564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ExpressPQDelivery Overview (cont.)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78F537-C522-05EF-64BA-46DB96044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Challenges with using DNS</a:t>
            </a:r>
          </a:p>
          <a:p>
            <a:pPr lvl="1"/>
            <a:r>
              <a:rPr lang="en-US" altLang="ko-KR"/>
              <a:t>(C1) </a:t>
            </a:r>
            <a:r>
              <a:rPr lang="en-US" altLang="ko-KR" b="1"/>
              <a:t>TCP fallback</a:t>
            </a:r>
            <a:r>
              <a:rPr lang="en-US" altLang="ko-KR"/>
              <a:t>: Large PQ keys often exceed the size limit of a DNS UDP packet (~1.2 KB), causing DNS to fall back to TCP, which increases latency</a:t>
            </a:r>
          </a:p>
          <a:p>
            <a:pPr lvl="2"/>
            <a:r>
              <a:rPr lang="en-US" altLang="ko-KR"/>
              <a:t>Some resolvers also do not support DNS-over-TCP</a:t>
            </a:r>
          </a:p>
          <a:p>
            <a:pPr lvl="1"/>
            <a:r>
              <a:rPr lang="en-US" altLang="ko-KR"/>
              <a:t>(C2) </a:t>
            </a:r>
            <a:r>
              <a:rPr lang="en-US" altLang="ko-KR" b="1"/>
              <a:t>Unreliable connection</a:t>
            </a:r>
            <a:r>
              <a:rPr lang="en-US" altLang="ko-KR"/>
              <a:t>: DNS over UDP does not guarantee delivery, so packet loss can lead to incomplete key reception</a:t>
            </a:r>
          </a:p>
          <a:p>
            <a:pPr lvl="1"/>
            <a:endParaRPr lang="en-US" altLang="ko-KR"/>
          </a:p>
          <a:p>
            <a:r>
              <a:rPr lang="en-US" altLang="ko-KR"/>
              <a:t>Solutions</a:t>
            </a:r>
          </a:p>
          <a:p>
            <a:pPr lvl="1"/>
            <a:r>
              <a:rPr lang="en-US" altLang="ko-KR"/>
              <a:t>(S1) </a:t>
            </a:r>
            <a:r>
              <a:rPr lang="en-US" altLang="ko-KR" b="1"/>
              <a:t>Optimized fragmentation</a:t>
            </a:r>
            <a:r>
              <a:rPr lang="en-US" altLang="ko-KR"/>
              <a:t>: Use TLSA and TXT records to encode E-Box</a:t>
            </a:r>
          </a:p>
          <a:p>
            <a:pPr lvl="2"/>
            <a:r>
              <a:rPr lang="en-US" altLang="ko-KR"/>
              <a:t>TLSA is used for the PQ key (more compact), and TXT for other metadata</a:t>
            </a:r>
          </a:p>
          <a:p>
            <a:pPr lvl="1"/>
            <a:r>
              <a:rPr lang="en-US" altLang="ko-KR"/>
              <a:t>(S2) </a:t>
            </a:r>
            <a:r>
              <a:rPr lang="en-US" altLang="ko-KR" b="1"/>
              <a:t>Query-based delivery</a:t>
            </a:r>
            <a:r>
              <a:rPr lang="en-US" altLang="ko-KR"/>
              <a:t>: Clients retrieve each fragment using its DNS name, reassemble them, and verify the signature for integrity</a:t>
            </a:r>
          </a:p>
          <a:p>
            <a:pPr lvl="1"/>
            <a:r>
              <a:rPr lang="en-US" altLang="ko-KR"/>
              <a:t>(S3) </a:t>
            </a:r>
            <a:r>
              <a:rPr lang="en-US" altLang="ko-KR" b="1"/>
              <a:t>Re-delivery mechanism</a:t>
            </a:r>
            <a:r>
              <a:rPr lang="en-US" altLang="ko-KR"/>
              <a:t>: If any fragment is missing, the client automatically re-queries for the missing part after a timeout</a:t>
            </a:r>
          </a:p>
          <a:p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8C0021D-E10E-A8DB-94DA-9ACA6B55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5396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E71DE5-ABAA-0022-3670-9DBE8B17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E-Box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50899E-0A7C-10F7-21B8-DC14D84B0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What is E-Box?</a:t>
            </a:r>
          </a:p>
          <a:p>
            <a:pPr lvl="1"/>
            <a:r>
              <a:rPr lang="en-US" altLang="ko-KR"/>
              <a:t>An </a:t>
            </a:r>
            <a:r>
              <a:rPr lang="en-US" altLang="ko-KR" b="1"/>
              <a:t>E-Box</a:t>
            </a:r>
            <a:r>
              <a:rPr lang="en-US" altLang="ko-KR"/>
              <a:t> is a data structure that contains a server’s Post-Quantum (PQ) key, its signature, and essential metadata</a:t>
            </a:r>
          </a:p>
          <a:p>
            <a:pPr lvl="1"/>
            <a:r>
              <a:rPr lang="en-US" altLang="ko-KR"/>
              <a:t>It is split across multiple DNS records (TXT and TLSA) for efficient delivery</a:t>
            </a:r>
          </a:p>
          <a:p>
            <a:pPr lvl="1"/>
            <a:endParaRPr lang="en-US" altLang="ko-KR"/>
          </a:p>
          <a:p>
            <a:r>
              <a:rPr lang="en-US" altLang="ko-KR"/>
              <a:t>E-Box component</a:t>
            </a:r>
          </a:p>
          <a:p>
            <a:pPr lvl="1"/>
            <a:r>
              <a:rPr lang="en-US" altLang="ko-KR"/>
              <a:t>E-Box header</a:t>
            </a:r>
          </a:p>
          <a:p>
            <a:pPr lvl="1"/>
            <a:r>
              <a:rPr lang="en-US" altLang="ko-KR"/>
              <a:t>PQ key</a:t>
            </a:r>
          </a:p>
          <a:p>
            <a:pPr lvl="1"/>
            <a:r>
              <a:rPr lang="en-US" altLang="ko-KR"/>
              <a:t>E-Box signature</a:t>
            </a:r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7B5A923-B48E-0241-8F85-9821BBDD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272D9C5-9E66-AE5F-BF87-6C6628CF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9" y="3575024"/>
            <a:ext cx="7721602" cy="221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0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986956-8DA3-DB8B-C514-628DE1EB2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ExpressPQDelivery Procedure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0F3CF3-914A-E093-E34E-E3D759D91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7" y="1494264"/>
            <a:ext cx="11165645" cy="4795720"/>
          </a:xfrm>
        </p:spPr>
        <p:txBody>
          <a:bodyPr>
            <a:normAutofit/>
          </a:bodyPr>
          <a:lstStyle/>
          <a:p>
            <a:r>
              <a:rPr lang="en-US" altLang="ko-KR"/>
              <a:t>Step ❶ Upload E-Box </a:t>
            </a:r>
          </a:p>
          <a:p>
            <a:pPr lvl="1"/>
            <a:r>
              <a:rPr lang="en-US" altLang="ko-KR"/>
              <a:t>The server prepares its large PQ key(s) and packages them into an E-Box</a:t>
            </a:r>
          </a:p>
          <a:p>
            <a:pPr lvl="1"/>
            <a:r>
              <a:rPr lang="en-US" altLang="ko-KR"/>
              <a:t>It then uploads the E-Box to the DNS infrastructure before any communication begins</a:t>
            </a:r>
          </a:p>
          <a:p>
            <a:r>
              <a:rPr lang="en-US" altLang="ko-KR"/>
              <a:t>Step ❷ Cache E-Box </a:t>
            </a:r>
          </a:p>
          <a:p>
            <a:pPr lvl="1"/>
            <a:r>
              <a:rPr lang="en-US" altLang="ko-KR"/>
              <a:t>When a client requests it, a DNS resolver caches the server’s E-Box</a:t>
            </a:r>
          </a:p>
          <a:p>
            <a:r>
              <a:rPr lang="en-US" altLang="ko-KR"/>
              <a:t>Step ❸ Fetch E-Box</a:t>
            </a:r>
          </a:p>
          <a:p>
            <a:pPr lvl="1"/>
            <a:r>
              <a:rPr lang="en-US" altLang="ko-KR"/>
              <a:t>The client performs DNS queries (A, TXT, TLSA records) to retrieve and reassemble the E-Box</a:t>
            </a:r>
          </a:p>
          <a:p>
            <a:r>
              <a:rPr lang="en-US" altLang="ko-KR"/>
              <a:t>Step ❹ Execute Protocol</a:t>
            </a:r>
          </a:p>
          <a:p>
            <a:pPr lvl="1"/>
            <a:r>
              <a:rPr lang="en-US" altLang="ko-KR"/>
              <a:t>Using the E-Box, the client completes the handshake protocol without the server resending the PQ key</a:t>
            </a:r>
          </a:p>
          <a:p>
            <a:pPr lvl="1"/>
            <a:endParaRPr lang="en-US" altLang="ko-KR"/>
          </a:p>
          <a:p>
            <a:pPr lvl="1"/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E27394E-C671-8693-82FC-F02BD2AB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1199251-5CB9-123F-E3A5-6960D414E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399" y="4779016"/>
            <a:ext cx="7496630" cy="188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04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59306</TotalTime>
  <Words>1400</Words>
  <Application>Microsoft Office PowerPoint</Application>
  <PresentationFormat>와이드스크린</PresentationFormat>
  <Paragraphs>241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맑은 고딕</vt:lpstr>
      <vt:lpstr>Arial</vt:lpstr>
      <vt:lpstr>Wingdings</vt:lpstr>
      <vt:lpstr>Office 테마</vt:lpstr>
      <vt:lpstr>ExpressPQDelivery:  Toward Efficient and Immediately Deployable  Post-Quantum Key Delivery for Web-of-Things</vt:lpstr>
      <vt:lpstr>Index</vt:lpstr>
      <vt:lpstr>Introduction</vt:lpstr>
      <vt:lpstr>Background</vt:lpstr>
      <vt:lpstr>Motivation</vt:lpstr>
      <vt:lpstr>ExpressPQDelivery Overview</vt:lpstr>
      <vt:lpstr>ExpressPQDelivery Overview (cont.)</vt:lpstr>
      <vt:lpstr>E-Box</vt:lpstr>
      <vt:lpstr>ExpressPQDelivery Procedure</vt:lpstr>
      <vt:lpstr>Optimized Fragmentation</vt:lpstr>
      <vt:lpstr>Delivery Mechanism</vt:lpstr>
      <vt:lpstr>Application</vt:lpstr>
      <vt:lpstr>E-Box Analysis</vt:lpstr>
      <vt:lpstr>Experimental Setting</vt:lpstr>
      <vt:lpstr>Experimental Methods</vt:lpstr>
      <vt:lpstr>Experiment Results (1)</vt:lpstr>
      <vt:lpstr>Experiment Results (2)</vt:lpstr>
      <vt:lpstr>Conclusion</vt:lpstr>
      <vt:lpstr>Critiques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Privaros: A Framework for Privacy-Compliant Delivery Drones</dc:title>
  <dc:creator>정경헌</dc:creator>
  <cp:lastModifiedBy>정경헌</cp:lastModifiedBy>
  <cp:revision>2711</cp:revision>
  <dcterms:created xsi:type="dcterms:W3CDTF">2022-02-07T05:53:47Z</dcterms:created>
  <dcterms:modified xsi:type="dcterms:W3CDTF">2025-05-27T12:34:17Z</dcterms:modified>
</cp:coreProperties>
</file>