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9"/>
  </p:notesMasterIdLst>
  <p:handoutMasterIdLst>
    <p:handoutMasterId r:id="rId30"/>
  </p:handoutMasterIdLst>
  <p:sldIdLst>
    <p:sldId id="831" r:id="rId3"/>
    <p:sldId id="877" r:id="rId4"/>
    <p:sldId id="905" r:id="rId5"/>
    <p:sldId id="928" r:id="rId6"/>
    <p:sldId id="964" r:id="rId7"/>
    <p:sldId id="934" r:id="rId8"/>
    <p:sldId id="963" r:id="rId9"/>
    <p:sldId id="965" r:id="rId10"/>
    <p:sldId id="994" r:id="rId11"/>
    <p:sldId id="995" r:id="rId12"/>
    <p:sldId id="996" r:id="rId13"/>
    <p:sldId id="990" r:id="rId14"/>
    <p:sldId id="991" r:id="rId15"/>
    <p:sldId id="992" r:id="rId16"/>
    <p:sldId id="931" r:id="rId17"/>
    <p:sldId id="966" r:id="rId18"/>
    <p:sldId id="962" r:id="rId19"/>
    <p:sldId id="998" r:id="rId20"/>
    <p:sldId id="972" r:id="rId21"/>
    <p:sldId id="973" r:id="rId22"/>
    <p:sldId id="967" r:id="rId23"/>
    <p:sldId id="975" r:id="rId24"/>
    <p:sldId id="989" r:id="rId25"/>
    <p:sldId id="986" r:id="rId26"/>
    <p:sldId id="999" r:id="rId27"/>
    <p:sldId id="1000" r:id="rId28"/>
  </p:sldIdLst>
  <p:sldSz cx="9144000" cy="5715000" type="screen16x1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kjung" initials="y" lastIdx="4" clrIdx="0">
    <p:extLst>
      <p:ext uri="{19B8F6BF-5375-455C-9EA6-DF929625EA0E}">
        <p15:presenceInfo xmlns:p15="http://schemas.microsoft.com/office/powerpoint/2012/main" userId="ykju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FECB4D8-DB02-4DC6-A0A2-4F2EBAE1DC90}" styleName="보통 스타일 1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어두운 스타일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밝은 스타일 1 - 강조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5" autoAdjust="0"/>
    <p:restoredTop sz="87224" autoAdjust="0"/>
  </p:normalViewPr>
  <p:slideViewPr>
    <p:cSldViewPr>
      <p:cViewPr varScale="1">
        <p:scale>
          <a:sx n="77" d="100"/>
          <a:sy n="77" d="100"/>
        </p:scale>
        <p:origin x="102" y="876"/>
      </p:cViewPr>
      <p:guideLst>
        <p:guide orient="horz" pos="180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87" d="100"/>
          <a:sy n="87" d="100"/>
        </p:scale>
        <p:origin x="95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278247-90E7-445A-8B30-C4CA3B8F9263}" type="datetimeFigureOut">
              <a:rPr lang="ko-KR" altLang="en-US" smtClean="0"/>
              <a:t>2020-09-02</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ltLang="ko-KR"/>
              <a:t>1</a:t>
            </a:r>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91571C-307B-46FE-8841-9D248180E164}" type="slidenum">
              <a:rPr lang="ko-KR" altLang="en-US" smtClean="0"/>
              <a:t>‹#›</a:t>
            </a:fld>
            <a:endParaRPr lang="ko-KR" altLang="en-US"/>
          </a:p>
        </p:txBody>
      </p:sp>
    </p:spTree>
    <p:extLst>
      <p:ext uri="{BB962C8B-B14F-4D97-AF65-F5344CB8AC3E}">
        <p14:creationId xmlns:p14="http://schemas.microsoft.com/office/powerpoint/2010/main" val="28495328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952271-45E8-43A2-8CF9-AACA42D6D3E2}" type="datetimeFigureOut">
              <a:rPr lang="ko-KR" altLang="en-US" smtClean="0"/>
              <a:t>2020-09-02</a:t>
            </a:fld>
            <a:endParaRPr lang="ko-KR" altLang="en-US"/>
          </a:p>
        </p:txBody>
      </p:sp>
      <p:sp>
        <p:nvSpPr>
          <p:cNvPr id="4" name="슬라이드 이미지 개체 틀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ltLang="ko-KR"/>
              <a:t>1</a:t>
            </a:r>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3E73DB-1F79-4F62-96B1-1834081DA371}" type="slidenum">
              <a:rPr lang="ko-KR" altLang="en-US" smtClean="0"/>
              <a:t>‹#›</a:t>
            </a:fld>
            <a:endParaRPr lang="ko-KR" altLang="en-US"/>
          </a:p>
        </p:txBody>
      </p:sp>
    </p:spTree>
    <p:extLst>
      <p:ext uri="{BB962C8B-B14F-4D97-AF65-F5344CB8AC3E}">
        <p14:creationId xmlns:p14="http://schemas.microsoft.com/office/powerpoint/2010/main" val="3931469274"/>
      </p:ext>
    </p:extLst>
  </p:cSld>
  <p:clrMap bg1="lt1" tx1="dk1" bg2="lt2" tx2="dk2" accent1="accent1" accent2="accent2" accent3="accent3" accent4="accent4" accent5="accent5" accent6="accent6" hlink="hlink" folHlink="folHlink"/>
  <p:hf hdr="0" dt="0"/>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685800" y="685800"/>
            <a:ext cx="5486400" cy="3429000"/>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r>
              <a:rPr lang="en-US" altLang="ko-KR"/>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a:t>
            </a:fld>
            <a:endParaRPr lang="ko-KR" altLang="en-US"/>
          </a:p>
        </p:txBody>
      </p:sp>
    </p:spTree>
    <p:extLst>
      <p:ext uri="{BB962C8B-B14F-4D97-AF65-F5344CB8AC3E}">
        <p14:creationId xmlns:p14="http://schemas.microsoft.com/office/powerpoint/2010/main" val="1076531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11</a:t>
            </a:fld>
            <a:endParaRPr lang="ko-KR" altLang="en-US"/>
          </a:p>
        </p:txBody>
      </p:sp>
    </p:spTree>
    <p:extLst>
      <p:ext uri="{BB962C8B-B14F-4D97-AF65-F5344CB8AC3E}">
        <p14:creationId xmlns:p14="http://schemas.microsoft.com/office/powerpoint/2010/main" val="910404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lang="en-US" altLang="ko-KR" sz="1200" kern="1200" dirty="0" smtClean="0">
              <a:solidFill>
                <a:schemeClr val="tx1"/>
              </a:solidFill>
              <a:effectLst/>
              <a:latin typeface="+mn-lt"/>
              <a:ea typeface="+mn-ea"/>
              <a:cs typeface="+mn-cs"/>
            </a:endParaRPr>
          </a:p>
          <a:p>
            <a:pPr marL="0" marR="0" lvl="0" indent="0" algn="l" defTabSz="914400" rtl="0" eaLnBrk="1" fontAlgn="auto" latinLnBrk="1" hangingPunct="1">
              <a:lnSpc>
                <a:spcPct val="100000"/>
              </a:lnSpc>
              <a:spcBef>
                <a:spcPts val="0"/>
              </a:spcBef>
              <a:spcAft>
                <a:spcPts val="0"/>
              </a:spcAft>
              <a:buClrTx/>
              <a:buSzTx/>
              <a:buFontTx/>
              <a:buNone/>
              <a:tabLst/>
              <a:defRPr/>
            </a:pPr>
            <a:endParaRPr lang="en-US" altLang="ko-KR" sz="1200" kern="1200" dirty="0" smtClean="0">
              <a:solidFill>
                <a:schemeClr val="tx1"/>
              </a:solidFill>
              <a:effectLst/>
              <a:latin typeface="+mn-lt"/>
              <a:ea typeface="+mn-ea"/>
              <a:cs typeface="+mn-cs"/>
            </a:endParaRPr>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these are the things that we found most responsible for sending out personal information and the interesting thing about SDKs is that they inherit their permissions from the app </a:t>
            </a:r>
          </a:p>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12</a:t>
            </a:fld>
            <a:endParaRPr lang="ko-KR" altLang="en-US"/>
          </a:p>
        </p:txBody>
      </p:sp>
    </p:spTree>
    <p:extLst>
      <p:ext uri="{BB962C8B-B14F-4D97-AF65-F5344CB8AC3E}">
        <p14:creationId xmlns:p14="http://schemas.microsoft.com/office/powerpoint/2010/main" val="2646109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fontAlgn="base" latinLnBrk="1"/>
            <a:r>
              <a:rPr lang="en-US" altLang="ko-KR" sz="1200" kern="1200" dirty="0" smtClean="0">
                <a:solidFill>
                  <a:schemeClr val="tx1"/>
                </a:solidFill>
                <a:effectLst/>
                <a:latin typeface="+mn-lt"/>
                <a:ea typeface="+mn-ea"/>
                <a:cs typeface="+mn-cs"/>
              </a:rPr>
              <a:t>we have some third party on the internet </a:t>
            </a:r>
          </a:p>
          <a:p>
            <a:pPr fontAlgn="base" latinLnBrk="1"/>
            <a:r>
              <a:rPr lang="en-US" altLang="ko-KR" sz="1200" kern="1200" dirty="0" smtClean="0">
                <a:solidFill>
                  <a:schemeClr val="tx1"/>
                </a:solidFill>
                <a:effectLst/>
                <a:latin typeface="+mn-lt"/>
                <a:ea typeface="+mn-ea"/>
                <a:cs typeface="+mn-cs"/>
              </a:rPr>
              <a:t>And we through our dynamic analysis find some of them sending the IMEI to this third party on the Internet </a:t>
            </a:r>
          </a:p>
          <a:p>
            <a:pPr fontAlgn="base" latinLnBrk="1"/>
            <a:r>
              <a:rPr lang="en-US" altLang="ko-KR" sz="1200" kern="1200" dirty="0" smtClean="0">
                <a:solidFill>
                  <a:schemeClr val="tx1"/>
                </a:solidFill>
                <a:effectLst/>
                <a:latin typeface="+mn-lt"/>
                <a:ea typeface="+mn-ea"/>
                <a:cs typeface="+mn-cs"/>
              </a:rPr>
              <a:t>and there may be a third one as well it's sending the IMEI as well but it has the read phone state so we don't flag it as suspicious </a:t>
            </a:r>
          </a:p>
          <a:p>
            <a:pPr fontAlgn="base" latinLnBrk="1"/>
            <a:r>
              <a:rPr lang="en-US" altLang="ko-KR" sz="1200" kern="1200" dirty="0" smtClean="0">
                <a:solidFill>
                  <a:schemeClr val="tx1"/>
                </a:solidFill>
                <a:effectLst/>
                <a:latin typeface="+mn-lt"/>
                <a:ea typeface="+mn-ea"/>
                <a:cs typeface="+mn-cs"/>
              </a:rPr>
              <a:t>we reverse engineer one of the apps we find this malicious code that's actually responsible for this transmission fingerprint this malicious code </a:t>
            </a:r>
          </a:p>
          <a:p>
            <a:pPr fontAlgn="base" latinLnBrk="1"/>
            <a:r>
              <a:rPr lang="en-US" altLang="ko-KR" sz="1200" kern="1200" dirty="0" smtClean="0">
                <a:solidFill>
                  <a:schemeClr val="tx1"/>
                </a:solidFill>
                <a:effectLst/>
                <a:latin typeface="+mn-lt"/>
                <a:ea typeface="+mn-ea"/>
                <a:cs typeface="+mn-cs"/>
              </a:rPr>
              <a:t>we can now find it in these other apps as well and </a:t>
            </a:r>
          </a:p>
          <a:p>
            <a:pPr fontAlgn="base" latinLnBrk="1"/>
            <a:r>
              <a:rPr lang="en-US" altLang="ko-KR" sz="1200" kern="1200" dirty="0" smtClean="0">
                <a:solidFill>
                  <a:schemeClr val="tx1"/>
                </a:solidFill>
                <a:effectLst/>
                <a:latin typeface="+mn-lt"/>
                <a:ea typeface="+mn-ea"/>
                <a:cs typeface="+mn-cs"/>
              </a:rPr>
              <a:t>then we can even search through all of the apps in our corpus and maybe we find the same malicious code it just wasn't expressed it didn't happen to occur maybe it never will issues with static analysis and that's why we prefer doing dynamic analysis so we get real evidence that these occurred in practice</a:t>
            </a:r>
          </a:p>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13</a:t>
            </a:fld>
            <a:endParaRPr lang="ko-KR" altLang="en-US"/>
          </a:p>
        </p:txBody>
      </p:sp>
    </p:spTree>
    <p:extLst>
      <p:ext uri="{BB962C8B-B14F-4D97-AF65-F5344CB8AC3E}">
        <p14:creationId xmlns:p14="http://schemas.microsoft.com/office/powerpoint/2010/main" val="1111885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we have a dynamic bound we can with this say at least eight apps do this we saw this when we did our experiments </a:t>
            </a:r>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with a static bound we could say well at least why apps have the code they could do this there could be more but we have no evidence they actually will ever run this code and so that's why the dynamic bounds will be much smaller but it corresponds to actual evidence </a:t>
            </a:r>
          </a:p>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14</a:t>
            </a:fld>
            <a:endParaRPr lang="ko-KR" altLang="en-US"/>
          </a:p>
        </p:txBody>
      </p:sp>
    </p:spTree>
    <p:extLst>
      <p:ext uri="{BB962C8B-B14F-4D97-AF65-F5344CB8AC3E}">
        <p14:creationId xmlns:p14="http://schemas.microsoft.com/office/powerpoint/2010/main" val="2251326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15</a:t>
            </a:fld>
            <a:endParaRPr lang="ko-KR" altLang="en-US"/>
          </a:p>
        </p:txBody>
      </p:sp>
    </p:spTree>
    <p:extLst>
      <p:ext uri="{BB962C8B-B14F-4D97-AF65-F5344CB8AC3E}">
        <p14:creationId xmlns:p14="http://schemas.microsoft.com/office/powerpoint/2010/main" val="775991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b="0" i="0" u="none" strike="noStrike" kern="1200" baseline="0" dirty="0" smtClean="0">
                <a:solidFill>
                  <a:schemeClr val="tx1"/>
                </a:solidFill>
                <a:latin typeface="+mn-lt"/>
                <a:ea typeface="+mn-ea"/>
                <a:cs typeface="+mn-cs"/>
              </a:rPr>
              <a:t>The types of personal information that we search for, the permissions protecting access to them, and the purpose for which they are generally collected. We also report the subsection in this paper where we report side and covert channels for accessing each type of data, if found, and the number of apps exploiting each. The dynamic column depicts the number of apps that we directly observed inappropriately accessing personal information, whereas the static column depicts the number of apps</a:t>
            </a:r>
          </a:p>
          <a:p>
            <a:r>
              <a:rPr lang="en-US" altLang="ko-KR" sz="1200" b="0" i="0" u="none" strike="noStrike" kern="1200" baseline="0" dirty="0" smtClean="0">
                <a:solidFill>
                  <a:schemeClr val="tx1"/>
                </a:solidFill>
                <a:latin typeface="+mn-lt"/>
                <a:ea typeface="+mn-ea"/>
                <a:cs typeface="+mn-cs"/>
              </a:rPr>
              <a:t>containing code that exploits the vulnerability (though we did not observe being executed during test runs).</a:t>
            </a:r>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16</a:t>
            </a:fld>
            <a:endParaRPr lang="ko-KR" altLang="en-US"/>
          </a:p>
        </p:txBody>
      </p:sp>
    </p:spTree>
    <p:extLst>
      <p:ext uri="{BB962C8B-B14F-4D97-AF65-F5344CB8AC3E}">
        <p14:creationId xmlns:p14="http://schemas.microsoft.com/office/powerpoint/2010/main" val="3887227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IMEI</a:t>
            </a:r>
            <a:r>
              <a:rPr lang="en-US" altLang="ko-KR" baseline="0" dirty="0" smtClean="0"/>
              <a:t> is useful identifier for tracking individual </a:t>
            </a:r>
            <a:r>
              <a:rPr lang="en-US" altLang="ko-KR" baseline="0" dirty="0" smtClean="0"/>
              <a:t>phones</a:t>
            </a:r>
          </a:p>
          <a:p>
            <a:r>
              <a:rPr lang="en-US" altLang="ko-KR" dirty="0" err="1" smtClean="0"/>
              <a:t>Salmonads</a:t>
            </a:r>
            <a:r>
              <a:rPr lang="en-US" altLang="ko-KR" dirty="0" smtClean="0"/>
              <a:t> Baidu</a:t>
            </a:r>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17</a:t>
            </a:fld>
            <a:endParaRPr lang="ko-KR" altLang="en-US"/>
          </a:p>
        </p:txBody>
      </p:sp>
    </p:spTree>
    <p:extLst>
      <p:ext uri="{BB962C8B-B14F-4D97-AF65-F5344CB8AC3E}">
        <p14:creationId xmlns:p14="http://schemas.microsoft.com/office/powerpoint/2010/main" val="1146054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a:t>
            </a:r>
            <a:r>
              <a:rPr lang="en-US" altLang="ko-KR" sz="1200" kern="1200" dirty="0" err="1" smtClean="0">
                <a:solidFill>
                  <a:schemeClr val="tx1"/>
                </a:solidFill>
                <a:effectLst/>
                <a:latin typeface="+mn-lt"/>
                <a:ea typeface="+mn-ea"/>
                <a:cs typeface="+mn-cs"/>
              </a:rPr>
              <a:t>sdcard</a:t>
            </a:r>
            <a:r>
              <a:rPr lang="en-US" altLang="ko-KR" sz="1200" kern="1200" dirty="0" smtClean="0">
                <a:solidFill>
                  <a:schemeClr val="tx1"/>
                </a:solidFill>
                <a:effectLst/>
                <a:latin typeface="+mn-lt"/>
                <a:ea typeface="+mn-ea"/>
                <a:cs typeface="+mn-cs"/>
              </a:rPr>
              <a:t>/backups/.</a:t>
            </a:r>
            <a:r>
              <a:rPr lang="en-US" altLang="ko-KR" sz="1200" kern="1200" dirty="0" err="1" smtClean="0">
                <a:solidFill>
                  <a:schemeClr val="tx1"/>
                </a:solidFill>
                <a:effectLst/>
                <a:latin typeface="+mn-lt"/>
                <a:ea typeface="+mn-ea"/>
                <a:cs typeface="+mn-cs"/>
              </a:rPr>
              <a:t>SystemConfig</a:t>
            </a:r>
            <a:r>
              <a:rPr lang="en-US" altLang="ko-KR" sz="1200" kern="1200" dirty="0" smtClean="0">
                <a:solidFill>
                  <a:schemeClr val="tx1"/>
                </a:solidFill>
                <a:effectLst/>
                <a:latin typeface="+mn-lt"/>
                <a:ea typeface="+mn-ea"/>
                <a:cs typeface="+mn-cs"/>
              </a:rPr>
              <a:t>/.</a:t>
            </a:r>
            <a:r>
              <a:rPr lang="en-US" altLang="ko-KR" sz="1200" kern="1200" dirty="0" err="1" smtClean="0">
                <a:solidFill>
                  <a:schemeClr val="tx1"/>
                </a:solidFill>
                <a:effectLst/>
                <a:latin typeface="+mn-lt"/>
                <a:ea typeface="+mn-ea"/>
                <a:cs typeface="+mn-cs"/>
              </a:rPr>
              <a:t>cuid</a:t>
            </a:r>
            <a:endParaRPr lang="en-US" altLang="ko-KR" sz="1200" kern="1200" dirty="0" smtClean="0">
              <a:solidFill>
                <a:schemeClr val="tx1"/>
              </a:solidFill>
              <a:effectLst/>
              <a:latin typeface="+mn-lt"/>
              <a:ea typeface="+mn-ea"/>
              <a:cs typeface="+mn-cs"/>
            </a:endParaRPr>
          </a:p>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18</a:t>
            </a:fld>
            <a:endParaRPr lang="ko-KR" altLang="en-US"/>
          </a:p>
        </p:txBody>
      </p:sp>
    </p:spTree>
    <p:extLst>
      <p:ext uri="{BB962C8B-B14F-4D97-AF65-F5344CB8AC3E}">
        <p14:creationId xmlns:p14="http://schemas.microsoft.com/office/powerpoint/2010/main" val="4078238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The analysis revealed two side channels to access the connected </a:t>
            </a:r>
            <a:r>
              <a:rPr lang="en-US" altLang="ko-KR" dirty="0" err="1" smtClean="0"/>
              <a:t>WiFi</a:t>
            </a:r>
            <a:r>
              <a:rPr lang="en-US" altLang="ko-KR" dirty="0" smtClean="0"/>
              <a:t> router information: reading the ARP cache and asking the router directly</a:t>
            </a:r>
          </a:p>
          <a:p>
            <a:endParaRPr lang="en-US" altLang="ko-KR" dirty="0" smtClean="0"/>
          </a:p>
          <a:p>
            <a:r>
              <a:rPr lang="en-US" altLang="ko-KR" sz="1200" b="0" i="0" u="none" strike="noStrike" kern="1200" baseline="0" dirty="0" smtClean="0">
                <a:solidFill>
                  <a:schemeClr val="tx1"/>
                </a:solidFill>
                <a:latin typeface="+mn-lt"/>
                <a:ea typeface="+mn-ea"/>
                <a:cs typeface="+mn-cs"/>
              </a:rPr>
              <a:t>geolocation from EXIF metadata</a:t>
            </a:r>
            <a:endParaRPr lang="en-US" altLang="ko-KR"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20</a:t>
            </a:fld>
            <a:endParaRPr lang="ko-KR" altLang="en-US"/>
          </a:p>
        </p:txBody>
      </p:sp>
    </p:spTree>
    <p:extLst>
      <p:ext uri="{BB962C8B-B14F-4D97-AF65-F5344CB8AC3E}">
        <p14:creationId xmlns:p14="http://schemas.microsoft.com/office/powerpoint/2010/main" val="42488202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b="0" i="0" u="none" strike="noStrike" kern="1200" baseline="0" dirty="0" smtClean="0">
                <a:solidFill>
                  <a:schemeClr val="tx1"/>
                </a:solidFill>
                <a:latin typeface="+mn-lt"/>
                <a:ea typeface="+mn-ea"/>
                <a:cs typeface="+mn-cs"/>
              </a:rPr>
              <a:t>SDKs seen sending router MAC addresses and also containing code to access the ARP cache. For reference, we report</a:t>
            </a:r>
          </a:p>
          <a:p>
            <a:r>
              <a:rPr lang="en-US" altLang="ko-KR" sz="1200" b="0" i="0" u="none" strike="noStrike" kern="1200" baseline="0" dirty="0" smtClean="0">
                <a:solidFill>
                  <a:schemeClr val="tx1"/>
                </a:solidFill>
                <a:latin typeface="+mn-lt"/>
                <a:ea typeface="+mn-ea"/>
                <a:cs typeface="+mn-cs"/>
              </a:rPr>
              <a:t>the number of apps and a lower bound of the total number of installations of those apps. We do this for all apps containing the</a:t>
            </a:r>
          </a:p>
          <a:p>
            <a:r>
              <a:rPr lang="en-US" altLang="ko-KR" sz="1200" b="0" i="0" u="none" strike="noStrike" kern="1200" baseline="0" dirty="0" smtClean="0">
                <a:solidFill>
                  <a:schemeClr val="tx1"/>
                </a:solidFill>
                <a:latin typeface="+mn-lt"/>
                <a:ea typeface="+mn-ea"/>
                <a:cs typeface="+mn-cs"/>
              </a:rPr>
              <a:t>SDK; those apps that do not have ACCESS_WIFI_STATE, which means that the side channel circumvents the permissions system;</a:t>
            </a:r>
          </a:p>
          <a:p>
            <a:r>
              <a:rPr lang="en-US" altLang="ko-KR" sz="1200" b="0" i="0" u="none" strike="noStrike" kern="1200" baseline="0" dirty="0" smtClean="0">
                <a:solidFill>
                  <a:schemeClr val="tx1"/>
                </a:solidFill>
                <a:latin typeface="+mn-lt"/>
                <a:ea typeface="+mn-ea"/>
                <a:cs typeface="+mn-cs"/>
              </a:rPr>
              <a:t>and those apps which do have a location permission, which means that the side channel circumvents location revocation.</a:t>
            </a:r>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21</a:t>
            </a:fld>
            <a:endParaRPr lang="ko-KR" altLang="en-US"/>
          </a:p>
        </p:txBody>
      </p:sp>
    </p:spTree>
    <p:extLst>
      <p:ext uri="{BB962C8B-B14F-4D97-AF65-F5344CB8AC3E}">
        <p14:creationId xmlns:p14="http://schemas.microsoft.com/office/powerpoint/2010/main" val="3499845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2</a:t>
            </a:fld>
            <a:endParaRPr lang="ko-KR" altLang="en-US"/>
          </a:p>
        </p:txBody>
      </p:sp>
    </p:spTree>
    <p:extLst>
      <p:ext uri="{BB962C8B-B14F-4D97-AF65-F5344CB8AC3E}">
        <p14:creationId xmlns:p14="http://schemas.microsoft.com/office/powerpoint/2010/main" val="1152468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b="0" i="0" u="none" strike="noStrike" kern="1200" baseline="0" dirty="0" smtClean="0">
                <a:solidFill>
                  <a:schemeClr val="tx1"/>
                </a:solidFill>
                <a:latin typeface="+mn-lt"/>
                <a:ea typeface="+mn-ea"/>
                <a:cs typeface="+mn-cs"/>
              </a:rPr>
              <a:t>Nowadays, Smartphone platforms like Android implement permission-based models to protect access to sensitive data and system resources.</a:t>
            </a:r>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b="0" i="0" u="none" strike="noStrike" kern="1200" baseline="0" dirty="0" smtClean="0">
                <a:solidFill>
                  <a:schemeClr val="tx1"/>
                </a:solidFill>
                <a:latin typeface="+mn-lt"/>
                <a:ea typeface="+mn-ea"/>
                <a:cs typeface="+mn-cs"/>
              </a:rPr>
              <a:t>So app developers must explicitly request permission to access sensitive resources in their Android Manifest</a:t>
            </a:r>
          </a:p>
          <a:p>
            <a:endParaRPr lang="en-US" altLang="ko-KR" sz="1200" b="0" i="0" u="none" strike="noStrike" kern="1200" baseline="0" dirty="0" smtClean="0">
              <a:solidFill>
                <a:schemeClr val="tx1"/>
              </a:solidFill>
              <a:latin typeface="+mn-lt"/>
              <a:ea typeface="+mn-ea"/>
              <a:cs typeface="+mn-cs"/>
            </a:endParaRPr>
          </a:p>
          <a:p>
            <a:r>
              <a:rPr lang="en-US" altLang="ko-KR" sz="1200" b="0" i="0" u="none" strike="noStrike" kern="1200" baseline="0" dirty="0" smtClean="0">
                <a:solidFill>
                  <a:schemeClr val="tx1"/>
                </a:solidFill>
                <a:latin typeface="+mn-lt"/>
                <a:ea typeface="+mn-ea"/>
                <a:cs typeface="+mn-cs"/>
              </a:rPr>
              <a:t>Despite the failures of permission systems they serve an important purpose. </a:t>
            </a:r>
          </a:p>
          <a:p>
            <a:r>
              <a:rPr lang="en-US" altLang="ko-KR" sz="1200" b="0" i="0" u="none" strike="noStrike" kern="1200" baseline="0" dirty="0" smtClean="0">
                <a:solidFill>
                  <a:schemeClr val="tx1"/>
                </a:solidFill>
                <a:latin typeface="+mn-lt"/>
                <a:ea typeface="+mn-ea"/>
                <a:cs typeface="+mn-cs"/>
              </a:rPr>
              <a:t>At the very least, if an app is denied permission, it must not access resources protected by the permission.</a:t>
            </a:r>
          </a:p>
          <a:p>
            <a:endParaRPr lang="en-US" altLang="ko-KR" sz="1200" b="0" i="0" u="none" strike="noStrike" kern="1200" baseline="0" dirty="0" smtClean="0">
              <a:solidFill>
                <a:schemeClr val="tx1"/>
              </a:solidFill>
              <a:latin typeface="+mn-lt"/>
              <a:ea typeface="+mn-ea"/>
              <a:cs typeface="+mn-cs"/>
            </a:endParaRPr>
          </a:p>
          <a:p>
            <a:r>
              <a:rPr lang="en-US" altLang="ko-KR" sz="1200" b="0" i="0" u="none" strike="noStrike" kern="1200" baseline="0" dirty="0" smtClean="0">
                <a:solidFill>
                  <a:schemeClr val="tx1"/>
                </a:solidFill>
                <a:latin typeface="+mn-lt"/>
                <a:ea typeface="+mn-ea"/>
                <a:cs typeface="+mn-cs"/>
              </a:rPr>
              <a:t>In systems security, however, security mechanism can often be circumvented or avoided by side channels and covert channel</a:t>
            </a:r>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3</a:t>
            </a:fld>
            <a:endParaRPr lang="ko-KR" altLang="en-US"/>
          </a:p>
        </p:txBody>
      </p:sp>
    </p:spTree>
    <p:extLst>
      <p:ext uri="{BB962C8B-B14F-4D97-AF65-F5344CB8AC3E}">
        <p14:creationId xmlns:p14="http://schemas.microsoft.com/office/powerpoint/2010/main" val="3531112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b="0" i="0" u="none" strike="noStrike" kern="1200" baseline="0" dirty="0" smtClean="0">
                <a:solidFill>
                  <a:schemeClr val="tx1"/>
                </a:solidFill>
                <a:latin typeface="+mn-lt"/>
                <a:ea typeface="+mn-ea"/>
                <a:cs typeface="+mn-cs"/>
              </a:rPr>
              <a:t>(a) A security mechanism allows app1 access to resources but denies app2 access; this is circumvented by app2 using app1 as a facade to obtain access over a communication channel not monitored by the security mechanism. </a:t>
            </a:r>
          </a:p>
          <a:p>
            <a:r>
              <a:rPr lang="en-US" altLang="ko-KR" sz="1200" b="0" i="0" u="none" strike="noStrike" kern="1200" baseline="0" dirty="0" smtClean="0">
                <a:solidFill>
                  <a:schemeClr val="tx1"/>
                </a:solidFill>
                <a:latin typeface="+mn-lt"/>
                <a:ea typeface="+mn-ea"/>
                <a:cs typeface="+mn-cs"/>
              </a:rPr>
              <a:t>(b) A security mechanism denies app1 access to resources; this is circumvented by accessing the resources through a side channel that bypasses the security mechanism</a:t>
            </a:r>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4</a:t>
            </a:fld>
            <a:endParaRPr lang="ko-KR" altLang="en-US"/>
          </a:p>
        </p:txBody>
      </p:sp>
    </p:spTree>
    <p:extLst>
      <p:ext uri="{BB962C8B-B14F-4D97-AF65-F5344CB8AC3E}">
        <p14:creationId xmlns:p14="http://schemas.microsoft.com/office/powerpoint/2010/main" val="1763344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b="0" i="0" u="none" strike="noStrike" kern="1200" baseline="0" dirty="0" smtClean="0">
                <a:solidFill>
                  <a:schemeClr val="tx1"/>
                </a:solidFill>
                <a:latin typeface="+mn-lt"/>
                <a:ea typeface="+mn-ea"/>
                <a:cs typeface="+mn-cs"/>
              </a:rPr>
              <a:t>Researchers use two primary techniques to analyze app behavior: static and dynamic analysis</a:t>
            </a:r>
            <a:endParaRPr lang="en-US" altLang="ko-KR" dirty="0" smtClean="0"/>
          </a:p>
          <a:p>
            <a:r>
              <a:rPr lang="en-US" altLang="ko-KR" dirty="0" smtClean="0"/>
              <a:t>method that analyze only the code without executing the program. So</a:t>
            </a:r>
            <a:r>
              <a:rPr lang="en-US" altLang="ko-KR" baseline="0" dirty="0" smtClean="0"/>
              <a:t> it is also called static code analysis</a:t>
            </a:r>
            <a:endParaRPr lang="en-US" altLang="ko-KR" dirty="0" smtClean="0"/>
          </a:p>
          <a:p>
            <a:r>
              <a:rPr lang="en-US" altLang="ko-KR" dirty="0" smtClean="0"/>
              <a:t>In</a:t>
            </a:r>
            <a:r>
              <a:rPr lang="en-US" altLang="ko-KR" baseline="0" dirty="0" smtClean="0"/>
              <a:t> contrast, dynamic analysis is~</a:t>
            </a:r>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5</a:t>
            </a:fld>
            <a:endParaRPr lang="ko-KR" altLang="en-US"/>
          </a:p>
        </p:txBody>
      </p:sp>
    </p:spTree>
    <p:extLst>
      <p:ext uri="{BB962C8B-B14F-4D97-AF65-F5344CB8AC3E}">
        <p14:creationId xmlns:p14="http://schemas.microsoft.com/office/powerpoint/2010/main" val="3337805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7</a:t>
            </a:fld>
            <a:endParaRPr lang="ko-KR" altLang="en-US"/>
          </a:p>
        </p:txBody>
      </p:sp>
    </p:spTree>
    <p:extLst>
      <p:ext uri="{BB962C8B-B14F-4D97-AF65-F5344CB8AC3E}">
        <p14:creationId xmlns:p14="http://schemas.microsoft.com/office/powerpoint/2010/main" val="1310080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start with a large corpus of apps </a:t>
            </a:r>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8</a:t>
            </a:fld>
            <a:endParaRPr lang="ko-KR" altLang="en-US"/>
          </a:p>
        </p:txBody>
      </p:sp>
    </p:spTree>
    <p:extLst>
      <p:ext uri="{BB962C8B-B14F-4D97-AF65-F5344CB8AC3E}">
        <p14:creationId xmlns:p14="http://schemas.microsoft.com/office/powerpoint/2010/main" val="585116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The static analysis phase determines all of the data that these apps can access because in Android the permission model is such that you have to declare </a:t>
            </a:r>
            <a:r>
              <a:rPr lang="en-US" altLang="ko-KR" dirty="0" smtClean="0"/>
              <a:t>the ~</a:t>
            </a:r>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that means that we can look at an app and figure out exactly what information that app is allowed to access and we get a report of all of that information</a:t>
            </a:r>
          </a:p>
          <a:p>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9</a:t>
            </a:fld>
            <a:endParaRPr lang="ko-KR" altLang="en-US"/>
          </a:p>
        </p:txBody>
      </p:sp>
    </p:spTree>
    <p:extLst>
      <p:ext uri="{BB962C8B-B14F-4D97-AF65-F5344CB8AC3E}">
        <p14:creationId xmlns:p14="http://schemas.microsoft.com/office/powerpoint/2010/main" val="294227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use a dynamic analysis framework to actually run all these apps</a:t>
            </a:r>
          </a:p>
          <a:p>
            <a:endParaRPr lang="en-US" altLang="ko-KR" dirty="0" smtClean="0"/>
          </a:p>
          <a:p>
            <a:r>
              <a:rPr lang="en-US" altLang="ko-KR" dirty="0" smtClean="0"/>
              <a:t>And </a:t>
            </a:r>
            <a:r>
              <a:rPr lang="en-US" altLang="ko-KR" dirty="0" smtClean="0"/>
              <a:t>do</a:t>
            </a:r>
            <a:r>
              <a:rPr lang="en-US" altLang="ko-KR" baseline="0" dirty="0" smtClean="0"/>
              <a:t> a set minus to check data without permission</a:t>
            </a:r>
            <a:endParaRPr lang="ko-KR" altLang="en-US" dirty="0"/>
          </a:p>
        </p:txBody>
      </p:sp>
      <p:sp>
        <p:nvSpPr>
          <p:cNvPr id="4" name="바닥글 개체 틀 3"/>
          <p:cNvSpPr>
            <a:spLocks noGrp="1"/>
          </p:cNvSpPr>
          <p:nvPr>
            <p:ph type="ftr" sz="quarter" idx="10"/>
          </p:nvPr>
        </p:nvSpPr>
        <p:spPr/>
        <p:txBody>
          <a:bodyPr/>
          <a:lstStyle/>
          <a:p>
            <a:r>
              <a:rPr lang="en-US" altLang="ko-KR" smtClean="0"/>
              <a:t>1</a:t>
            </a:r>
            <a:endParaRPr lang="ko-KR" altLang="en-US"/>
          </a:p>
        </p:txBody>
      </p:sp>
      <p:sp>
        <p:nvSpPr>
          <p:cNvPr id="5" name="슬라이드 번호 개체 틀 4"/>
          <p:cNvSpPr>
            <a:spLocks noGrp="1"/>
          </p:cNvSpPr>
          <p:nvPr>
            <p:ph type="sldNum" sz="quarter" idx="11"/>
          </p:nvPr>
        </p:nvSpPr>
        <p:spPr/>
        <p:txBody>
          <a:bodyPr/>
          <a:lstStyle/>
          <a:p>
            <a:fld id="{2A3E73DB-1F79-4F62-96B1-1834081DA371}" type="slidenum">
              <a:rPr lang="ko-KR" altLang="en-US" smtClean="0"/>
              <a:t>10</a:t>
            </a:fld>
            <a:endParaRPr lang="ko-KR" altLang="en-US"/>
          </a:p>
        </p:txBody>
      </p:sp>
    </p:spTree>
    <p:extLst>
      <p:ext uri="{BB962C8B-B14F-4D97-AF65-F5344CB8AC3E}">
        <p14:creationId xmlns:p14="http://schemas.microsoft.com/office/powerpoint/2010/main" val="2480070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1775355"/>
            <a:ext cx="7772400" cy="1225021"/>
          </a:xfrm>
        </p:spPr>
        <p:txBody>
          <a:bodyPr/>
          <a:lstStyle>
            <a:lvl1pPr>
              <a:defRPr>
                <a:latin typeface="Segoe UI" panose="020B0502040204020203" pitchFamily="34" charset="0"/>
                <a:cs typeface="Segoe UI" panose="020B0502040204020203" pitchFamily="34" charset="0"/>
              </a:defRPr>
            </a:lvl1pPr>
          </a:lstStyle>
          <a:p>
            <a:r>
              <a:rPr lang="ko-KR" altLang="en-US"/>
              <a:t>마스터 제목 스타일 편집</a:t>
            </a:r>
          </a:p>
        </p:txBody>
      </p:sp>
      <p:sp>
        <p:nvSpPr>
          <p:cNvPr id="3" name="부제목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fld id="{7913C74F-F6A2-49EC-BE86-5C68C64321A7}"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endParaRPr lang="ko-KR" altLang="en-US"/>
          </a:p>
        </p:txBody>
      </p:sp>
      <p:sp>
        <p:nvSpPr>
          <p:cNvPr id="6" name="슬라이드 번호 개체 틀 5"/>
          <p:cNvSpPr>
            <a:spLocks noGrp="1"/>
          </p:cNvSpPr>
          <p:nvPr>
            <p:ph type="sldNum" sz="quarter" idx="12"/>
          </p:nvPr>
        </p:nvSpPr>
        <p:spPr/>
        <p:txBody>
          <a:bodyPr/>
          <a:lstStyle>
            <a:lvl1pPr>
              <a:defRPr>
                <a:latin typeface="Segoe UI" panose="020B0502040204020203" pitchFamily="34" charset="0"/>
                <a:cs typeface="Segoe UI" panose="020B0502040204020203" pitchFamily="34" charset="0"/>
              </a:defRPr>
            </a:lvl1pPr>
          </a:lstStyle>
          <a:p>
            <a:r>
              <a:rPr lang="en-US" altLang="ko-KR" dirty="0" smtClean="0"/>
              <a:t>&lt;#&gt;</a:t>
            </a:r>
            <a:r>
              <a:rPr lang="ko-KR" altLang="en-US" dirty="0" smtClean="0"/>
              <a:t> </a:t>
            </a:r>
            <a:r>
              <a:rPr lang="en-US" altLang="ko-KR" dirty="0" smtClean="0"/>
              <a:t> </a:t>
            </a:r>
            <a:endParaRPr lang="ko-KR" altLang="en-US" dirty="0"/>
          </a:p>
        </p:txBody>
      </p:sp>
    </p:spTree>
    <p:extLst>
      <p:ext uri="{BB962C8B-B14F-4D97-AF65-F5344CB8AC3E}">
        <p14:creationId xmlns:p14="http://schemas.microsoft.com/office/powerpoint/2010/main" val="41759890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4776DD61-770E-4C26-8EBC-D0F22942FD3E}"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7238628-3C01-4A24-9F6D-C01A27F6F37F}" type="slidenum">
              <a:rPr lang="ko-KR" altLang="en-US" smtClean="0"/>
              <a:t>‹#›</a:t>
            </a:fld>
            <a:endParaRPr lang="ko-KR" altLang="en-US"/>
          </a:p>
        </p:txBody>
      </p:sp>
    </p:spTree>
    <p:extLst>
      <p:ext uri="{BB962C8B-B14F-4D97-AF65-F5344CB8AC3E}">
        <p14:creationId xmlns:p14="http://schemas.microsoft.com/office/powerpoint/2010/main" val="178642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28865"/>
            <a:ext cx="2057400" cy="4876271"/>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28865"/>
            <a:ext cx="6019800" cy="4876271"/>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3E9D6354-48C1-4064-9E5D-C69CFA9E6CEE}"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7238628-3C01-4A24-9F6D-C01A27F6F37F}" type="slidenum">
              <a:rPr lang="ko-KR" altLang="en-US" smtClean="0"/>
              <a:t>‹#›</a:t>
            </a:fld>
            <a:endParaRPr lang="ko-KR" altLang="en-US"/>
          </a:p>
        </p:txBody>
      </p:sp>
    </p:spTree>
    <p:extLst>
      <p:ext uri="{BB962C8B-B14F-4D97-AF65-F5344CB8AC3E}">
        <p14:creationId xmlns:p14="http://schemas.microsoft.com/office/powerpoint/2010/main" val="454436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1775355"/>
            <a:ext cx="7772400" cy="1225021"/>
          </a:xfrm>
        </p:spPr>
        <p:txBody>
          <a:bodyPr/>
          <a:lstStyle/>
          <a:p>
            <a:r>
              <a:rPr lang="ko-KR" altLang="en-US"/>
              <a:t>마스터 제목 스타일 편집</a:t>
            </a:r>
          </a:p>
        </p:txBody>
      </p:sp>
      <p:sp>
        <p:nvSpPr>
          <p:cNvPr id="3" name="부제목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p>
            <a:fld id="{434DB50C-953D-46C0-B730-7D9D4E035A4F}"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2750827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01DBE388-02BF-4770-9A7A-70C809FC886B}"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3815387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3672417"/>
            <a:ext cx="7772400" cy="1135063"/>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07E6F6C6-6405-40E7-93AE-A66152F599D5}"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3929606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ABD95719-01FB-4816-A9CE-3FCBE485D590}" type="datetime1">
              <a:rPr lang="ko-KR" altLang="en-US" smtClean="0"/>
              <a:t>2020-09-02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3071933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85093D4D-ED6D-488B-9CFB-02DD3E514672}" type="datetime1">
              <a:rPr lang="ko-KR" altLang="en-US" smtClean="0"/>
              <a:t>2020-09-02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3529610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E408A456-E1B7-48BF-9C92-98B495704272}" type="datetime1">
              <a:rPr lang="ko-KR" altLang="en-US" smtClean="0"/>
              <a:t>2020-09-02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2830691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10B343EF-D56F-4A8D-B7EF-35D25DD76780}" type="datetime1">
              <a:rPr lang="ko-KR" altLang="en-US" smtClean="0"/>
              <a:t>2020-09-02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2053691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1" y="227542"/>
            <a:ext cx="3008313" cy="968375"/>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97D7A706-9AA7-4CA6-A979-4D261754009E}" type="datetime1">
              <a:rPr lang="ko-KR" altLang="en-US" smtClean="0"/>
              <a:t>2020-09-02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3953920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lvl1pPr algn="l">
              <a:defRPr sz="2800">
                <a:latin typeface="Calibri" panose="020F0502020204030204" pitchFamily="34" charset="0"/>
                <a:cs typeface="Calibri" panose="020F0502020204030204" pitchFamily="34" charset="0"/>
              </a:defRPr>
            </a:lvl1pPr>
          </a:lstStyle>
          <a:p>
            <a:r>
              <a:rPr lang="ko-KR" altLang="en-US" dirty="0"/>
              <a:t>마스터 제목 스타일 </a:t>
            </a:r>
            <a:r>
              <a:rPr lang="ko-KR" altLang="en-US" dirty="0" smtClean="0"/>
              <a:t>편집</a:t>
            </a:r>
            <a:endParaRPr lang="ko-KR" altLang="en-US" dirty="0"/>
          </a:p>
        </p:txBody>
      </p:sp>
      <p:sp>
        <p:nvSpPr>
          <p:cNvPr id="3" name="내용 개체 틀 2"/>
          <p:cNvSpPr>
            <a:spLocks noGrp="1"/>
          </p:cNvSpPr>
          <p:nvPr>
            <p:ph idx="1" hasCustomPrompt="1"/>
          </p:nvPr>
        </p:nvSpPr>
        <p:spPr/>
        <p:txBody>
          <a:bodyPr/>
          <a:lstStyle>
            <a:lvl1pPr>
              <a:defRPr sz="1900">
                <a:latin typeface="Calibri" panose="020F0502020204030204" pitchFamily="34" charset="0"/>
                <a:cs typeface="Calibri" panose="020F0502020204030204" pitchFamily="34" charset="0"/>
              </a:defRPr>
            </a:lvl1pPr>
            <a:lvl2pPr>
              <a:defRPr sz="1700">
                <a:latin typeface="Calibri" panose="020F0502020204030204" pitchFamily="34" charset="0"/>
                <a:cs typeface="Calibri" panose="020F0502020204030204" pitchFamily="34" charset="0"/>
              </a:defRPr>
            </a:lvl2pPr>
            <a:lvl3pPr>
              <a:defRPr sz="1500">
                <a:latin typeface="Calibri" panose="020F0502020204030204" pitchFamily="34" charset="0"/>
                <a:cs typeface="Calibri" panose="020F0502020204030204" pitchFamily="34" charset="0"/>
              </a:defRPr>
            </a:lvl3pPr>
            <a:lvl4pPr>
              <a:defRPr sz="1300">
                <a:latin typeface="Calibri" panose="020F0502020204030204" pitchFamily="34" charset="0"/>
                <a:cs typeface="Calibri" panose="020F0502020204030204" pitchFamily="34" charset="0"/>
              </a:defRPr>
            </a:lvl4pPr>
            <a:lvl5pPr>
              <a:defRPr sz="1100">
                <a:latin typeface="Calibri" panose="020F0502020204030204" pitchFamily="34" charset="0"/>
                <a:cs typeface="Calibri" panose="020F0502020204030204" pitchFamily="34" charset="0"/>
              </a:defRPr>
            </a:lvl5pPr>
          </a:lstStyle>
          <a:p>
            <a:pPr lvl="0"/>
            <a:r>
              <a:rPr lang="ko-KR" altLang="en-US" dirty="0"/>
              <a:t>마스터 텍스트 스타일을 </a:t>
            </a:r>
            <a:r>
              <a:rPr lang="ko-KR" altLang="en-US" dirty="0" smtClean="0"/>
              <a:t>편집합니다</a:t>
            </a:r>
            <a:endParaRPr lang="ko-KR" altLang="en-US" dirty="0"/>
          </a:p>
          <a:p>
            <a:pPr lvl="1"/>
            <a:r>
              <a:rPr lang="ko-KR" altLang="en-US" dirty="0"/>
              <a:t>둘째 </a:t>
            </a:r>
            <a:r>
              <a:rPr lang="ko-KR" altLang="en-US" dirty="0" smtClean="0"/>
              <a:t>수준</a:t>
            </a:r>
            <a:endParaRPr lang="ko-KR" altLang="en-US" dirty="0"/>
          </a:p>
          <a:p>
            <a:pPr lvl="2"/>
            <a:r>
              <a:rPr lang="ko-KR" altLang="en-US" dirty="0"/>
              <a:t>셋째 </a:t>
            </a:r>
            <a:r>
              <a:rPr lang="ko-KR" altLang="en-US" dirty="0" smtClean="0"/>
              <a:t>수준</a:t>
            </a:r>
            <a:endParaRPr lang="ko-KR" altLang="en-US" dirty="0"/>
          </a:p>
          <a:p>
            <a:pPr lvl="3"/>
            <a:r>
              <a:rPr lang="ko-KR" altLang="en-US" dirty="0"/>
              <a:t>넷째 </a:t>
            </a:r>
            <a:r>
              <a:rPr lang="ko-KR" altLang="en-US" dirty="0" smtClean="0"/>
              <a:t>수준</a:t>
            </a:r>
            <a:endParaRPr lang="ko-KR" altLang="en-US" dirty="0"/>
          </a:p>
          <a:p>
            <a:pPr lvl="4"/>
            <a:r>
              <a:rPr lang="ko-KR" altLang="en-US" dirty="0"/>
              <a:t>다섯째 </a:t>
            </a:r>
            <a:r>
              <a:rPr lang="ko-KR" altLang="en-US" dirty="0" smtClean="0"/>
              <a:t>수준</a:t>
            </a:r>
            <a:endParaRPr lang="ko-KR" altLang="en-US" dirty="0"/>
          </a:p>
        </p:txBody>
      </p:sp>
      <p:sp>
        <p:nvSpPr>
          <p:cNvPr id="4" name="날짜 개체 틀 3"/>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fld id="{0D433DE4-0F00-4071-A6A3-DACC994EE766}"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endParaRPr lang="ko-KR" altLang="en-US"/>
          </a:p>
        </p:txBody>
      </p:sp>
      <p:sp>
        <p:nvSpPr>
          <p:cNvPr id="6" name="슬라이드 번호 개체 틀 5"/>
          <p:cNvSpPr>
            <a:spLocks noGrp="1"/>
          </p:cNvSpPr>
          <p:nvPr>
            <p:ph type="sldNum" sz="quarter" idx="12"/>
          </p:nvPr>
        </p:nvSpPr>
        <p:spPr/>
        <p:txBody>
          <a:bodyPr/>
          <a:lstStyle>
            <a:lvl1pPr>
              <a:defRPr>
                <a:latin typeface="Segoe UI" panose="020B0502040204020203" pitchFamily="34" charset="0"/>
                <a:cs typeface="Segoe UI" panose="020B0502040204020203" pitchFamily="34" charset="0"/>
              </a:defRPr>
            </a:lvl1pPr>
          </a:lstStyle>
          <a:p>
            <a:fld id="{97238628-3C01-4A24-9F6D-C01A27F6F37F}" type="slidenum">
              <a:rPr lang="ko-KR" altLang="en-US" smtClean="0"/>
              <a:pPr/>
              <a:t>‹#›</a:t>
            </a:fld>
            <a:r>
              <a:rPr lang="ko-KR" altLang="en-US" dirty="0" smtClean="0"/>
              <a:t> </a:t>
            </a:r>
            <a:r>
              <a:rPr lang="en-US" altLang="ko-KR" dirty="0" smtClean="0"/>
              <a:t>/ 24</a:t>
            </a:r>
            <a:endParaRPr lang="ko-KR" altLang="en-US" dirty="0"/>
          </a:p>
        </p:txBody>
      </p:sp>
    </p:spTree>
    <p:extLst>
      <p:ext uri="{BB962C8B-B14F-4D97-AF65-F5344CB8AC3E}">
        <p14:creationId xmlns:p14="http://schemas.microsoft.com/office/powerpoint/2010/main" val="196923282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000500"/>
            <a:ext cx="5486400" cy="472282"/>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CB6BDB9E-2BA6-43CD-90CC-01F4E128258C}" type="datetime1">
              <a:rPr lang="ko-KR" altLang="en-US" smtClean="0"/>
              <a:t>2020-09-02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3548952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241D4385-F4D5-4A44-9D0B-118DA24197A5}"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15291200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28865"/>
            <a:ext cx="2057400" cy="4876271"/>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28865"/>
            <a:ext cx="6019800" cy="4876271"/>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47107762-EA5C-4840-B629-C5CD10D9A029}"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8D64971-BE32-424C-8020-7485B5F0F586}" type="slidenum">
              <a:rPr lang="ko-KR" altLang="en-US" smtClean="0"/>
              <a:t>‹#›</a:t>
            </a:fld>
            <a:endParaRPr lang="ko-KR" altLang="en-US"/>
          </a:p>
        </p:txBody>
      </p:sp>
    </p:spTree>
    <p:extLst>
      <p:ext uri="{BB962C8B-B14F-4D97-AF65-F5344CB8AC3E}">
        <p14:creationId xmlns:p14="http://schemas.microsoft.com/office/powerpoint/2010/main" val="30573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3672417"/>
            <a:ext cx="7772400" cy="1135063"/>
          </a:xfrm>
        </p:spPr>
        <p:txBody>
          <a:bodyPr anchor="t"/>
          <a:lstStyle>
            <a:lvl1pPr algn="l">
              <a:defRPr sz="4000" b="1" cap="all">
                <a:latin typeface="Segoe UI" panose="020B0502040204020203" pitchFamily="34" charset="0"/>
                <a:cs typeface="Segoe UI" panose="020B0502040204020203" pitchFamily="34" charset="0"/>
              </a:defRPr>
            </a:lvl1pPr>
          </a:lstStyle>
          <a:p>
            <a:r>
              <a:rPr lang="ko-KR" altLang="en-US"/>
              <a:t>마스터 제목 스타일 편집</a:t>
            </a:r>
          </a:p>
        </p:txBody>
      </p:sp>
      <p:sp>
        <p:nvSpPr>
          <p:cNvPr id="3" name="텍스트 개체 틀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latin typeface="Segoe UI" panose="020B0502040204020203" pitchFamily="34" charset="0"/>
                <a:cs typeface="Segoe UI"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dirty="0"/>
              <a:t>마스터 텍스트 스타일을 편집합니다</a:t>
            </a:r>
          </a:p>
        </p:txBody>
      </p:sp>
      <p:sp>
        <p:nvSpPr>
          <p:cNvPr id="4" name="날짜 개체 틀 3"/>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fld id="{1B2F4BBD-DEF9-4849-B45A-899E1C85777F}" type="datetime1">
              <a:rPr lang="ko-KR" altLang="en-US" smtClean="0"/>
              <a:t>2020-09-02</a:t>
            </a:fld>
            <a:endParaRPr lang="ko-KR" altLang="en-US"/>
          </a:p>
        </p:txBody>
      </p:sp>
      <p:sp>
        <p:nvSpPr>
          <p:cNvPr id="5" name="바닥글 개체 틀 4"/>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endParaRPr lang="ko-KR" altLang="en-US"/>
          </a:p>
        </p:txBody>
      </p:sp>
      <p:sp>
        <p:nvSpPr>
          <p:cNvPr id="6" name="슬라이드 번호 개체 틀 5"/>
          <p:cNvSpPr>
            <a:spLocks noGrp="1"/>
          </p:cNvSpPr>
          <p:nvPr>
            <p:ph type="sldNum" sz="quarter" idx="12"/>
          </p:nvPr>
        </p:nvSpPr>
        <p:spPr/>
        <p:txBody>
          <a:bodyPr/>
          <a:lstStyle>
            <a:lvl1pPr>
              <a:defRPr>
                <a:latin typeface="Segoe UI" panose="020B0502040204020203" pitchFamily="34" charset="0"/>
                <a:cs typeface="Segoe UI" panose="020B0502040204020203" pitchFamily="34" charset="0"/>
              </a:defRPr>
            </a:lvl1pPr>
          </a:lstStyle>
          <a:p>
            <a:fld id="{97238628-3C01-4A24-9F6D-C01A27F6F37F}" type="slidenum">
              <a:rPr lang="ko-KR" altLang="en-US" smtClean="0"/>
              <a:pPr/>
              <a:t>‹#›</a:t>
            </a:fld>
            <a:endParaRPr lang="ko-KR" altLang="en-US" dirty="0"/>
          </a:p>
        </p:txBody>
      </p:sp>
    </p:spTree>
    <p:extLst>
      <p:ext uri="{BB962C8B-B14F-4D97-AF65-F5344CB8AC3E}">
        <p14:creationId xmlns:p14="http://schemas.microsoft.com/office/powerpoint/2010/main" val="132492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ko-KR" altLang="en-US" dirty="0"/>
              <a:t>마스터 제목 스타일 편집</a:t>
            </a:r>
          </a:p>
        </p:txBody>
      </p:sp>
      <p:sp>
        <p:nvSpPr>
          <p:cNvPr id="3" name="내용 개체 틀 2"/>
          <p:cNvSpPr>
            <a:spLocks noGrp="1"/>
          </p:cNvSpPr>
          <p:nvPr>
            <p:ph sz="half" idx="1"/>
          </p:nvPr>
        </p:nvSpPr>
        <p:spPr>
          <a:xfrm>
            <a:off x="457200" y="1333500"/>
            <a:ext cx="4038600" cy="3771636"/>
          </a:xfrm>
        </p:spPr>
        <p:txBody>
          <a:bodyPr/>
          <a:lstStyle>
            <a:lvl1pPr>
              <a:defRPr sz="2800">
                <a:latin typeface="Segoe UI" panose="020B0502040204020203" pitchFamily="34" charset="0"/>
                <a:cs typeface="Segoe UI" panose="020B0502040204020203" pitchFamily="34" charset="0"/>
              </a:defRPr>
            </a:lvl1pPr>
            <a:lvl2pPr>
              <a:defRPr sz="2400">
                <a:latin typeface="Segoe UI" panose="020B0502040204020203" pitchFamily="34" charset="0"/>
                <a:cs typeface="Segoe UI" panose="020B0502040204020203" pitchFamily="34" charset="0"/>
              </a:defRPr>
            </a:lvl2pPr>
            <a:lvl3pPr>
              <a:defRPr sz="2000">
                <a:latin typeface="Segoe UI" panose="020B0502040204020203" pitchFamily="34" charset="0"/>
                <a:cs typeface="Segoe UI" panose="020B0502040204020203" pitchFamily="34" charset="0"/>
              </a:defRPr>
            </a:lvl3pPr>
            <a:lvl4pPr>
              <a:defRPr sz="1800">
                <a:latin typeface="Segoe UI" panose="020B0502040204020203" pitchFamily="34" charset="0"/>
                <a:cs typeface="Segoe UI" panose="020B0502040204020203" pitchFamily="34" charset="0"/>
              </a:defRPr>
            </a:lvl4pPr>
            <a:lvl5pPr>
              <a:defRPr sz="1800">
                <a:latin typeface="Segoe UI" panose="020B0502040204020203" pitchFamily="34" charset="0"/>
                <a:cs typeface="Segoe UI" panose="020B0502040204020203" pitchFamily="34" charset="0"/>
              </a:defRPr>
            </a:lvl5pPr>
            <a:lvl6pPr>
              <a:defRPr sz="1800"/>
            </a:lvl6pPr>
            <a:lvl7pPr>
              <a:defRPr sz="1800"/>
            </a:lvl7pPr>
            <a:lvl8pPr>
              <a:defRPr sz="1800"/>
            </a:lvl8pPr>
            <a:lvl9pPr>
              <a:defRPr sz="1800"/>
            </a:lvl9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4" name="내용 개체 틀 3"/>
          <p:cNvSpPr>
            <a:spLocks noGrp="1"/>
          </p:cNvSpPr>
          <p:nvPr>
            <p:ph sz="half" idx="2"/>
          </p:nvPr>
        </p:nvSpPr>
        <p:spPr>
          <a:xfrm>
            <a:off x="4648200" y="1333500"/>
            <a:ext cx="4038600" cy="3771636"/>
          </a:xfrm>
        </p:spPr>
        <p:txBody>
          <a:bodyPr/>
          <a:lstStyle>
            <a:lvl1pPr>
              <a:defRPr sz="2800">
                <a:latin typeface="Segoe UI" panose="020B0502040204020203" pitchFamily="34" charset="0"/>
                <a:cs typeface="Segoe UI" panose="020B0502040204020203" pitchFamily="34" charset="0"/>
              </a:defRPr>
            </a:lvl1pPr>
            <a:lvl2pPr>
              <a:defRPr sz="2400">
                <a:latin typeface="Segoe UI" panose="020B0502040204020203" pitchFamily="34" charset="0"/>
                <a:cs typeface="Segoe UI" panose="020B0502040204020203" pitchFamily="34" charset="0"/>
              </a:defRPr>
            </a:lvl2pPr>
            <a:lvl3pPr>
              <a:defRPr sz="2000">
                <a:latin typeface="Segoe UI" panose="020B0502040204020203" pitchFamily="34" charset="0"/>
                <a:cs typeface="Segoe UI" panose="020B0502040204020203" pitchFamily="34" charset="0"/>
              </a:defRPr>
            </a:lvl3pPr>
            <a:lvl4pPr>
              <a:defRPr sz="1800">
                <a:latin typeface="Segoe UI" panose="020B0502040204020203" pitchFamily="34" charset="0"/>
                <a:cs typeface="Segoe UI" panose="020B0502040204020203" pitchFamily="34" charset="0"/>
              </a:defRPr>
            </a:lvl4pPr>
            <a:lvl5pPr>
              <a:defRPr sz="1800">
                <a:latin typeface="Segoe UI" panose="020B0502040204020203" pitchFamily="34" charset="0"/>
                <a:cs typeface="Segoe UI" panose="020B0502040204020203" pitchFamily="34" charset="0"/>
              </a:defRPr>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fld id="{9E7445BB-AF7D-4D23-9362-32672D26BF59}" type="datetime1">
              <a:rPr lang="ko-KR" altLang="en-US" smtClean="0"/>
              <a:t>2020-09-02</a:t>
            </a:fld>
            <a:endParaRPr lang="ko-KR" altLang="en-US"/>
          </a:p>
        </p:txBody>
      </p:sp>
      <p:sp>
        <p:nvSpPr>
          <p:cNvPr id="6" name="바닥글 개체 틀 5"/>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endParaRPr lang="ko-KR" altLang="en-US"/>
          </a:p>
        </p:txBody>
      </p:sp>
      <p:sp>
        <p:nvSpPr>
          <p:cNvPr id="7" name="슬라이드 번호 개체 틀 6"/>
          <p:cNvSpPr>
            <a:spLocks noGrp="1"/>
          </p:cNvSpPr>
          <p:nvPr>
            <p:ph type="sldNum" sz="quarter" idx="12"/>
          </p:nvPr>
        </p:nvSpPr>
        <p:spPr/>
        <p:txBody>
          <a:bodyPr/>
          <a:lstStyle>
            <a:lvl1pPr>
              <a:defRPr>
                <a:latin typeface="Segoe UI" panose="020B0502040204020203" pitchFamily="34" charset="0"/>
                <a:cs typeface="Segoe UI" panose="020B0502040204020203" pitchFamily="34" charset="0"/>
              </a:defRPr>
            </a:lvl1pPr>
          </a:lstStyle>
          <a:p>
            <a:fld id="{97238628-3C01-4A24-9F6D-C01A27F6F37F}" type="slidenum">
              <a:rPr lang="ko-KR" altLang="en-US" smtClean="0"/>
              <a:pPr/>
              <a:t>‹#›</a:t>
            </a:fld>
            <a:endParaRPr lang="ko-KR" altLang="en-US"/>
          </a:p>
        </p:txBody>
      </p:sp>
    </p:spTree>
    <p:extLst>
      <p:ext uri="{BB962C8B-B14F-4D97-AF65-F5344CB8AC3E}">
        <p14:creationId xmlns:p14="http://schemas.microsoft.com/office/powerpoint/2010/main" val="22749741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21B0EB84-A1F0-4079-9901-47199ED0EE47}" type="datetime1">
              <a:rPr lang="ko-KR" altLang="en-US" smtClean="0"/>
              <a:t>2020-09-02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97238628-3C01-4A24-9F6D-C01A27F6F37F}" type="slidenum">
              <a:rPr lang="ko-KR" altLang="en-US" smtClean="0"/>
              <a:t>‹#›</a:t>
            </a:fld>
            <a:endParaRPr lang="ko-KR" altLang="en-US"/>
          </a:p>
        </p:txBody>
      </p:sp>
    </p:spTree>
    <p:extLst>
      <p:ext uri="{BB962C8B-B14F-4D97-AF65-F5344CB8AC3E}">
        <p14:creationId xmlns:p14="http://schemas.microsoft.com/office/powerpoint/2010/main" val="20730570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5CBF4CCC-CE81-4A18-962B-E9A8A27C14D5}" type="datetime1">
              <a:rPr lang="ko-KR" altLang="en-US" smtClean="0"/>
              <a:t>2020-09-02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97238628-3C01-4A24-9F6D-C01A27F6F37F}" type="slidenum">
              <a:rPr lang="ko-KR" altLang="en-US" smtClean="0"/>
              <a:t>‹#›</a:t>
            </a:fld>
            <a:endParaRPr lang="ko-KR" altLang="en-US"/>
          </a:p>
        </p:txBody>
      </p:sp>
    </p:spTree>
    <p:extLst>
      <p:ext uri="{BB962C8B-B14F-4D97-AF65-F5344CB8AC3E}">
        <p14:creationId xmlns:p14="http://schemas.microsoft.com/office/powerpoint/2010/main" val="37373142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73C0489-737F-4ECB-8709-DACB086571AD}" type="datetime1">
              <a:rPr lang="ko-KR" altLang="en-US" smtClean="0"/>
              <a:t>2020-09-02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t>‹#›</a:t>
            </a:fld>
            <a:endParaRPr lang="ko-KR" altLang="en-US"/>
          </a:p>
        </p:txBody>
      </p:sp>
    </p:spTree>
    <p:extLst>
      <p:ext uri="{BB962C8B-B14F-4D97-AF65-F5344CB8AC3E}">
        <p14:creationId xmlns:p14="http://schemas.microsoft.com/office/powerpoint/2010/main" val="14007863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1" y="227542"/>
            <a:ext cx="3008313" cy="968375"/>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98AFD20E-2CF5-43E8-8003-259A6E4E4C24}" type="datetime1">
              <a:rPr lang="ko-KR" altLang="en-US" smtClean="0"/>
              <a:t>2020-09-02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97238628-3C01-4A24-9F6D-C01A27F6F37F}" type="slidenum">
              <a:rPr lang="ko-KR" altLang="en-US" smtClean="0"/>
              <a:t>‹#›</a:t>
            </a:fld>
            <a:endParaRPr lang="ko-KR" altLang="en-US"/>
          </a:p>
        </p:txBody>
      </p:sp>
    </p:spTree>
    <p:extLst>
      <p:ext uri="{BB962C8B-B14F-4D97-AF65-F5344CB8AC3E}">
        <p14:creationId xmlns:p14="http://schemas.microsoft.com/office/powerpoint/2010/main" val="7620959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000500"/>
            <a:ext cx="5486400" cy="472282"/>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26E83024-FC43-47CD-96C3-E587D08F6C9A}" type="datetime1">
              <a:rPr lang="ko-KR" altLang="en-US" smtClean="0"/>
              <a:t>2020-09-02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97238628-3C01-4A24-9F6D-C01A27F6F37F}" type="slidenum">
              <a:rPr lang="ko-KR" altLang="en-US" smtClean="0"/>
              <a:t>‹#›</a:t>
            </a:fld>
            <a:endParaRPr lang="ko-KR" altLang="en-US"/>
          </a:p>
        </p:txBody>
      </p:sp>
    </p:spTree>
    <p:extLst>
      <p:ext uri="{BB962C8B-B14F-4D97-AF65-F5344CB8AC3E}">
        <p14:creationId xmlns:p14="http://schemas.microsoft.com/office/powerpoint/2010/main" val="580026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ko-KR" altLang="en-US" dirty="0" smtClean="0"/>
              <a:t>마스터 제목 스타일 편집</a:t>
            </a:r>
            <a:endParaRPr lang="ko-KR" altLang="en-US" dirty="0"/>
          </a:p>
        </p:txBody>
      </p:sp>
      <p:sp>
        <p:nvSpPr>
          <p:cNvPr id="3" name="텍스트 개체 틀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endParaRPr lang="ko-KR" altLang="en-US" dirty="0"/>
          </a:p>
          <a:p>
            <a:pPr lvl="3"/>
            <a:r>
              <a:rPr lang="ko-KR" altLang="en-US" dirty="0" smtClean="0"/>
              <a:t>넷째 수준</a:t>
            </a:r>
            <a:endParaRPr lang="ko-KR" altLang="en-US" dirty="0"/>
          </a:p>
          <a:p>
            <a:pPr lvl="4"/>
            <a:r>
              <a:rPr lang="ko-KR" altLang="en-US" dirty="0" smtClean="0"/>
              <a:t>다섯째 수준</a:t>
            </a:r>
            <a:endParaRPr lang="ko-KR" altLang="en-US" dirty="0"/>
          </a:p>
        </p:txBody>
      </p:sp>
      <p:sp>
        <p:nvSpPr>
          <p:cNvPr id="4" name="날짜 개체 틀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4ACEF3C-0EAD-4FC6-B6FE-91A35EB26CCF}" type="datetime1">
              <a:rPr lang="ko-KR" altLang="en-US" smtClean="0"/>
              <a:t>2020-09-02</a:t>
            </a:fld>
            <a:endParaRPr lang="ko-KR" altLang="en-US"/>
          </a:p>
        </p:txBody>
      </p:sp>
      <p:sp>
        <p:nvSpPr>
          <p:cNvPr id="5" name="바닥글 개체 틀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ko-KR" altLang="en-US"/>
          </a:p>
        </p:txBody>
      </p:sp>
      <p:sp>
        <p:nvSpPr>
          <p:cNvPr id="6" name="슬라이드 번호 개체 틀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97238628-3C01-4A24-9F6D-C01A27F6F37F}" type="slidenum">
              <a:rPr lang="ko-KR" altLang="en-US" smtClean="0"/>
              <a:pPr/>
              <a:t>‹#›</a:t>
            </a:fld>
            <a:r>
              <a:rPr lang="ko-KR" altLang="en-US" dirty="0" smtClean="0"/>
              <a:t> </a:t>
            </a:r>
            <a:r>
              <a:rPr lang="en-US" altLang="ko-KR" dirty="0" smtClean="0"/>
              <a:t>/ 24</a:t>
            </a:r>
          </a:p>
        </p:txBody>
      </p:sp>
    </p:spTree>
    <p:extLst>
      <p:ext uri="{BB962C8B-B14F-4D97-AF65-F5344CB8AC3E}">
        <p14:creationId xmlns:p14="http://schemas.microsoft.com/office/powerpoint/2010/main" val="1363647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1" hangingPunct="1">
        <a:spcBef>
          <a:spcPct val="0"/>
        </a:spcBef>
        <a:buNone/>
        <a:defRPr sz="2800" kern="1200">
          <a:solidFill>
            <a:schemeClr val="tx1"/>
          </a:solidFill>
          <a:latin typeface="Calibri" panose="020F0502020204030204" pitchFamily="34" charset="0"/>
          <a:ea typeface="+mj-ea"/>
          <a:cs typeface="Calibri" panose="020F0502020204030204" pitchFamily="34" charset="0"/>
        </a:defRPr>
      </a:lvl1pPr>
    </p:titleStyle>
    <p:bodyStyle>
      <a:lvl1pPr marL="342900" indent="-342900" algn="l" defTabSz="914400" rtl="0" eaLnBrk="1" latinLnBrk="1" hangingPunct="1">
        <a:spcBef>
          <a:spcPct val="20000"/>
        </a:spcBef>
        <a:buFont typeface="Arial" panose="020B0604020202020204" pitchFamily="34" charset="0"/>
        <a:buChar char="•"/>
        <a:defRPr sz="1900" kern="1200">
          <a:solidFill>
            <a:schemeClr val="tx1"/>
          </a:solidFill>
          <a:latin typeface="Calibri" panose="020F0502020204030204" pitchFamily="34" charset="0"/>
          <a:ea typeface="+mn-ea"/>
          <a:cs typeface="Calibri" panose="020F0502020204030204" pitchFamily="34" charset="0"/>
        </a:defRPr>
      </a:lvl1pPr>
      <a:lvl2pPr marL="742950" indent="-285750" algn="l" defTabSz="914400" rtl="0" eaLnBrk="1" latinLnBrk="1" hangingPunct="1">
        <a:spcBef>
          <a:spcPct val="20000"/>
        </a:spcBef>
        <a:buFont typeface="Arial" panose="020B0604020202020204" pitchFamily="34" charset="0"/>
        <a:buChar char="–"/>
        <a:defRPr sz="17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1" hangingPunct="1">
        <a:spcBef>
          <a:spcPct val="20000"/>
        </a:spcBef>
        <a:buFont typeface="Arial" panose="020B0604020202020204" pitchFamily="34" charset="0"/>
        <a:buChar char="•"/>
        <a:defRPr sz="15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1" hangingPunct="1">
        <a:spcBef>
          <a:spcPct val="20000"/>
        </a:spcBef>
        <a:buFont typeface="Arial" panose="020B0604020202020204" pitchFamily="34" charset="0"/>
        <a:buChar char="–"/>
        <a:defRPr sz="13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1" hangingPunct="1">
        <a:spcBef>
          <a:spcPct val="20000"/>
        </a:spcBef>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D669072A-EFA6-4EC3-984D-149804BAB31E}" type="datetime1">
              <a:rPr lang="ko-KR" altLang="en-US" smtClean="0"/>
              <a:t>2020-09-02</a:t>
            </a:fld>
            <a:endParaRPr lang="ko-KR" altLang="en-US"/>
          </a:p>
        </p:txBody>
      </p:sp>
      <p:sp>
        <p:nvSpPr>
          <p:cNvPr id="5" name="바닥글 개체 틀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ko-KR" altLang="en-US"/>
          </a:p>
        </p:txBody>
      </p:sp>
      <p:sp>
        <p:nvSpPr>
          <p:cNvPr id="6" name="슬라이드 번호 개체 틀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marL="0" marR="0" indent="0" algn="r" defTabSz="914400" rtl="0" eaLnBrk="1" fontAlgn="auto" latinLnBrk="1" hangingPunct="1">
              <a:lnSpc>
                <a:spcPct val="100000"/>
              </a:lnSpc>
              <a:spcBef>
                <a:spcPts val="0"/>
              </a:spcBef>
              <a:spcAft>
                <a:spcPts val="0"/>
              </a:spcAft>
              <a:buClrTx/>
              <a:buSzTx/>
              <a:buFontTx/>
              <a:buNone/>
              <a:tabLst/>
              <a:defRPr sz="1200">
                <a:solidFill>
                  <a:schemeClr val="tx1">
                    <a:tint val="75000"/>
                  </a:schemeClr>
                </a:solidFill>
                <a:latin typeface="Segoe UI" panose="020B0502040204020203" pitchFamily="34" charset="0"/>
                <a:cs typeface="Segoe UI" panose="020B0502040204020203" pitchFamily="34" charset="0"/>
              </a:defRPr>
            </a:lvl1pPr>
          </a:lstStyle>
          <a:p>
            <a:fld id="{97238628-3C01-4A24-9F6D-C01A27F6F37F}" type="slidenum">
              <a:rPr lang="ko-KR" altLang="en-US" smtClean="0"/>
              <a:pPr/>
              <a:t>‹#›</a:t>
            </a:fld>
            <a:r>
              <a:rPr lang="ko-KR" altLang="en-US" dirty="0" smtClean="0"/>
              <a:t> </a:t>
            </a:r>
            <a:r>
              <a:rPr lang="en-US" altLang="ko-KR" dirty="0" smtClean="0"/>
              <a:t>/ 20</a:t>
            </a:r>
            <a:endParaRPr lang="ko-KR" altLang="en-US" dirty="0"/>
          </a:p>
        </p:txBody>
      </p:sp>
    </p:spTree>
    <p:extLst>
      <p:ext uri="{BB962C8B-B14F-4D97-AF65-F5344CB8AC3E}">
        <p14:creationId xmlns:p14="http://schemas.microsoft.com/office/powerpoint/2010/main" val="737595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1" hangingPunct="1">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51520" y="1921396"/>
            <a:ext cx="8549640" cy="1968218"/>
          </a:xfrm>
        </p:spPr>
        <p:txBody>
          <a:bodyPr>
            <a:normAutofit fontScale="90000"/>
          </a:bodyPr>
          <a:lstStyle/>
          <a:p>
            <a:pPr algn="ctr"/>
            <a:r>
              <a:rPr lang="en-US" altLang="ko-KR" b="1" dirty="0" smtClean="0">
                <a:latin typeface="Calibri" panose="020F0502020204030204" pitchFamily="34" charset="0"/>
                <a:cs typeface="Calibri" panose="020F0502020204030204" pitchFamily="34" charset="0"/>
              </a:rPr>
              <a:t>50 Ways to Leak Your Data: An Exploration of Apps'</a:t>
            </a:r>
            <a:br>
              <a:rPr lang="en-US" altLang="ko-KR" b="1" dirty="0" smtClean="0">
                <a:latin typeface="Calibri" panose="020F0502020204030204" pitchFamily="34" charset="0"/>
                <a:cs typeface="Calibri" panose="020F0502020204030204" pitchFamily="34" charset="0"/>
              </a:rPr>
            </a:br>
            <a:r>
              <a:rPr lang="en-US" altLang="ko-KR" b="1" dirty="0" smtClean="0">
                <a:latin typeface="Calibri" panose="020F0502020204030204" pitchFamily="34" charset="0"/>
                <a:cs typeface="Calibri" panose="020F0502020204030204" pitchFamily="34" charset="0"/>
              </a:rPr>
              <a:t>Circumvention of the Android Permissions System</a:t>
            </a:r>
            <a:r>
              <a:rPr lang="en-US" altLang="ko-KR" dirty="0" smtClean="0">
                <a:latin typeface="Calibri" panose="020F0502020204030204" pitchFamily="34" charset="0"/>
                <a:cs typeface="Calibri" panose="020F0502020204030204" pitchFamily="34" charset="0"/>
              </a:rPr>
              <a:t/>
            </a:r>
            <a:br>
              <a:rPr lang="en-US" altLang="ko-KR" dirty="0" smtClean="0">
                <a:latin typeface="Calibri" panose="020F0502020204030204" pitchFamily="34" charset="0"/>
                <a:cs typeface="Calibri" panose="020F0502020204030204" pitchFamily="34" charset="0"/>
              </a:rPr>
            </a:br>
            <a:r>
              <a:rPr lang="en-US" altLang="ko-KR" sz="1800" dirty="0" smtClean="0">
                <a:solidFill>
                  <a:schemeClr val="bg1">
                    <a:lumMod val="65000"/>
                  </a:schemeClr>
                </a:solidFill>
                <a:latin typeface="Calibri" panose="020F0502020204030204" pitchFamily="34" charset="0"/>
                <a:cs typeface="Calibri" panose="020F0502020204030204" pitchFamily="34" charset="0"/>
              </a:rPr>
              <a:t/>
            </a:r>
            <a:br>
              <a:rPr lang="en-US" altLang="ko-KR" sz="1800" dirty="0" smtClean="0">
                <a:solidFill>
                  <a:schemeClr val="bg1">
                    <a:lumMod val="65000"/>
                  </a:schemeClr>
                </a:solidFill>
                <a:latin typeface="Calibri" panose="020F0502020204030204" pitchFamily="34" charset="0"/>
                <a:cs typeface="Calibri" panose="020F0502020204030204" pitchFamily="34" charset="0"/>
              </a:rPr>
            </a:br>
            <a:r>
              <a:rPr lang="en-US" altLang="ko-KR" sz="1800" dirty="0" smtClean="0">
                <a:solidFill>
                  <a:schemeClr val="bg1">
                    <a:lumMod val="65000"/>
                  </a:schemeClr>
                </a:solidFill>
                <a:latin typeface="Calibri" panose="020F0502020204030204" pitchFamily="34" charset="0"/>
                <a:cs typeface="Calibri" panose="020F0502020204030204" pitchFamily="34" charset="0"/>
              </a:rPr>
              <a:t>Joel Reardon, Álvaro </a:t>
            </a:r>
            <a:r>
              <a:rPr lang="en-US" altLang="ko-KR" sz="1800" dirty="0" err="1" smtClean="0">
                <a:solidFill>
                  <a:schemeClr val="bg1">
                    <a:lumMod val="65000"/>
                  </a:schemeClr>
                </a:solidFill>
                <a:latin typeface="Calibri" panose="020F0502020204030204" pitchFamily="34" charset="0"/>
                <a:cs typeface="Calibri" panose="020F0502020204030204" pitchFamily="34" charset="0"/>
              </a:rPr>
              <a:t>Feal</a:t>
            </a:r>
            <a:r>
              <a:rPr lang="en-US" altLang="ko-KR" sz="1800" dirty="0" smtClean="0">
                <a:solidFill>
                  <a:schemeClr val="bg1">
                    <a:lumMod val="65000"/>
                  </a:schemeClr>
                </a:solidFill>
                <a:latin typeface="Calibri" panose="020F0502020204030204" pitchFamily="34" charset="0"/>
                <a:cs typeface="Calibri" panose="020F0502020204030204" pitchFamily="34" charset="0"/>
              </a:rPr>
              <a:t>, Primal </a:t>
            </a:r>
            <a:r>
              <a:rPr lang="en-US" altLang="ko-KR" sz="1800" dirty="0" err="1" smtClean="0">
                <a:solidFill>
                  <a:schemeClr val="bg1">
                    <a:lumMod val="65000"/>
                  </a:schemeClr>
                </a:solidFill>
                <a:latin typeface="Calibri" panose="020F0502020204030204" pitchFamily="34" charset="0"/>
                <a:cs typeface="Calibri" panose="020F0502020204030204" pitchFamily="34" charset="0"/>
              </a:rPr>
              <a:t>Wijesekera</a:t>
            </a:r>
            <a:r>
              <a:rPr lang="en-US" altLang="ko-KR" sz="1800" dirty="0" smtClean="0">
                <a:solidFill>
                  <a:schemeClr val="bg1">
                    <a:lumMod val="65000"/>
                  </a:schemeClr>
                </a:solidFill>
                <a:latin typeface="Calibri" panose="020F0502020204030204" pitchFamily="34" charset="0"/>
                <a:cs typeface="Calibri" panose="020F0502020204030204" pitchFamily="34" charset="0"/>
              </a:rPr>
              <a:t>,</a:t>
            </a:r>
            <a:br>
              <a:rPr lang="en-US" altLang="ko-KR" sz="1800" dirty="0" smtClean="0">
                <a:solidFill>
                  <a:schemeClr val="bg1">
                    <a:lumMod val="65000"/>
                  </a:schemeClr>
                </a:solidFill>
                <a:latin typeface="Calibri" panose="020F0502020204030204" pitchFamily="34" charset="0"/>
                <a:cs typeface="Calibri" panose="020F0502020204030204" pitchFamily="34" charset="0"/>
              </a:rPr>
            </a:br>
            <a:r>
              <a:rPr lang="en-US" altLang="ko-KR" sz="1800" dirty="0" smtClean="0">
                <a:solidFill>
                  <a:schemeClr val="bg1">
                    <a:lumMod val="65000"/>
                  </a:schemeClr>
                </a:solidFill>
                <a:latin typeface="Calibri" panose="020F0502020204030204" pitchFamily="34" charset="0"/>
                <a:cs typeface="Calibri" panose="020F0502020204030204" pitchFamily="34" charset="0"/>
              </a:rPr>
              <a:t>Amit </a:t>
            </a:r>
            <a:r>
              <a:rPr lang="en-US" altLang="ko-KR" sz="1800" dirty="0" err="1" smtClean="0">
                <a:solidFill>
                  <a:schemeClr val="bg1">
                    <a:lumMod val="65000"/>
                  </a:schemeClr>
                </a:solidFill>
                <a:latin typeface="Calibri" panose="020F0502020204030204" pitchFamily="34" charset="0"/>
                <a:cs typeface="Calibri" panose="020F0502020204030204" pitchFamily="34" charset="0"/>
              </a:rPr>
              <a:t>Elazari</a:t>
            </a:r>
            <a:r>
              <a:rPr lang="en-US" altLang="ko-KR" sz="1800" dirty="0" smtClean="0">
                <a:solidFill>
                  <a:schemeClr val="bg1">
                    <a:lumMod val="65000"/>
                  </a:schemeClr>
                </a:solidFill>
                <a:latin typeface="Calibri" panose="020F0502020204030204" pitchFamily="34" charset="0"/>
                <a:cs typeface="Calibri" panose="020F0502020204030204" pitchFamily="34" charset="0"/>
              </a:rPr>
              <a:t> Bar On, </a:t>
            </a:r>
            <a:r>
              <a:rPr lang="en-US" altLang="ko-KR" sz="1800" dirty="0" err="1" smtClean="0">
                <a:solidFill>
                  <a:schemeClr val="bg1">
                    <a:lumMod val="65000"/>
                  </a:schemeClr>
                </a:solidFill>
                <a:latin typeface="Calibri" panose="020F0502020204030204" pitchFamily="34" charset="0"/>
                <a:cs typeface="Calibri" panose="020F0502020204030204" pitchFamily="34" charset="0"/>
              </a:rPr>
              <a:t>Narseo</a:t>
            </a:r>
            <a:r>
              <a:rPr lang="en-US" altLang="ko-KR" sz="1800" dirty="0" smtClean="0">
                <a:solidFill>
                  <a:schemeClr val="bg1">
                    <a:lumMod val="65000"/>
                  </a:schemeClr>
                </a:solidFill>
                <a:latin typeface="Calibri" panose="020F0502020204030204" pitchFamily="34" charset="0"/>
                <a:cs typeface="Calibri" panose="020F0502020204030204" pitchFamily="34" charset="0"/>
              </a:rPr>
              <a:t> </a:t>
            </a:r>
            <a:r>
              <a:rPr lang="en-US" altLang="ko-KR" sz="1800" dirty="0" err="1" smtClean="0">
                <a:solidFill>
                  <a:schemeClr val="bg1">
                    <a:lumMod val="65000"/>
                  </a:schemeClr>
                </a:solidFill>
                <a:latin typeface="Calibri" panose="020F0502020204030204" pitchFamily="34" charset="0"/>
                <a:cs typeface="Calibri" panose="020F0502020204030204" pitchFamily="34" charset="0"/>
              </a:rPr>
              <a:t>Vallina</a:t>
            </a:r>
            <a:r>
              <a:rPr lang="en-US" altLang="ko-KR" sz="1800" dirty="0" smtClean="0">
                <a:solidFill>
                  <a:schemeClr val="bg1">
                    <a:lumMod val="65000"/>
                  </a:schemeClr>
                </a:solidFill>
                <a:latin typeface="Calibri" panose="020F0502020204030204" pitchFamily="34" charset="0"/>
                <a:cs typeface="Calibri" panose="020F0502020204030204" pitchFamily="34" charset="0"/>
              </a:rPr>
              <a:t>-Rodriguez, Serge </a:t>
            </a:r>
            <a:r>
              <a:rPr lang="en-US" altLang="ko-KR" sz="1800" dirty="0" err="1" smtClean="0">
                <a:solidFill>
                  <a:schemeClr val="bg1">
                    <a:lumMod val="65000"/>
                  </a:schemeClr>
                </a:solidFill>
                <a:latin typeface="Calibri" panose="020F0502020204030204" pitchFamily="34" charset="0"/>
                <a:cs typeface="Calibri" panose="020F0502020204030204" pitchFamily="34" charset="0"/>
              </a:rPr>
              <a:t>Egelman</a:t>
            </a:r>
            <a:r>
              <a:rPr lang="en-US" altLang="ko-KR" sz="1800" dirty="0" smtClean="0">
                <a:solidFill>
                  <a:schemeClr val="bg1">
                    <a:lumMod val="65000"/>
                  </a:schemeClr>
                </a:solidFill>
                <a:latin typeface="Calibri" panose="020F0502020204030204" pitchFamily="34" charset="0"/>
                <a:cs typeface="Calibri" panose="020F0502020204030204" pitchFamily="34" charset="0"/>
              </a:rPr>
              <a:t/>
            </a:r>
            <a:br>
              <a:rPr lang="en-US" altLang="ko-KR" sz="1800" dirty="0" smtClean="0">
                <a:solidFill>
                  <a:schemeClr val="bg1">
                    <a:lumMod val="65000"/>
                  </a:schemeClr>
                </a:solidFill>
                <a:latin typeface="Calibri" panose="020F0502020204030204" pitchFamily="34" charset="0"/>
                <a:cs typeface="Calibri" panose="020F0502020204030204" pitchFamily="34" charset="0"/>
              </a:rPr>
            </a:br>
            <a:r>
              <a:rPr lang="en-US" altLang="ko-KR" sz="1800" dirty="0">
                <a:solidFill>
                  <a:schemeClr val="bg1">
                    <a:lumMod val="65000"/>
                  </a:schemeClr>
                </a:solidFill>
                <a:latin typeface="Calibri" panose="020F0502020204030204" pitchFamily="34" charset="0"/>
                <a:cs typeface="Calibri" panose="020F0502020204030204" pitchFamily="34" charset="0"/>
              </a:rPr>
              <a:t/>
            </a:r>
            <a:br>
              <a:rPr lang="en-US" altLang="ko-KR" sz="1800" dirty="0">
                <a:solidFill>
                  <a:schemeClr val="bg1">
                    <a:lumMod val="65000"/>
                  </a:schemeClr>
                </a:solidFill>
                <a:latin typeface="Calibri" panose="020F0502020204030204" pitchFamily="34" charset="0"/>
                <a:cs typeface="Calibri" panose="020F0502020204030204" pitchFamily="34" charset="0"/>
              </a:rPr>
            </a:br>
            <a:r>
              <a:rPr lang="en-US" altLang="ko-KR" sz="1800" dirty="0">
                <a:solidFill>
                  <a:schemeClr val="bg1">
                    <a:lumMod val="65000"/>
                  </a:schemeClr>
                </a:solidFill>
                <a:latin typeface="Calibri" panose="020F0502020204030204" pitchFamily="34" charset="0"/>
                <a:cs typeface="Calibri" panose="020F0502020204030204" pitchFamily="34" charset="0"/>
              </a:rPr>
              <a:t>USENIX Security </a:t>
            </a:r>
            <a:r>
              <a:rPr lang="en-US" altLang="ko-KR" sz="1800" dirty="0" smtClean="0">
                <a:solidFill>
                  <a:schemeClr val="bg1">
                    <a:lumMod val="65000"/>
                  </a:schemeClr>
                </a:solidFill>
                <a:latin typeface="Calibri" panose="020F0502020204030204" pitchFamily="34" charset="0"/>
                <a:cs typeface="Calibri" panose="020F0502020204030204" pitchFamily="34" charset="0"/>
              </a:rPr>
              <a:t>Symposium 2019</a:t>
            </a:r>
            <a:endParaRPr lang="ko-KR" altLang="en-US" sz="1800" dirty="0">
              <a:solidFill>
                <a:schemeClr val="bg1">
                  <a:lumMod val="65000"/>
                </a:schemeClr>
              </a:solidFill>
              <a:latin typeface="Calibri" panose="020F0502020204030204" pitchFamily="34" charset="0"/>
              <a:cs typeface="Calibri" panose="020F0502020204030204" pitchFamily="34" charset="0"/>
            </a:endParaRPr>
          </a:p>
        </p:txBody>
      </p:sp>
      <p:sp>
        <p:nvSpPr>
          <p:cNvPr id="3" name="부제목 2"/>
          <p:cNvSpPr>
            <a:spLocks noGrp="1"/>
          </p:cNvSpPr>
          <p:nvPr>
            <p:ph type="subTitle" idx="1"/>
          </p:nvPr>
        </p:nvSpPr>
        <p:spPr>
          <a:xfrm>
            <a:off x="6660232" y="4009628"/>
            <a:ext cx="2088232" cy="1080120"/>
          </a:xfrm>
        </p:spPr>
        <p:txBody>
          <a:bodyPr>
            <a:noAutofit/>
          </a:bodyPr>
          <a:lstStyle/>
          <a:p>
            <a:pPr>
              <a:lnSpc>
                <a:spcPct val="250000"/>
              </a:lnSpc>
            </a:pPr>
            <a:r>
              <a:rPr lang="en-US" altLang="ko-KR" sz="1400" dirty="0" err="1">
                <a:solidFill>
                  <a:schemeClr val="bg1">
                    <a:lumMod val="65000"/>
                  </a:schemeClr>
                </a:solidFill>
                <a:latin typeface="Calibri" panose="020F0502020204030204" pitchFamily="34" charset="0"/>
                <a:cs typeface="Calibri" panose="020F0502020204030204" pitchFamily="34" charset="0"/>
              </a:rPr>
              <a:t>Yoonkyo</a:t>
            </a:r>
            <a:r>
              <a:rPr lang="en-US" altLang="ko-KR" sz="1400" dirty="0">
                <a:solidFill>
                  <a:schemeClr val="bg1">
                    <a:lumMod val="65000"/>
                  </a:schemeClr>
                </a:solidFill>
                <a:latin typeface="Calibri" panose="020F0502020204030204" pitchFamily="34" charset="0"/>
                <a:cs typeface="Calibri" panose="020F0502020204030204" pitchFamily="34" charset="0"/>
              </a:rPr>
              <a:t> Jung</a:t>
            </a:r>
          </a:p>
          <a:p>
            <a:r>
              <a:rPr lang="en-US" altLang="ko-KR" sz="1400" dirty="0" smtClean="0">
                <a:solidFill>
                  <a:schemeClr val="bg1">
                    <a:lumMod val="65000"/>
                  </a:schemeClr>
                </a:solidFill>
                <a:latin typeface="Calibri" panose="020F0502020204030204" pitchFamily="34" charset="0"/>
                <a:cs typeface="Calibri" panose="020F0502020204030204" pitchFamily="34" charset="0"/>
              </a:rPr>
              <a:t>September 2, 2020</a:t>
            </a:r>
            <a:endParaRPr lang="ko-KR" altLang="en-US" sz="1400" dirty="0">
              <a:solidFill>
                <a:schemeClr val="bg1">
                  <a:lumMod val="6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05486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Dynamic Analysis</a:t>
            </a:r>
            <a:endParaRPr lang="en-US" altLang="ko-KR" dirty="0"/>
          </a:p>
        </p:txBody>
      </p:sp>
      <p:sp>
        <p:nvSpPr>
          <p:cNvPr id="3" name="내용 개체 틀 2"/>
          <p:cNvSpPr>
            <a:spLocks noGrp="1"/>
          </p:cNvSpPr>
          <p:nvPr>
            <p:ph idx="1"/>
          </p:nvPr>
        </p:nvSpPr>
        <p:spPr>
          <a:xfrm>
            <a:off x="457200" y="1333500"/>
            <a:ext cx="8291264" cy="3771636"/>
          </a:xfrm>
        </p:spPr>
        <p:txBody>
          <a:bodyPr>
            <a:normAutofit/>
          </a:bodyPr>
          <a:lstStyle/>
          <a:p>
            <a:r>
              <a:rPr lang="en-US" altLang="ko-KR" dirty="0"/>
              <a:t>The dynamic analysis framework actually </a:t>
            </a:r>
            <a:r>
              <a:rPr lang="en-US" altLang="ko-KR" b="1" dirty="0"/>
              <a:t>runs</a:t>
            </a:r>
            <a:r>
              <a:rPr lang="en-US" altLang="ko-KR" dirty="0"/>
              <a:t> lots of apps in real time on real phones while monitoring the network </a:t>
            </a:r>
            <a:r>
              <a:rPr lang="en-US" altLang="ko-KR" dirty="0" smtClean="0"/>
              <a:t>traffic</a:t>
            </a:r>
          </a:p>
          <a:p>
            <a:pPr lvl="1"/>
            <a:r>
              <a:rPr lang="en-US" altLang="ko-KR" dirty="0" smtClean="0"/>
              <a:t>Android </a:t>
            </a:r>
            <a:r>
              <a:rPr lang="en-US" altLang="ko-KR" dirty="0" err="1"/>
              <a:t>Automator</a:t>
            </a:r>
            <a:r>
              <a:rPr lang="en-US" altLang="ko-KR" dirty="0"/>
              <a:t> Monkey is used to execute </a:t>
            </a:r>
            <a:r>
              <a:rPr lang="en-US" altLang="ko-KR" dirty="0" smtClean="0"/>
              <a:t/>
            </a:r>
            <a:br>
              <a:rPr lang="en-US" altLang="ko-KR" dirty="0" smtClean="0"/>
            </a:br>
            <a:r>
              <a:rPr lang="en-US" altLang="ko-KR" dirty="0" smtClean="0"/>
              <a:t>each </a:t>
            </a:r>
            <a:r>
              <a:rPr lang="en-US" altLang="ko-KR" dirty="0"/>
              <a:t>app </a:t>
            </a:r>
            <a:r>
              <a:rPr lang="en-US" altLang="ko-KR" dirty="0" smtClean="0"/>
              <a:t>automatically</a:t>
            </a:r>
            <a:endParaRPr lang="en-US" altLang="ko-KR" dirty="0"/>
          </a:p>
          <a:p>
            <a:endParaRPr lang="en-US" altLang="ko-KR" dirty="0" smtClean="0"/>
          </a:p>
          <a:p>
            <a:r>
              <a:rPr lang="en-US" altLang="ko-KR" dirty="0"/>
              <a:t>The result of </a:t>
            </a:r>
            <a:r>
              <a:rPr lang="en-US" altLang="ko-KR" dirty="0" smtClean="0"/>
              <a:t>the phase is that about </a:t>
            </a:r>
            <a:r>
              <a:rPr lang="en-US" altLang="ko-KR" b="1" dirty="0"/>
              <a:t>what data </a:t>
            </a:r>
            <a:r>
              <a:rPr lang="en-US" altLang="ko-KR" dirty="0" smtClean="0"/>
              <a:t/>
            </a:r>
            <a:br>
              <a:rPr lang="en-US" altLang="ko-KR" dirty="0" smtClean="0"/>
            </a:br>
            <a:r>
              <a:rPr lang="en-US" altLang="ko-KR" dirty="0" smtClean="0"/>
              <a:t>was </a:t>
            </a:r>
            <a:r>
              <a:rPr lang="en-US" altLang="ko-KR" dirty="0"/>
              <a:t>actually sent out and </a:t>
            </a:r>
            <a:r>
              <a:rPr lang="en-US" altLang="ko-KR" b="1" dirty="0"/>
              <a:t>which apps </a:t>
            </a:r>
            <a:r>
              <a:rPr lang="en-US" altLang="ko-KR" dirty="0"/>
              <a:t>sent out </a:t>
            </a:r>
            <a:r>
              <a:rPr lang="en-US" altLang="ko-KR" dirty="0" smtClean="0"/>
              <a:t/>
            </a:r>
            <a:br>
              <a:rPr lang="en-US" altLang="ko-KR" dirty="0" smtClean="0"/>
            </a:br>
            <a:r>
              <a:rPr lang="en-US" altLang="ko-KR" dirty="0" smtClean="0"/>
              <a:t>the data</a:t>
            </a:r>
          </a:p>
          <a:p>
            <a:endParaRPr lang="en-US" altLang="ko-KR" dirty="0"/>
          </a:p>
          <a:p>
            <a:r>
              <a:rPr lang="en-US" altLang="ko-KR" dirty="0" smtClean="0"/>
              <a:t>It compare these results of both analysis to </a:t>
            </a:r>
            <a:br>
              <a:rPr lang="en-US" altLang="ko-KR" dirty="0" smtClean="0"/>
            </a:br>
            <a:r>
              <a:rPr lang="en-US" altLang="ko-KR" dirty="0" smtClean="0"/>
              <a:t>check obtained data without permission</a:t>
            </a:r>
          </a:p>
          <a:p>
            <a:endParaRPr lang="en-US" altLang="ko-KR" dirty="0"/>
          </a:p>
          <a:p>
            <a:endParaRPr lang="en-US" altLang="ko-KR" dirty="0" smtClean="0"/>
          </a:p>
          <a:p>
            <a:endParaRPr lang="en-US" altLang="ko-KR" dirty="0" smtClean="0"/>
          </a:p>
          <a:p>
            <a:endParaRPr lang="en-US" altLang="ko-KR" dirty="0" smtClean="0"/>
          </a:p>
        </p:txBody>
      </p:sp>
      <p:pic>
        <p:nvPicPr>
          <p:cNvPr id="5" name="그림 4"/>
          <p:cNvPicPr>
            <a:picLocks noChangeAspect="1"/>
          </p:cNvPicPr>
          <p:nvPr/>
        </p:nvPicPr>
        <p:blipFill>
          <a:blip r:embed="rId3"/>
          <a:stretch>
            <a:fillRect/>
          </a:stretch>
        </p:blipFill>
        <p:spPr>
          <a:xfrm>
            <a:off x="5639914" y="1742418"/>
            <a:ext cx="3108550" cy="3347330"/>
          </a:xfrm>
          <a:prstGeom prst="rect">
            <a:avLst/>
          </a:prstGeom>
        </p:spPr>
      </p:pic>
      <p:sp>
        <p:nvSpPr>
          <p:cNvPr id="7" name="직사각형 6"/>
          <p:cNvSpPr/>
          <p:nvPr/>
        </p:nvSpPr>
        <p:spPr>
          <a:xfrm>
            <a:off x="5614862" y="2655977"/>
            <a:ext cx="990091" cy="1303488"/>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8" name="직사각형 7"/>
          <p:cNvSpPr/>
          <p:nvPr/>
        </p:nvSpPr>
        <p:spPr>
          <a:xfrm>
            <a:off x="5997400" y="4638441"/>
            <a:ext cx="1165000" cy="388458"/>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9" name="직사각형 8"/>
          <p:cNvSpPr/>
          <p:nvPr/>
        </p:nvSpPr>
        <p:spPr>
          <a:xfrm>
            <a:off x="6085579" y="4059519"/>
            <a:ext cx="505273" cy="539926"/>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10" name="슬라이드 번호 개체 틀 9"/>
          <p:cNvSpPr>
            <a:spLocks noGrp="1"/>
          </p:cNvSpPr>
          <p:nvPr>
            <p:ph type="sldNum" sz="quarter" idx="12"/>
          </p:nvPr>
        </p:nvSpPr>
        <p:spPr/>
        <p:txBody>
          <a:bodyPr/>
          <a:lstStyle/>
          <a:p>
            <a:fld id="{97238628-3C01-4A24-9F6D-C01A27F6F37F}" type="slidenum">
              <a:rPr lang="ko-KR" altLang="en-US" smtClean="0"/>
              <a:pPr/>
              <a:t>10</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111996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Finding Side and Covert Channels</a:t>
            </a:r>
          </a:p>
        </p:txBody>
      </p:sp>
      <p:sp>
        <p:nvSpPr>
          <p:cNvPr id="3" name="내용 개체 틀 2"/>
          <p:cNvSpPr>
            <a:spLocks noGrp="1"/>
          </p:cNvSpPr>
          <p:nvPr>
            <p:ph idx="1"/>
          </p:nvPr>
        </p:nvSpPr>
        <p:spPr>
          <a:xfrm>
            <a:off x="457200" y="1333500"/>
            <a:ext cx="8291264" cy="3771636"/>
          </a:xfrm>
        </p:spPr>
        <p:txBody>
          <a:bodyPr>
            <a:normAutofit/>
          </a:bodyPr>
          <a:lstStyle/>
          <a:p>
            <a:r>
              <a:rPr lang="en-US" altLang="ko-KR" dirty="0"/>
              <a:t>The system finds a data transmission for which the app actually access </a:t>
            </a:r>
            <a:r>
              <a:rPr lang="en-US" altLang="ko-KR" dirty="0" smtClean="0"/>
              <a:t>the data, although it did </a:t>
            </a:r>
            <a:r>
              <a:rPr lang="en-US" altLang="ko-KR" dirty="0"/>
              <a:t>not have the </a:t>
            </a:r>
            <a:r>
              <a:rPr lang="en-US" altLang="ko-KR" dirty="0" smtClean="0"/>
              <a:t>permission</a:t>
            </a:r>
          </a:p>
          <a:p>
            <a:endParaRPr lang="en-US" altLang="ko-KR" dirty="0"/>
          </a:p>
          <a:p>
            <a:pPr fontAlgn="base"/>
            <a:r>
              <a:rPr lang="en-US" altLang="ko-KR" dirty="0" smtClean="0"/>
              <a:t>The testing system </a:t>
            </a:r>
            <a:r>
              <a:rPr lang="en-US" altLang="ko-KR" dirty="0" smtClean="0"/>
              <a:t>does </a:t>
            </a:r>
            <a:r>
              <a:rPr lang="en-US" altLang="ko-KR" dirty="0" smtClean="0"/>
              <a:t>reverse </a:t>
            </a:r>
            <a:r>
              <a:rPr lang="en-US" altLang="ko-KR" dirty="0"/>
              <a:t>engineering of </a:t>
            </a:r>
            <a:r>
              <a:rPr lang="en-US" altLang="ko-KR" dirty="0" smtClean="0"/>
              <a:t/>
            </a:r>
            <a:br>
              <a:rPr lang="en-US" altLang="ko-KR" dirty="0" smtClean="0"/>
            </a:br>
            <a:r>
              <a:rPr lang="en-US" altLang="ko-KR" dirty="0" smtClean="0"/>
              <a:t>all of </a:t>
            </a:r>
            <a:r>
              <a:rPr lang="en-US" altLang="ko-KR" dirty="0"/>
              <a:t>these apps to figure out exactly how </a:t>
            </a:r>
            <a:r>
              <a:rPr lang="en-US" altLang="ko-KR" dirty="0" smtClean="0"/>
              <a:t/>
            </a:r>
            <a:br>
              <a:rPr lang="en-US" altLang="ko-KR" dirty="0" smtClean="0"/>
            </a:br>
            <a:r>
              <a:rPr lang="en-US" altLang="ko-KR" dirty="0" smtClean="0"/>
              <a:t>these transmissions </a:t>
            </a:r>
            <a:r>
              <a:rPr lang="en-US" altLang="ko-KR" dirty="0"/>
              <a:t>occurred </a:t>
            </a:r>
            <a:endParaRPr lang="en-US" altLang="ko-KR" dirty="0" smtClean="0"/>
          </a:p>
          <a:p>
            <a:pPr fontAlgn="base"/>
            <a:endParaRPr lang="en-US" altLang="ko-KR" dirty="0"/>
          </a:p>
          <a:p>
            <a:pPr fontAlgn="base"/>
            <a:r>
              <a:rPr lang="en-US" altLang="ko-KR" dirty="0" smtClean="0"/>
              <a:t>The </a:t>
            </a:r>
            <a:r>
              <a:rPr lang="en-US" altLang="ko-KR" dirty="0"/>
              <a:t>result of </a:t>
            </a:r>
            <a:r>
              <a:rPr lang="en-US" altLang="ko-KR" dirty="0" smtClean="0"/>
              <a:t>these are </a:t>
            </a:r>
            <a:r>
              <a:rPr lang="en-US" altLang="ko-KR" dirty="0"/>
              <a:t>a </a:t>
            </a:r>
            <a:r>
              <a:rPr lang="en-US" altLang="ko-KR" dirty="0" smtClean="0"/>
              <a:t>reports </a:t>
            </a:r>
            <a:r>
              <a:rPr lang="en-US" altLang="ko-KR" dirty="0"/>
              <a:t>of </a:t>
            </a:r>
            <a:r>
              <a:rPr lang="en-US" altLang="ko-KR" dirty="0" smtClean="0"/>
              <a:t>actual </a:t>
            </a:r>
            <a:br>
              <a:rPr lang="en-US" altLang="ko-KR" dirty="0" smtClean="0"/>
            </a:br>
            <a:r>
              <a:rPr lang="en-US" altLang="ko-KR" dirty="0" smtClean="0"/>
              <a:t>evidences  that can be used to find side </a:t>
            </a:r>
            <a:br>
              <a:rPr lang="en-US" altLang="ko-KR" dirty="0" smtClean="0"/>
            </a:br>
            <a:r>
              <a:rPr lang="en-US" altLang="ko-KR" dirty="0" smtClean="0"/>
              <a:t>and covert channels</a:t>
            </a:r>
            <a:endParaRPr lang="en-US" altLang="ko-KR" dirty="0"/>
          </a:p>
        </p:txBody>
      </p:sp>
      <p:pic>
        <p:nvPicPr>
          <p:cNvPr id="5" name="그림 4"/>
          <p:cNvPicPr>
            <a:picLocks noChangeAspect="1"/>
          </p:cNvPicPr>
          <p:nvPr/>
        </p:nvPicPr>
        <p:blipFill>
          <a:blip r:embed="rId3"/>
          <a:stretch>
            <a:fillRect/>
          </a:stretch>
        </p:blipFill>
        <p:spPr>
          <a:xfrm>
            <a:off x="5639914" y="1742418"/>
            <a:ext cx="3108550" cy="3347330"/>
          </a:xfrm>
          <a:prstGeom prst="rect">
            <a:avLst/>
          </a:prstGeom>
        </p:spPr>
      </p:pic>
      <p:sp>
        <p:nvSpPr>
          <p:cNvPr id="8" name="직사각형 7"/>
          <p:cNvSpPr/>
          <p:nvPr/>
        </p:nvSpPr>
        <p:spPr>
          <a:xfrm>
            <a:off x="7443780" y="3467886"/>
            <a:ext cx="1059091" cy="735785"/>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9" name="직사각형 8"/>
          <p:cNvSpPr/>
          <p:nvPr/>
        </p:nvSpPr>
        <p:spPr>
          <a:xfrm>
            <a:off x="7718586" y="2617820"/>
            <a:ext cx="597830" cy="735785"/>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10" name="직사각형 9"/>
          <p:cNvSpPr/>
          <p:nvPr/>
        </p:nvSpPr>
        <p:spPr>
          <a:xfrm>
            <a:off x="7529455" y="4413037"/>
            <a:ext cx="1059091" cy="668895"/>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11" name="슬라이드 번호 개체 틀 10"/>
          <p:cNvSpPr>
            <a:spLocks noGrp="1"/>
          </p:cNvSpPr>
          <p:nvPr>
            <p:ph type="sldNum" sz="quarter" idx="12"/>
          </p:nvPr>
        </p:nvSpPr>
        <p:spPr/>
        <p:txBody>
          <a:bodyPr/>
          <a:lstStyle/>
          <a:p>
            <a:fld id="{97238628-3C01-4A24-9F6D-C01A27F6F37F}" type="slidenum">
              <a:rPr lang="ko-KR" altLang="en-US" smtClean="0"/>
              <a:pPr/>
              <a:t>11</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255645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Software Development </a:t>
            </a:r>
            <a:r>
              <a:rPr lang="en-US" altLang="ko-KR" dirty="0" smtClean="0"/>
              <a:t>Kit</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Software Development Kit (SDK</a:t>
            </a:r>
            <a:r>
              <a:rPr lang="en-US" altLang="ko-KR" dirty="0" smtClean="0"/>
              <a:t>) </a:t>
            </a:r>
            <a:r>
              <a:rPr lang="en-US" altLang="ko-KR" dirty="0"/>
              <a:t>a set of tools that can be used to create and develop application </a:t>
            </a:r>
            <a:endParaRPr lang="en-US" altLang="ko-KR" dirty="0" smtClean="0"/>
          </a:p>
          <a:p>
            <a:pPr lvl="1"/>
            <a:r>
              <a:rPr lang="en-US" altLang="ko-KR" dirty="0" smtClean="0"/>
              <a:t>SDK is </a:t>
            </a:r>
            <a:r>
              <a:rPr lang="en-US" altLang="ko-KR" dirty="0" smtClean="0"/>
              <a:t>responsible </a:t>
            </a:r>
            <a:r>
              <a:rPr lang="en-US" altLang="ko-KR" dirty="0"/>
              <a:t>for sending out personal </a:t>
            </a:r>
            <a:r>
              <a:rPr lang="en-US" altLang="ko-KR" dirty="0" smtClean="0"/>
              <a:t>information</a:t>
            </a:r>
          </a:p>
          <a:p>
            <a:endParaRPr lang="en-US" altLang="ko-KR" dirty="0"/>
          </a:p>
          <a:p>
            <a:r>
              <a:rPr lang="en-US" altLang="ko-KR" dirty="0" smtClean="0"/>
              <a:t>Most behaviors were </a:t>
            </a:r>
            <a:r>
              <a:rPr lang="en-US" altLang="ko-KR" dirty="0"/>
              <a:t>from SDKs included in an app</a:t>
            </a:r>
          </a:p>
          <a:p>
            <a:pPr lvl="1"/>
            <a:r>
              <a:rPr lang="en-US" altLang="ko-KR" dirty="0"/>
              <a:t>SDKs inherent permissions from apps</a:t>
            </a:r>
          </a:p>
          <a:p>
            <a:endParaRPr lang="en-US" altLang="ko-KR" dirty="0" smtClean="0"/>
          </a:p>
          <a:p>
            <a:r>
              <a:rPr lang="en-US" altLang="ko-KR" dirty="0" smtClean="0"/>
              <a:t>SDKs helped </a:t>
            </a:r>
            <a:r>
              <a:rPr lang="en-US" altLang="ko-KR" dirty="0"/>
              <a:t>reverse engineering</a:t>
            </a:r>
          </a:p>
          <a:p>
            <a:pPr lvl="1"/>
            <a:r>
              <a:rPr lang="en-US" altLang="ko-KR" dirty="0" smtClean="0"/>
              <a:t>They only </a:t>
            </a:r>
            <a:r>
              <a:rPr lang="en-US" altLang="ko-KR" dirty="0"/>
              <a:t>need to reverse one SDK for all apps that use </a:t>
            </a:r>
            <a:r>
              <a:rPr lang="en-US" altLang="ko-KR" dirty="0"/>
              <a:t>it because that destination on the Internet correspond to an SDK </a:t>
            </a:r>
            <a:endParaRPr lang="en-US" altLang="ko-KR" dirty="0"/>
          </a:p>
          <a:p>
            <a:endParaRPr lang="en-US" altLang="ko-KR" dirty="0" smtClean="0"/>
          </a:p>
          <a:p>
            <a:r>
              <a:rPr lang="en-US" altLang="ko-KR" dirty="0" smtClean="0"/>
              <a:t>SDKs helped </a:t>
            </a:r>
            <a:r>
              <a:rPr lang="en-US" altLang="ko-KR" dirty="0"/>
              <a:t>measure prevalence</a:t>
            </a:r>
          </a:p>
          <a:p>
            <a:pPr lvl="1"/>
            <a:r>
              <a:rPr lang="en-US" altLang="ko-KR" dirty="0" smtClean="0"/>
              <a:t>They </a:t>
            </a:r>
            <a:r>
              <a:rPr lang="en-US" altLang="ko-KR" dirty="0"/>
              <a:t>could look for </a:t>
            </a:r>
            <a:r>
              <a:rPr lang="en-US" altLang="ko-KR" dirty="0" smtClean="0"/>
              <a:t>fingerprint </a:t>
            </a:r>
            <a:r>
              <a:rPr lang="en-US" altLang="ko-KR" dirty="0"/>
              <a:t>of malicious code</a:t>
            </a:r>
            <a:endParaRPr lang="ko-KR" altLang="en-US" dirty="0"/>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12</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1888882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Software Development Kit </a:t>
            </a:r>
            <a:r>
              <a:rPr lang="en-US" altLang="ko-KR" dirty="0" smtClean="0"/>
              <a:t>(Cont.)</a:t>
            </a:r>
            <a:endParaRPr lang="ko-KR" altLang="en-US" dirty="0"/>
          </a:p>
        </p:txBody>
      </p:sp>
      <p:sp>
        <p:nvSpPr>
          <p:cNvPr id="5" name="직사각형 4"/>
          <p:cNvSpPr/>
          <p:nvPr/>
        </p:nvSpPr>
        <p:spPr>
          <a:xfrm>
            <a:off x="2220501" y="1417340"/>
            <a:ext cx="576064"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31" name="직사각형 30"/>
          <p:cNvSpPr/>
          <p:nvPr/>
        </p:nvSpPr>
        <p:spPr>
          <a:xfrm>
            <a:off x="2220501" y="2142989"/>
            <a:ext cx="576064"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32" name="직사각형 31"/>
          <p:cNvSpPr/>
          <p:nvPr/>
        </p:nvSpPr>
        <p:spPr>
          <a:xfrm>
            <a:off x="2220501" y="2868638"/>
            <a:ext cx="576064"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33" name="직사각형 32"/>
          <p:cNvSpPr/>
          <p:nvPr/>
        </p:nvSpPr>
        <p:spPr>
          <a:xfrm>
            <a:off x="2220501" y="3594287"/>
            <a:ext cx="576064"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34" name="직사각형 33"/>
          <p:cNvSpPr/>
          <p:nvPr/>
        </p:nvSpPr>
        <p:spPr>
          <a:xfrm>
            <a:off x="2220501" y="4319936"/>
            <a:ext cx="576064"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35" name="직사각형 34"/>
          <p:cNvSpPr/>
          <p:nvPr/>
        </p:nvSpPr>
        <p:spPr>
          <a:xfrm>
            <a:off x="6588224" y="1417340"/>
            <a:ext cx="1008112" cy="3406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cxnSp>
        <p:nvCxnSpPr>
          <p:cNvPr id="36" name="직선 화살표 연결선 35"/>
          <p:cNvCxnSpPr/>
          <p:nvPr/>
        </p:nvCxnSpPr>
        <p:spPr>
          <a:xfrm>
            <a:off x="2796565" y="1633364"/>
            <a:ext cx="3764519" cy="0"/>
          </a:xfrm>
          <a:prstGeom prst="straightConnector1">
            <a:avLst/>
          </a:prstGeom>
          <a:ln>
            <a:prstDash val="solid"/>
            <a:tailEnd type="triangle"/>
          </a:ln>
        </p:spPr>
        <p:style>
          <a:lnRef idx="1">
            <a:schemeClr val="dk1"/>
          </a:lnRef>
          <a:fillRef idx="0">
            <a:schemeClr val="dk1"/>
          </a:fillRef>
          <a:effectRef idx="0">
            <a:schemeClr val="dk1"/>
          </a:effectRef>
          <a:fontRef idx="minor">
            <a:schemeClr val="tx1"/>
          </a:fontRef>
        </p:style>
      </p:cxnSp>
      <p:cxnSp>
        <p:nvCxnSpPr>
          <p:cNvPr id="37" name="직선 화살표 연결선 36"/>
          <p:cNvCxnSpPr/>
          <p:nvPr/>
        </p:nvCxnSpPr>
        <p:spPr>
          <a:xfrm>
            <a:off x="2796564" y="2398937"/>
            <a:ext cx="3764519" cy="0"/>
          </a:xfrm>
          <a:prstGeom prst="straightConnector1">
            <a:avLst/>
          </a:prstGeom>
          <a:ln>
            <a:prstDash val="solid"/>
            <a:tailEnd type="triangle"/>
          </a:ln>
        </p:spPr>
        <p:style>
          <a:lnRef idx="1">
            <a:schemeClr val="dk1"/>
          </a:lnRef>
          <a:fillRef idx="0">
            <a:schemeClr val="dk1"/>
          </a:fillRef>
          <a:effectRef idx="0">
            <a:schemeClr val="dk1"/>
          </a:effectRef>
          <a:fontRef idx="minor">
            <a:schemeClr val="tx1"/>
          </a:fontRef>
        </p:style>
      </p:cxnSp>
      <p:cxnSp>
        <p:nvCxnSpPr>
          <p:cNvPr id="38" name="직선 화살표 연결선 37"/>
          <p:cNvCxnSpPr/>
          <p:nvPr/>
        </p:nvCxnSpPr>
        <p:spPr>
          <a:xfrm>
            <a:off x="2796563" y="3164510"/>
            <a:ext cx="3764519" cy="0"/>
          </a:xfrm>
          <a:prstGeom prst="straightConnector1">
            <a:avLst/>
          </a:prstGeom>
          <a:ln>
            <a:prstDash val="solid"/>
            <a:tailEnd type="triangle"/>
          </a:ln>
        </p:spPr>
        <p:style>
          <a:lnRef idx="1">
            <a:schemeClr val="dk1"/>
          </a:lnRef>
          <a:fillRef idx="0">
            <a:schemeClr val="dk1"/>
          </a:fillRef>
          <a:effectRef idx="0">
            <a:schemeClr val="dk1"/>
          </a:effectRef>
          <a:fontRef idx="minor">
            <a:schemeClr val="tx1"/>
          </a:fontRef>
        </p:style>
      </p:cxnSp>
      <p:cxnSp>
        <p:nvCxnSpPr>
          <p:cNvPr id="39" name="직선 화살표 연결선 38"/>
          <p:cNvCxnSpPr/>
          <p:nvPr/>
        </p:nvCxnSpPr>
        <p:spPr>
          <a:xfrm flipH="1">
            <a:off x="2796563" y="4585692"/>
            <a:ext cx="420585" cy="0"/>
          </a:xfrm>
          <a:prstGeom prst="straightConnector1">
            <a:avLst/>
          </a:prstGeom>
          <a:ln>
            <a:solidFill>
              <a:schemeClr val="tx1"/>
            </a:solidFill>
            <a:prstDash val="solid"/>
            <a:tailEnd type="triangle"/>
          </a:ln>
        </p:spPr>
        <p:style>
          <a:lnRef idx="1">
            <a:schemeClr val="accent2"/>
          </a:lnRef>
          <a:fillRef idx="0">
            <a:schemeClr val="accent2"/>
          </a:fillRef>
          <a:effectRef idx="0">
            <a:schemeClr val="accent2"/>
          </a:effectRef>
          <a:fontRef idx="minor">
            <a:schemeClr val="tx1"/>
          </a:fontRef>
        </p:style>
      </p:cxnSp>
      <p:sp>
        <p:nvSpPr>
          <p:cNvPr id="40" name="왼쪽 중괄호 39"/>
          <p:cNvSpPr/>
          <p:nvPr/>
        </p:nvSpPr>
        <p:spPr>
          <a:xfrm>
            <a:off x="1788453" y="1633364"/>
            <a:ext cx="216024" cy="1531146"/>
          </a:xfrm>
          <a:prstGeom prst="leftBrace">
            <a:avLst/>
          </a:prstGeom>
        </p:spPr>
        <p:style>
          <a:lnRef idx="1">
            <a:schemeClr val="accent3"/>
          </a:lnRef>
          <a:fillRef idx="0">
            <a:schemeClr val="accent3"/>
          </a:fillRef>
          <a:effectRef idx="0">
            <a:schemeClr val="accent3"/>
          </a:effectRef>
          <a:fontRef idx="minor">
            <a:schemeClr val="tx1"/>
          </a:fontRef>
        </p:style>
        <p:txBody>
          <a:bodyPr rtlCol="0" anchor="ctr"/>
          <a:lstStyle/>
          <a:p>
            <a:pPr algn="ctr"/>
            <a:endParaRPr lang="ko-KR" altLang="en-US"/>
          </a:p>
        </p:txBody>
      </p:sp>
      <p:sp>
        <p:nvSpPr>
          <p:cNvPr id="41" name="왼쪽 중괄호 40"/>
          <p:cNvSpPr/>
          <p:nvPr/>
        </p:nvSpPr>
        <p:spPr>
          <a:xfrm>
            <a:off x="1788453" y="3731450"/>
            <a:ext cx="216024" cy="950722"/>
          </a:xfrm>
          <a:prstGeom prst="leftBrace">
            <a:avLst/>
          </a:prstGeom>
        </p:spPr>
        <p:style>
          <a:lnRef idx="1">
            <a:schemeClr val="accent3"/>
          </a:lnRef>
          <a:fillRef idx="0">
            <a:schemeClr val="accent3"/>
          </a:fillRef>
          <a:effectRef idx="0">
            <a:schemeClr val="accent3"/>
          </a:effectRef>
          <a:fontRef idx="minor">
            <a:schemeClr val="tx1"/>
          </a:fontRef>
        </p:style>
        <p:txBody>
          <a:bodyPr rtlCol="0" anchor="ctr"/>
          <a:lstStyle/>
          <a:p>
            <a:pPr algn="ctr"/>
            <a:endParaRPr lang="ko-KR" altLang="en-US"/>
          </a:p>
        </p:txBody>
      </p:sp>
      <p:sp>
        <p:nvSpPr>
          <p:cNvPr id="42" name="TextBox 41"/>
          <p:cNvSpPr txBox="1"/>
          <p:nvPr/>
        </p:nvSpPr>
        <p:spPr>
          <a:xfrm>
            <a:off x="730617" y="2133407"/>
            <a:ext cx="1270451" cy="523220"/>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Dynamic </a:t>
            </a:r>
            <a:br>
              <a:rPr lang="en-US" altLang="ko-KR" sz="1400" dirty="0" smtClean="0">
                <a:latin typeface="Calibri" panose="020F0502020204030204" pitchFamily="34" charset="0"/>
                <a:cs typeface="Calibri" panose="020F0502020204030204" pitchFamily="34" charset="0"/>
              </a:rPr>
            </a:br>
            <a:r>
              <a:rPr lang="en-US" altLang="ko-KR" sz="1400" dirty="0" smtClean="0">
                <a:latin typeface="Calibri" panose="020F0502020204030204" pitchFamily="34" charset="0"/>
                <a:cs typeface="Calibri" panose="020F0502020204030204" pitchFamily="34" charset="0"/>
              </a:rPr>
              <a:t>testing</a:t>
            </a:r>
            <a:endParaRPr lang="ko-KR" altLang="en-US" sz="1400" dirty="0">
              <a:latin typeface="Calibri" panose="020F0502020204030204" pitchFamily="34" charset="0"/>
              <a:cs typeface="Calibri" panose="020F0502020204030204" pitchFamily="34" charset="0"/>
            </a:endParaRPr>
          </a:p>
        </p:txBody>
      </p:sp>
      <p:sp>
        <p:nvSpPr>
          <p:cNvPr id="43" name="TextBox 42"/>
          <p:cNvSpPr txBox="1"/>
          <p:nvPr/>
        </p:nvSpPr>
        <p:spPr>
          <a:xfrm>
            <a:off x="730617" y="3945202"/>
            <a:ext cx="1270451" cy="523220"/>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Static</a:t>
            </a:r>
          </a:p>
          <a:p>
            <a:pPr algn="ctr"/>
            <a:r>
              <a:rPr lang="en-US" altLang="ko-KR" sz="1400" dirty="0" smtClean="0">
                <a:latin typeface="Calibri" panose="020F0502020204030204" pitchFamily="34" charset="0"/>
                <a:cs typeface="Calibri" panose="020F0502020204030204" pitchFamily="34" charset="0"/>
              </a:rPr>
              <a:t>Testing</a:t>
            </a:r>
            <a:endParaRPr lang="ko-KR" altLang="en-US" sz="1400" dirty="0">
              <a:latin typeface="Calibri" panose="020F0502020204030204" pitchFamily="34" charset="0"/>
              <a:cs typeface="Calibri" panose="020F0502020204030204" pitchFamily="34" charset="0"/>
            </a:endParaRPr>
          </a:p>
        </p:txBody>
      </p:sp>
      <p:sp>
        <p:nvSpPr>
          <p:cNvPr id="45" name="TextBox 44"/>
          <p:cNvSpPr txBox="1"/>
          <p:nvPr/>
        </p:nvSpPr>
        <p:spPr>
          <a:xfrm>
            <a:off x="6457054" y="1041425"/>
            <a:ext cx="1270451" cy="307777"/>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3rd party</a:t>
            </a:r>
            <a:endParaRPr lang="ko-KR" altLang="en-US" sz="1400" dirty="0">
              <a:latin typeface="Calibri" panose="020F0502020204030204" pitchFamily="34" charset="0"/>
              <a:cs typeface="Calibri" panose="020F0502020204030204" pitchFamily="34" charset="0"/>
            </a:endParaRPr>
          </a:p>
        </p:txBody>
      </p:sp>
      <p:sp>
        <p:nvSpPr>
          <p:cNvPr id="47" name="직사각형 46"/>
          <p:cNvSpPr/>
          <p:nvPr/>
        </p:nvSpPr>
        <p:spPr>
          <a:xfrm>
            <a:off x="2531474" y="1657217"/>
            <a:ext cx="252000" cy="252000"/>
          </a:xfrm>
          <a:prstGeom prst="rect">
            <a:avLst/>
          </a:prstGeom>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ko-KR" altLang="en-US"/>
          </a:p>
        </p:txBody>
      </p:sp>
      <p:sp>
        <p:nvSpPr>
          <p:cNvPr id="48" name="직사각형 47"/>
          <p:cNvSpPr/>
          <p:nvPr/>
        </p:nvSpPr>
        <p:spPr>
          <a:xfrm>
            <a:off x="2531474" y="2379115"/>
            <a:ext cx="252000" cy="252000"/>
          </a:xfrm>
          <a:prstGeom prst="rect">
            <a:avLst/>
          </a:prstGeom>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ko-KR" altLang="en-US"/>
          </a:p>
        </p:txBody>
      </p:sp>
      <p:sp>
        <p:nvSpPr>
          <p:cNvPr id="51" name="직사각형 50"/>
          <p:cNvSpPr/>
          <p:nvPr/>
        </p:nvSpPr>
        <p:spPr>
          <a:xfrm>
            <a:off x="2530992" y="3113162"/>
            <a:ext cx="252000" cy="252000"/>
          </a:xfrm>
          <a:prstGeom prst="rect">
            <a:avLst/>
          </a:prstGeom>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ko-KR" altLang="en-US"/>
          </a:p>
        </p:txBody>
      </p:sp>
      <p:sp>
        <p:nvSpPr>
          <p:cNvPr id="55" name="직사각형 54"/>
          <p:cNvSpPr/>
          <p:nvPr/>
        </p:nvSpPr>
        <p:spPr>
          <a:xfrm>
            <a:off x="2530874" y="4556090"/>
            <a:ext cx="252000" cy="252000"/>
          </a:xfrm>
          <a:prstGeom prst="rect">
            <a:avLst/>
          </a:prstGeom>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ko-KR" altLang="en-US"/>
          </a:p>
        </p:txBody>
      </p:sp>
      <p:sp>
        <p:nvSpPr>
          <p:cNvPr id="23" name="TextBox 22"/>
          <p:cNvSpPr txBox="1"/>
          <p:nvPr/>
        </p:nvSpPr>
        <p:spPr>
          <a:xfrm>
            <a:off x="3317159" y="1375171"/>
            <a:ext cx="2723325" cy="253916"/>
          </a:xfrm>
          <a:prstGeom prst="rect">
            <a:avLst/>
          </a:prstGeom>
          <a:noFill/>
        </p:spPr>
        <p:txBody>
          <a:bodyPr wrap="square" rtlCol="0" anchor="ctr">
            <a:spAutoFit/>
          </a:bodyPr>
          <a:lstStyle/>
          <a:p>
            <a:pPr algn="ctr"/>
            <a:r>
              <a:rPr lang="en-US" altLang="ko-KR" sz="1050" dirty="0" smtClean="0">
                <a:latin typeface="Calibri" panose="020F0502020204030204" pitchFamily="34" charset="0"/>
                <a:cs typeface="Calibri" panose="020F0502020204030204" pitchFamily="34" charset="0"/>
              </a:rPr>
              <a:t>IMEI</a:t>
            </a:r>
            <a:endParaRPr lang="ko-KR" altLang="en-US" sz="1050" dirty="0">
              <a:latin typeface="Calibri" panose="020F0502020204030204" pitchFamily="34" charset="0"/>
              <a:cs typeface="Calibri" panose="020F0502020204030204" pitchFamily="34" charset="0"/>
            </a:endParaRPr>
          </a:p>
        </p:txBody>
      </p:sp>
      <p:sp>
        <p:nvSpPr>
          <p:cNvPr id="24" name="TextBox 23"/>
          <p:cNvSpPr txBox="1"/>
          <p:nvPr/>
        </p:nvSpPr>
        <p:spPr>
          <a:xfrm>
            <a:off x="3330732" y="2130758"/>
            <a:ext cx="2723325" cy="253916"/>
          </a:xfrm>
          <a:prstGeom prst="rect">
            <a:avLst/>
          </a:prstGeom>
          <a:noFill/>
        </p:spPr>
        <p:txBody>
          <a:bodyPr wrap="square" rtlCol="0" anchor="ctr">
            <a:spAutoFit/>
          </a:bodyPr>
          <a:lstStyle/>
          <a:p>
            <a:pPr algn="ctr"/>
            <a:r>
              <a:rPr lang="en-US" altLang="ko-KR" sz="1050" dirty="0" smtClean="0">
                <a:latin typeface="Calibri" panose="020F0502020204030204" pitchFamily="34" charset="0"/>
                <a:cs typeface="Calibri" panose="020F0502020204030204" pitchFamily="34" charset="0"/>
              </a:rPr>
              <a:t>IMEI</a:t>
            </a:r>
            <a:endParaRPr lang="ko-KR" altLang="en-US" sz="1050" dirty="0">
              <a:latin typeface="Calibri" panose="020F0502020204030204" pitchFamily="34" charset="0"/>
              <a:cs typeface="Calibri" panose="020F0502020204030204" pitchFamily="34" charset="0"/>
            </a:endParaRPr>
          </a:p>
        </p:txBody>
      </p:sp>
      <p:sp>
        <p:nvSpPr>
          <p:cNvPr id="25" name="TextBox 24"/>
          <p:cNvSpPr txBox="1"/>
          <p:nvPr/>
        </p:nvSpPr>
        <p:spPr>
          <a:xfrm>
            <a:off x="3330732" y="2902139"/>
            <a:ext cx="2723325" cy="253916"/>
          </a:xfrm>
          <a:prstGeom prst="rect">
            <a:avLst/>
          </a:prstGeom>
          <a:noFill/>
        </p:spPr>
        <p:txBody>
          <a:bodyPr wrap="square" rtlCol="0" anchor="ctr">
            <a:spAutoFit/>
          </a:bodyPr>
          <a:lstStyle/>
          <a:p>
            <a:pPr algn="ctr"/>
            <a:r>
              <a:rPr lang="en-US" altLang="ko-KR" sz="1050" dirty="0" smtClean="0">
                <a:latin typeface="Calibri" panose="020F0502020204030204" pitchFamily="34" charset="0"/>
                <a:cs typeface="Calibri" panose="020F0502020204030204" pitchFamily="34" charset="0"/>
              </a:rPr>
              <a:t>IMEI (but has permission)</a:t>
            </a:r>
            <a:endParaRPr lang="ko-KR" altLang="en-US" sz="1050" dirty="0">
              <a:latin typeface="Calibri" panose="020F0502020204030204" pitchFamily="34" charset="0"/>
              <a:cs typeface="Calibri" panose="020F0502020204030204" pitchFamily="34" charset="0"/>
            </a:endParaRPr>
          </a:p>
        </p:txBody>
      </p:sp>
      <p:cxnSp>
        <p:nvCxnSpPr>
          <p:cNvPr id="26" name="직선 화살표 연결선 25"/>
          <p:cNvCxnSpPr>
            <a:endCxn id="47" idx="3"/>
          </p:cNvCxnSpPr>
          <p:nvPr/>
        </p:nvCxnSpPr>
        <p:spPr>
          <a:xfrm flipH="1" flipV="1">
            <a:off x="2783474" y="1783217"/>
            <a:ext cx="310973" cy="225868"/>
          </a:xfrm>
          <a:prstGeom prst="straightConnector1">
            <a:avLst/>
          </a:prstGeom>
          <a:ln>
            <a:solidFill>
              <a:schemeClr val="tx1"/>
            </a:solidFill>
            <a:prstDash val="solid"/>
            <a:tailEnd type="triangle"/>
          </a:ln>
        </p:spPr>
        <p:style>
          <a:lnRef idx="1">
            <a:schemeClr val="accent2"/>
          </a:lnRef>
          <a:fillRef idx="0">
            <a:schemeClr val="accent2"/>
          </a:fillRef>
          <a:effectRef idx="0">
            <a:schemeClr val="accent2"/>
          </a:effectRef>
          <a:fontRef idx="minor">
            <a:schemeClr val="tx1"/>
          </a:fontRef>
        </p:style>
      </p:cxnSp>
      <p:sp>
        <p:nvSpPr>
          <p:cNvPr id="29" name="TextBox 28"/>
          <p:cNvSpPr txBox="1"/>
          <p:nvPr/>
        </p:nvSpPr>
        <p:spPr>
          <a:xfrm>
            <a:off x="2987824" y="1777380"/>
            <a:ext cx="717136" cy="415498"/>
          </a:xfrm>
          <a:prstGeom prst="rect">
            <a:avLst/>
          </a:prstGeom>
          <a:noFill/>
        </p:spPr>
        <p:txBody>
          <a:bodyPr wrap="square" rtlCol="0" anchor="ctr">
            <a:spAutoFit/>
          </a:bodyPr>
          <a:lstStyle/>
          <a:p>
            <a:pPr algn="ctr"/>
            <a:r>
              <a:rPr lang="en-US" altLang="ko-KR" sz="1050" dirty="0" smtClean="0">
                <a:latin typeface="Calibri" panose="020F0502020204030204" pitchFamily="34" charset="0"/>
                <a:cs typeface="Calibri" panose="020F0502020204030204" pitchFamily="34" charset="0"/>
              </a:rPr>
              <a:t>Malicious </a:t>
            </a:r>
          </a:p>
          <a:p>
            <a:pPr algn="ctr"/>
            <a:r>
              <a:rPr lang="en-US" altLang="ko-KR" sz="1050" dirty="0" smtClean="0">
                <a:latin typeface="Calibri" panose="020F0502020204030204" pitchFamily="34" charset="0"/>
                <a:cs typeface="Calibri" panose="020F0502020204030204" pitchFamily="34" charset="0"/>
              </a:rPr>
              <a:t>code</a:t>
            </a:r>
            <a:endParaRPr lang="ko-KR" altLang="en-US" sz="1050" dirty="0">
              <a:latin typeface="Calibri" panose="020F0502020204030204" pitchFamily="34" charset="0"/>
              <a:cs typeface="Calibri" panose="020F0502020204030204" pitchFamily="34" charset="0"/>
            </a:endParaRPr>
          </a:p>
        </p:txBody>
      </p:sp>
      <p:sp>
        <p:nvSpPr>
          <p:cNvPr id="30" name="TextBox 29"/>
          <p:cNvSpPr txBox="1"/>
          <p:nvPr/>
        </p:nvSpPr>
        <p:spPr>
          <a:xfrm>
            <a:off x="3102495" y="4369668"/>
            <a:ext cx="1397497" cy="415498"/>
          </a:xfrm>
          <a:prstGeom prst="rect">
            <a:avLst/>
          </a:prstGeom>
          <a:noFill/>
        </p:spPr>
        <p:txBody>
          <a:bodyPr wrap="square" rtlCol="0" anchor="ctr">
            <a:spAutoFit/>
          </a:bodyPr>
          <a:lstStyle/>
          <a:p>
            <a:pPr algn="ctr"/>
            <a:r>
              <a:rPr lang="en-US" altLang="ko-KR" sz="1050" dirty="0" smtClean="0">
                <a:latin typeface="Calibri" panose="020F0502020204030204" pitchFamily="34" charset="0"/>
                <a:cs typeface="Calibri" panose="020F0502020204030204" pitchFamily="34" charset="0"/>
              </a:rPr>
              <a:t>Same malicious code but not executed</a:t>
            </a:r>
            <a:endParaRPr lang="ko-KR" altLang="en-US" sz="1050" dirty="0">
              <a:latin typeface="Calibri" panose="020F0502020204030204" pitchFamily="34" charset="0"/>
              <a:cs typeface="Calibri" panose="020F0502020204030204" pitchFamily="34" charset="0"/>
            </a:endParaRPr>
          </a:p>
        </p:txBody>
      </p:sp>
      <p:sp>
        <p:nvSpPr>
          <p:cNvPr id="46" name="TextBox 45"/>
          <p:cNvSpPr txBox="1"/>
          <p:nvPr/>
        </p:nvSpPr>
        <p:spPr>
          <a:xfrm>
            <a:off x="1873307" y="1034637"/>
            <a:ext cx="1270451" cy="307777"/>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Apps</a:t>
            </a:r>
            <a:endParaRPr lang="ko-KR" altLang="en-US" sz="1400" dirty="0">
              <a:latin typeface="Calibri" panose="020F0502020204030204" pitchFamily="34" charset="0"/>
              <a:cs typeface="Calibri" panose="020F0502020204030204" pitchFamily="34" charset="0"/>
            </a:endParaRPr>
          </a:p>
        </p:txBody>
      </p:sp>
      <p:sp>
        <p:nvSpPr>
          <p:cNvPr id="3" name="슬라이드 번호 개체 틀 2"/>
          <p:cNvSpPr>
            <a:spLocks noGrp="1"/>
          </p:cNvSpPr>
          <p:nvPr>
            <p:ph type="sldNum" sz="quarter" idx="12"/>
          </p:nvPr>
        </p:nvSpPr>
        <p:spPr/>
        <p:txBody>
          <a:bodyPr/>
          <a:lstStyle/>
          <a:p>
            <a:fld id="{97238628-3C01-4A24-9F6D-C01A27F6F37F}" type="slidenum">
              <a:rPr lang="ko-KR" altLang="en-US" smtClean="0"/>
              <a:pPr/>
              <a:t>13</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51342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9"/>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26"/>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40" grpId="0" animBg="1"/>
      <p:bldP spid="41" grpId="0" animBg="1"/>
      <p:bldP spid="42" grpId="0"/>
      <p:bldP spid="43" grpId="0"/>
      <p:bldP spid="45" grpId="0"/>
      <p:bldP spid="47" grpId="0" animBg="1"/>
      <p:bldP spid="48" grpId="0" animBg="1"/>
      <p:bldP spid="51" grpId="0" animBg="1"/>
      <p:bldP spid="55" grpId="0" animBg="1"/>
      <p:bldP spid="23" grpId="0"/>
      <p:bldP spid="24" grpId="0"/>
      <p:bldP spid="25" grpId="0"/>
      <p:bldP spid="29" grpId="0"/>
      <p:bldP spid="29" grpId="1"/>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Dynamic and Static Bound</a:t>
            </a:r>
            <a:endParaRPr lang="ko-KR" altLang="en-US" dirty="0"/>
          </a:p>
        </p:txBody>
      </p:sp>
      <p:sp>
        <p:nvSpPr>
          <p:cNvPr id="5" name="직사각형 4"/>
          <p:cNvSpPr/>
          <p:nvPr/>
        </p:nvSpPr>
        <p:spPr>
          <a:xfrm>
            <a:off x="1115616" y="2895456"/>
            <a:ext cx="6408712" cy="5381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6" name="TextBox 5"/>
          <p:cNvSpPr txBox="1"/>
          <p:nvPr/>
        </p:nvSpPr>
        <p:spPr>
          <a:xfrm>
            <a:off x="7545550" y="3002442"/>
            <a:ext cx="651942" cy="338554"/>
          </a:xfrm>
          <a:prstGeom prst="rect">
            <a:avLst/>
          </a:prstGeom>
          <a:noFill/>
        </p:spPr>
        <p:txBody>
          <a:bodyPr wrap="square" rtlCol="0" anchor="ctr">
            <a:spAutoFit/>
          </a:bodyPr>
          <a:lstStyle/>
          <a:p>
            <a:pPr algn="ctr"/>
            <a:r>
              <a:rPr lang="en-US" altLang="ko-KR" sz="1600" dirty="0" smtClean="0">
                <a:latin typeface="Calibri" panose="020F0502020204030204" pitchFamily="34" charset="0"/>
                <a:cs typeface="Calibri" panose="020F0502020204030204" pitchFamily="34" charset="0"/>
              </a:rPr>
              <a:t>App</a:t>
            </a:r>
            <a:endParaRPr lang="ko-KR" altLang="en-US" sz="1600" dirty="0">
              <a:latin typeface="Calibri" panose="020F0502020204030204" pitchFamily="34" charset="0"/>
              <a:cs typeface="Calibri" panose="020F0502020204030204" pitchFamily="34" charset="0"/>
            </a:endParaRPr>
          </a:p>
        </p:txBody>
      </p:sp>
      <p:cxnSp>
        <p:nvCxnSpPr>
          <p:cNvPr id="7" name="직선 연결선 6"/>
          <p:cNvCxnSpPr/>
          <p:nvPr/>
        </p:nvCxnSpPr>
        <p:spPr>
          <a:xfrm>
            <a:off x="2168556" y="2281436"/>
            <a:ext cx="0" cy="1800200"/>
          </a:xfrm>
          <a:prstGeom prst="line">
            <a:avLst/>
          </a:prstGeom>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1643576" y="1786152"/>
            <a:ext cx="1049960" cy="504517"/>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Dynamic bound</a:t>
            </a:r>
            <a:endParaRPr lang="ko-KR" altLang="en-US" sz="1400" dirty="0">
              <a:latin typeface="Calibri" panose="020F0502020204030204" pitchFamily="34" charset="0"/>
              <a:cs typeface="Calibri" panose="020F0502020204030204" pitchFamily="34" charset="0"/>
            </a:endParaRPr>
          </a:p>
        </p:txBody>
      </p:sp>
      <p:sp>
        <p:nvSpPr>
          <p:cNvPr id="9" name="TextBox 8"/>
          <p:cNvSpPr txBox="1"/>
          <p:nvPr/>
        </p:nvSpPr>
        <p:spPr>
          <a:xfrm>
            <a:off x="1625610" y="4063052"/>
            <a:ext cx="1049960" cy="523220"/>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At least X apps </a:t>
            </a:r>
            <a:r>
              <a:rPr lang="en-US" altLang="ko-KR" sz="1400" dirty="0" smtClean="0">
                <a:solidFill>
                  <a:srgbClr val="FF0000"/>
                </a:solidFill>
                <a:latin typeface="Calibri" panose="020F0502020204030204" pitchFamily="34" charset="0"/>
                <a:cs typeface="Calibri" panose="020F0502020204030204" pitchFamily="34" charset="0"/>
              </a:rPr>
              <a:t>DO</a:t>
            </a:r>
            <a:endParaRPr lang="ko-KR" altLang="en-US" sz="1400" dirty="0">
              <a:solidFill>
                <a:srgbClr val="FF0000"/>
              </a:solidFill>
              <a:latin typeface="Calibri" panose="020F0502020204030204" pitchFamily="34" charset="0"/>
              <a:cs typeface="Calibri" panose="020F0502020204030204" pitchFamily="34" charset="0"/>
            </a:endParaRPr>
          </a:p>
        </p:txBody>
      </p:sp>
      <p:cxnSp>
        <p:nvCxnSpPr>
          <p:cNvPr id="10" name="직선 화살표 연결선 9"/>
          <p:cNvCxnSpPr/>
          <p:nvPr/>
        </p:nvCxnSpPr>
        <p:spPr>
          <a:xfrm>
            <a:off x="2168556" y="3164510"/>
            <a:ext cx="819268" cy="0"/>
          </a:xfrm>
          <a:prstGeom prst="straightConnector1">
            <a:avLst/>
          </a:prstGeom>
          <a:ln>
            <a:prstDash val="solid"/>
            <a:tailEnd type="triangle"/>
          </a:ln>
        </p:spPr>
        <p:style>
          <a:lnRef idx="1">
            <a:schemeClr val="dk1"/>
          </a:lnRef>
          <a:fillRef idx="0">
            <a:schemeClr val="dk1"/>
          </a:fillRef>
          <a:effectRef idx="0">
            <a:schemeClr val="dk1"/>
          </a:effectRef>
          <a:fontRef idx="minor">
            <a:schemeClr val="tx1"/>
          </a:fontRef>
        </p:style>
      </p:cxnSp>
      <p:cxnSp>
        <p:nvCxnSpPr>
          <p:cNvPr id="11" name="직선 연결선 10"/>
          <p:cNvCxnSpPr/>
          <p:nvPr/>
        </p:nvCxnSpPr>
        <p:spPr>
          <a:xfrm>
            <a:off x="5122164" y="2281436"/>
            <a:ext cx="0" cy="1800200"/>
          </a:xfrm>
          <a:prstGeom prst="line">
            <a:avLst/>
          </a:prstGeom>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597184" y="1776801"/>
            <a:ext cx="1049960" cy="523220"/>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Static</a:t>
            </a:r>
          </a:p>
          <a:p>
            <a:pPr algn="ctr"/>
            <a:r>
              <a:rPr lang="en-US" altLang="ko-KR" sz="1400" dirty="0" smtClean="0">
                <a:latin typeface="Calibri" panose="020F0502020204030204" pitchFamily="34" charset="0"/>
                <a:cs typeface="Calibri" panose="020F0502020204030204" pitchFamily="34" charset="0"/>
              </a:rPr>
              <a:t>bound</a:t>
            </a:r>
            <a:endParaRPr lang="ko-KR" altLang="en-US" sz="1400" dirty="0">
              <a:latin typeface="Calibri" panose="020F0502020204030204" pitchFamily="34" charset="0"/>
              <a:cs typeface="Calibri" panose="020F0502020204030204" pitchFamily="34" charset="0"/>
            </a:endParaRPr>
          </a:p>
        </p:txBody>
      </p:sp>
      <p:sp>
        <p:nvSpPr>
          <p:cNvPr id="13" name="TextBox 12"/>
          <p:cNvSpPr txBox="1"/>
          <p:nvPr/>
        </p:nvSpPr>
        <p:spPr>
          <a:xfrm>
            <a:off x="4526720" y="4063052"/>
            <a:ext cx="1154956" cy="523220"/>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At least X apps </a:t>
            </a:r>
            <a:r>
              <a:rPr lang="en-US" altLang="ko-KR" sz="1400" dirty="0" smtClean="0">
                <a:solidFill>
                  <a:srgbClr val="FF0000"/>
                </a:solidFill>
                <a:latin typeface="Calibri" panose="020F0502020204030204" pitchFamily="34" charset="0"/>
                <a:cs typeface="Calibri" panose="020F0502020204030204" pitchFamily="34" charset="0"/>
              </a:rPr>
              <a:t>COULD</a:t>
            </a:r>
            <a:endParaRPr lang="ko-KR" altLang="en-US" sz="1400" dirty="0">
              <a:solidFill>
                <a:srgbClr val="FF0000"/>
              </a:solidFill>
              <a:latin typeface="Calibri" panose="020F0502020204030204" pitchFamily="34" charset="0"/>
              <a:cs typeface="Calibri" panose="020F0502020204030204" pitchFamily="34" charset="0"/>
            </a:endParaRPr>
          </a:p>
        </p:txBody>
      </p:sp>
      <p:cxnSp>
        <p:nvCxnSpPr>
          <p:cNvPr id="14" name="직선 화살표 연결선 13"/>
          <p:cNvCxnSpPr/>
          <p:nvPr/>
        </p:nvCxnSpPr>
        <p:spPr>
          <a:xfrm>
            <a:off x="5122164" y="3164510"/>
            <a:ext cx="819268" cy="0"/>
          </a:xfrm>
          <a:prstGeom prst="straightConnector1">
            <a:avLst/>
          </a:prstGeom>
          <a:ln>
            <a:prstDash val="solid"/>
            <a:tailEnd type="triangle"/>
          </a:ln>
        </p:spPr>
        <p:style>
          <a:lnRef idx="1">
            <a:schemeClr val="dk1"/>
          </a:lnRef>
          <a:fillRef idx="0">
            <a:schemeClr val="dk1"/>
          </a:fillRef>
          <a:effectRef idx="0">
            <a:schemeClr val="dk1"/>
          </a:effectRef>
          <a:fontRef idx="minor">
            <a:schemeClr val="tx1"/>
          </a:fontRef>
        </p:style>
      </p:cxnSp>
      <p:sp>
        <p:nvSpPr>
          <p:cNvPr id="3" name="슬라이드 번호 개체 틀 2"/>
          <p:cNvSpPr>
            <a:spLocks noGrp="1"/>
          </p:cNvSpPr>
          <p:nvPr>
            <p:ph type="sldNum" sz="quarter" idx="12"/>
          </p:nvPr>
        </p:nvSpPr>
        <p:spPr/>
        <p:txBody>
          <a:bodyPr/>
          <a:lstStyle/>
          <a:p>
            <a:fld id="{97238628-3C01-4A24-9F6D-C01A27F6F37F}" type="slidenum">
              <a:rPr lang="ko-KR" altLang="en-US" smtClean="0"/>
              <a:pPr/>
              <a:t>14</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134416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209428"/>
            <a:ext cx="7772400" cy="1225021"/>
          </a:xfrm>
        </p:spPr>
        <p:txBody>
          <a:bodyPr>
            <a:normAutofit/>
          </a:bodyPr>
          <a:lstStyle/>
          <a:p>
            <a:pPr algn="ctr"/>
            <a:r>
              <a:rPr lang="en-US" altLang="ko-KR" sz="3600" b="1" dirty="0" smtClean="0">
                <a:latin typeface="Calibri" panose="020F0502020204030204" pitchFamily="34" charset="0"/>
                <a:cs typeface="Calibri" panose="020F0502020204030204" pitchFamily="34" charset="0"/>
              </a:rPr>
              <a:t>Result</a:t>
            </a:r>
            <a:endParaRPr lang="ko-KR" altLang="en-US" sz="3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0822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Result</a:t>
            </a:r>
            <a:endParaRPr lang="ko-KR" altLang="en-US" dirty="0"/>
          </a:p>
        </p:txBody>
      </p:sp>
      <p:graphicFrame>
        <p:nvGraphicFramePr>
          <p:cNvPr id="5" name="표 4"/>
          <p:cNvGraphicFramePr>
            <a:graphicFrameLocks noGrp="1"/>
          </p:cNvGraphicFramePr>
          <p:nvPr>
            <p:extLst>
              <p:ext uri="{D42A27DB-BD31-4B8C-83A1-F6EECF244321}">
                <p14:modId xmlns:p14="http://schemas.microsoft.com/office/powerpoint/2010/main" val="4064057303"/>
              </p:ext>
            </p:extLst>
          </p:nvPr>
        </p:nvGraphicFramePr>
        <p:xfrm>
          <a:off x="539552" y="1200168"/>
          <a:ext cx="8247162" cy="3620814"/>
        </p:xfrm>
        <a:graphic>
          <a:graphicData uri="http://schemas.openxmlformats.org/drawingml/2006/table">
            <a:tbl>
              <a:tblPr firstRow="1" bandRow="1">
                <a:tableStyleId>{C083E6E3-FA7D-4D7B-A595-EF9225AFEA82}</a:tableStyleId>
              </a:tblPr>
              <a:tblGrid>
                <a:gridCol w="1008763">
                  <a:extLst>
                    <a:ext uri="{9D8B030D-6E8A-4147-A177-3AD203B41FA5}">
                      <a16:colId xmlns:a16="http://schemas.microsoft.com/office/drawing/2014/main" val="993927665"/>
                    </a:ext>
                  </a:extLst>
                </a:gridCol>
                <a:gridCol w="1800200">
                  <a:extLst>
                    <a:ext uri="{9D8B030D-6E8A-4147-A177-3AD203B41FA5}">
                      <a16:colId xmlns:a16="http://schemas.microsoft.com/office/drawing/2014/main" val="2826031831"/>
                    </a:ext>
                  </a:extLst>
                </a:gridCol>
                <a:gridCol w="1259487">
                  <a:extLst>
                    <a:ext uri="{9D8B030D-6E8A-4147-A177-3AD203B41FA5}">
                      <a16:colId xmlns:a16="http://schemas.microsoft.com/office/drawing/2014/main" val="85297741"/>
                    </a:ext>
                  </a:extLst>
                </a:gridCol>
                <a:gridCol w="696452">
                  <a:extLst>
                    <a:ext uri="{9D8B030D-6E8A-4147-A177-3AD203B41FA5}">
                      <a16:colId xmlns:a16="http://schemas.microsoft.com/office/drawing/2014/main" val="2913941258"/>
                    </a:ext>
                  </a:extLst>
                </a:gridCol>
                <a:gridCol w="696452">
                  <a:extLst>
                    <a:ext uri="{9D8B030D-6E8A-4147-A177-3AD203B41FA5}">
                      <a16:colId xmlns:a16="http://schemas.microsoft.com/office/drawing/2014/main" val="3973375241"/>
                    </a:ext>
                  </a:extLst>
                </a:gridCol>
                <a:gridCol w="696452">
                  <a:extLst>
                    <a:ext uri="{9D8B030D-6E8A-4147-A177-3AD203B41FA5}">
                      <a16:colId xmlns:a16="http://schemas.microsoft.com/office/drawing/2014/main" val="3266615008"/>
                    </a:ext>
                  </a:extLst>
                </a:gridCol>
                <a:gridCol w="696452">
                  <a:extLst>
                    <a:ext uri="{9D8B030D-6E8A-4147-A177-3AD203B41FA5}">
                      <a16:colId xmlns:a16="http://schemas.microsoft.com/office/drawing/2014/main" val="2272782917"/>
                    </a:ext>
                  </a:extLst>
                </a:gridCol>
                <a:gridCol w="696452">
                  <a:extLst>
                    <a:ext uri="{9D8B030D-6E8A-4147-A177-3AD203B41FA5}">
                      <a16:colId xmlns:a16="http://schemas.microsoft.com/office/drawing/2014/main" val="3108241389"/>
                    </a:ext>
                  </a:extLst>
                </a:gridCol>
                <a:gridCol w="696452">
                  <a:extLst>
                    <a:ext uri="{9D8B030D-6E8A-4147-A177-3AD203B41FA5}">
                      <a16:colId xmlns:a16="http://schemas.microsoft.com/office/drawing/2014/main" val="4243819605"/>
                    </a:ext>
                  </a:extLst>
                </a:gridCol>
              </a:tblGrid>
              <a:tr h="402634">
                <a:tc rowSpan="2">
                  <a:txBody>
                    <a:bodyPr/>
                    <a:lstStyle/>
                    <a:p>
                      <a:pPr algn="ctr" latinLnBrk="1"/>
                      <a:r>
                        <a:rPr lang="en-US" altLang="ko-KR" sz="1500" dirty="0" smtClean="0">
                          <a:latin typeface="Calibri" panose="020F0502020204030204" pitchFamily="34" charset="0"/>
                          <a:cs typeface="Calibri" panose="020F0502020204030204" pitchFamily="34" charset="0"/>
                        </a:rPr>
                        <a:t>Data</a:t>
                      </a:r>
                      <a:r>
                        <a:rPr lang="en-US" altLang="ko-KR" sz="1500" baseline="0" dirty="0" smtClean="0">
                          <a:latin typeface="Calibri" panose="020F0502020204030204" pitchFamily="34" charset="0"/>
                          <a:cs typeface="Calibri" panose="020F0502020204030204" pitchFamily="34" charset="0"/>
                        </a:rPr>
                        <a:t> Type</a:t>
                      </a:r>
                      <a:endParaRPr lang="ko-KR" altLang="en-US" sz="1500" dirty="0">
                        <a:latin typeface="Calibri" panose="020F0502020204030204" pitchFamily="34" charset="0"/>
                        <a:cs typeface="Calibri" panose="020F0502020204030204" pitchFamily="34" charset="0"/>
                      </a:endParaRPr>
                    </a:p>
                  </a:txBody>
                  <a:tcPr marB="0" anchor="ctr">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latinLnBrk="1"/>
                      <a:r>
                        <a:rPr lang="en-US" altLang="ko-KR" sz="1500" dirty="0" smtClean="0">
                          <a:latin typeface="Calibri" panose="020F0502020204030204" pitchFamily="34" charset="0"/>
                          <a:cs typeface="Calibri" panose="020F0502020204030204" pitchFamily="34" charset="0"/>
                        </a:rPr>
                        <a:t>Permission</a:t>
                      </a:r>
                      <a:endParaRPr lang="ko-KR" altLang="en-US" sz="1500" dirty="0">
                        <a:latin typeface="Calibri" panose="020F0502020204030204" pitchFamily="34" charset="0"/>
                        <a:cs typeface="Calibri" panose="020F0502020204030204" pitchFamily="34" charset="0"/>
                      </a:endParaRPr>
                    </a:p>
                  </a:txBody>
                  <a:tcPr marB="0" anchor="ctr">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latinLnBrk="1"/>
                      <a:r>
                        <a:rPr lang="en-US" altLang="ko-KR" sz="1500" dirty="0" smtClean="0">
                          <a:latin typeface="Calibri" panose="020F0502020204030204" pitchFamily="34" charset="0"/>
                          <a:cs typeface="Calibri" panose="020F0502020204030204" pitchFamily="34" charset="0"/>
                        </a:rPr>
                        <a:t>Purpose/Use</a:t>
                      </a:r>
                      <a:endParaRPr lang="ko-KR" altLang="en-US" sz="1500" dirty="0">
                        <a:latin typeface="Calibri" panose="020F0502020204030204" pitchFamily="34" charset="0"/>
                        <a:cs typeface="Calibri" panose="020F0502020204030204" pitchFamily="34" charset="0"/>
                      </a:endParaRPr>
                    </a:p>
                  </a:txBody>
                  <a:tcPr marB="0" anchor="ctr">
                    <a:lnL>
                      <a:noFill/>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latinLnBrk="1"/>
                      <a:r>
                        <a:rPr lang="en-US" altLang="ko-KR" sz="1500" dirty="0" smtClean="0">
                          <a:latin typeface="Calibri" panose="020F0502020204030204" pitchFamily="34" charset="0"/>
                          <a:cs typeface="Calibri" panose="020F0502020204030204" pitchFamily="34" charset="0"/>
                        </a:rPr>
                        <a:t># of Apps</a:t>
                      </a:r>
                      <a:endParaRPr lang="ko-KR" altLang="en-US" sz="1500" dirty="0">
                        <a:latin typeface="Calibri" panose="020F0502020204030204" pitchFamily="34" charset="0"/>
                        <a:cs typeface="Calibri" panose="020F0502020204030204" pitchFamily="34" charset="0"/>
                      </a:endParaRPr>
                    </a:p>
                  </a:txBody>
                  <a:tcPr marB="0" anchor="ctr">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latinLnBrk="1"/>
                      <a:endParaRPr lang="ko-KR" altLang="en-US"/>
                    </a:p>
                  </a:txBody>
                  <a:tcPr/>
                </a:tc>
                <a:tc gridSpan="2">
                  <a:txBody>
                    <a:bodyPr/>
                    <a:lstStyle/>
                    <a:p>
                      <a:pPr algn="ctr" latinLnBrk="1"/>
                      <a:r>
                        <a:rPr lang="en-US" altLang="ko-KR" sz="1500" dirty="0" smtClean="0">
                          <a:latin typeface="Calibri" panose="020F0502020204030204" pitchFamily="34" charset="0"/>
                          <a:cs typeface="Calibri" panose="020F0502020204030204" pitchFamily="34" charset="0"/>
                        </a:rPr>
                        <a:t># of </a:t>
                      </a:r>
                      <a:r>
                        <a:rPr lang="en-US" altLang="ko-KR" sz="1500" dirty="0" smtClean="0">
                          <a:latin typeface="Calibri" panose="020F0502020204030204" pitchFamily="34" charset="0"/>
                          <a:cs typeface="Calibri" panose="020F0502020204030204" pitchFamily="34" charset="0"/>
                        </a:rPr>
                        <a:t>SDKs</a:t>
                      </a:r>
                      <a:endParaRPr lang="ko-KR" altLang="en-US" sz="1500" dirty="0">
                        <a:latin typeface="Calibri" panose="020F0502020204030204" pitchFamily="34" charset="0"/>
                        <a:cs typeface="Calibri" panose="020F0502020204030204" pitchFamily="34" charset="0"/>
                      </a:endParaRPr>
                    </a:p>
                  </a:txBody>
                  <a:tcPr marB="0" anchor="ctr">
                    <a:lnL>
                      <a:noFill/>
                    </a:lnL>
                    <a:lnR>
                      <a:noFill/>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latinLnBrk="1"/>
                      <a:endParaRPr lang="ko-KR" altLang="en-US"/>
                    </a:p>
                  </a:txBody>
                  <a:tcPr/>
                </a:tc>
                <a:tc gridSpan="2">
                  <a:txBody>
                    <a:bodyPr/>
                    <a:lstStyle/>
                    <a:p>
                      <a:pPr algn="ctr" latinLnBrk="1"/>
                      <a:r>
                        <a:rPr lang="en-US" altLang="ko-KR" sz="1500" dirty="0" smtClean="0">
                          <a:latin typeface="Calibri" panose="020F0502020204030204" pitchFamily="34" charset="0"/>
                          <a:cs typeface="Calibri" panose="020F0502020204030204" pitchFamily="34" charset="0"/>
                        </a:rPr>
                        <a:t>Channel Type</a:t>
                      </a:r>
                      <a:endParaRPr lang="ko-KR" altLang="en-US" sz="1500" dirty="0">
                        <a:latin typeface="Calibri" panose="020F0502020204030204" pitchFamily="34" charset="0"/>
                        <a:cs typeface="Calibri" panose="020F0502020204030204" pitchFamily="34" charset="0"/>
                      </a:endParaRPr>
                    </a:p>
                  </a:txBody>
                  <a:tcPr marB="0" anchor="ctr">
                    <a:lnL>
                      <a:noFill/>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latinLnBrk="1"/>
                      <a:endParaRPr lang="ko-KR" altLang="en-US"/>
                    </a:p>
                  </a:txBody>
                  <a:tcPr/>
                </a:tc>
                <a:extLst>
                  <a:ext uri="{0D108BD9-81ED-4DB2-BD59-A6C34878D82A}">
                    <a16:rowId xmlns:a16="http://schemas.microsoft.com/office/drawing/2014/main" val="2721449604"/>
                  </a:ext>
                </a:extLst>
              </a:tr>
              <a:tr h="237446">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ctr" latinLnBrk="1"/>
                      <a:r>
                        <a:rPr lang="en-US" altLang="ko-KR" sz="1050" b="0" i="0" u="none" strike="noStrike" kern="1200" baseline="0" dirty="0" smtClean="0">
                          <a:solidFill>
                            <a:schemeClr val="tx1"/>
                          </a:solidFill>
                          <a:latin typeface="Calibri" panose="020F0502020204030204" pitchFamily="34" charset="0"/>
                          <a:ea typeface="+mn-ea"/>
                          <a:cs typeface="Calibri" panose="020F0502020204030204" pitchFamily="34" charset="0"/>
                        </a:rPr>
                        <a:t>Dynamic</a:t>
                      </a:r>
                      <a:endParaRPr lang="ko-KR" altLang="en-US" sz="1050" dirty="0">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latinLnBrk="1"/>
                      <a:r>
                        <a:rPr lang="en-US" altLang="ko-KR" sz="1050" dirty="0" smtClean="0">
                          <a:latin typeface="Calibri" panose="020F0502020204030204" pitchFamily="34" charset="0"/>
                          <a:cs typeface="Calibri" panose="020F0502020204030204" pitchFamily="34" charset="0"/>
                        </a:rPr>
                        <a:t>Static</a:t>
                      </a:r>
                      <a:endParaRPr lang="ko-KR" altLang="en-US" sz="1050" dirty="0">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latinLnBrk="1"/>
                      <a:r>
                        <a:rPr lang="en-US" altLang="ko-KR" sz="1050" b="0" i="0" u="none" strike="noStrike" kern="1200" baseline="0" dirty="0" smtClean="0">
                          <a:solidFill>
                            <a:schemeClr val="tx1"/>
                          </a:solidFill>
                          <a:latin typeface="Calibri" panose="020F0502020204030204" pitchFamily="34" charset="0"/>
                          <a:ea typeface="+mn-ea"/>
                          <a:cs typeface="Calibri" panose="020F0502020204030204" pitchFamily="34" charset="0"/>
                        </a:rPr>
                        <a:t>Dynamic</a:t>
                      </a:r>
                      <a:endParaRPr lang="ko-KR" altLang="en-US" sz="1050" dirty="0">
                        <a:latin typeface="Calibri" panose="020F0502020204030204" pitchFamily="34" charset="0"/>
                        <a:cs typeface="Calibri" panose="020F0502020204030204" pitchFamily="34" charset="0"/>
                      </a:endParaRP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latinLnBrk="1"/>
                      <a:r>
                        <a:rPr lang="en-US" altLang="ko-KR" sz="1050" dirty="0" smtClean="0">
                          <a:latin typeface="Calibri" panose="020F0502020204030204" pitchFamily="34" charset="0"/>
                          <a:cs typeface="Calibri" panose="020F0502020204030204" pitchFamily="34" charset="0"/>
                        </a:rPr>
                        <a:t>Static</a:t>
                      </a:r>
                      <a:endParaRPr lang="ko-KR" altLang="en-US" sz="1050" dirty="0">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latinLnBrk="1"/>
                      <a:r>
                        <a:rPr lang="en-US" altLang="ko-KR" sz="1050" b="0" i="0" u="none" strike="noStrike" kern="1200" baseline="0" dirty="0" smtClean="0">
                          <a:solidFill>
                            <a:schemeClr val="tx1"/>
                          </a:solidFill>
                          <a:latin typeface="Calibri" panose="020F0502020204030204" pitchFamily="34" charset="0"/>
                          <a:ea typeface="+mn-ea"/>
                          <a:cs typeface="Calibri" panose="020F0502020204030204" pitchFamily="34" charset="0"/>
                        </a:rPr>
                        <a:t>Covert</a:t>
                      </a:r>
                      <a:endParaRPr lang="ko-KR" altLang="en-US" sz="1050" dirty="0">
                        <a:latin typeface="Calibri" panose="020F0502020204030204" pitchFamily="34" charset="0"/>
                        <a:cs typeface="Calibri" panose="020F0502020204030204" pitchFamily="34" charset="0"/>
                      </a:endParaRP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latinLnBrk="1"/>
                      <a:r>
                        <a:rPr lang="en-US" altLang="ko-KR" sz="1050" dirty="0" smtClean="0">
                          <a:latin typeface="Calibri" panose="020F0502020204030204" pitchFamily="34" charset="0"/>
                          <a:cs typeface="Calibri" panose="020F0502020204030204" pitchFamily="34" charset="0"/>
                        </a:rPr>
                        <a:t>Side</a:t>
                      </a:r>
                      <a:endParaRPr lang="ko-KR" altLang="en-US" sz="1050" dirty="0">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3250922342"/>
                  </a:ext>
                </a:extLst>
              </a:tr>
              <a:tr h="370840">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IMEI</a:t>
                      </a:r>
                    </a:p>
                  </a:txBody>
                  <a:tcPr marL="72000"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READ_PHONE_STATE</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Persistent ID</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13</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159</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lnT w="12700" cap="flat" cmpd="sng" algn="ctr">
                      <a:solidFill>
                        <a:schemeClr val="accent3"/>
                      </a:solidFill>
                      <a:prstDash val="solid"/>
                      <a:round/>
                      <a:headEnd type="none" w="med" len="med"/>
                      <a:tailEnd type="none" w="med" len="med"/>
                    </a:lnT>
                  </a:tcPr>
                </a:tc>
                <a:extLst>
                  <a:ext uri="{0D108BD9-81ED-4DB2-BD59-A6C34878D82A}">
                    <a16:rowId xmlns:a16="http://schemas.microsoft.com/office/drawing/2014/main" val="2388692030"/>
                  </a:ext>
                </a:extLst>
              </a:tr>
              <a:tr h="370840">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Device MAC</a:t>
                      </a:r>
                    </a:p>
                  </a:txBody>
                  <a:tcPr marL="72000"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ACCESS_NETWORK_STATE</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Persistent ID</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42</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12,408</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a:t>
                      </a:r>
                    </a:p>
                  </a:txBody>
                  <a:tcPr marL="9525" marR="9525" marT="9525" marB="0" anchor="ctr"/>
                </a:tc>
                <a:extLst>
                  <a:ext uri="{0D108BD9-81ED-4DB2-BD59-A6C34878D82A}">
                    <a16:rowId xmlns:a16="http://schemas.microsoft.com/office/drawing/2014/main" val="3447695579"/>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Email</a:t>
                      </a:r>
                    </a:p>
                  </a:txBody>
                  <a:tcPr marL="72000"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GET_ACCOUNTS</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Persistent ID</a:t>
                      </a:r>
                    </a:p>
                  </a:txBody>
                  <a:tcPr marL="9525" marR="9525" marT="9525" marB="0" anchor="ctr"/>
                </a:tc>
                <a:tc gridSpan="6">
                  <a:txBody>
                    <a:bodyPr/>
                    <a:lstStyle/>
                    <a:p>
                      <a:pPr algn="l" fontAlgn="ctr"/>
                      <a:r>
                        <a:rPr lang="en-US" altLang="ko-KR" sz="1050" b="0" i="0" u="none" strike="noStrike" dirty="0" smtClean="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Not Found</a:t>
                      </a:r>
                      <a:endParaRPr lang="ko-KR" alt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extLst>
                  <a:ext uri="{0D108BD9-81ED-4DB2-BD59-A6C34878D82A}">
                    <a16:rowId xmlns:a16="http://schemas.microsoft.com/office/drawing/2014/main" val="3153821888"/>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Phone Number</a:t>
                      </a:r>
                    </a:p>
                  </a:txBody>
                  <a:tcPr marL="72000"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READ_PHONE_STATE</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Persistent ID</a:t>
                      </a:r>
                    </a:p>
                  </a:txBody>
                  <a:tcPr marL="9525" marR="9525" marT="9525" marB="0" anchor="ctr"/>
                </a:tc>
                <a:tc gridSpan="6">
                  <a:txBody>
                    <a:bodyPr/>
                    <a:lstStyle/>
                    <a:p>
                      <a:pPr marL="0" marR="0" lvl="0" indent="0" algn="l" defTabSz="914400" rtl="0" eaLnBrk="1" fontAlgn="ctr" latinLnBrk="1" hangingPunct="1">
                        <a:lnSpc>
                          <a:spcPct val="100000"/>
                        </a:lnSpc>
                        <a:spcBef>
                          <a:spcPts val="0"/>
                        </a:spcBef>
                        <a:spcAft>
                          <a:spcPts val="0"/>
                        </a:spcAft>
                        <a:buClrTx/>
                        <a:buSzTx/>
                        <a:buFontTx/>
                        <a:buNone/>
                        <a:tabLst/>
                        <a:defRPr/>
                      </a:pPr>
                      <a:r>
                        <a:rPr lang="en-US" altLang="ko-KR" sz="1050" b="0" i="0" u="none" strike="noStrike" dirty="0" smtClean="0">
                          <a:solidFill>
                            <a:srgbClr val="000000"/>
                          </a:solidFill>
                          <a:effectLst/>
                          <a:latin typeface="Calibri" panose="020F0502020204030204" pitchFamily="34" charset="0"/>
                          <a:ea typeface="+mn-ea"/>
                          <a:cs typeface="Calibri" panose="020F0502020204030204" pitchFamily="34" charset="0"/>
                        </a:rPr>
                        <a:t>Not Found</a:t>
                      </a:r>
                      <a:endParaRPr lang="ko-KR" altLang="en-US" sz="1050" b="0" i="0" u="none" strike="noStrike" dirty="0" smtClean="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extLst>
                  <a:ext uri="{0D108BD9-81ED-4DB2-BD59-A6C34878D82A}">
                    <a16:rowId xmlns:a16="http://schemas.microsoft.com/office/drawing/2014/main" val="3697564554"/>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SIM ID</a:t>
                      </a:r>
                    </a:p>
                  </a:txBody>
                  <a:tcPr marL="72000"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READ_PHONE_STATE</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Persistent ID</a:t>
                      </a:r>
                    </a:p>
                  </a:txBody>
                  <a:tcPr marL="9525" marR="9525" marT="9525" marB="0" anchor="ctr"/>
                </a:tc>
                <a:tc gridSpan="6">
                  <a:txBody>
                    <a:bodyPr/>
                    <a:lstStyle/>
                    <a:p>
                      <a:pPr algn="l" fontAlgn="ctr"/>
                      <a:r>
                        <a:rPr lang="en-US" altLang="ko-KR" sz="1050" b="0" i="0" u="none" strike="noStrike" dirty="0" smtClean="0">
                          <a:solidFill>
                            <a:srgbClr val="000000"/>
                          </a:solidFill>
                          <a:effectLst/>
                          <a:latin typeface="Calibri" panose="020F0502020204030204" pitchFamily="34" charset="0"/>
                          <a:ea typeface="+mn-ea"/>
                          <a:cs typeface="Calibri" panose="020F0502020204030204" pitchFamily="34" charset="0"/>
                        </a:rPr>
                        <a:t>Not Found</a:t>
                      </a:r>
                      <a:endParaRPr lang="ko-KR" alt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extLst>
                  <a:ext uri="{0D108BD9-81ED-4DB2-BD59-A6C34878D82A}">
                    <a16:rowId xmlns:a16="http://schemas.microsoft.com/office/drawing/2014/main" val="2375010923"/>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Router MAC</a:t>
                      </a:r>
                    </a:p>
                  </a:txBody>
                  <a:tcPr marL="72000"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ACCESS_WIFI_STATE</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Location Data</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5</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355</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a:t>
                      </a:r>
                    </a:p>
                  </a:txBody>
                  <a:tcPr marL="9525" marR="9525" marT="9525" marB="0" anchor="ctr"/>
                </a:tc>
                <a:extLst>
                  <a:ext uri="{0D108BD9-81ED-4DB2-BD59-A6C34878D82A}">
                    <a16:rowId xmlns:a16="http://schemas.microsoft.com/office/drawing/2014/main" val="1822788143"/>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Router SSID</a:t>
                      </a:r>
                    </a:p>
                  </a:txBody>
                  <a:tcPr marL="72000"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ACCESS_WIFI_STATE</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Location Data</a:t>
                      </a:r>
                    </a:p>
                  </a:txBody>
                  <a:tcPr marL="9525" marR="9525" marT="9525" marB="0" anchor="ctr"/>
                </a:tc>
                <a:tc gridSpan="6">
                  <a:txBody>
                    <a:bodyPr/>
                    <a:lstStyle/>
                    <a:p>
                      <a:pPr algn="l" fontAlgn="ctr"/>
                      <a:r>
                        <a:rPr lang="en-US" altLang="ko-KR" sz="1050" b="0" i="0" u="none" strike="noStrike" dirty="0" smtClean="0">
                          <a:solidFill>
                            <a:srgbClr val="000000"/>
                          </a:solidFill>
                          <a:effectLst/>
                          <a:latin typeface="Calibri" panose="020F0502020204030204" pitchFamily="34" charset="0"/>
                          <a:ea typeface="+mn-ea"/>
                          <a:cs typeface="Calibri" panose="020F0502020204030204" pitchFamily="34" charset="0"/>
                        </a:rPr>
                        <a:t>Not Found</a:t>
                      </a:r>
                      <a:endParaRPr lang="ko-KR" alt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hMerge="1">
                  <a:txBody>
                    <a:bodyPr/>
                    <a:lstStyle/>
                    <a:p>
                      <a:pPr algn="l" fontAlgn="ctr"/>
                      <a:endParaRPr lang="ko-KR" alt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extLst>
                  <a:ext uri="{0D108BD9-81ED-4DB2-BD59-A6C34878D82A}">
                    <a16:rowId xmlns:a16="http://schemas.microsoft.com/office/drawing/2014/main" val="3567771959"/>
                  </a:ext>
                </a:extLst>
              </a:tr>
              <a:tr h="370840">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GPS</a:t>
                      </a:r>
                    </a:p>
                  </a:txBody>
                  <a:tcPr marL="72000"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ACCESS_FINE_LOCATION</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Location Data</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a:t>
                      </a:r>
                    </a:p>
                  </a:txBody>
                  <a:tcPr marL="9525" marR="9525" marT="9525" marB="0" anchor="ctr"/>
                </a:tc>
                <a:extLst>
                  <a:ext uri="{0D108BD9-81ED-4DB2-BD59-A6C34878D82A}">
                    <a16:rowId xmlns:a16="http://schemas.microsoft.com/office/drawing/2014/main" val="2795462593"/>
                  </a:ext>
                </a:extLst>
              </a:tr>
            </a:tbl>
          </a:graphicData>
        </a:graphic>
      </p:graphicFrame>
      <p:sp>
        <p:nvSpPr>
          <p:cNvPr id="6" name="직사각형 5"/>
          <p:cNvSpPr/>
          <p:nvPr/>
        </p:nvSpPr>
        <p:spPr>
          <a:xfrm>
            <a:off x="557190" y="1901441"/>
            <a:ext cx="916465" cy="29150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7" name="직사각형 6"/>
          <p:cNvSpPr/>
          <p:nvPr/>
        </p:nvSpPr>
        <p:spPr>
          <a:xfrm>
            <a:off x="557190" y="2266425"/>
            <a:ext cx="916465" cy="29150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9" name="직사각형 8"/>
          <p:cNvSpPr/>
          <p:nvPr/>
        </p:nvSpPr>
        <p:spPr>
          <a:xfrm>
            <a:off x="557189" y="3765080"/>
            <a:ext cx="916465" cy="29150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10" name="직사각형 9"/>
          <p:cNvSpPr/>
          <p:nvPr/>
        </p:nvSpPr>
        <p:spPr>
          <a:xfrm>
            <a:off x="557189" y="4493626"/>
            <a:ext cx="916465" cy="29150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16</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346542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Result: IMEI</a:t>
            </a:r>
            <a:endParaRPr lang="ko-KR" altLang="en-US" dirty="0"/>
          </a:p>
        </p:txBody>
      </p:sp>
      <p:sp>
        <p:nvSpPr>
          <p:cNvPr id="3" name="내용 개체 틀 2"/>
          <p:cNvSpPr>
            <a:spLocks noGrp="1"/>
          </p:cNvSpPr>
          <p:nvPr>
            <p:ph idx="1"/>
          </p:nvPr>
        </p:nvSpPr>
        <p:spPr/>
        <p:txBody>
          <a:bodyPr/>
          <a:lstStyle/>
          <a:p>
            <a:r>
              <a:rPr lang="en-US" altLang="ko-KR" dirty="0"/>
              <a:t>The International Mobile Equipment Identity (IMEI) is useful to online services as a </a:t>
            </a:r>
            <a:r>
              <a:rPr lang="en-US" altLang="ko-KR" dirty="0" smtClean="0"/>
              <a:t>persistent device identifier </a:t>
            </a:r>
            <a:r>
              <a:rPr lang="en-US" altLang="ko-KR" dirty="0"/>
              <a:t>for tracking individual </a:t>
            </a:r>
            <a:r>
              <a:rPr lang="en-US" altLang="ko-KR" dirty="0" smtClean="0"/>
              <a:t>phones</a:t>
            </a:r>
          </a:p>
          <a:p>
            <a:endParaRPr lang="en-US" altLang="ko-KR" dirty="0"/>
          </a:p>
          <a:p>
            <a:r>
              <a:rPr lang="en-US" altLang="ko-KR" dirty="0" err="1"/>
              <a:t>Salmonads</a:t>
            </a:r>
            <a:r>
              <a:rPr lang="en-US" altLang="ko-KR" dirty="0"/>
              <a:t> and </a:t>
            </a:r>
            <a:r>
              <a:rPr lang="en-US" altLang="ko-KR" dirty="0" smtClean="0"/>
              <a:t>external storage</a:t>
            </a:r>
          </a:p>
          <a:p>
            <a:pPr lvl="1"/>
            <a:r>
              <a:rPr lang="en-US" altLang="ko-KR" dirty="0" smtClean="0"/>
              <a:t>They </a:t>
            </a:r>
            <a:r>
              <a:rPr lang="en-US" altLang="ko-KR" dirty="0"/>
              <a:t>identified network flows to </a:t>
            </a:r>
            <a:r>
              <a:rPr lang="en-US" altLang="ko-KR" dirty="0" err="1" smtClean="0"/>
              <a:t>salmonads</a:t>
            </a:r>
            <a:r>
              <a:rPr lang="en-US" altLang="ko-KR" dirty="0" smtClean="0"/>
              <a:t> coming </a:t>
            </a:r>
            <a:r>
              <a:rPr lang="en-US" altLang="ko-KR" dirty="0" smtClean="0"/>
              <a:t>from </a:t>
            </a:r>
            <a:r>
              <a:rPr lang="en-US" altLang="ko-KR" dirty="0"/>
              <a:t>five mobile apps that contained the </a:t>
            </a:r>
            <a:r>
              <a:rPr lang="en-US" altLang="ko-KR" b="1" dirty="0" smtClean="0"/>
              <a:t>device’s IMEI</a:t>
            </a:r>
            <a:r>
              <a:rPr lang="en-US" altLang="ko-KR" dirty="0" smtClean="0"/>
              <a:t>, </a:t>
            </a:r>
            <a:r>
              <a:rPr lang="en-US" altLang="ko-KR" dirty="0" smtClean="0"/>
              <a:t>despite </a:t>
            </a:r>
            <a:r>
              <a:rPr lang="en-US" altLang="ko-KR" dirty="0"/>
              <a:t>the fact that the apps did not have permission to </a:t>
            </a:r>
            <a:r>
              <a:rPr lang="en-US" altLang="ko-KR" dirty="0" smtClean="0"/>
              <a:t>access it</a:t>
            </a:r>
          </a:p>
          <a:p>
            <a:endParaRPr lang="en-US" altLang="ko-KR" dirty="0"/>
          </a:p>
          <a:p>
            <a:r>
              <a:rPr lang="en-US" altLang="ko-KR" dirty="0"/>
              <a:t>Baidu and </a:t>
            </a:r>
            <a:r>
              <a:rPr lang="en-US" altLang="ko-KR" dirty="0" smtClean="0"/>
              <a:t>external storage</a:t>
            </a:r>
          </a:p>
          <a:p>
            <a:pPr lvl="1"/>
            <a:r>
              <a:rPr lang="en-US" altLang="ko-KR" dirty="0"/>
              <a:t>They observed network flows containing the </a:t>
            </a:r>
            <a:r>
              <a:rPr lang="en-US" altLang="ko-KR" b="1" dirty="0"/>
              <a:t>device IMEI </a:t>
            </a:r>
            <a:r>
              <a:rPr lang="en-US" altLang="ko-KR" dirty="0"/>
              <a:t>from Disney’s Hong Kong Disneyland park app to Baidu domains</a:t>
            </a:r>
            <a:endParaRPr lang="ko-KR" altLang="en-US" dirty="0"/>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17</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3071583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Baidu and </a:t>
            </a:r>
            <a:r>
              <a:rPr lang="en-US" altLang="ko-KR" dirty="0" smtClean="0"/>
              <a:t>External Storage</a:t>
            </a:r>
            <a:endParaRPr lang="en-US" altLang="ko-KR" dirty="0"/>
          </a:p>
        </p:txBody>
      </p:sp>
      <p:sp>
        <p:nvSpPr>
          <p:cNvPr id="3" name="내용 개체 틀 2"/>
          <p:cNvSpPr>
            <a:spLocks noGrp="1"/>
          </p:cNvSpPr>
          <p:nvPr>
            <p:ph idx="1"/>
          </p:nvPr>
        </p:nvSpPr>
        <p:spPr/>
        <p:txBody>
          <a:bodyPr/>
          <a:lstStyle/>
          <a:p>
            <a:r>
              <a:rPr lang="en-US" altLang="ko-KR" dirty="0" smtClean="0"/>
              <a:t>Baidu </a:t>
            </a:r>
            <a:r>
              <a:rPr lang="en-US" altLang="ko-KR" dirty="0"/>
              <a:t>uses </a:t>
            </a:r>
            <a:r>
              <a:rPr lang="en-US" altLang="ko-KR" b="1" dirty="0"/>
              <a:t>external storage </a:t>
            </a:r>
            <a:r>
              <a:rPr lang="en-US" altLang="ko-KR" dirty="0"/>
              <a:t>as a </a:t>
            </a:r>
            <a:r>
              <a:rPr lang="en-US" altLang="ko-KR" b="1" dirty="0"/>
              <a:t>covert channel</a:t>
            </a:r>
            <a:endParaRPr lang="ko-KR" altLang="en-US" b="1" dirty="0"/>
          </a:p>
        </p:txBody>
      </p:sp>
      <p:pic>
        <p:nvPicPr>
          <p:cNvPr id="6" name="그림 5"/>
          <p:cNvPicPr>
            <a:picLocks noChangeAspect="1"/>
          </p:cNvPicPr>
          <p:nvPr/>
        </p:nvPicPr>
        <p:blipFill>
          <a:blip r:embed="rId3"/>
          <a:stretch>
            <a:fillRect/>
          </a:stretch>
        </p:blipFill>
        <p:spPr>
          <a:xfrm>
            <a:off x="2607454" y="2123461"/>
            <a:ext cx="1543100" cy="1983409"/>
          </a:xfrm>
          <a:prstGeom prst="rect">
            <a:avLst/>
          </a:prstGeom>
        </p:spPr>
      </p:pic>
      <p:pic>
        <p:nvPicPr>
          <p:cNvPr id="7" name="그림 6"/>
          <p:cNvPicPr>
            <a:picLocks noChangeAspect="1"/>
          </p:cNvPicPr>
          <p:nvPr/>
        </p:nvPicPr>
        <p:blipFill>
          <a:blip r:embed="rId4"/>
          <a:stretch>
            <a:fillRect/>
          </a:stretch>
        </p:blipFill>
        <p:spPr>
          <a:xfrm>
            <a:off x="765087" y="2137420"/>
            <a:ext cx="1534480" cy="1969450"/>
          </a:xfrm>
          <a:prstGeom prst="rect">
            <a:avLst/>
          </a:prstGeom>
        </p:spPr>
      </p:pic>
      <p:sp>
        <p:nvSpPr>
          <p:cNvPr id="8" name="TextBox 7"/>
          <p:cNvSpPr txBox="1"/>
          <p:nvPr/>
        </p:nvSpPr>
        <p:spPr>
          <a:xfrm>
            <a:off x="1071021" y="4241349"/>
            <a:ext cx="2723327" cy="523220"/>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=&gt; Fixed key</a:t>
            </a:r>
            <a:r>
              <a:rPr lang="en-US" altLang="ko-KR" sz="1400" dirty="0">
                <a:latin typeface="Calibri" panose="020F0502020204030204" pitchFamily="34" charset="0"/>
                <a:cs typeface="Calibri" panose="020F0502020204030204" pitchFamily="34" charset="0"/>
              </a:rPr>
              <a:t>: </a:t>
            </a:r>
            <a:r>
              <a:rPr lang="en-US" altLang="ko-KR" sz="1400" dirty="0" smtClean="0">
                <a:latin typeface="Calibri" panose="020F0502020204030204" pitchFamily="34" charset="0"/>
                <a:cs typeface="Calibri" panose="020F0502020204030204" pitchFamily="34" charset="0"/>
              </a:rPr>
              <a:t>“30212102dicudiab”</a:t>
            </a:r>
            <a:endParaRPr lang="ko-KR" altLang="en-US" sz="1400" dirty="0">
              <a:latin typeface="Calibri" panose="020F0502020204030204" pitchFamily="34" charset="0"/>
              <a:cs typeface="Calibri" panose="020F0502020204030204" pitchFamily="34" charset="0"/>
            </a:endParaRPr>
          </a:p>
        </p:txBody>
      </p:sp>
      <p:sp>
        <p:nvSpPr>
          <p:cNvPr id="9" name="직사각형 8"/>
          <p:cNvSpPr/>
          <p:nvPr/>
        </p:nvSpPr>
        <p:spPr>
          <a:xfrm>
            <a:off x="4517989" y="2895456"/>
            <a:ext cx="3979305" cy="5381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cxnSp>
        <p:nvCxnSpPr>
          <p:cNvPr id="10" name="직선 연결선 9"/>
          <p:cNvCxnSpPr/>
          <p:nvPr/>
        </p:nvCxnSpPr>
        <p:spPr>
          <a:xfrm>
            <a:off x="8494862" y="2885111"/>
            <a:ext cx="0" cy="552211"/>
          </a:xfrm>
          <a:prstGeom prst="line">
            <a:avLst/>
          </a:prstGeom>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7497646" y="2389741"/>
            <a:ext cx="1270452" cy="489607"/>
          </a:xfrm>
          <a:prstGeom prst="rect">
            <a:avLst/>
          </a:prstGeom>
          <a:noFill/>
        </p:spPr>
        <p:txBody>
          <a:bodyPr wrap="square" rtlCol="0" anchor="ctr">
            <a:spAutoFit/>
          </a:bodyPr>
          <a:lstStyle/>
          <a:p>
            <a:pPr algn="ctr"/>
            <a:r>
              <a:rPr lang="en-US" altLang="ko-KR" sz="1400" dirty="0">
                <a:latin typeface="Calibri" panose="020F0502020204030204" pitchFamily="34" charset="0"/>
                <a:cs typeface="Calibri" panose="020F0502020204030204" pitchFamily="34" charset="0"/>
              </a:rPr>
              <a:t>153 apps had</a:t>
            </a:r>
          </a:p>
          <a:p>
            <a:pPr algn="ctr"/>
            <a:r>
              <a:rPr lang="en-US" altLang="ko-KR" sz="1400" dirty="0">
                <a:latin typeface="Calibri" panose="020F0502020204030204" pitchFamily="34" charset="0"/>
                <a:cs typeface="Calibri" panose="020F0502020204030204" pitchFamily="34" charset="0"/>
              </a:rPr>
              <a:t>encryption key</a:t>
            </a:r>
            <a:endParaRPr lang="ko-KR" altLang="en-US" sz="1400" dirty="0">
              <a:solidFill>
                <a:srgbClr val="FF0000"/>
              </a:solidFill>
              <a:latin typeface="Calibri" panose="020F0502020204030204" pitchFamily="34" charset="0"/>
              <a:cs typeface="Calibri" panose="020F0502020204030204" pitchFamily="34" charset="0"/>
            </a:endParaRPr>
          </a:p>
        </p:txBody>
      </p:sp>
      <p:cxnSp>
        <p:nvCxnSpPr>
          <p:cNvPr id="14" name="직선 연결선 13"/>
          <p:cNvCxnSpPr/>
          <p:nvPr/>
        </p:nvCxnSpPr>
        <p:spPr>
          <a:xfrm>
            <a:off x="6959734" y="2911564"/>
            <a:ext cx="0" cy="522000"/>
          </a:xfrm>
          <a:prstGeom prst="line">
            <a:avLst/>
          </a:prstGeom>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6447686" y="3449672"/>
            <a:ext cx="1049960" cy="523220"/>
          </a:xfrm>
          <a:prstGeom prst="rect">
            <a:avLst/>
          </a:prstGeom>
          <a:noFill/>
        </p:spPr>
        <p:txBody>
          <a:bodyPr wrap="square" rtlCol="0" anchor="ctr">
            <a:spAutoFit/>
          </a:bodyPr>
          <a:lstStyle/>
          <a:p>
            <a:pPr algn="ctr"/>
            <a:r>
              <a:rPr lang="en-US" altLang="ko-KR" sz="1400" dirty="0">
                <a:latin typeface="Calibri" panose="020F0502020204030204" pitchFamily="34" charset="0"/>
                <a:cs typeface="Calibri" panose="020F0502020204030204" pitchFamily="34" charset="0"/>
              </a:rPr>
              <a:t>73 send IMEI</a:t>
            </a:r>
            <a:endParaRPr lang="ko-KR" altLang="en-US" sz="1400" dirty="0">
              <a:solidFill>
                <a:srgbClr val="FF0000"/>
              </a:solidFill>
              <a:latin typeface="Calibri" panose="020F0502020204030204" pitchFamily="34" charset="0"/>
              <a:cs typeface="Calibri" panose="020F0502020204030204" pitchFamily="34" charset="0"/>
            </a:endParaRPr>
          </a:p>
        </p:txBody>
      </p:sp>
      <p:cxnSp>
        <p:nvCxnSpPr>
          <p:cNvPr id="16" name="직선 연결선 15"/>
          <p:cNvCxnSpPr/>
          <p:nvPr/>
        </p:nvCxnSpPr>
        <p:spPr>
          <a:xfrm>
            <a:off x="5267435" y="2912111"/>
            <a:ext cx="0" cy="521453"/>
          </a:xfrm>
          <a:prstGeom prst="line">
            <a:avLst/>
          </a:prstGeom>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4584923" y="2356508"/>
            <a:ext cx="1397497" cy="538568"/>
          </a:xfrm>
          <a:prstGeom prst="rect">
            <a:avLst/>
          </a:prstGeom>
          <a:noFill/>
        </p:spPr>
        <p:txBody>
          <a:bodyPr wrap="square" rtlCol="0" anchor="ctr">
            <a:spAutoFit/>
          </a:bodyPr>
          <a:lstStyle/>
          <a:p>
            <a:pPr algn="ctr"/>
            <a:r>
              <a:rPr lang="en-US" altLang="ko-KR" sz="1400" dirty="0">
                <a:latin typeface="Calibri" panose="020F0502020204030204" pitchFamily="34" charset="0"/>
                <a:cs typeface="Calibri" panose="020F0502020204030204" pitchFamily="34" charset="0"/>
              </a:rPr>
              <a:t>20 didn’t have</a:t>
            </a:r>
          </a:p>
          <a:p>
            <a:pPr algn="ctr"/>
            <a:r>
              <a:rPr lang="en-US" altLang="ko-KR" sz="1400" dirty="0">
                <a:latin typeface="Calibri" panose="020F0502020204030204" pitchFamily="34" charset="0"/>
                <a:cs typeface="Calibri" panose="020F0502020204030204" pitchFamily="34" charset="0"/>
              </a:rPr>
              <a:t>IMEI permission</a:t>
            </a:r>
            <a:endParaRPr lang="ko-KR" altLang="en-US" sz="1400" dirty="0">
              <a:solidFill>
                <a:srgbClr val="FF0000"/>
              </a:solidFill>
              <a:latin typeface="Calibri" panose="020F0502020204030204" pitchFamily="34" charset="0"/>
              <a:cs typeface="Calibri" panose="020F0502020204030204" pitchFamily="34" charset="0"/>
            </a:endParaRPr>
          </a:p>
        </p:txBody>
      </p:sp>
      <p:cxnSp>
        <p:nvCxnSpPr>
          <p:cNvPr id="18" name="직선 연결선 17"/>
          <p:cNvCxnSpPr/>
          <p:nvPr/>
        </p:nvCxnSpPr>
        <p:spPr>
          <a:xfrm>
            <a:off x="4889726" y="2911564"/>
            <a:ext cx="0" cy="522000"/>
          </a:xfrm>
          <a:prstGeom prst="line">
            <a:avLst/>
          </a:prstGeom>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4208573" y="3449672"/>
            <a:ext cx="1049960" cy="523220"/>
          </a:xfrm>
          <a:prstGeom prst="rect">
            <a:avLst/>
          </a:prstGeom>
          <a:noFill/>
        </p:spPr>
        <p:txBody>
          <a:bodyPr wrap="square" rtlCol="0" anchor="ctr">
            <a:spAutoFit/>
          </a:bodyPr>
          <a:lstStyle/>
          <a:p>
            <a:pPr algn="ctr"/>
            <a:r>
              <a:rPr lang="en-US" altLang="ko-KR" sz="1400" dirty="0">
                <a:latin typeface="Calibri" panose="020F0502020204030204" pitchFamily="34" charset="0"/>
                <a:cs typeface="Calibri" panose="020F0502020204030204" pitchFamily="34" charset="0"/>
              </a:rPr>
              <a:t>8 actually</a:t>
            </a:r>
          </a:p>
          <a:p>
            <a:pPr algn="ctr"/>
            <a:r>
              <a:rPr lang="en-US" altLang="ko-KR" sz="1400" dirty="0">
                <a:latin typeface="Calibri" panose="020F0502020204030204" pitchFamily="34" charset="0"/>
                <a:cs typeface="Calibri" panose="020F0502020204030204" pitchFamily="34" charset="0"/>
              </a:rPr>
              <a:t>sent IMEI</a:t>
            </a:r>
            <a:endParaRPr lang="ko-KR" altLang="en-US" sz="1400" dirty="0">
              <a:solidFill>
                <a:srgbClr val="FF0000"/>
              </a:solidFill>
              <a:latin typeface="Calibri" panose="020F0502020204030204" pitchFamily="34" charset="0"/>
              <a:cs typeface="Calibri" panose="020F0502020204030204" pitchFamily="34" charset="0"/>
            </a:endParaRPr>
          </a:p>
        </p:txBody>
      </p:sp>
      <p:sp>
        <p:nvSpPr>
          <p:cNvPr id="23" name="TextBox 22"/>
          <p:cNvSpPr txBox="1"/>
          <p:nvPr/>
        </p:nvSpPr>
        <p:spPr>
          <a:xfrm>
            <a:off x="5145977" y="4349070"/>
            <a:ext cx="2723327" cy="307777"/>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IMEI to Baidu</a:t>
            </a:r>
            <a:endParaRPr lang="ko-KR" altLang="en-US" sz="1400" dirty="0">
              <a:latin typeface="Calibri" panose="020F0502020204030204" pitchFamily="34" charset="0"/>
              <a:cs typeface="Calibri" panose="020F0502020204030204" pitchFamily="34" charset="0"/>
            </a:endParaRPr>
          </a:p>
        </p:txBody>
      </p:sp>
      <p:sp>
        <p:nvSpPr>
          <p:cNvPr id="24" name="슬라이드 번호 개체 틀 23"/>
          <p:cNvSpPr>
            <a:spLocks noGrp="1"/>
          </p:cNvSpPr>
          <p:nvPr>
            <p:ph type="sldNum" sz="quarter" idx="12"/>
          </p:nvPr>
        </p:nvSpPr>
        <p:spPr/>
        <p:txBody>
          <a:bodyPr/>
          <a:lstStyle/>
          <a:p>
            <a:fld id="{97238628-3C01-4A24-9F6D-C01A27F6F37F}" type="slidenum">
              <a:rPr lang="ko-KR" altLang="en-US" smtClean="0"/>
              <a:pPr/>
              <a:t>18</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121593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p:bldP spid="15" grpId="0"/>
      <p:bldP spid="17" grpId="0"/>
      <p:bldP spid="19" grpId="0"/>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Result: </a:t>
            </a:r>
            <a:r>
              <a:rPr lang="en-US" altLang="ko-KR" dirty="0"/>
              <a:t>Network MAC Addresses</a:t>
            </a:r>
            <a:endParaRPr lang="ko-KR" altLang="en-US" dirty="0"/>
          </a:p>
        </p:txBody>
      </p:sp>
      <p:sp>
        <p:nvSpPr>
          <p:cNvPr id="3" name="내용 개체 틀 2"/>
          <p:cNvSpPr>
            <a:spLocks noGrp="1"/>
          </p:cNvSpPr>
          <p:nvPr>
            <p:ph idx="1"/>
          </p:nvPr>
        </p:nvSpPr>
        <p:spPr/>
        <p:txBody>
          <a:bodyPr/>
          <a:lstStyle/>
          <a:p>
            <a:r>
              <a:rPr lang="en-US" altLang="ko-KR" dirty="0" smtClean="0"/>
              <a:t>The system observed </a:t>
            </a:r>
            <a:r>
              <a:rPr lang="en-US" altLang="ko-KR" dirty="0"/>
              <a:t>apps transmitting the </a:t>
            </a:r>
            <a:r>
              <a:rPr lang="en-US" altLang="ko-KR" b="1" dirty="0"/>
              <a:t>device’s MAC address </a:t>
            </a:r>
            <a:r>
              <a:rPr lang="en-US" altLang="ko-KR" dirty="0" smtClean="0"/>
              <a:t>without having </a:t>
            </a:r>
            <a:r>
              <a:rPr lang="en-US" altLang="ko-KR" dirty="0"/>
              <a:t>permission to access </a:t>
            </a:r>
            <a:r>
              <a:rPr lang="en-US" altLang="ko-KR" dirty="0" smtClean="0"/>
              <a:t>it</a:t>
            </a:r>
          </a:p>
          <a:p>
            <a:pPr lvl="1"/>
            <a:r>
              <a:rPr lang="en-US" altLang="ko-KR" dirty="0" smtClean="0"/>
              <a:t>The </a:t>
            </a:r>
            <a:r>
              <a:rPr lang="en-US" altLang="ko-KR" dirty="0"/>
              <a:t>apps and SDKs </a:t>
            </a:r>
            <a:r>
              <a:rPr lang="en-US" altLang="ko-KR" dirty="0" smtClean="0"/>
              <a:t>gain access </a:t>
            </a:r>
            <a:r>
              <a:rPr lang="en-US" altLang="ko-KR" dirty="0"/>
              <a:t>to this information using C++ native code to invoke </a:t>
            </a:r>
            <a:r>
              <a:rPr lang="en-US" altLang="ko-KR" dirty="0" smtClean="0"/>
              <a:t>a number </a:t>
            </a:r>
            <a:r>
              <a:rPr lang="en-US" altLang="ko-KR" dirty="0"/>
              <a:t>of unguarded UNIX system </a:t>
            </a:r>
            <a:r>
              <a:rPr lang="en-US" altLang="ko-KR" dirty="0" smtClean="0"/>
              <a:t>calls</a:t>
            </a:r>
          </a:p>
          <a:p>
            <a:endParaRPr lang="en-US" altLang="ko-KR" dirty="0"/>
          </a:p>
          <a:p>
            <a:r>
              <a:rPr lang="en-US" altLang="ko-KR" dirty="0" smtClean="0"/>
              <a:t>Unity use IOCTLs as a </a:t>
            </a:r>
            <a:r>
              <a:rPr lang="en-US" altLang="ko-KR" b="1" dirty="0" smtClean="0"/>
              <a:t>side channel</a:t>
            </a:r>
          </a:p>
          <a:p>
            <a:pPr lvl="1"/>
            <a:r>
              <a:rPr lang="en-US" altLang="ko-KR" dirty="0" smtClean="0"/>
              <a:t>Unity opens a network socket and uses an </a:t>
            </a:r>
            <a:r>
              <a:rPr lang="en-US" altLang="ko-KR" dirty="0" err="1" smtClean="0"/>
              <a:t>ioctl</a:t>
            </a:r>
            <a:r>
              <a:rPr lang="en-US" altLang="ko-KR" dirty="0" smtClean="0"/>
              <a:t> (UNIX “input-output control”) to obtain the MAC address of the </a:t>
            </a:r>
            <a:r>
              <a:rPr lang="en-US" altLang="ko-KR" dirty="0" smtClean="0"/>
              <a:t>Wi-Fi </a:t>
            </a:r>
            <a:r>
              <a:rPr lang="en-US" altLang="ko-KR" dirty="0" smtClean="0"/>
              <a:t>network interface</a:t>
            </a:r>
          </a:p>
          <a:p>
            <a:endParaRPr lang="ko-KR" altLang="en-US" dirty="0"/>
          </a:p>
        </p:txBody>
      </p:sp>
      <p:sp>
        <p:nvSpPr>
          <p:cNvPr id="6" name="직사각형 5"/>
          <p:cNvSpPr/>
          <p:nvPr/>
        </p:nvSpPr>
        <p:spPr>
          <a:xfrm>
            <a:off x="1626218" y="4009628"/>
            <a:ext cx="5826102" cy="5381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cxnSp>
        <p:nvCxnSpPr>
          <p:cNvPr id="7" name="직선 연결선 6"/>
          <p:cNvCxnSpPr/>
          <p:nvPr/>
        </p:nvCxnSpPr>
        <p:spPr>
          <a:xfrm>
            <a:off x="5940152" y="4001967"/>
            <a:ext cx="0" cy="552211"/>
          </a:xfrm>
          <a:prstGeom prst="line">
            <a:avLst/>
          </a:prstGeom>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5292080" y="4672547"/>
            <a:ext cx="1270452" cy="307777"/>
          </a:xfrm>
          <a:prstGeom prst="rect">
            <a:avLst/>
          </a:prstGeom>
          <a:noFill/>
        </p:spPr>
        <p:txBody>
          <a:bodyPr wrap="square" rtlCol="0" anchor="ctr">
            <a:spAutoFit/>
          </a:bodyPr>
          <a:lstStyle/>
          <a:p>
            <a:pPr algn="ctr"/>
            <a:r>
              <a:rPr lang="en-US" altLang="ko-KR" sz="1400" dirty="0" smtClean="0">
                <a:latin typeface="Calibri" panose="020F0502020204030204" pitchFamily="34" charset="0"/>
                <a:cs typeface="Calibri" panose="020F0502020204030204" pitchFamily="34" charset="0"/>
              </a:rPr>
              <a:t>711 sent MAC</a:t>
            </a:r>
            <a:endParaRPr lang="ko-KR" altLang="en-US" sz="1400" dirty="0">
              <a:solidFill>
                <a:srgbClr val="FF0000"/>
              </a:solidFill>
              <a:latin typeface="Calibri" panose="020F0502020204030204" pitchFamily="34" charset="0"/>
              <a:cs typeface="Calibri" panose="020F0502020204030204" pitchFamily="34" charset="0"/>
            </a:endParaRPr>
          </a:p>
        </p:txBody>
      </p:sp>
      <p:cxnSp>
        <p:nvCxnSpPr>
          <p:cNvPr id="9" name="직선 연결선 8"/>
          <p:cNvCxnSpPr/>
          <p:nvPr/>
        </p:nvCxnSpPr>
        <p:spPr>
          <a:xfrm>
            <a:off x="7452361" y="4017579"/>
            <a:ext cx="0" cy="522000"/>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6940313" y="4566528"/>
            <a:ext cx="1049960" cy="523220"/>
          </a:xfrm>
          <a:prstGeom prst="rect">
            <a:avLst/>
          </a:prstGeom>
          <a:noFill/>
        </p:spPr>
        <p:txBody>
          <a:bodyPr wrap="square" rtlCol="0" anchor="ctr">
            <a:spAutoFit/>
          </a:bodyPr>
          <a:lstStyle/>
          <a:p>
            <a:pPr algn="ctr"/>
            <a:r>
              <a:rPr lang="en-US" altLang="ko-KR" sz="1400" dirty="0">
                <a:latin typeface="Calibri" panose="020F0502020204030204" pitchFamily="34" charset="0"/>
                <a:cs typeface="Calibri" panose="020F0502020204030204" pitchFamily="34" charset="0"/>
              </a:rPr>
              <a:t>12408 have</a:t>
            </a:r>
          </a:p>
          <a:p>
            <a:pPr algn="ctr"/>
            <a:r>
              <a:rPr lang="en-US" altLang="ko-KR" sz="1400" dirty="0" err="1">
                <a:latin typeface="Calibri" panose="020F0502020204030204" pitchFamily="34" charset="0"/>
                <a:cs typeface="Calibri" panose="020F0502020204030204" pitchFamily="34" charset="0"/>
              </a:rPr>
              <a:t>ioctl</a:t>
            </a:r>
            <a:r>
              <a:rPr lang="en-US" altLang="ko-KR" sz="1400" dirty="0">
                <a:latin typeface="Calibri" panose="020F0502020204030204" pitchFamily="34" charset="0"/>
                <a:cs typeface="Calibri" panose="020F0502020204030204" pitchFamily="34" charset="0"/>
              </a:rPr>
              <a:t> code</a:t>
            </a:r>
            <a:endParaRPr lang="ko-KR" altLang="en-US" sz="1400" dirty="0">
              <a:solidFill>
                <a:srgbClr val="FF0000"/>
              </a:solidFill>
              <a:latin typeface="Calibri" panose="020F0502020204030204" pitchFamily="34" charset="0"/>
              <a:cs typeface="Calibri" panose="020F0502020204030204" pitchFamily="34" charset="0"/>
            </a:endParaRPr>
          </a:p>
        </p:txBody>
      </p:sp>
      <p:cxnSp>
        <p:nvCxnSpPr>
          <p:cNvPr id="13" name="직선 연결선 12"/>
          <p:cNvCxnSpPr/>
          <p:nvPr/>
        </p:nvCxnSpPr>
        <p:spPr>
          <a:xfrm>
            <a:off x="2051720" y="4012312"/>
            <a:ext cx="0" cy="522000"/>
          </a:xfrm>
          <a:prstGeom prst="line">
            <a:avLst/>
          </a:prstGeom>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1170966" y="4547736"/>
            <a:ext cx="1690972" cy="489607"/>
          </a:xfrm>
          <a:prstGeom prst="rect">
            <a:avLst/>
          </a:prstGeom>
          <a:noFill/>
        </p:spPr>
        <p:txBody>
          <a:bodyPr wrap="square" rtlCol="0" anchor="ctr">
            <a:spAutoFit/>
          </a:bodyPr>
          <a:lstStyle/>
          <a:p>
            <a:pPr algn="ctr"/>
            <a:r>
              <a:rPr lang="en-US" altLang="ko-KR" sz="1400" dirty="0">
                <a:latin typeface="Calibri" panose="020F0502020204030204" pitchFamily="34" charset="0"/>
                <a:cs typeface="Calibri" panose="020F0502020204030204" pitchFamily="34" charset="0"/>
              </a:rPr>
              <a:t>42 sent MAC </a:t>
            </a:r>
          </a:p>
          <a:p>
            <a:pPr algn="ctr"/>
            <a:r>
              <a:rPr lang="en-US" altLang="ko-KR" sz="1400" dirty="0">
                <a:latin typeface="Calibri" panose="020F0502020204030204" pitchFamily="34" charset="0"/>
                <a:cs typeface="Calibri" panose="020F0502020204030204" pitchFamily="34" charset="0"/>
              </a:rPr>
              <a:t>without permission</a:t>
            </a:r>
            <a:endParaRPr lang="ko-KR" altLang="en-US" sz="1400" dirty="0">
              <a:solidFill>
                <a:srgbClr val="FF0000"/>
              </a:solidFill>
              <a:latin typeface="Calibri" panose="020F0502020204030204" pitchFamily="34" charset="0"/>
              <a:cs typeface="Calibri" panose="020F0502020204030204" pitchFamily="34" charset="0"/>
            </a:endParaRPr>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19</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283890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latin typeface="Calibri" panose="020F0502020204030204" pitchFamily="34" charset="0"/>
                <a:cs typeface="Calibri" panose="020F0502020204030204" pitchFamily="34" charset="0"/>
              </a:rPr>
              <a:t>Outline</a:t>
            </a:r>
            <a:endParaRPr lang="ko-KR" altLang="en-US" dirty="0">
              <a:latin typeface="Calibri" panose="020F0502020204030204" pitchFamily="34" charset="0"/>
              <a:cs typeface="Calibri" panose="020F0502020204030204" pitchFamily="34" charset="0"/>
            </a:endParaRPr>
          </a:p>
        </p:txBody>
      </p:sp>
      <p:sp>
        <p:nvSpPr>
          <p:cNvPr id="5" name="내용 개체 틀 2"/>
          <p:cNvSpPr>
            <a:spLocks noGrp="1"/>
          </p:cNvSpPr>
          <p:nvPr>
            <p:ph idx="1"/>
          </p:nvPr>
        </p:nvSpPr>
        <p:spPr>
          <a:xfrm>
            <a:off x="457200" y="1333500"/>
            <a:ext cx="8229600" cy="3771636"/>
          </a:xfrm>
        </p:spPr>
        <p:txBody>
          <a:bodyPr>
            <a:normAutofit/>
          </a:bodyPr>
          <a:lstStyle/>
          <a:p>
            <a:r>
              <a:rPr lang="en-US" altLang="ko-KR" dirty="0" smtClean="0"/>
              <a:t>Introduction</a:t>
            </a:r>
          </a:p>
          <a:p>
            <a:pPr marL="0" indent="0">
              <a:buNone/>
            </a:pPr>
            <a:endParaRPr lang="en-US" altLang="ko-KR" dirty="0"/>
          </a:p>
          <a:p>
            <a:r>
              <a:rPr lang="en-US" altLang="ko-KR" dirty="0" smtClean="0"/>
              <a:t>Methodology</a:t>
            </a:r>
          </a:p>
          <a:p>
            <a:pPr marL="0" indent="0">
              <a:buNone/>
            </a:pPr>
            <a:endParaRPr lang="en-US" altLang="ko-KR" dirty="0"/>
          </a:p>
          <a:p>
            <a:r>
              <a:rPr lang="en-US" altLang="ko-KR" dirty="0" smtClean="0"/>
              <a:t>Results</a:t>
            </a:r>
          </a:p>
          <a:p>
            <a:pPr marL="0" indent="0">
              <a:buNone/>
            </a:pPr>
            <a:endParaRPr lang="en-US" altLang="ko-KR" dirty="0"/>
          </a:p>
          <a:p>
            <a:r>
              <a:rPr lang="en-US" altLang="ko-KR" dirty="0" smtClean="0"/>
              <a:t>Discussion</a:t>
            </a:r>
          </a:p>
          <a:p>
            <a:endParaRPr lang="en-US" altLang="ko-KR" dirty="0"/>
          </a:p>
          <a:p>
            <a:r>
              <a:rPr lang="en-US" altLang="ko-KR" dirty="0" smtClean="0"/>
              <a:t>Summary</a:t>
            </a:r>
            <a:endParaRPr lang="en-US" altLang="ko-KR" dirty="0"/>
          </a:p>
          <a:p>
            <a:endParaRPr lang="en-US" altLang="ko-KR" dirty="0" smtClean="0"/>
          </a:p>
          <a:p>
            <a:pPr marL="0" indent="0">
              <a:buNone/>
            </a:pPr>
            <a:endParaRPr lang="en-US" altLang="ko-KR" dirty="0"/>
          </a:p>
          <a:p>
            <a:pPr marL="0" indent="0">
              <a:buNone/>
            </a:pPr>
            <a:endParaRPr lang="en-US" altLang="ko-KR" dirty="0" smtClean="0"/>
          </a:p>
          <a:p>
            <a:pPr marL="0" indent="0">
              <a:buNone/>
            </a:pPr>
            <a:endParaRPr lang="en-US" altLang="ko-KR" dirty="0"/>
          </a:p>
          <a:p>
            <a:pPr marL="0" indent="0">
              <a:buNone/>
            </a:pPr>
            <a:endParaRPr lang="ko-KR" altLang="en-US" dirty="0"/>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2</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934186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Result: </a:t>
            </a:r>
            <a:r>
              <a:rPr lang="en-US" altLang="ko-KR" dirty="0"/>
              <a:t>Router MAC </a:t>
            </a:r>
            <a:r>
              <a:rPr lang="en-US" altLang="ko-KR" dirty="0" smtClean="0"/>
              <a:t>Address and Geolocation</a:t>
            </a:r>
            <a:endParaRPr lang="ko-KR" altLang="en-US" dirty="0"/>
          </a:p>
        </p:txBody>
      </p:sp>
      <p:sp>
        <p:nvSpPr>
          <p:cNvPr id="3" name="내용 개체 틀 2"/>
          <p:cNvSpPr>
            <a:spLocks noGrp="1"/>
          </p:cNvSpPr>
          <p:nvPr>
            <p:ph idx="1"/>
          </p:nvPr>
        </p:nvSpPr>
        <p:spPr/>
        <p:txBody>
          <a:bodyPr>
            <a:normAutofit/>
          </a:bodyPr>
          <a:lstStyle/>
          <a:p>
            <a:r>
              <a:rPr lang="en-US" altLang="ko-KR" dirty="0" smtClean="0"/>
              <a:t>Apps get </a:t>
            </a:r>
            <a:r>
              <a:rPr lang="en-US" altLang="ko-KR" b="1" dirty="0" smtClean="0"/>
              <a:t>router MAC address </a:t>
            </a:r>
            <a:r>
              <a:rPr lang="en-US" altLang="ko-KR" dirty="0" smtClean="0"/>
              <a:t>through OS's </a:t>
            </a:r>
            <a:r>
              <a:rPr lang="en-US" altLang="ko-KR" dirty="0"/>
              <a:t>ARP cache </a:t>
            </a:r>
            <a:r>
              <a:rPr lang="en-US" altLang="ko-KR" dirty="0" smtClean="0"/>
              <a:t>or </a:t>
            </a:r>
            <a:r>
              <a:rPr lang="en-US" altLang="ko-KR" dirty="0"/>
              <a:t>UPnP</a:t>
            </a:r>
          </a:p>
          <a:p>
            <a:pPr lvl="1"/>
            <a:r>
              <a:rPr lang="en-US" altLang="ko-KR" dirty="0" smtClean="0"/>
              <a:t>Reading the Address Resolution Protocol (ARP) cache is done by opening the pseudo file /</a:t>
            </a:r>
            <a:r>
              <a:rPr lang="en-US" altLang="ko-KR" dirty="0" err="1" smtClean="0"/>
              <a:t>proc</a:t>
            </a:r>
            <a:r>
              <a:rPr lang="en-US" altLang="ko-KR" dirty="0" smtClean="0"/>
              <a:t>/net/</a:t>
            </a:r>
            <a:r>
              <a:rPr lang="en-US" altLang="ko-KR" dirty="0" err="1" smtClean="0"/>
              <a:t>arp</a:t>
            </a:r>
            <a:r>
              <a:rPr lang="en-US" altLang="ko-KR" dirty="0" smtClean="0"/>
              <a:t> and processing its content</a:t>
            </a:r>
          </a:p>
          <a:p>
            <a:pPr lvl="1"/>
            <a:r>
              <a:rPr lang="en-US" altLang="ko-KR" dirty="0" smtClean="0"/>
              <a:t>Another </a:t>
            </a:r>
            <a:r>
              <a:rPr lang="en-US" altLang="ko-KR" dirty="0"/>
              <a:t>technique to get the MAC address of the </a:t>
            </a:r>
            <a:r>
              <a:rPr lang="en-US" altLang="ko-KR" dirty="0" err="1"/>
              <a:t>WiFi</a:t>
            </a:r>
            <a:r>
              <a:rPr lang="en-US" altLang="ko-KR" dirty="0"/>
              <a:t> access </a:t>
            </a:r>
            <a:r>
              <a:rPr lang="en-US" altLang="ko-KR" dirty="0" smtClean="0"/>
              <a:t>point is </a:t>
            </a:r>
            <a:r>
              <a:rPr lang="en-US" altLang="ko-KR" dirty="0"/>
              <a:t>to use Universal Plug and Play </a:t>
            </a:r>
            <a:r>
              <a:rPr lang="en-US" altLang="ko-KR" dirty="0" smtClean="0"/>
              <a:t>(UPnP) </a:t>
            </a:r>
            <a:r>
              <a:rPr lang="en-US" altLang="ko-KR" dirty="0"/>
              <a:t>discovery </a:t>
            </a:r>
            <a:r>
              <a:rPr lang="en-US" altLang="ko-KR" dirty="0" smtClean="0"/>
              <a:t>protocols</a:t>
            </a:r>
          </a:p>
          <a:p>
            <a:pPr lvl="1"/>
            <a:endParaRPr lang="en-US" altLang="ko-KR" dirty="0" smtClean="0"/>
          </a:p>
          <a:p>
            <a:r>
              <a:rPr lang="en-US" altLang="ko-KR" dirty="0"/>
              <a:t>Apps </a:t>
            </a:r>
            <a:r>
              <a:rPr lang="en-US" altLang="ko-KR" dirty="0" smtClean="0"/>
              <a:t>can get </a:t>
            </a:r>
            <a:r>
              <a:rPr lang="en-US" altLang="ko-KR" sz="2000" b="1" dirty="0" smtClean="0"/>
              <a:t>geolocation</a:t>
            </a:r>
            <a:r>
              <a:rPr lang="en-US" altLang="ko-KR" sz="2000" dirty="0" smtClean="0"/>
              <a:t> data from </a:t>
            </a:r>
            <a:r>
              <a:rPr lang="en-US" altLang="ko-KR" sz="2000" dirty="0"/>
              <a:t>EXIF </a:t>
            </a:r>
            <a:r>
              <a:rPr lang="en-US" altLang="ko-KR" sz="2000" dirty="0" smtClean="0"/>
              <a:t>metadata</a:t>
            </a:r>
            <a:endParaRPr lang="en-US" altLang="ko-KR" dirty="0" smtClean="0"/>
          </a:p>
          <a:p>
            <a:pPr lvl="1"/>
            <a:r>
              <a:rPr lang="en-US" altLang="ko-KR" dirty="0"/>
              <a:t>Most of these location transmissions were not caused by circumvention of the permissions </a:t>
            </a:r>
            <a:r>
              <a:rPr lang="en-US" altLang="ko-KR" dirty="0" smtClean="0"/>
              <a:t>system</a:t>
            </a:r>
          </a:p>
          <a:p>
            <a:pPr lvl="1"/>
            <a:r>
              <a:rPr lang="en-US" altLang="ko-KR" dirty="0" smtClean="0"/>
              <a:t>While apps </a:t>
            </a:r>
            <a:r>
              <a:rPr lang="en-US" altLang="ko-KR" dirty="0"/>
              <a:t>may not be intending to circumvent the permission system, </a:t>
            </a:r>
            <a:r>
              <a:rPr lang="en-US" altLang="ko-KR" dirty="0" smtClean="0"/>
              <a:t>it </a:t>
            </a:r>
            <a:r>
              <a:rPr lang="en-US" altLang="ko-KR" dirty="0"/>
              <a:t>can be exploited by a malicious actor to gain access to the user’s location</a:t>
            </a:r>
            <a:endParaRPr lang="ko-KR" altLang="en-US" dirty="0"/>
          </a:p>
          <a:p>
            <a:endParaRPr lang="en-US" altLang="ko-KR" dirty="0" smtClean="0"/>
          </a:p>
          <a:p>
            <a:pPr lvl="1"/>
            <a:endParaRPr lang="ko-KR" altLang="en-US" dirty="0"/>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20</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19086555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SDKs </a:t>
            </a:r>
            <a:r>
              <a:rPr lang="en-US" altLang="ko-KR" dirty="0" smtClean="0"/>
              <a:t>Sending Router </a:t>
            </a:r>
            <a:r>
              <a:rPr lang="en-US" altLang="ko-KR" dirty="0" smtClean="0"/>
              <a:t>MAC </a:t>
            </a:r>
            <a:r>
              <a:rPr lang="en-US" altLang="ko-KR" dirty="0" smtClean="0"/>
              <a:t>Addresses</a:t>
            </a:r>
            <a:endParaRPr lang="ko-KR" altLang="en-US" dirty="0"/>
          </a:p>
        </p:txBody>
      </p:sp>
      <p:graphicFrame>
        <p:nvGraphicFramePr>
          <p:cNvPr id="5" name="표 4"/>
          <p:cNvGraphicFramePr>
            <a:graphicFrameLocks noGrp="1"/>
          </p:cNvGraphicFramePr>
          <p:nvPr>
            <p:extLst>
              <p:ext uri="{D42A27DB-BD31-4B8C-83A1-F6EECF244321}">
                <p14:modId xmlns:p14="http://schemas.microsoft.com/office/powerpoint/2010/main" val="3519067951"/>
              </p:ext>
            </p:extLst>
          </p:nvPr>
        </p:nvGraphicFramePr>
        <p:xfrm>
          <a:off x="539552" y="1200168"/>
          <a:ext cx="8246640" cy="4041731"/>
        </p:xfrm>
        <a:graphic>
          <a:graphicData uri="http://schemas.openxmlformats.org/drawingml/2006/table">
            <a:tbl>
              <a:tblPr firstRow="1" bandRow="1">
                <a:tableStyleId>{C083E6E3-FA7D-4D7B-A595-EF9225AFEA82}</a:tableStyleId>
              </a:tblPr>
              <a:tblGrid>
                <a:gridCol w="1224136">
                  <a:extLst>
                    <a:ext uri="{9D8B030D-6E8A-4147-A177-3AD203B41FA5}">
                      <a16:colId xmlns:a16="http://schemas.microsoft.com/office/drawing/2014/main" val="993927665"/>
                    </a:ext>
                  </a:extLst>
                </a:gridCol>
                <a:gridCol w="1512168">
                  <a:extLst>
                    <a:ext uri="{9D8B030D-6E8A-4147-A177-3AD203B41FA5}">
                      <a16:colId xmlns:a16="http://schemas.microsoft.com/office/drawing/2014/main" val="2826031831"/>
                    </a:ext>
                  </a:extLst>
                </a:gridCol>
                <a:gridCol w="1331888">
                  <a:extLst>
                    <a:ext uri="{9D8B030D-6E8A-4147-A177-3AD203B41FA5}">
                      <a16:colId xmlns:a16="http://schemas.microsoft.com/office/drawing/2014/main" val="85297741"/>
                    </a:ext>
                  </a:extLst>
                </a:gridCol>
                <a:gridCol w="696408">
                  <a:extLst>
                    <a:ext uri="{9D8B030D-6E8A-4147-A177-3AD203B41FA5}">
                      <a16:colId xmlns:a16="http://schemas.microsoft.com/office/drawing/2014/main" val="2913941258"/>
                    </a:ext>
                  </a:extLst>
                </a:gridCol>
                <a:gridCol w="696408">
                  <a:extLst>
                    <a:ext uri="{9D8B030D-6E8A-4147-A177-3AD203B41FA5}">
                      <a16:colId xmlns:a16="http://schemas.microsoft.com/office/drawing/2014/main" val="3973375241"/>
                    </a:ext>
                  </a:extLst>
                </a:gridCol>
                <a:gridCol w="696408">
                  <a:extLst>
                    <a:ext uri="{9D8B030D-6E8A-4147-A177-3AD203B41FA5}">
                      <a16:colId xmlns:a16="http://schemas.microsoft.com/office/drawing/2014/main" val="3266615008"/>
                    </a:ext>
                  </a:extLst>
                </a:gridCol>
                <a:gridCol w="696408">
                  <a:extLst>
                    <a:ext uri="{9D8B030D-6E8A-4147-A177-3AD203B41FA5}">
                      <a16:colId xmlns:a16="http://schemas.microsoft.com/office/drawing/2014/main" val="2272782917"/>
                    </a:ext>
                  </a:extLst>
                </a:gridCol>
                <a:gridCol w="696408">
                  <a:extLst>
                    <a:ext uri="{9D8B030D-6E8A-4147-A177-3AD203B41FA5}">
                      <a16:colId xmlns:a16="http://schemas.microsoft.com/office/drawing/2014/main" val="3108241389"/>
                    </a:ext>
                  </a:extLst>
                </a:gridCol>
                <a:gridCol w="696408">
                  <a:extLst>
                    <a:ext uri="{9D8B030D-6E8A-4147-A177-3AD203B41FA5}">
                      <a16:colId xmlns:a16="http://schemas.microsoft.com/office/drawing/2014/main" val="4243819605"/>
                    </a:ext>
                  </a:extLst>
                </a:gridCol>
              </a:tblGrid>
              <a:tr h="402634">
                <a:tc rowSpan="2">
                  <a:txBody>
                    <a:bodyPr/>
                    <a:lstStyle/>
                    <a:p>
                      <a:pPr algn="ctr" latinLnBrk="1"/>
                      <a:r>
                        <a:rPr lang="en-US" altLang="ko-KR" sz="1500" dirty="0" smtClean="0">
                          <a:latin typeface="Calibri" panose="020F0502020204030204" pitchFamily="34" charset="0"/>
                          <a:cs typeface="Calibri" panose="020F0502020204030204" pitchFamily="34" charset="0"/>
                        </a:rPr>
                        <a:t>SDK Name</a:t>
                      </a:r>
                      <a:endParaRPr lang="ko-KR" altLang="en-US" sz="1500" dirty="0">
                        <a:latin typeface="Calibri" panose="020F0502020204030204" pitchFamily="34" charset="0"/>
                        <a:cs typeface="Calibri" panose="020F0502020204030204" pitchFamily="34" charset="0"/>
                      </a:endParaRPr>
                    </a:p>
                  </a:txBody>
                  <a:tcPr marB="0" anchor="ctr">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latinLnBrk="1"/>
                      <a:r>
                        <a:rPr lang="en-US" altLang="ko-KR" sz="1500" dirty="0" smtClean="0">
                          <a:latin typeface="Calibri" panose="020F0502020204030204" pitchFamily="34" charset="0"/>
                          <a:cs typeface="Calibri" panose="020F0502020204030204" pitchFamily="34" charset="0"/>
                        </a:rPr>
                        <a:t>Contact Domain</a:t>
                      </a:r>
                      <a:endParaRPr lang="ko-KR" altLang="en-US" sz="1500" dirty="0">
                        <a:latin typeface="Calibri" panose="020F0502020204030204" pitchFamily="34" charset="0"/>
                        <a:cs typeface="Calibri" panose="020F0502020204030204" pitchFamily="34" charset="0"/>
                      </a:endParaRPr>
                    </a:p>
                  </a:txBody>
                  <a:tcPr marB="0" anchor="ctr">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latinLnBrk="1"/>
                      <a:r>
                        <a:rPr lang="en-US" altLang="ko-KR" sz="1500" dirty="0" smtClean="0">
                          <a:latin typeface="Calibri" panose="020F0502020204030204" pitchFamily="34" charset="0"/>
                          <a:cs typeface="Calibri" panose="020F0502020204030204" pitchFamily="34" charset="0"/>
                        </a:rPr>
                        <a:t>Incorporation Country</a:t>
                      </a:r>
                      <a:endParaRPr lang="ko-KR" altLang="en-US" sz="1500" dirty="0">
                        <a:latin typeface="Calibri" panose="020F0502020204030204" pitchFamily="34" charset="0"/>
                        <a:cs typeface="Calibri" panose="020F0502020204030204" pitchFamily="34" charset="0"/>
                      </a:endParaRPr>
                    </a:p>
                  </a:txBody>
                  <a:tcPr marB="0" anchor="ctr">
                    <a:lnL>
                      <a:noFill/>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sz="1500" b="1" kern="1200" dirty="0">
                          <a:solidFill>
                            <a:schemeClr val="tx1"/>
                          </a:solidFill>
                          <a:latin typeface="Calibri" panose="020F0502020204030204" pitchFamily="34" charset="0"/>
                          <a:ea typeface="+mn-ea"/>
                          <a:cs typeface="Calibri" panose="020F0502020204030204" pitchFamily="34" charset="0"/>
                        </a:rPr>
                        <a:t>Total </a:t>
                      </a:r>
                      <a:r>
                        <a:rPr lang="en-US" sz="1500" b="1" kern="1200" dirty="0" smtClean="0">
                          <a:solidFill>
                            <a:schemeClr val="tx1"/>
                          </a:solidFill>
                          <a:latin typeface="Calibri" panose="020F0502020204030204" pitchFamily="34" charset="0"/>
                          <a:ea typeface="+mn-ea"/>
                          <a:cs typeface="Calibri" panose="020F0502020204030204" pitchFamily="34" charset="0"/>
                        </a:rPr>
                        <a:t>Prevalence</a:t>
                      </a:r>
                      <a:endParaRPr lang="en-US" sz="1500" b="1" kern="1200" dirty="0">
                        <a:solidFill>
                          <a:schemeClr val="tx1"/>
                        </a:solidFill>
                        <a:latin typeface="Calibri" panose="020F0502020204030204" pitchFamily="34" charset="0"/>
                        <a:ea typeface="+mn-ea"/>
                        <a:cs typeface="Calibri" panose="020F0502020204030204" pitchFamily="34" charset="0"/>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latinLnBrk="1"/>
                      <a:endParaRPr lang="ko-KR" altLang="en-US"/>
                    </a:p>
                  </a:txBody>
                  <a:tcPr/>
                </a:tc>
                <a:tc gridSpan="2">
                  <a:txBody>
                    <a:bodyPr/>
                    <a:lstStyle/>
                    <a:p>
                      <a:pPr algn="ctr" fontAlgn="ctr"/>
                      <a:r>
                        <a:rPr lang="en-US" sz="1500" b="1" kern="1200" dirty="0">
                          <a:solidFill>
                            <a:schemeClr val="tx1"/>
                          </a:solidFill>
                          <a:latin typeface="Calibri" panose="020F0502020204030204" pitchFamily="34" charset="0"/>
                          <a:ea typeface="+mn-ea"/>
                          <a:cs typeface="Calibri" panose="020F0502020204030204" pitchFamily="34" charset="0"/>
                        </a:rPr>
                        <a:t>Wi-Fi Permission</a:t>
                      </a:r>
                    </a:p>
                  </a:txBody>
                  <a:tcPr marL="9525" marR="9525" marT="9525" marB="0" anchor="ctr">
                    <a:lnL>
                      <a:noFill/>
                    </a:lnL>
                    <a:lnR>
                      <a:noFill/>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latinLnBrk="1"/>
                      <a:endParaRPr lang="ko-KR" altLang="en-US"/>
                    </a:p>
                  </a:txBody>
                  <a:tcPr/>
                </a:tc>
                <a:tc gridSpan="2">
                  <a:txBody>
                    <a:bodyPr/>
                    <a:lstStyle/>
                    <a:p>
                      <a:pPr algn="ctr" fontAlgn="ctr"/>
                      <a:r>
                        <a:rPr lang="en-US" sz="1500" b="1" kern="1200" dirty="0">
                          <a:solidFill>
                            <a:schemeClr val="tx1"/>
                          </a:solidFill>
                          <a:latin typeface="Calibri" panose="020F0502020204030204" pitchFamily="34" charset="0"/>
                          <a:ea typeface="+mn-ea"/>
                          <a:cs typeface="Calibri" panose="020F0502020204030204" pitchFamily="34" charset="0"/>
                        </a:rPr>
                        <a:t>No Location </a:t>
                      </a:r>
                      <a:endParaRPr lang="en-US" sz="1500" b="1" kern="1200" dirty="0" smtClean="0">
                        <a:solidFill>
                          <a:schemeClr val="tx1"/>
                        </a:solidFill>
                        <a:latin typeface="Calibri" panose="020F0502020204030204" pitchFamily="34" charset="0"/>
                        <a:ea typeface="+mn-ea"/>
                        <a:cs typeface="Calibri" panose="020F0502020204030204" pitchFamily="34" charset="0"/>
                      </a:endParaRPr>
                    </a:p>
                    <a:p>
                      <a:pPr algn="ctr" fontAlgn="ctr"/>
                      <a:r>
                        <a:rPr lang="en-US" sz="1500" b="1" kern="1200" dirty="0" smtClean="0">
                          <a:solidFill>
                            <a:schemeClr val="tx1"/>
                          </a:solidFill>
                          <a:latin typeface="Calibri" panose="020F0502020204030204" pitchFamily="34" charset="0"/>
                          <a:ea typeface="+mn-ea"/>
                          <a:cs typeface="Calibri" panose="020F0502020204030204" pitchFamily="34" charset="0"/>
                        </a:rPr>
                        <a:t>Permission</a:t>
                      </a:r>
                      <a:endParaRPr lang="en-US" sz="1500" b="1" kern="1200" dirty="0">
                        <a:solidFill>
                          <a:schemeClr val="tx1"/>
                        </a:solidFill>
                        <a:latin typeface="Calibri" panose="020F0502020204030204" pitchFamily="34" charset="0"/>
                        <a:ea typeface="+mn-ea"/>
                        <a:cs typeface="Calibri" panose="020F0502020204030204" pitchFamily="34" charset="0"/>
                      </a:endParaRPr>
                    </a:p>
                  </a:txBody>
                  <a:tcPr marL="9525" marR="9525" marT="9525" marB="0" anchor="ctr">
                    <a:lnL>
                      <a:noFill/>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latinLnBrk="1"/>
                      <a:endParaRPr lang="ko-KR" altLang="en-US"/>
                    </a:p>
                  </a:txBody>
                  <a:tcPr/>
                </a:tc>
                <a:extLst>
                  <a:ext uri="{0D108BD9-81ED-4DB2-BD59-A6C34878D82A}">
                    <a16:rowId xmlns:a16="http://schemas.microsoft.com/office/drawing/2014/main" val="2721449604"/>
                  </a:ext>
                </a:extLst>
              </a:tr>
              <a:tr h="237446">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dirty="0"/>
                    </a:p>
                  </a:txBody>
                  <a:tcPr/>
                </a:tc>
                <a:tc>
                  <a:txBody>
                    <a:bodyPr/>
                    <a:lstStyle/>
                    <a:p>
                      <a:pPr algn="ctr" fontAlgn="ctr"/>
                      <a:r>
                        <a:rPr lang="en-US" sz="110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(Apps)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fontAlgn="ctr"/>
                      <a:r>
                        <a:rPr lang="en-US" sz="110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(Installs)</a:t>
                      </a:r>
                    </a:p>
                  </a:txBody>
                  <a:tcPr marL="9525" marR="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fontAlgn="ctr"/>
                      <a:r>
                        <a:rPr lang="en-US" sz="110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(Apps)</a:t>
                      </a:r>
                    </a:p>
                  </a:txBody>
                  <a:tcPr marL="9525" marR="9525" marT="9525"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fontAlgn="ctr"/>
                      <a:r>
                        <a:rPr lang="en-US" sz="110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(Installs)</a:t>
                      </a:r>
                    </a:p>
                  </a:txBody>
                  <a:tcPr marL="9525" marR="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fontAlgn="ctr"/>
                      <a:r>
                        <a:rPr lang="en-US" sz="110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(Apps)</a:t>
                      </a:r>
                    </a:p>
                  </a:txBody>
                  <a:tcPr marL="9525" marR="9525" marT="9525"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fontAlgn="ctr"/>
                      <a:r>
                        <a:rPr lang="en-US" sz="110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(Installs)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3250922342"/>
                  </a:ext>
                </a:extLst>
              </a:tr>
              <a:tr h="370840">
                <a:tc>
                  <a:txBody>
                    <a:bodyPr/>
                    <a:lstStyle/>
                    <a:p>
                      <a:pPr algn="l" fontAlgn="ctr"/>
                      <a:r>
                        <a:rPr lang="en-US" sz="1050" b="0" i="0" u="none" strike="noStrike" dirty="0" err="1">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AIHelp</a:t>
                      </a:r>
                      <a:endPar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endParaRP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cs30.net</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United States</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30</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sz="1050" b="0" i="0" u="none" strike="noStrike" dirty="0" smtClean="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334 </a:t>
                      </a:r>
                      <a:r>
                        <a:rPr lang="en-US" altLang="ko-KR" sz="1050" b="0" i="0" u="none" strike="noStrike" dirty="0" smtClean="0">
                          <a:solidFill>
                            <a:srgbClr val="000000"/>
                          </a:solidFill>
                          <a:effectLst/>
                          <a:latin typeface="Calibri" panose="020F0502020204030204" pitchFamily="34" charset="0"/>
                          <a:ea typeface="+mn-ea"/>
                          <a:cs typeface="Calibri" panose="020F0502020204030204" pitchFamily="34" charset="0"/>
                        </a:rPr>
                        <a:t>million</a:t>
                      </a:r>
                      <a:endPar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endParaRP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3</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210 million</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12</a:t>
                      </a:r>
                    </a:p>
                  </a:txBody>
                  <a:tcPr marL="9525" marR="9525" marT="9525" marB="0" anchor="ctr">
                    <a:lnT w="12700" cap="flat" cmpd="sng" algn="ctr">
                      <a:solidFill>
                        <a:schemeClr val="accent3"/>
                      </a:solidFill>
                      <a:prstDash val="solid"/>
                      <a:round/>
                      <a:headEnd type="none" w="med" len="med"/>
                      <a:tailEnd type="none" w="med" len="med"/>
                    </a:lnT>
                  </a:tcP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195 million</a:t>
                      </a:r>
                    </a:p>
                  </a:txBody>
                  <a:tcPr marL="9525" marR="9525" marT="9525" marB="0" anchor="ctr">
                    <a:lnT w="12700" cap="flat" cmpd="sng" algn="ctr">
                      <a:solidFill>
                        <a:schemeClr val="accent3"/>
                      </a:solidFill>
                      <a:prstDash val="solid"/>
                      <a:round/>
                      <a:headEnd type="none" w="med" len="med"/>
                      <a:tailEnd type="none" w="med" len="med"/>
                    </a:lnT>
                  </a:tcPr>
                </a:tc>
                <a:extLst>
                  <a:ext uri="{0D108BD9-81ED-4DB2-BD59-A6C34878D82A}">
                    <a16:rowId xmlns:a16="http://schemas.microsoft.com/office/drawing/2014/main" val="2388692030"/>
                  </a:ext>
                </a:extLst>
              </a:tr>
              <a:tr h="370840">
                <a:tc>
                  <a:txBody>
                    <a:bodyPr/>
                    <a:lstStyle/>
                    <a:p>
                      <a:pPr algn="l" fontAlgn="ctr"/>
                      <a:r>
                        <a:rPr lang="en-US" sz="1050" b="0" i="0" u="none" strike="noStrike" dirty="0" err="1">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Huq</a:t>
                      </a: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 Industries</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huq.io</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United Kingdom</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137</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329 million</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131</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324 million</a:t>
                      </a:r>
                    </a:p>
                  </a:txBody>
                  <a:tcPr marL="9525" marR="9525" marT="9525" marB="0" anchor="ctr"/>
                </a:tc>
                <a:extLst>
                  <a:ext uri="{0D108BD9-81ED-4DB2-BD59-A6C34878D82A}">
                    <a16:rowId xmlns:a16="http://schemas.microsoft.com/office/drawing/2014/main" val="1459866112"/>
                  </a:ext>
                </a:extLst>
              </a:tr>
              <a:tr h="370840">
                <a:tc>
                  <a:txBody>
                    <a:bodyPr/>
                    <a:lstStyle/>
                    <a:p>
                      <a:pPr algn="l" fontAlgn="ctr"/>
                      <a:r>
                        <a:rPr lang="en-US" sz="1050" b="0" i="0" u="none" strike="noStrike" dirty="0" err="1">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OpenX</a:t>
                      </a:r>
                      <a:endPar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endParaRP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openx.net</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United States</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42</a:t>
                      </a:r>
                    </a:p>
                  </a:txBody>
                  <a:tcPr marL="9525" marR="9525" marT="9525" marB="0" anchor="ctr"/>
                </a:tc>
                <a:tc>
                  <a:txBody>
                    <a:bodyPr/>
                    <a:lstStyle/>
                    <a:p>
                      <a:pPr marL="0" algn="l" defTabSz="914400" rtl="0" eaLnBrk="1" fontAlgn="ctr" latinLnBrk="1" hangingPunct="1"/>
                      <a:r>
                        <a:rPr lang="en-US" sz="1050" b="0" i="0" u="none" strike="noStrike" kern="1200" spc="-30" baseline="0"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1072 million</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7</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141 million</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23</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914 million</a:t>
                      </a:r>
                    </a:p>
                  </a:txBody>
                  <a:tcPr marL="9525" marR="9525" marT="9525" marB="0" anchor="ctr"/>
                </a:tc>
                <a:extLst>
                  <a:ext uri="{0D108BD9-81ED-4DB2-BD59-A6C34878D82A}">
                    <a16:rowId xmlns:a16="http://schemas.microsoft.com/office/drawing/2014/main" val="3447695579"/>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xiaomi</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xiaomi.com</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China</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47</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986 million</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44</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776 million</a:t>
                      </a:r>
                    </a:p>
                  </a:txBody>
                  <a:tcPr marL="9525" marR="9525" marT="9525" marB="0" anchor="ctr"/>
                </a:tc>
                <a:extLst>
                  <a:ext uri="{0D108BD9-81ED-4DB2-BD59-A6C34878D82A}">
                    <a16:rowId xmlns:a16="http://schemas.microsoft.com/office/drawing/2014/main" val="3153821888"/>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jiguang</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jpush.cn</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China</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30</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245 million</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26</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184 million</a:t>
                      </a:r>
                    </a:p>
                  </a:txBody>
                  <a:tcPr marL="9525" marR="9525" marT="9525" marB="0" anchor="ctr"/>
                </a:tc>
                <a:extLst>
                  <a:ext uri="{0D108BD9-81ED-4DB2-BD59-A6C34878D82A}">
                    <a16:rowId xmlns:a16="http://schemas.microsoft.com/office/drawing/2014/main" val="3697564554"/>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Peel</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peel-prod.com</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United States</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5</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306 million</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4</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206 million</a:t>
                      </a:r>
                    </a:p>
                  </a:txBody>
                  <a:tcPr marL="9525" marR="9525" marT="9525" marB="0" anchor="ctr"/>
                </a:tc>
                <a:extLst>
                  <a:ext uri="{0D108BD9-81ED-4DB2-BD59-A6C34878D82A}">
                    <a16:rowId xmlns:a16="http://schemas.microsoft.com/office/drawing/2014/main" val="2375010923"/>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Asurion</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mysoluto.com</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United States</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14</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 million</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14</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 million</a:t>
                      </a:r>
                    </a:p>
                  </a:txBody>
                  <a:tcPr marL="9525" marR="9525" marT="9525" marB="0" anchor="ctr"/>
                </a:tc>
                <a:extLst>
                  <a:ext uri="{0D108BD9-81ED-4DB2-BD59-A6C34878D82A}">
                    <a16:rowId xmlns:a16="http://schemas.microsoft.com/office/drawing/2014/main" val="1822788143"/>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Cheetah Mobile</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cmcm.com</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China</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a:t>
                      </a:r>
                    </a:p>
                  </a:txBody>
                  <a:tcPr marL="9525" marR="9525" marT="9525" marB="0" anchor="ctr"/>
                </a:tc>
                <a:tc>
                  <a:txBody>
                    <a:bodyPr/>
                    <a:lstStyle/>
                    <a:p>
                      <a:pPr algn="l" fontAlgn="ctr"/>
                      <a:r>
                        <a:rPr lang="en-US" sz="1050" b="0" i="0" u="none" strike="noStrike" spc="-30" baseline="0"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1001 million</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2</a:t>
                      </a:r>
                    </a:p>
                  </a:txBody>
                  <a:tcPr marL="9525" marR="9525" marT="9525" marB="0" anchor="ctr"/>
                </a:tc>
                <a:tc>
                  <a:txBody>
                    <a:bodyPr/>
                    <a:lstStyle/>
                    <a:p>
                      <a:pPr marL="0" algn="l" defTabSz="914400" rtl="0" eaLnBrk="1" fontAlgn="ctr" latinLnBrk="1" hangingPunct="1"/>
                      <a:r>
                        <a:rPr lang="en-US" sz="1050" b="0" i="0" u="none" strike="noStrike" kern="1200" spc="-30" baseline="0"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1001 million</a:t>
                      </a:r>
                    </a:p>
                  </a:txBody>
                  <a:tcPr marL="9525" marR="9525" marT="9525" marB="0" anchor="ctr"/>
                </a:tc>
                <a:extLst>
                  <a:ext uri="{0D108BD9-81ED-4DB2-BD59-A6C34878D82A}">
                    <a16:rowId xmlns:a16="http://schemas.microsoft.com/office/drawing/2014/main" val="3567771959"/>
                  </a:ext>
                </a:extLst>
              </a:tr>
              <a:tr h="370840">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Mob</a:t>
                      </a:r>
                    </a:p>
                  </a:txBody>
                  <a:tcPr marL="9525" marR="9525" marT="9525" marB="0" anchor="ctr"/>
                </a:tc>
                <a:tc>
                  <a:txBody>
                    <a:bodyPr/>
                    <a:lstStyle/>
                    <a:p>
                      <a:pPr algn="l" fontAlgn="ctr"/>
                      <a:r>
                        <a:rPr lang="en-US"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mob.com</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China</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13</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97 million</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0</a:t>
                      </a:r>
                    </a:p>
                  </a:txBody>
                  <a:tcPr marL="9525" marR="9525" marT="9525" marB="0" anchor="ctr"/>
                </a:tc>
                <a:tc>
                  <a:txBody>
                    <a:bodyPr/>
                    <a:lstStyle/>
                    <a:p>
                      <a:pPr algn="l" fontAlgn="ctr"/>
                      <a:r>
                        <a:rPr lang="en-US" altLang="ko-KR"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6</a:t>
                      </a:r>
                    </a:p>
                  </a:txBody>
                  <a:tcPr marL="9525" marR="9525" marT="9525" marB="0" anchor="ctr"/>
                </a:tc>
                <a:tc>
                  <a:txBody>
                    <a:bodyPr/>
                    <a:lstStyle/>
                    <a:p>
                      <a:pPr algn="l" fontAlgn="ctr"/>
                      <a:r>
                        <a:rPr lang="en-US" sz="1050" b="0" i="0" u="none" strike="noStrike" dirty="0">
                          <a:solidFill>
                            <a:srgbClr val="000000"/>
                          </a:solidFill>
                          <a:effectLst/>
                          <a:latin typeface="Calibri" panose="020F0502020204030204" pitchFamily="34" charset="0"/>
                          <a:ea typeface="맑은 고딕" panose="020B0503020000020004" pitchFamily="50" charset="-127"/>
                          <a:cs typeface="Calibri" panose="020F0502020204030204" pitchFamily="34" charset="0"/>
                        </a:rPr>
                        <a:t>81 million</a:t>
                      </a:r>
                    </a:p>
                  </a:txBody>
                  <a:tcPr marL="9525" marR="9525" marT="9525" marB="0" anchor="ctr"/>
                </a:tc>
                <a:extLst>
                  <a:ext uri="{0D108BD9-81ED-4DB2-BD59-A6C34878D82A}">
                    <a16:rowId xmlns:a16="http://schemas.microsoft.com/office/drawing/2014/main" val="2795462593"/>
                  </a:ext>
                </a:extLst>
              </a:tr>
            </a:tbl>
          </a:graphicData>
        </a:graphic>
      </p:graphicFrame>
      <p:sp>
        <p:nvSpPr>
          <p:cNvPr id="4" name="슬라이드 번호 개체 틀 3"/>
          <p:cNvSpPr>
            <a:spLocks noGrp="1"/>
          </p:cNvSpPr>
          <p:nvPr>
            <p:ph type="sldNum" sz="quarter" idx="12"/>
          </p:nvPr>
        </p:nvSpPr>
        <p:spPr/>
        <p:txBody>
          <a:bodyPr/>
          <a:lstStyle/>
          <a:p>
            <a:fld id="{97238628-3C01-4A24-9F6D-C01A27F6F37F}" type="slidenum">
              <a:rPr lang="ko-KR" altLang="en-US" smtClean="0"/>
              <a:pPr/>
              <a:t>21</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2429772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Limitation</a:t>
            </a:r>
            <a:endParaRPr lang="ko-KR" altLang="en-US" dirty="0"/>
          </a:p>
        </p:txBody>
      </p:sp>
      <p:sp>
        <p:nvSpPr>
          <p:cNvPr id="3" name="내용 개체 틀 2"/>
          <p:cNvSpPr>
            <a:spLocks noGrp="1"/>
          </p:cNvSpPr>
          <p:nvPr>
            <p:ph idx="1"/>
          </p:nvPr>
        </p:nvSpPr>
        <p:spPr/>
        <p:txBody>
          <a:bodyPr/>
          <a:lstStyle/>
          <a:p>
            <a:r>
              <a:rPr lang="en-US" altLang="ko-KR" dirty="0" smtClean="0"/>
              <a:t>This study focuses </a:t>
            </a:r>
            <a:r>
              <a:rPr lang="en-US" altLang="ko-KR" dirty="0"/>
              <a:t>on a subset of </a:t>
            </a:r>
            <a:r>
              <a:rPr lang="en-US" altLang="ko-KR" dirty="0" smtClean="0"/>
              <a:t>permissions labeled by google as dangerous</a:t>
            </a:r>
          </a:p>
          <a:p>
            <a:pPr lvl="1"/>
            <a:r>
              <a:rPr lang="en-US" altLang="ko-KR" dirty="0" smtClean="0"/>
              <a:t>There may be other permissions </a:t>
            </a:r>
            <a:r>
              <a:rPr lang="en-US" altLang="ko-KR" dirty="0"/>
              <a:t>not labeled as </a:t>
            </a:r>
            <a:r>
              <a:rPr lang="en-US" altLang="ko-KR" dirty="0" smtClean="0"/>
              <a:t>dangerous, while can </a:t>
            </a:r>
            <a:r>
              <a:rPr lang="en-US" altLang="ko-KR" dirty="0"/>
              <a:t>still give access to sensitive user </a:t>
            </a:r>
            <a:r>
              <a:rPr lang="en-US" altLang="ko-KR" dirty="0" smtClean="0"/>
              <a:t>data</a:t>
            </a:r>
          </a:p>
          <a:p>
            <a:endParaRPr lang="en-US" altLang="ko-KR" dirty="0" smtClean="0"/>
          </a:p>
          <a:p>
            <a:r>
              <a:rPr lang="en-US" altLang="ko-KR" dirty="0" smtClean="0"/>
              <a:t>It needed conspicuous network transmissions</a:t>
            </a:r>
          </a:p>
          <a:p>
            <a:endParaRPr lang="en-US" altLang="ko-KR" dirty="0"/>
          </a:p>
          <a:p>
            <a:r>
              <a:rPr lang="en-US" altLang="ko-KR" dirty="0" smtClean="0"/>
              <a:t>It rely </a:t>
            </a:r>
            <a:r>
              <a:rPr lang="en-US" altLang="ko-KR" dirty="0"/>
              <a:t>on the Android Exerciser Monkey as a UI </a:t>
            </a:r>
            <a:r>
              <a:rPr lang="en-US" altLang="ko-KR" dirty="0" err="1" smtClean="0"/>
              <a:t>fuzzer</a:t>
            </a:r>
            <a:endParaRPr lang="en-US" altLang="ko-KR" dirty="0" smtClean="0"/>
          </a:p>
          <a:p>
            <a:pPr lvl="1"/>
            <a:r>
              <a:rPr lang="en-US" altLang="ko-KR" dirty="0"/>
              <a:t>Monkey fails to interact with apps that require users to interact with </a:t>
            </a:r>
            <a:r>
              <a:rPr lang="en-US" altLang="ko-KR" dirty="0" smtClean="0"/>
              <a:t>specific input</a:t>
            </a:r>
          </a:p>
          <a:p>
            <a:endParaRPr lang="en-US" altLang="ko-KR" dirty="0"/>
          </a:p>
          <a:p>
            <a:r>
              <a:rPr lang="en-US" altLang="ko-KR" dirty="0" smtClean="0"/>
              <a:t>They </a:t>
            </a:r>
            <a:r>
              <a:rPr lang="en-US" altLang="ko-KR" dirty="0"/>
              <a:t>only studied apps from the Google Play Store</a:t>
            </a:r>
            <a:endParaRPr lang="ko-KR" altLang="en-US" dirty="0"/>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22</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5653377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dirty="0" smtClean="0"/>
              <a:t>Many apps implement permission-based system to grant access for sensitive information</a:t>
            </a:r>
          </a:p>
          <a:p>
            <a:pPr lvl="1"/>
            <a:r>
              <a:rPr lang="en-US" altLang="ko-KR" dirty="0" smtClean="0"/>
              <a:t>Nevertheless, malicious apps can get access to the information with permissions</a:t>
            </a:r>
          </a:p>
          <a:p>
            <a:endParaRPr lang="en-US" altLang="ko-KR" dirty="0"/>
          </a:p>
          <a:p>
            <a:r>
              <a:rPr lang="en-US" altLang="ko-KR" dirty="0" smtClean="0"/>
              <a:t>This study </a:t>
            </a:r>
            <a:r>
              <a:rPr lang="en-US" altLang="ko-KR" dirty="0"/>
              <a:t>search for evidence of side and covert channel in use</a:t>
            </a:r>
          </a:p>
          <a:p>
            <a:pPr lvl="1"/>
            <a:r>
              <a:rPr lang="en-US" altLang="ko-KR" dirty="0" smtClean="0"/>
              <a:t>They found </a:t>
            </a:r>
            <a:r>
              <a:rPr lang="en-US" altLang="ko-KR" dirty="0"/>
              <a:t>exploited bugs and storage covert channel </a:t>
            </a:r>
            <a:r>
              <a:rPr lang="en-US" altLang="ko-KR" dirty="0" smtClean="0"/>
              <a:t>use</a:t>
            </a:r>
            <a:endParaRPr lang="en-US" altLang="ko-KR" dirty="0"/>
          </a:p>
          <a:p>
            <a:endParaRPr lang="en-US" altLang="ko-KR" dirty="0"/>
          </a:p>
          <a:p>
            <a:r>
              <a:rPr lang="en-US" altLang="ko-KR" dirty="0" smtClean="0"/>
              <a:t>These </a:t>
            </a:r>
            <a:r>
              <a:rPr lang="en-US" altLang="ko-KR" dirty="0"/>
              <a:t>exploits may not necessarily be </a:t>
            </a:r>
            <a:r>
              <a:rPr lang="en-US" altLang="ko-KR" dirty="0" smtClean="0"/>
              <a:t>malicious and intentional</a:t>
            </a:r>
          </a:p>
          <a:p>
            <a:pPr lvl="1"/>
            <a:r>
              <a:rPr lang="en-US" altLang="ko-KR" dirty="0" smtClean="0"/>
              <a:t>But it can be a potential privacy issue while using the mobile application</a:t>
            </a:r>
            <a:endParaRPr lang="en-US" altLang="ko-KR" dirty="0"/>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23</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26372269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209428"/>
            <a:ext cx="7772400" cy="1225021"/>
          </a:xfrm>
        </p:spPr>
        <p:txBody>
          <a:bodyPr>
            <a:normAutofit/>
          </a:bodyPr>
          <a:lstStyle/>
          <a:p>
            <a:pPr algn="ctr"/>
            <a:r>
              <a:rPr lang="en-US" altLang="ko-KR" sz="4400" b="1" dirty="0" smtClean="0">
                <a:latin typeface="Calibri" panose="020F0502020204030204" pitchFamily="34" charset="0"/>
                <a:cs typeface="Calibri" panose="020F0502020204030204" pitchFamily="34" charset="0"/>
              </a:rPr>
              <a:t>Thanks</a:t>
            </a:r>
            <a:endParaRPr lang="ko-KR" altLang="en-US" sz="4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04257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Baidu </a:t>
            </a:r>
            <a:r>
              <a:rPr lang="en-US" altLang="ko-KR" dirty="0"/>
              <a:t>and External Storage</a:t>
            </a:r>
            <a:endParaRPr lang="ko-KR" altLang="en-US" dirty="0"/>
          </a:p>
        </p:txBody>
      </p:sp>
      <p:pic>
        <p:nvPicPr>
          <p:cNvPr id="5" name="내용 개체 틀 4"/>
          <p:cNvPicPr>
            <a:picLocks noGrp="1" noChangeAspect="1"/>
          </p:cNvPicPr>
          <p:nvPr>
            <p:ph idx="1"/>
          </p:nvPr>
        </p:nvPicPr>
        <p:blipFill>
          <a:blip r:embed="rId2"/>
          <a:stretch>
            <a:fillRect/>
          </a:stretch>
        </p:blipFill>
        <p:spPr>
          <a:xfrm>
            <a:off x="890587" y="2214562"/>
            <a:ext cx="7362825" cy="2009775"/>
          </a:xfrm>
          <a:prstGeom prst="rect">
            <a:avLst/>
          </a:prstGeom>
        </p:spPr>
      </p:pic>
      <p:sp>
        <p:nvSpPr>
          <p:cNvPr id="6" name="슬라이드 번호 개체 틀 5"/>
          <p:cNvSpPr>
            <a:spLocks noGrp="1"/>
          </p:cNvSpPr>
          <p:nvPr>
            <p:ph type="sldNum" sz="quarter" idx="12"/>
          </p:nvPr>
        </p:nvSpPr>
        <p:spPr/>
        <p:txBody>
          <a:bodyPr/>
          <a:lstStyle/>
          <a:p>
            <a:fld id="{97238628-3C01-4A24-9F6D-C01A27F6F37F}" type="slidenum">
              <a:rPr lang="ko-KR" altLang="en-US" smtClean="0"/>
              <a:pPr/>
              <a:t>25</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32042168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 </a:t>
            </a:r>
            <a:r>
              <a:rPr lang="en-US" altLang="ko-KR" dirty="0" smtClean="0"/>
              <a:t>Unity</a:t>
            </a:r>
            <a:endParaRPr lang="ko-KR" altLang="en-US" dirty="0"/>
          </a:p>
        </p:txBody>
      </p:sp>
      <p:sp>
        <p:nvSpPr>
          <p:cNvPr id="3" name="내용 개체 틀 2"/>
          <p:cNvSpPr>
            <a:spLocks noGrp="1"/>
          </p:cNvSpPr>
          <p:nvPr>
            <p:ph idx="1"/>
          </p:nvPr>
        </p:nvSpPr>
        <p:spPr/>
        <p:txBody>
          <a:bodyPr/>
          <a:lstStyle/>
          <a:p>
            <a:r>
              <a:rPr lang="en-US" altLang="ko-KR" dirty="0"/>
              <a:t>American company Unity uses </a:t>
            </a:r>
            <a:r>
              <a:rPr lang="en-US" altLang="ko-KR" dirty="0" err="1"/>
              <a:t>ioctls</a:t>
            </a:r>
            <a:r>
              <a:rPr lang="en-US" altLang="ko-KR" dirty="0"/>
              <a:t> as a side </a:t>
            </a:r>
            <a:r>
              <a:rPr lang="en-US" altLang="ko-KR" dirty="0" smtClean="0"/>
              <a:t>channel gets </a:t>
            </a:r>
            <a:r>
              <a:rPr lang="en-US" altLang="ko-KR" dirty="0"/>
              <a:t>phone's MAC address through </a:t>
            </a:r>
            <a:r>
              <a:rPr lang="en-US" altLang="ko-KR" dirty="0" smtClean="0"/>
              <a:t>a interface </a:t>
            </a:r>
            <a:r>
              <a:rPr lang="en-US" altLang="ko-KR" b="1" dirty="0" err="1" smtClean="0"/>
              <a:t>siocgifhwaddr</a:t>
            </a:r>
            <a:r>
              <a:rPr lang="en-US" altLang="ko-KR" b="1" dirty="0" smtClean="0"/>
              <a:t> </a:t>
            </a:r>
            <a:r>
              <a:rPr lang="en-US" altLang="ko-KR" b="1" dirty="0" err="1" smtClean="0"/>
              <a:t>ioctl</a:t>
            </a:r>
            <a:endParaRPr lang="ko-KR" altLang="en-US" dirty="0"/>
          </a:p>
        </p:txBody>
      </p:sp>
      <p:sp>
        <p:nvSpPr>
          <p:cNvPr id="4" name="슬라이드 번호 개체 틀 3"/>
          <p:cNvSpPr>
            <a:spLocks noGrp="1"/>
          </p:cNvSpPr>
          <p:nvPr>
            <p:ph type="sldNum" sz="quarter" idx="12"/>
          </p:nvPr>
        </p:nvSpPr>
        <p:spPr/>
        <p:txBody>
          <a:bodyPr/>
          <a:lstStyle/>
          <a:p>
            <a:fld id="{97238628-3C01-4A24-9F6D-C01A27F6F37F}" type="slidenum">
              <a:rPr lang="ko-KR" altLang="en-US" smtClean="0"/>
              <a:pPr/>
              <a:t>26</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34245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457200" y="1333500"/>
            <a:ext cx="8291264" cy="3771636"/>
          </a:xfrm>
        </p:spPr>
        <p:txBody>
          <a:bodyPr>
            <a:normAutofit lnSpcReduction="10000"/>
          </a:bodyPr>
          <a:lstStyle/>
          <a:p>
            <a:pPr fontAlgn="base"/>
            <a:r>
              <a:rPr lang="en-US" altLang="ko-KR" dirty="0" smtClean="0"/>
              <a:t>Modern </a:t>
            </a:r>
            <a:r>
              <a:rPr lang="en-US" altLang="ko-KR" dirty="0"/>
              <a:t>smartphone </a:t>
            </a:r>
            <a:r>
              <a:rPr lang="en-US" altLang="ko-KR" dirty="0" smtClean="0"/>
              <a:t>platforms implement a </a:t>
            </a:r>
            <a:r>
              <a:rPr lang="en-US" altLang="ko-KR" b="1" dirty="0"/>
              <a:t>permission-based system</a:t>
            </a:r>
            <a:r>
              <a:rPr lang="en-US" altLang="ko-KR" dirty="0"/>
              <a:t> to </a:t>
            </a:r>
            <a:r>
              <a:rPr lang="en-US" altLang="ko-KR" dirty="0" smtClean="0"/>
              <a:t>regulate access </a:t>
            </a:r>
            <a:r>
              <a:rPr lang="en-US" altLang="ko-KR" dirty="0"/>
              <a:t>to these sensitive resources by third-party </a:t>
            </a:r>
            <a:r>
              <a:rPr lang="en-US" altLang="ko-KR" dirty="0" smtClean="0"/>
              <a:t>applications</a:t>
            </a:r>
            <a:endParaRPr lang="en-US" altLang="ko-KR" dirty="0"/>
          </a:p>
          <a:p>
            <a:pPr lvl="1" fontAlgn="base"/>
            <a:r>
              <a:rPr lang="en-US" altLang="ko-KR" dirty="0" smtClean="0"/>
              <a:t>Apps </a:t>
            </a:r>
            <a:r>
              <a:rPr lang="en-US" altLang="ko-KR" dirty="0"/>
              <a:t>need permissions to access </a:t>
            </a:r>
            <a:r>
              <a:rPr lang="en-US" altLang="ko-KR" dirty="0" smtClean="0"/>
              <a:t>resources</a:t>
            </a:r>
          </a:p>
          <a:p>
            <a:pPr fontAlgn="base"/>
            <a:endParaRPr lang="en-US" altLang="ko-KR" dirty="0" smtClean="0"/>
          </a:p>
          <a:p>
            <a:pPr fontAlgn="base"/>
            <a:r>
              <a:rPr lang="en-US" altLang="ko-KR" dirty="0" smtClean="0"/>
              <a:t>There is </a:t>
            </a:r>
            <a:r>
              <a:rPr lang="en-US" altLang="ko-KR" dirty="0"/>
              <a:t>a lot of problems with it and apps </a:t>
            </a:r>
            <a:r>
              <a:rPr lang="en-US" altLang="ko-KR" dirty="0" smtClean="0"/>
              <a:t/>
            </a:r>
            <a:br>
              <a:rPr lang="en-US" altLang="ko-KR" dirty="0" smtClean="0"/>
            </a:br>
            <a:r>
              <a:rPr lang="en-US" altLang="ko-KR" dirty="0" smtClean="0"/>
              <a:t>tend </a:t>
            </a:r>
            <a:r>
              <a:rPr lang="en-US" altLang="ko-KR" dirty="0"/>
              <a:t>to overreach in the permissions</a:t>
            </a:r>
          </a:p>
          <a:p>
            <a:pPr lvl="1" fontAlgn="base"/>
            <a:r>
              <a:rPr lang="en-US" altLang="ko-KR" dirty="0" smtClean="0"/>
              <a:t>Despite </a:t>
            </a:r>
            <a:r>
              <a:rPr lang="en-US" altLang="ko-KR" dirty="0"/>
              <a:t>the failures of permission </a:t>
            </a:r>
            <a:r>
              <a:rPr lang="en-US" altLang="ko-KR" dirty="0" smtClean="0"/>
              <a:t>systems,</a:t>
            </a:r>
            <a:br>
              <a:rPr lang="en-US" altLang="ko-KR" dirty="0" smtClean="0"/>
            </a:br>
            <a:r>
              <a:rPr lang="en-US" altLang="ko-KR" dirty="0" smtClean="0"/>
              <a:t>they </a:t>
            </a:r>
            <a:r>
              <a:rPr lang="en-US" altLang="ko-KR" dirty="0"/>
              <a:t>serve an important </a:t>
            </a:r>
            <a:r>
              <a:rPr lang="en-US" altLang="ko-KR" dirty="0" smtClean="0"/>
              <a:t>purpose </a:t>
            </a:r>
            <a:endParaRPr lang="en-US" altLang="ko-KR" dirty="0"/>
          </a:p>
          <a:p>
            <a:pPr fontAlgn="base"/>
            <a:endParaRPr lang="en-US" altLang="ko-KR" dirty="0"/>
          </a:p>
          <a:p>
            <a:pPr fontAlgn="base"/>
            <a:r>
              <a:rPr lang="en-US" altLang="ko-KR" dirty="0"/>
              <a:t>In practice, security mechanisms can often be circumvented</a:t>
            </a:r>
          </a:p>
          <a:p>
            <a:pPr lvl="1" fontAlgn="base"/>
            <a:r>
              <a:rPr lang="en-US" altLang="ko-KR" b="1" dirty="0" smtClean="0"/>
              <a:t>Side </a:t>
            </a:r>
            <a:r>
              <a:rPr lang="en-US" altLang="ko-KR" b="1" dirty="0"/>
              <a:t>channels </a:t>
            </a:r>
            <a:r>
              <a:rPr lang="en-US" altLang="ko-KR" dirty="0"/>
              <a:t>and </a:t>
            </a:r>
            <a:r>
              <a:rPr lang="en-US" altLang="ko-KR" b="1" dirty="0"/>
              <a:t>covert channels </a:t>
            </a:r>
            <a:r>
              <a:rPr lang="en-US" altLang="ko-KR" dirty="0"/>
              <a:t>are two common techniques to circumvent a security </a:t>
            </a:r>
            <a:r>
              <a:rPr lang="en-US" altLang="ko-KR" dirty="0" smtClean="0"/>
              <a:t>mechanism</a:t>
            </a:r>
          </a:p>
        </p:txBody>
      </p:sp>
      <p:pic>
        <p:nvPicPr>
          <p:cNvPr id="4" name="그림 3"/>
          <p:cNvPicPr>
            <a:picLocks noChangeAspect="1"/>
          </p:cNvPicPr>
          <p:nvPr/>
        </p:nvPicPr>
        <p:blipFill>
          <a:blip r:embed="rId3"/>
          <a:stretch>
            <a:fillRect/>
          </a:stretch>
        </p:blipFill>
        <p:spPr>
          <a:xfrm>
            <a:off x="5613919" y="2000710"/>
            <a:ext cx="1386004" cy="1913704"/>
          </a:xfrm>
          <a:prstGeom prst="rect">
            <a:avLst/>
          </a:prstGeom>
        </p:spPr>
      </p:pic>
      <p:pic>
        <p:nvPicPr>
          <p:cNvPr id="9" name="그림 8"/>
          <p:cNvPicPr>
            <a:picLocks noChangeAspect="1"/>
          </p:cNvPicPr>
          <p:nvPr/>
        </p:nvPicPr>
        <p:blipFill>
          <a:blip r:embed="rId4"/>
          <a:stretch>
            <a:fillRect/>
          </a:stretch>
        </p:blipFill>
        <p:spPr>
          <a:xfrm>
            <a:off x="7098481" y="2000708"/>
            <a:ext cx="1613414" cy="1913706"/>
          </a:xfrm>
          <a:prstGeom prst="rect">
            <a:avLst/>
          </a:prstGeom>
        </p:spPr>
      </p:pic>
      <p:sp>
        <p:nvSpPr>
          <p:cNvPr id="5" name="슬라이드 번호 개체 틀 4"/>
          <p:cNvSpPr>
            <a:spLocks noGrp="1"/>
          </p:cNvSpPr>
          <p:nvPr>
            <p:ph type="sldNum" sz="quarter" idx="12"/>
          </p:nvPr>
        </p:nvSpPr>
        <p:spPr/>
        <p:txBody>
          <a:bodyPr/>
          <a:lstStyle/>
          <a:p>
            <a:fld id="{97238628-3C01-4A24-9F6D-C01A27F6F37F}" type="slidenum">
              <a:rPr lang="ko-KR" altLang="en-US" smtClean="0"/>
              <a:pPr/>
              <a:t>3</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6377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1333500"/>
            <a:ext cx="8291264" cy="3771636"/>
          </a:xfrm>
        </p:spPr>
        <p:txBody>
          <a:bodyPr>
            <a:normAutofit lnSpcReduction="10000"/>
          </a:bodyPr>
          <a:lstStyle/>
          <a:p>
            <a:pPr fontAlgn="base"/>
            <a:r>
              <a:rPr lang="en-US" altLang="ko-KR" dirty="0" smtClean="0"/>
              <a:t>Covert and side channels</a:t>
            </a:r>
            <a:endParaRPr lang="en-US" altLang="ko-KR" dirty="0"/>
          </a:p>
          <a:p>
            <a:pPr fontAlgn="base"/>
            <a:endParaRPr lang="en-US" altLang="ko-KR" dirty="0"/>
          </a:p>
          <a:p>
            <a:pPr fontAlgn="base"/>
            <a:endParaRPr lang="en-US" altLang="ko-KR" dirty="0"/>
          </a:p>
          <a:p>
            <a:pPr fontAlgn="base"/>
            <a:endParaRPr lang="en-US" altLang="ko-KR" dirty="0"/>
          </a:p>
          <a:p>
            <a:pPr fontAlgn="base"/>
            <a:endParaRPr lang="en-US" altLang="ko-KR" dirty="0"/>
          </a:p>
          <a:p>
            <a:pPr fontAlgn="base"/>
            <a:endParaRPr lang="en-US" altLang="ko-KR" dirty="0"/>
          </a:p>
          <a:p>
            <a:pPr fontAlgn="base"/>
            <a:endParaRPr lang="en-US" altLang="ko-KR" dirty="0"/>
          </a:p>
          <a:p>
            <a:pPr fontAlgn="base"/>
            <a:endParaRPr lang="en-US" altLang="ko-KR" dirty="0" smtClean="0"/>
          </a:p>
          <a:p>
            <a:pPr fontAlgn="base"/>
            <a:r>
              <a:rPr lang="en-US" altLang="ko-KR" sz="2000" dirty="0" smtClean="0"/>
              <a:t>Malicious app can get access to personal information through these channels that is not monitored by the security mechanism</a:t>
            </a:r>
          </a:p>
          <a:p>
            <a:pPr lvl="1" fontAlgn="base"/>
            <a:r>
              <a:rPr lang="en-US" altLang="ko-KR" sz="1800" dirty="0" smtClean="0"/>
              <a:t>This work searches </a:t>
            </a:r>
            <a:r>
              <a:rPr lang="en-US" altLang="ko-KR" sz="1800" dirty="0"/>
              <a:t>for evidence of side or covert channels actually being </a:t>
            </a:r>
            <a:r>
              <a:rPr lang="en-US" altLang="ko-KR" sz="1800" dirty="0" smtClean="0"/>
              <a:t>used</a:t>
            </a:r>
            <a:endParaRPr lang="en-US" altLang="ko-KR" dirty="0"/>
          </a:p>
          <a:p>
            <a:pPr marL="0" indent="0" fontAlgn="base">
              <a:buNone/>
            </a:pPr>
            <a:endParaRPr lang="en-US" altLang="ko-KR" dirty="0" smtClean="0"/>
          </a:p>
        </p:txBody>
      </p:sp>
      <p:sp>
        <p:nvSpPr>
          <p:cNvPr id="2" name="제목 1"/>
          <p:cNvSpPr>
            <a:spLocks noGrp="1"/>
          </p:cNvSpPr>
          <p:nvPr>
            <p:ph type="title"/>
          </p:nvPr>
        </p:nvSpPr>
        <p:spPr/>
        <p:txBody>
          <a:bodyPr/>
          <a:lstStyle/>
          <a:p>
            <a:r>
              <a:rPr lang="en-US" altLang="ko-KR" dirty="0" smtClean="0"/>
              <a:t>Introduction (Cont.)</a:t>
            </a:r>
            <a:endParaRPr lang="ko-KR" altLang="en-US" dirty="0"/>
          </a:p>
        </p:txBody>
      </p:sp>
      <p:pic>
        <p:nvPicPr>
          <p:cNvPr id="4" name="그림 3"/>
          <p:cNvPicPr>
            <a:picLocks noChangeAspect="1"/>
          </p:cNvPicPr>
          <p:nvPr/>
        </p:nvPicPr>
        <p:blipFill>
          <a:blip r:embed="rId3"/>
          <a:stretch>
            <a:fillRect/>
          </a:stretch>
        </p:blipFill>
        <p:spPr>
          <a:xfrm>
            <a:off x="1289260" y="1705372"/>
            <a:ext cx="2865372" cy="1952232"/>
          </a:xfrm>
          <a:prstGeom prst="rect">
            <a:avLst/>
          </a:prstGeom>
        </p:spPr>
      </p:pic>
      <p:pic>
        <p:nvPicPr>
          <p:cNvPr id="7" name="그림 6"/>
          <p:cNvPicPr>
            <a:picLocks noChangeAspect="1"/>
          </p:cNvPicPr>
          <p:nvPr/>
        </p:nvPicPr>
        <p:blipFill>
          <a:blip r:embed="rId4"/>
          <a:stretch>
            <a:fillRect/>
          </a:stretch>
        </p:blipFill>
        <p:spPr>
          <a:xfrm>
            <a:off x="4986692" y="1705372"/>
            <a:ext cx="3133016" cy="1936487"/>
          </a:xfrm>
          <a:prstGeom prst="rect">
            <a:avLst/>
          </a:prstGeom>
        </p:spPr>
      </p:pic>
      <p:sp>
        <p:nvSpPr>
          <p:cNvPr id="8" name="직사각형 7"/>
          <p:cNvSpPr/>
          <p:nvPr/>
        </p:nvSpPr>
        <p:spPr>
          <a:xfrm>
            <a:off x="7875261" y="2360188"/>
            <a:ext cx="193162" cy="761389"/>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10" name="직사각형 9"/>
          <p:cNvSpPr/>
          <p:nvPr/>
        </p:nvSpPr>
        <p:spPr>
          <a:xfrm>
            <a:off x="2241560" y="1809878"/>
            <a:ext cx="916465" cy="181002"/>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9" name="TextBox 8"/>
          <p:cNvSpPr txBox="1"/>
          <p:nvPr/>
        </p:nvSpPr>
        <p:spPr>
          <a:xfrm>
            <a:off x="1360283" y="3657604"/>
            <a:ext cx="2723325" cy="253916"/>
          </a:xfrm>
          <a:prstGeom prst="rect">
            <a:avLst/>
          </a:prstGeom>
          <a:noFill/>
        </p:spPr>
        <p:txBody>
          <a:bodyPr wrap="square" rtlCol="0" anchor="ctr">
            <a:spAutoFit/>
          </a:bodyPr>
          <a:lstStyle/>
          <a:p>
            <a:pPr algn="ctr"/>
            <a:r>
              <a:rPr lang="en-US" altLang="ko-KR" sz="1050" dirty="0" smtClean="0">
                <a:latin typeface="Calibri" panose="020F0502020204030204" pitchFamily="34" charset="0"/>
                <a:cs typeface="Calibri" panose="020F0502020204030204" pitchFamily="34" charset="0"/>
              </a:rPr>
              <a:t>Covert channel</a:t>
            </a:r>
            <a:endParaRPr lang="ko-KR" altLang="en-US" sz="1050" dirty="0">
              <a:latin typeface="Calibri" panose="020F0502020204030204" pitchFamily="34" charset="0"/>
              <a:cs typeface="Calibri" panose="020F0502020204030204" pitchFamily="34" charset="0"/>
            </a:endParaRPr>
          </a:p>
        </p:txBody>
      </p:sp>
      <p:sp>
        <p:nvSpPr>
          <p:cNvPr id="11" name="TextBox 10"/>
          <p:cNvSpPr txBox="1"/>
          <p:nvPr/>
        </p:nvSpPr>
        <p:spPr>
          <a:xfrm>
            <a:off x="5079507" y="3657604"/>
            <a:ext cx="2723325" cy="253916"/>
          </a:xfrm>
          <a:prstGeom prst="rect">
            <a:avLst/>
          </a:prstGeom>
          <a:noFill/>
        </p:spPr>
        <p:txBody>
          <a:bodyPr wrap="square" rtlCol="0" anchor="ctr">
            <a:spAutoFit/>
          </a:bodyPr>
          <a:lstStyle/>
          <a:p>
            <a:pPr algn="ctr"/>
            <a:r>
              <a:rPr lang="en-US" altLang="ko-KR" sz="1050" dirty="0" smtClean="0">
                <a:latin typeface="Calibri" panose="020F0502020204030204" pitchFamily="34" charset="0"/>
                <a:cs typeface="Calibri" panose="020F0502020204030204" pitchFamily="34" charset="0"/>
              </a:rPr>
              <a:t>Side channel</a:t>
            </a:r>
            <a:endParaRPr lang="ko-KR" altLang="en-US" sz="1050" dirty="0">
              <a:latin typeface="Calibri" panose="020F0502020204030204" pitchFamily="34" charset="0"/>
              <a:cs typeface="Calibri" panose="020F0502020204030204" pitchFamily="34" charset="0"/>
            </a:endParaRPr>
          </a:p>
        </p:txBody>
      </p:sp>
      <p:sp>
        <p:nvSpPr>
          <p:cNvPr id="5" name="슬라이드 번호 개체 틀 4"/>
          <p:cNvSpPr>
            <a:spLocks noGrp="1"/>
          </p:cNvSpPr>
          <p:nvPr>
            <p:ph type="sldNum" sz="quarter" idx="12"/>
          </p:nvPr>
        </p:nvSpPr>
        <p:spPr/>
        <p:txBody>
          <a:bodyPr/>
          <a:lstStyle/>
          <a:p>
            <a:fld id="{97238628-3C01-4A24-9F6D-C01A27F6F37F}" type="slidenum">
              <a:rPr lang="ko-KR" altLang="en-US" smtClean="0"/>
              <a:pPr/>
              <a:t>4</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323996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1333500"/>
            <a:ext cx="8291264" cy="3771636"/>
          </a:xfrm>
        </p:spPr>
        <p:txBody>
          <a:bodyPr/>
          <a:lstStyle/>
          <a:p>
            <a:pPr fontAlgn="base"/>
            <a:r>
              <a:rPr lang="en-US" altLang="ko-KR" dirty="0"/>
              <a:t>Android p</a:t>
            </a:r>
            <a:r>
              <a:rPr lang="en-US" altLang="ko-KR" dirty="0" smtClean="0"/>
              <a:t>ermissions</a:t>
            </a:r>
          </a:p>
          <a:p>
            <a:pPr fontAlgn="base"/>
            <a:endParaRPr lang="en-US" altLang="ko-KR" dirty="0"/>
          </a:p>
          <a:p>
            <a:pPr fontAlgn="base"/>
            <a:r>
              <a:rPr lang="en-US" altLang="ko-KR" dirty="0" smtClean="0"/>
              <a:t>Circumvention</a:t>
            </a:r>
          </a:p>
          <a:p>
            <a:pPr lvl="1" fontAlgn="base"/>
            <a:r>
              <a:rPr lang="en-US" altLang="ko-KR" dirty="0"/>
              <a:t>Covert c</a:t>
            </a:r>
            <a:r>
              <a:rPr lang="en-US" altLang="ko-KR" dirty="0" smtClean="0"/>
              <a:t>hannel</a:t>
            </a:r>
          </a:p>
          <a:p>
            <a:pPr lvl="1" fontAlgn="base"/>
            <a:r>
              <a:rPr lang="en-US" altLang="ko-KR" dirty="0"/>
              <a:t>Side </a:t>
            </a:r>
            <a:r>
              <a:rPr lang="en-US" altLang="ko-KR" dirty="0" smtClean="0"/>
              <a:t>channel</a:t>
            </a:r>
            <a:endParaRPr lang="en-US" altLang="ko-KR" dirty="0"/>
          </a:p>
          <a:p>
            <a:endParaRPr lang="en-US" altLang="ko-KR" dirty="0" smtClean="0"/>
          </a:p>
          <a:p>
            <a:r>
              <a:rPr lang="en-US" altLang="ko-KR" dirty="0"/>
              <a:t>App Analysis </a:t>
            </a:r>
            <a:r>
              <a:rPr lang="en-US" altLang="ko-KR" dirty="0" smtClean="0"/>
              <a:t>Methods</a:t>
            </a:r>
          </a:p>
          <a:p>
            <a:pPr lvl="1"/>
            <a:r>
              <a:rPr lang="en-US" altLang="ko-KR" dirty="0" smtClean="0"/>
              <a:t>Static analysis</a:t>
            </a:r>
          </a:p>
          <a:p>
            <a:pPr lvl="1"/>
            <a:r>
              <a:rPr lang="en-US" altLang="ko-KR" dirty="0" smtClean="0"/>
              <a:t>Dynamic analysis</a:t>
            </a:r>
          </a:p>
          <a:p>
            <a:pPr lvl="1"/>
            <a:r>
              <a:rPr lang="en-US" altLang="ko-KR" dirty="0" smtClean="0"/>
              <a:t>Hybrid analysis</a:t>
            </a:r>
            <a:endParaRPr lang="ko-KR" altLang="en-US" dirty="0"/>
          </a:p>
        </p:txBody>
      </p:sp>
      <p:sp>
        <p:nvSpPr>
          <p:cNvPr id="2" name="제목 1"/>
          <p:cNvSpPr>
            <a:spLocks noGrp="1"/>
          </p:cNvSpPr>
          <p:nvPr>
            <p:ph type="title"/>
          </p:nvPr>
        </p:nvSpPr>
        <p:spPr/>
        <p:txBody>
          <a:bodyPr/>
          <a:lstStyle/>
          <a:p>
            <a:r>
              <a:rPr lang="en-US" altLang="ko-KR" dirty="0" smtClean="0"/>
              <a:t>Background</a:t>
            </a:r>
            <a:endParaRPr lang="ko-KR" altLang="en-US" dirty="0"/>
          </a:p>
        </p:txBody>
      </p:sp>
      <p:pic>
        <p:nvPicPr>
          <p:cNvPr id="7" name="그림 6"/>
          <p:cNvPicPr>
            <a:picLocks noChangeAspect="1"/>
          </p:cNvPicPr>
          <p:nvPr/>
        </p:nvPicPr>
        <p:blipFill>
          <a:blip r:embed="rId3"/>
          <a:stretch>
            <a:fillRect/>
          </a:stretch>
        </p:blipFill>
        <p:spPr>
          <a:xfrm>
            <a:off x="3923928" y="1705372"/>
            <a:ext cx="1779170" cy="1212183"/>
          </a:xfrm>
          <a:prstGeom prst="rect">
            <a:avLst/>
          </a:prstGeom>
        </p:spPr>
      </p:pic>
      <p:pic>
        <p:nvPicPr>
          <p:cNvPr id="8" name="그림 7"/>
          <p:cNvPicPr>
            <a:picLocks noChangeAspect="1"/>
          </p:cNvPicPr>
          <p:nvPr/>
        </p:nvPicPr>
        <p:blipFill>
          <a:blip r:embed="rId4"/>
          <a:stretch>
            <a:fillRect/>
          </a:stretch>
        </p:blipFill>
        <p:spPr>
          <a:xfrm>
            <a:off x="6084168" y="1715149"/>
            <a:ext cx="1945356" cy="1202406"/>
          </a:xfrm>
          <a:prstGeom prst="rect">
            <a:avLst/>
          </a:prstGeom>
        </p:spPr>
      </p:pic>
      <p:pic>
        <p:nvPicPr>
          <p:cNvPr id="4" name="그림 3"/>
          <p:cNvPicPr>
            <a:picLocks noChangeAspect="1"/>
          </p:cNvPicPr>
          <p:nvPr/>
        </p:nvPicPr>
        <p:blipFill>
          <a:blip r:embed="rId5"/>
          <a:stretch>
            <a:fillRect/>
          </a:stretch>
        </p:blipFill>
        <p:spPr>
          <a:xfrm>
            <a:off x="4644881" y="3551869"/>
            <a:ext cx="840981" cy="1017659"/>
          </a:xfrm>
          <a:prstGeom prst="rect">
            <a:avLst/>
          </a:prstGeom>
        </p:spPr>
      </p:pic>
      <p:pic>
        <p:nvPicPr>
          <p:cNvPr id="9" name="그림 8"/>
          <p:cNvPicPr>
            <a:picLocks noChangeAspect="1"/>
          </p:cNvPicPr>
          <p:nvPr/>
        </p:nvPicPr>
        <p:blipFill>
          <a:blip r:embed="rId6"/>
          <a:stretch>
            <a:fillRect/>
          </a:stretch>
        </p:blipFill>
        <p:spPr>
          <a:xfrm>
            <a:off x="6473825" y="3572386"/>
            <a:ext cx="657584" cy="998119"/>
          </a:xfrm>
          <a:prstGeom prst="rect">
            <a:avLst/>
          </a:prstGeom>
        </p:spPr>
      </p:pic>
      <p:pic>
        <p:nvPicPr>
          <p:cNvPr id="10" name="그림 9"/>
          <p:cNvPicPr>
            <a:picLocks noChangeAspect="1"/>
          </p:cNvPicPr>
          <p:nvPr/>
        </p:nvPicPr>
        <p:blipFill>
          <a:blip r:embed="rId7">
            <a:extLst>
              <a:ext uri="{BEBA8EAE-BF5A-486C-A8C5-ECC9F3942E4B}">
                <a14:imgProps xmlns:a14="http://schemas.microsoft.com/office/drawing/2010/main">
                  <a14:imgLayer r:embed="rId8">
                    <a14:imgEffect>
                      <a14:backgroundRemoval t="0" b="100000" l="0" r="100000">
                        <a14:foregroundMark x1="51385" y1="30827" x2="51385" y2="30827"/>
                        <a14:foregroundMark x1="76574" y1="74687" x2="76574" y2="74687"/>
                        <a14:foregroundMark x1="90680" y1="88972" x2="90680" y2="88972"/>
                        <a14:foregroundMark x1="37531" y1="45363" x2="37531" y2="45363"/>
                        <a14:foregroundMark x1="33753" y1="32331" x2="31234" y2="32331"/>
                        <a14:foregroundMark x1="26700" y1="32331" x2="26700" y2="32331"/>
                        <a14:foregroundMark x1="24433" y1="33083" x2="23929" y2="35338"/>
                        <a14:foregroundMark x1="23426" y1="37845" x2="22670" y2="38847"/>
                        <a14:foregroundMark x1="22670" y1="41353" x2="30730" y2="43358"/>
                        <a14:foregroundMark x1="40302" y1="46366" x2="44836" y2="46366"/>
                        <a14:foregroundMark x1="55919" y1="43108" x2="59698" y2="40351"/>
                        <a14:foregroundMark x1="59950" y1="33835" x2="56927" y2="29825"/>
                        <a14:foregroundMark x1="55416" y1="29323" x2="52141" y2="28571"/>
                        <a14:foregroundMark x1="43073" y1="26817" x2="36524" y2="26817"/>
                        <a14:foregroundMark x1="32242" y1="28571" x2="30730" y2="31328"/>
                        <a14:foregroundMark x1="29219" y1="34085" x2="25189" y2="35840"/>
                        <a14:foregroundMark x1="22670" y1="32080" x2="22670" y2="27820"/>
                        <a14:foregroundMark x1="22670" y1="20301" x2="26196" y2="17794"/>
                        <a14:foregroundMark x1="31234" y1="15038" x2="31234" y2="15038"/>
                        <a14:foregroundMark x1="35768" y1="17544" x2="35768" y2="17544"/>
                        <a14:foregroundMark x1="36524" y1="19549" x2="29219" y2="21053"/>
                        <a14:foregroundMark x1="27960" y1="22055" x2="25189" y2="25063"/>
                        <a14:foregroundMark x1="21159" y1="30576" x2="18136" y2="36842"/>
                        <a14:foregroundMark x1="16877" y1="39599" x2="16877" y2="41604"/>
                        <a14:foregroundMark x1="16877" y1="43108" x2="19144" y2="43108"/>
                        <a14:foregroundMark x1="23426" y1="43108" x2="24433" y2="43108"/>
                        <a14:foregroundMark x1="30982" y1="44110" x2="32242" y2="44110"/>
                        <a14:foregroundMark x1="20655" y1="44862" x2="19899" y2="49624"/>
                        <a14:foregroundMark x1="23929" y1="49624" x2="23929" y2="49624"/>
                        <a14:foregroundMark x1="26196" y1="49624" x2="28967" y2="49624"/>
                        <a14:foregroundMark x1="36524" y1="49624" x2="39043" y2="49123"/>
                        <a14:foregroundMark x1="42821" y1="49123" x2="44836" y2="47870"/>
                        <a14:foregroundMark x1="49370" y1="46115" x2="50378" y2="45363"/>
                        <a14:foregroundMark x1="51637" y1="44110" x2="51637" y2="44110"/>
                        <a14:foregroundMark x1="46599" y1="46366" x2="40050" y2="47619"/>
                        <a14:foregroundMark x1="40050" y1="47619" x2="37783" y2="48622"/>
                        <a14:foregroundMark x1="60453" y1="12782" x2="59950" y2="13784"/>
                        <a14:foregroundMark x1="51385" y1="18546" x2="51385" y2="18546"/>
                        <a14:foregroundMark x1="51385" y1="18546" x2="48615" y2="18546"/>
                        <a14:foregroundMark x1="45592" y1="18546" x2="42317" y2="16541"/>
                        <a14:foregroundMark x1="37783" y1="13033" x2="37783" y2="13033"/>
                        <a14:foregroundMark x1="37280" y1="12281" x2="43829" y2="13033"/>
                        <a14:foregroundMark x1="55919" y1="16792" x2="56675" y2="17794"/>
                      </a14:backgroundRemoval>
                    </a14:imgEffect>
                  </a14:imgLayer>
                </a14:imgProps>
              </a:ext>
            </a:extLst>
          </a:blip>
          <a:stretch>
            <a:fillRect/>
          </a:stretch>
        </p:blipFill>
        <p:spPr>
          <a:xfrm>
            <a:off x="5125490" y="3810145"/>
            <a:ext cx="563523" cy="566361"/>
          </a:xfrm>
          <a:prstGeom prst="rect">
            <a:avLst/>
          </a:prstGeom>
        </p:spPr>
      </p:pic>
      <p:pic>
        <p:nvPicPr>
          <p:cNvPr id="11" name="그림 10"/>
          <p:cNvPicPr>
            <a:picLocks noChangeAspect="1"/>
          </p:cNvPicPr>
          <p:nvPr/>
        </p:nvPicPr>
        <p:blipFill>
          <a:blip r:embed="rId9"/>
          <a:stretch>
            <a:fillRect/>
          </a:stretch>
        </p:blipFill>
        <p:spPr>
          <a:xfrm>
            <a:off x="7092280" y="3869597"/>
            <a:ext cx="407679" cy="407679"/>
          </a:xfrm>
          <a:prstGeom prst="rect">
            <a:avLst/>
          </a:prstGeom>
        </p:spPr>
      </p:pic>
      <p:sp>
        <p:nvSpPr>
          <p:cNvPr id="5" name="슬라이드 번호 개체 틀 4"/>
          <p:cNvSpPr>
            <a:spLocks noGrp="1"/>
          </p:cNvSpPr>
          <p:nvPr>
            <p:ph type="sldNum" sz="quarter" idx="12"/>
          </p:nvPr>
        </p:nvSpPr>
        <p:spPr/>
        <p:txBody>
          <a:bodyPr/>
          <a:lstStyle/>
          <a:p>
            <a:fld id="{97238628-3C01-4A24-9F6D-C01A27F6F37F}" type="slidenum">
              <a:rPr lang="ko-KR" altLang="en-US" smtClean="0"/>
              <a:pPr/>
              <a:t>5</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383729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209428"/>
            <a:ext cx="7772400" cy="1225021"/>
          </a:xfrm>
        </p:spPr>
        <p:txBody>
          <a:bodyPr>
            <a:normAutofit/>
          </a:bodyPr>
          <a:lstStyle/>
          <a:p>
            <a:pPr algn="ctr"/>
            <a:r>
              <a:rPr lang="en-US" altLang="ko-KR" sz="3600" b="1" dirty="0" smtClean="0">
                <a:latin typeface="Calibri" panose="020F0502020204030204" pitchFamily="34" charset="0"/>
                <a:cs typeface="Calibri" panose="020F0502020204030204" pitchFamily="34" charset="0"/>
              </a:rPr>
              <a:t>Methodology</a:t>
            </a:r>
            <a:endParaRPr lang="ko-KR" altLang="en-US" sz="3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773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fontAlgn="base"/>
            <a:r>
              <a:rPr lang="en-US" altLang="ko-KR" dirty="0" smtClean="0"/>
              <a:t>Testing Environment</a:t>
            </a:r>
            <a:endParaRPr lang="en-US" altLang="ko-KR" dirty="0"/>
          </a:p>
        </p:txBody>
      </p:sp>
      <p:sp>
        <p:nvSpPr>
          <p:cNvPr id="3" name="내용 개체 틀 2"/>
          <p:cNvSpPr>
            <a:spLocks noGrp="1"/>
          </p:cNvSpPr>
          <p:nvPr>
            <p:ph idx="1"/>
          </p:nvPr>
        </p:nvSpPr>
        <p:spPr>
          <a:xfrm>
            <a:off x="457200" y="1333500"/>
            <a:ext cx="8291264" cy="3771636"/>
          </a:xfrm>
        </p:spPr>
        <p:txBody>
          <a:bodyPr>
            <a:normAutofit/>
          </a:bodyPr>
          <a:lstStyle/>
          <a:p>
            <a:r>
              <a:rPr lang="en-US" altLang="ko-KR" dirty="0"/>
              <a:t>App </a:t>
            </a:r>
            <a:r>
              <a:rPr lang="en-US" altLang="ko-KR" dirty="0" smtClean="0"/>
              <a:t>Collection</a:t>
            </a:r>
          </a:p>
          <a:p>
            <a:pPr lvl="1"/>
            <a:r>
              <a:rPr lang="en-US" altLang="ko-KR" dirty="0" smtClean="0"/>
              <a:t>Collecting APK files and metadata using scraper</a:t>
            </a:r>
          </a:p>
          <a:p>
            <a:endParaRPr lang="en-US" altLang="ko-KR" dirty="0"/>
          </a:p>
          <a:p>
            <a:r>
              <a:rPr lang="en-US" altLang="ko-KR" dirty="0" smtClean="0"/>
              <a:t>Static Analysis</a:t>
            </a:r>
          </a:p>
          <a:p>
            <a:pPr lvl="1"/>
            <a:r>
              <a:rPr lang="en-US" altLang="ko-KR" dirty="0" smtClean="0"/>
              <a:t>Determining data allowed to access</a:t>
            </a:r>
          </a:p>
          <a:p>
            <a:endParaRPr lang="en-US" altLang="ko-KR" dirty="0"/>
          </a:p>
          <a:p>
            <a:r>
              <a:rPr lang="en-US" altLang="ko-KR" dirty="0" smtClean="0"/>
              <a:t>Dynamic Analysis </a:t>
            </a:r>
          </a:p>
          <a:p>
            <a:pPr lvl="1"/>
            <a:r>
              <a:rPr lang="en-US" altLang="ko-KR" dirty="0" smtClean="0"/>
              <a:t>Identifying data sent out to apps</a:t>
            </a:r>
            <a:endParaRPr lang="en-US" altLang="ko-KR" dirty="0"/>
          </a:p>
          <a:p>
            <a:endParaRPr lang="en-US" altLang="ko-KR" dirty="0" smtClean="0"/>
          </a:p>
          <a:p>
            <a:r>
              <a:rPr lang="en-US" altLang="ko-KR" dirty="0" smtClean="0"/>
              <a:t>Finding </a:t>
            </a:r>
            <a:r>
              <a:rPr lang="en-US" altLang="ko-KR" dirty="0"/>
              <a:t>Side and Covert Channels</a:t>
            </a:r>
            <a:endParaRPr lang="ko-KR" altLang="en-US" dirty="0"/>
          </a:p>
        </p:txBody>
      </p:sp>
      <p:pic>
        <p:nvPicPr>
          <p:cNvPr id="8" name="그림 7"/>
          <p:cNvPicPr>
            <a:picLocks noChangeAspect="1"/>
          </p:cNvPicPr>
          <p:nvPr/>
        </p:nvPicPr>
        <p:blipFill>
          <a:blip r:embed="rId3"/>
          <a:stretch>
            <a:fillRect/>
          </a:stretch>
        </p:blipFill>
        <p:spPr>
          <a:xfrm>
            <a:off x="5639914" y="1742418"/>
            <a:ext cx="3108550" cy="3347330"/>
          </a:xfrm>
          <a:prstGeom prst="rect">
            <a:avLst/>
          </a:prstGeom>
        </p:spPr>
      </p:pic>
      <p:sp>
        <p:nvSpPr>
          <p:cNvPr id="5" name="슬라이드 번호 개체 틀 4"/>
          <p:cNvSpPr>
            <a:spLocks noGrp="1"/>
          </p:cNvSpPr>
          <p:nvPr>
            <p:ph type="sldNum" sz="quarter" idx="12"/>
          </p:nvPr>
        </p:nvSpPr>
        <p:spPr/>
        <p:txBody>
          <a:bodyPr/>
          <a:lstStyle/>
          <a:p>
            <a:fld id="{97238628-3C01-4A24-9F6D-C01A27F6F37F}" type="slidenum">
              <a:rPr lang="ko-KR" altLang="en-US" smtClean="0"/>
              <a:pPr/>
              <a:t>7</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491058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 Collection</a:t>
            </a:r>
          </a:p>
        </p:txBody>
      </p:sp>
      <p:sp>
        <p:nvSpPr>
          <p:cNvPr id="3" name="내용 개체 틀 2"/>
          <p:cNvSpPr>
            <a:spLocks noGrp="1"/>
          </p:cNvSpPr>
          <p:nvPr>
            <p:ph idx="1"/>
          </p:nvPr>
        </p:nvSpPr>
        <p:spPr>
          <a:xfrm>
            <a:off x="457200" y="1333500"/>
            <a:ext cx="8291264" cy="3771636"/>
          </a:xfrm>
        </p:spPr>
        <p:txBody>
          <a:bodyPr>
            <a:normAutofit/>
          </a:bodyPr>
          <a:lstStyle/>
          <a:p>
            <a:r>
              <a:rPr lang="en-US" altLang="ko-KR" dirty="0" smtClean="0"/>
              <a:t>All of apps were </a:t>
            </a:r>
            <a:r>
              <a:rPr lang="en-US" altLang="ko-KR" dirty="0"/>
              <a:t>downloaded from the U.S. Google Play Store </a:t>
            </a:r>
            <a:r>
              <a:rPr lang="en-US" altLang="ko-KR" dirty="0" smtClean="0"/>
              <a:t>by the purpose-built Google Play scraper </a:t>
            </a:r>
          </a:p>
          <a:p>
            <a:pPr lvl="1"/>
            <a:r>
              <a:rPr lang="en-US" altLang="ko-KR" dirty="0" smtClean="0"/>
              <a:t>These </a:t>
            </a:r>
            <a:r>
              <a:rPr lang="en-US" altLang="ko-KR" dirty="0"/>
              <a:t>include popular apps from all </a:t>
            </a:r>
            <a:r>
              <a:rPr lang="en-US" altLang="ko-KR" dirty="0" smtClean="0"/>
              <a:t>categories</a:t>
            </a:r>
            <a:endParaRPr lang="en-US" altLang="ko-KR" dirty="0"/>
          </a:p>
          <a:p>
            <a:endParaRPr lang="en-US" altLang="ko-KR" dirty="0"/>
          </a:p>
          <a:p>
            <a:r>
              <a:rPr lang="en-US" altLang="ko-KR" dirty="0" smtClean="0"/>
              <a:t>The scraper obtain </a:t>
            </a:r>
            <a:r>
              <a:rPr lang="en-US" altLang="ko-KR" dirty="0"/>
              <a:t>application </a:t>
            </a:r>
            <a:r>
              <a:rPr lang="en-US" altLang="ko-KR" dirty="0" smtClean="0"/>
              <a:t>executables </a:t>
            </a:r>
            <a:br>
              <a:rPr lang="en-US" altLang="ko-KR" dirty="0" smtClean="0"/>
            </a:br>
            <a:r>
              <a:rPr lang="en-US" altLang="ko-KR" dirty="0" smtClean="0"/>
              <a:t>(</a:t>
            </a:r>
            <a:r>
              <a:rPr lang="en-US" altLang="ko-KR" b="1" dirty="0"/>
              <a:t>APK files</a:t>
            </a:r>
            <a:r>
              <a:rPr lang="en-US" altLang="ko-KR" dirty="0"/>
              <a:t>) and their associated </a:t>
            </a:r>
            <a:r>
              <a:rPr lang="en-US" altLang="ko-KR" b="1" dirty="0" smtClean="0"/>
              <a:t>metadata</a:t>
            </a:r>
            <a:endParaRPr lang="en-US" altLang="ko-KR" b="1" dirty="0"/>
          </a:p>
          <a:p>
            <a:endParaRPr lang="en-US" altLang="ko-KR" dirty="0" smtClean="0"/>
          </a:p>
          <a:p>
            <a:r>
              <a:rPr lang="en-US" altLang="ko-KR" dirty="0" smtClean="0"/>
              <a:t>The scraper periodically checks </a:t>
            </a:r>
            <a:r>
              <a:rPr lang="en-US" altLang="ko-KR" dirty="0"/>
              <a:t>if a new </a:t>
            </a:r>
            <a:r>
              <a:rPr lang="en-US" altLang="ko-KR" dirty="0" smtClean="0"/>
              <a:t>version </a:t>
            </a:r>
            <a:br>
              <a:rPr lang="en-US" altLang="ko-KR" dirty="0" smtClean="0"/>
            </a:br>
            <a:r>
              <a:rPr lang="en-US" altLang="ko-KR" dirty="0" smtClean="0"/>
              <a:t>of an app is </a:t>
            </a:r>
            <a:r>
              <a:rPr lang="en-US" altLang="ko-KR" dirty="0"/>
              <a:t>available and downloads </a:t>
            </a:r>
            <a:r>
              <a:rPr lang="en-US" altLang="ko-KR" dirty="0" smtClean="0"/>
              <a:t>it</a:t>
            </a:r>
            <a:endParaRPr lang="en-US" altLang="ko-KR" dirty="0"/>
          </a:p>
          <a:p>
            <a:pPr lvl="1"/>
            <a:r>
              <a:rPr lang="en-US" altLang="ko-KR" dirty="0" smtClean="0"/>
              <a:t>The dataset of consists of 252,864 different </a:t>
            </a:r>
            <a:br>
              <a:rPr lang="en-US" altLang="ko-KR" dirty="0" smtClean="0"/>
            </a:br>
            <a:r>
              <a:rPr lang="en-US" altLang="ko-KR" dirty="0" smtClean="0"/>
              <a:t>versions of 88,113 Android apps</a:t>
            </a:r>
          </a:p>
        </p:txBody>
      </p:sp>
      <p:pic>
        <p:nvPicPr>
          <p:cNvPr id="5" name="그림 4"/>
          <p:cNvPicPr>
            <a:picLocks noChangeAspect="1"/>
          </p:cNvPicPr>
          <p:nvPr/>
        </p:nvPicPr>
        <p:blipFill>
          <a:blip r:embed="rId3"/>
          <a:stretch>
            <a:fillRect/>
          </a:stretch>
        </p:blipFill>
        <p:spPr>
          <a:xfrm>
            <a:off x="5639914" y="1742418"/>
            <a:ext cx="3108550" cy="3347330"/>
          </a:xfrm>
          <a:prstGeom prst="rect">
            <a:avLst/>
          </a:prstGeom>
        </p:spPr>
      </p:pic>
      <p:sp>
        <p:nvSpPr>
          <p:cNvPr id="6" name="직사각형 5"/>
          <p:cNvSpPr/>
          <p:nvPr/>
        </p:nvSpPr>
        <p:spPr>
          <a:xfrm>
            <a:off x="6290651" y="1717365"/>
            <a:ext cx="657613" cy="73578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7" name="슬라이드 번호 개체 틀 6"/>
          <p:cNvSpPr>
            <a:spLocks noGrp="1"/>
          </p:cNvSpPr>
          <p:nvPr>
            <p:ph type="sldNum" sz="quarter" idx="12"/>
          </p:nvPr>
        </p:nvSpPr>
        <p:spPr/>
        <p:txBody>
          <a:bodyPr/>
          <a:lstStyle/>
          <a:p>
            <a:fld id="{97238628-3C01-4A24-9F6D-C01A27F6F37F}" type="slidenum">
              <a:rPr lang="ko-KR" altLang="en-US" smtClean="0"/>
              <a:pPr/>
              <a:t>8</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4198869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Static Analysis</a:t>
            </a:r>
            <a:endParaRPr lang="en-US" altLang="ko-KR" dirty="0"/>
          </a:p>
        </p:txBody>
      </p:sp>
      <p:sp>
        <p:nvSpPr>
          <p:cNvPr id="3" name="내용 개체 틀 2"/>
          <p:cNvSpPr>
            <a:spLocks noGrp="1"/>
          </p:cNvSpPr>
          <p:nvPr>
            <p:ph idx="1"/>
          </p:nvPr>
        </p:nvSpPr>
        <p:spPr>
          <a:xfrm>
            <a:off x="457200" y="1333500"/>
            <a:ext cx="8291264" cy="3771636"/>
          </a:xfrm>
        </p:spPr>
        <p:txBody>
          <a:bodyPr>
            <a:normAutofit/>
          </a:bodyPr>
          <a:lstStyle/>
          <a:p>
            <a:pPr fontAlgn="base"/>
            <a:r>
              <a:rPr lang="en-US" altLang="ko-KR" dirty="0"/>
              <a:t>The static analysis phase determines all of the </a:t>
            </a:r>
            <a:r>
              <a:rPr lang="en-US" altLang="ko-KR" b="1" dirty="0"/>
              <a:t>data</a:t>
            </a:r>
            <a:r>
              <a:rPr lang="en-US" altLang="ko-KR" dirty="0"/>
              <a:t> that </a:t>
            </a:r>
            <a:r>
              <a:rPr lang="en-US" altLang="ko-KR" dirty="0" smtClean="0"/>
              <a:t>the </a:t>
            </a:r>
            <a:r>
              <a:rPr lang="en-US" altLang="ko-KR" b="1" dirty="0"/>
              <a:t>apps can </a:t>
            </a:r>
            <a:r>
              <a:rPr lang="en-US" altLang="ko-KR" b="1" dirty="0" smtClean="0"/>
              <a:t>access</a:t>
            </a:r>
          </a:p>
          <a:p>
            <a:pPr lvl="1" fontAlgn="base"/>
            <a:r>
              <a:rPr lang="en-US" altLang="ko-KR" dirty="0"/>
              <a:t>Android the permission model is </a:t>
            </a:r>
            <a:r>
              <a:rPr lang="en-US" altLang="ko-KR" dirty="0" smtClean="0"/>
              <a:t>that the apps </a:t>
            </a:r>
            <a:br>
              <a:rPr lang="en-US" altLang="ko-KR" dirty="0" smtClean="0"/>
            </a:br>
            <a:r>
              <a:rPr lang="en-US" altLang="ko-KR" dirty="0" smtClean="0"/>
              <a:t>have </a:t>
            </a:r>
            <a:r>
              <a:rPr lang="en-US" altLang="ko-KR" dirty="0"/>
              <a:t>to declare the </a:t>
            </a:r>
            <a:r>
              <a:rPr lang="en-US" altLang="ko-KR" dirty="0" smtClean="0"/>
              <a:t>permissions to access data</a:t>
            </a:r>
            <a:endParaRPr lang="en-US" altLang="ko-KR" dirty="0"/>
          </a:p>
          <a:p>
            <a:pPr lvl="1" fontAlgn="base"/>
            <a:r>
              <a:rPr lang="en-US" altLang="ko-KR" dirty="0" smtClean="0"/>
              <a:t>It the app is going </a:t>
            </a:r>
            <a:r>
              <a:rPr lang="en-US" altLang="ko-KR" dirty="0"/>
              <a:t>to use </a:t>
            </a:r>
            <a:r>
              <a:rPr lang="en-US" altLang="ko-KR" dirty="0" smtClean="0"/>
              <a:t>location, it needs </a:t>
            </a:r>
            <a:r>
              <a:rPr lang="en-US" altLang="ko-KR" dirty="0"/>
              <a:t>to </a:t>
            </a:r>
            <a:r>
              <a:rPr lang="en-US" altLang="ko-KR" dirty="0" smtClean="0"/>
              <a:t/>
            </a:r>
            <a:br>
              <a:rPr lang="en-US" altLang="ko-KR" dirty="0" smtClean="0"/>
            </a:br>
            <a:r>
              <a:rPr lang="en-US" altLang="ko-KR" dirty="0" smtClean="0"/>
              <a:t>claim </a:t>
            </a:r>
            <a:r>
              <a:rPr lang="en-US" altLang="ko-KR" dirty="0"/>
              <a:t>effectively </a:t>
            </a:r>
            <a:r>
              <a:rPr lang="en-US" altLang="ko-KR" dirty="0" smtClean="0"/>
              <a:t>that it is </a:t>
            </a:r>
            <a:r>
              <a:rPr lang="en-US" altLang="ko-KR" dirty="0"/>
              <a:t>going to use </a:t>
            </a:r>
            <a:r>
              <a:rPr lang="en-US" altLang="ko-KR" dirty="0" smtClean="0"/>
              <a:t>location</a:t>
            </a:r>
            <a:endParaRPr lang="en-US" altLang="ko-KR" dirty="0"/>
          </a:p>
          <a:p>
            <a:pPr fontAlgn="base"/>
            <a:endParaRPr lang="en-US" altLang="ko-KR" dirty="0" smtClean="0"/>
          </a:p>
          <a:p>
            <a:pPr fontAlgn="base"/>
            <a:r>
              <a:rPr lang="en-US" altLang="ko-KR" dirty="0" smtClean="0"/>
              <a:t>The system can inspect </a:t>
            </a:r>
            <a:r>
              <a:rPr lang="en-US" altLang="ko-KR" dirty="0"/>
              <a:t>an app </a:t>
            </a:r>
            <a:r>
              <a:rPr lang="en-US" altLang="ko-KR" dirty="0" smtClean="0"/>
              <a:t>code and </a:t>
            </a:r>
            <a:r>
              <a:rPr lang="en-US" altLang="ko-KR" dirty="0"/>
              <a:t>figure </a:t>
            </a:r>
            <a:r>
              <a:rPr lang="en-US" altLang="ko-KR" dirty="0" smtClean="0"/>
              <a:t/>
            </a:r>
            <a:br>
              <a:rPr lang="en-US" altLang="ko-KR" dirty="0" smtClean="0"/>
            </a:br>
            <a:r>
              <a:rPr lang="en-US" altLang="ko-KR" dirty="0" smtClean="0"/>
              <a:t>out </a:t>
            </a:r>
            <a:r>
              <a:rPr lang="en-US" altLang="ko-KR" dirty="0" smtClean="0"/>
              <a:t>what </a:t>
            </a:r>
            <a:r>
              <a:rPr lang="en-US" altLang="ko-KR" b="1" dirty="0"/>
              <a:t>information</a:t>
            </a:r>
            <a:r>
              <a:rPr lang="en-US" altLang="ko-KR" dirty="0"/>
              <a:t> that app is </a:t>
            </a:r>
            <a:r>
              <a:rPr lang="en-US" altLang="ko-KR" dirty="0" smtClean="0"/>
              <a:t>allowed </a:t>
            </a:r>
            <a:br>
              <a:rPr lang="en-US" altLang="ko-KR" dirty="0" smtClean="0"/>
            </a:br>
            <a:r>
              <a:rPr lang="en-US" altLang="ko-KR" dirty="0" smtClean="0"/>
              <a:t>to </a:t>
            </a:r>
            <a:r>
              <a:rPr lang="en-US" altLang="ko-KR" b="1" dirty="0" smtClean="0"/>
              <a:t>access</a:t>
            </a:r>
          </a:p>
          <a:p>
            <a:pPr lvl="1" fontAlgn="base"/>
            <a:r>
              <a:rPr lang="en-US" altLang="ko-KR" dirty="0" smtClean="0"/>
              <a:t>The result shows app and data allowed to access</a:t>
            </a:r>
            <a:endParaRPr lang="en-US" altLang="ko-KR" dirty="0"/>
          </a:p>
        </p:txBody>
      </p:sp>
      <p:pic>
        <p:nvPicPr>
          <p:cNvPr id="5" name="그림 4"/>
          <p:cNvPicPr>
            <a:picLocks noChangeAspect="1"/>
          </p:cNvPicPr>
          <p:nvPr/>
        </p:nvPicPr>
        <p:blipFill>
          <a:blip r:embed="rId3"/>
          <a:stretch>
            <a:fillRect/>
          </a:stretch>
        </p:blipFill>
        <p:spPr>
          <a:xfrm>
            <a:off x="5639914" y="1742418"/>
            <a:ext cx="3108550" cy="3347330"/>
          </a:xfrm>
          <a:prstGeom prst="rect">
            <a:avLst/>
          </a:prstGeom>
        </p:spPr>
      </p:pic>
      <p:sp>
        <p:nvSpPr>
          <p:cNvPr id="6" name="직사각형 5"/>
          <p:cNvSpPr/>
          <p:nvPr/>
        </p:nvSpPr>
        <p:spPr>
          <a:xfrm>
            <a:off x="6620806" y="2657378"/>
            <a:ext cx="543482" cy="1303488"/>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7" name="직사각형 6"/>
          <p:cNvSpPr/>
          <p:nvPr/>
        </p:nvSpPr>
        <p:spPr>
          <a:xfrm>
            <a:off x="6620806" y="4081636"/>
            <a:ext cx="543482" cy="544700"/>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n-US" altLang="ko-KR" dirty="0" smtClean="0"/>
              <a:t> </a:t>
            </a:r>
            <a:endParaRPr lang="ko-KR" altLang="en-US" dirty="0"/>
          </a:p>
        </p:txBody>
      </p:sp>
      <p:sp>
        <p:nvSpPr>
          <p:cNvPr id="8" name="슬라이드 번호 개체 틀 7"/>
          <p:cNvSpPr>
            <a:spLocks noGrp="1"/>
          </p:cNvSpPr>
          <p:nvPr>
            <p:ph type="sldNum" sz="quarter" idx="12"/>
          </p:nvPr>
        </p:nvSpPr>
        <p:spPr/>
        <p:txBody>
          <a:bodyPr/>
          <a:lstStyle/>
          <a:p>
            <a:fld id="{97238628-3C01-4A24-9F6D-C01A27F6F37F}" type="slidenum">
              <a:rPr lang="ko-KR" altLang="en-US" smtClean="0"/>
              <a:pPr/>
              <a:t>9</a:t>
            </a:fld>
            <a:r>
              <a:rPr lang="ko-KR" altLang="en-US" smtClean="0"/>
              <a:t> </a:t>
            </a:r>
            <a:r>
              <a:rPr lang="en-US" altLang="ko-KR" smtClean="0"/>
              <a:t>/ 24</a:t>
            </a:r>
            <a:endParaRPr lang="ko-KR" altLang="en-US" dirty="0"/>
          </a:p>
        </p:txBody>
      </p:sp>
    </p:spTree>
    <p:extLst>
      <p:ext uri="{BB962C8B-B14F-4D97-AF65-F5344CB8AC3E}">
        <p14:creationId xmlns:p14="http://schemas.microsoft.com/office/powerpoint/2010/main" val="955855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32392</TotalTime>
  <Words>2266</Words>
  <Application>Microsoft Office PowerPoint</Application>
  <PresentationFormat>화면 슬라이드 쇼(16:10)</PresentationFormat>
  <Paragraphs>460</Paragraphs>
  <Slides>26</Slides>
  <Notes>19</Notes>
  <HiddenSlides>0</HiddenSlides>
  <MMClips>0</MMClips>
  <ScaleCrop>false</ScaleCrop>
  <HeadingPairs>
    <vt:vector size="6" baseType="variant">
      <vt:variant>
        <vt:lpstr>사용한 글꼴</vt:lpstr>
      </vt:variant>
      <vt:variant>
        <vt:i4>4</vt:i4>
      </vt:variant>
      <vt:variant>
        <vt:lpstr>테마</vt:lpstr>
      </vt:variant>
      <vt:variant>
        <vt:i4>2</vt:i4>
      </vt:variant>
      <vt:variant>
        <vt:lpstr>슬라이드 제목</vt:lpstr>
      </vt:variant>
      <vt:variant>
        <vt:i4>26</vt:i4>
      </vt:variant>
    </vt:vector>
  </HeadingPairs>
  <TitlesOfParts>
    <vt:vector size="32" baseType="lpstr">
      <vt:lpstr>맑은 고딕</vt:lpstr>
      <vt:lpstr>Arial</vt:lpstr>
      <vt:lpstr>Calibri</vt:lpstr>
      <vt:lpstr>Segoe UI</vt:lpstr>
      <vt:lpstr>Office 테마</vt:lpstr>
      <vt:lpstr>디자인 사용자 지정</vt:lpstr>
      <vt:lpstr>50 Ways to Leak Your Data: An Exploration of Apps' Circumvention of the Android Permissions System  Joel Reardon, Álvaro Feal, Primal Wijesekera, Amit Elazari Bar On, Narseo Vallina-Rodriguez, Serge Egelman  USENIX Security Symposium 2019</vt:lpstr>
      <vt:lpstr>Outline</vt:lpstr>
      <vt:lpstr>Introduction</vt:lpstr>
      <vt:lpstr>Introduction (Cont.)</vt:lpstr>
      <vt:lpstr>Background</vt:lpstr>
      <vt:lpstr>Methodology</vt:lpstr>
      <vt:lpstr>Testing Environment</vt:lpstr>
      <vt:lpstr>App Collection</vt:lpstr>
      <vt:lpstr>Static Analysis</vt:lpstr>
      <vt:lpstr>Dynamic Analysis</vt:lpstr>
      <vt:lpstr>Finding Side and Covert Channels</vt:lpstr>
      <vt:lpstr>Software Development Kit</vt:lpstr>
      <vt:lpstr>Software Development Kit (Cont.)</vt:lpstr>
      <vt:lpstr>Dynamic and Static Bound</vt:lpstr>
      <vt:lpstr>Result</vt:lpstr>
      <vt:lpstr>Result</vt:lpstr>
      <vt:lpstr>Result: IMEI</vt:lpstr>
      <vt:lpstr>Baidu and External Storage</vt:lpstr>
      <vt:lpstr>Result: Network MAC Addresses</vt:lpstr>
      <vt:lpstr>Result: Router MAC Address and Geolocation</vt:lpstr>
      <vt:lpstr>SDKs Sending Router MAC Addresses</vt:lpstr>
      <vt:lpstr>Limitation</vt:lpstr>
      <vt:lpstr>Summary</vt:lpstr>
      <vt:lpstr>Thanks</vt:lpstr>
      <vt:lpstr>Appendix: Baidu and External Storage</vt:lpstr>
      <vt:lpstr>Appendix: 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Naming and Addressing</dc:title>
  <dc:creator>Windows 사용자</dc:creator>
  <cp:lastModifiedBy>ykjung</cp:lastModifiedBy>
  <cp:revision>1556</cp:revision>
  <dcterms:created xsi:type="dcterms:W3CDTF">2019-01-03T16:32:28Z</dcterms:created>
  <dcterms:modified xsi:type="dcterms:W3CDTF">2020-09-02T01:46:28Z</dcterms:modified>
</cp:coreProperties>
</file>