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86" r:id="rId4"/>
    <p:sldId id="266" r:id="rId5"/>
    <p:sldId id="292" r:id="rId6"/>
    <p:sldId id="287" r:id="rId7"/>
    <p:sldId id="269" r:id="rId8"/>
    <p:sldId id="267" r:id="rId9"/>
    <p:sldId id="284" r:id="rId10"/>
    <p:sldId id="293" r:id="rId11"/>
    <p:sldId id="294" r:id="rId12"/>
    <p:sldId id="268" r:id="rId13"/>
    <p:sldId id="288" r:id="rId14"/>
    <p:sldId id="270" r:id="rId15"/>
    <p:sldId id="295" r:id="rId16"/>
    <p:sldId id="271" r:id="rId17"/>
    <p:sldId id="289" r:id="rId18"/>
    <p:sldId id="273" r:id="rId19"/>
    <p:sldId id="274" r:id="rId20"/>
    <p:sldId id="275" r:id="rId21"/>
    <p:sldId id="276" r:id="rId22"/>
    <p:sldId id="277" r:id="rId23"/>
    <p:sldId id="281" r:id="rId24"/>
    <p:sldId id="290" r:id="rId25"/>
    <p:sldId id="282" r:id="rId26"/>
    <p:sldId id="283" r:id="rId27"/>
    <p:sldId id="291" r:id="rId28"/>
    <p:sldId id="285" r:id="rId2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968" autoAdjust="0"/>
  </p:normalViewPr>
  <p:slideViewPr>
    <p:cSldViewPr snapToGrid="0">
      <p:cViewPr varScale="1">
        <p:scale>
          <a:sx n="47" d="100"/>
          <a:sy n="47" d="100"/>
        </p:scale>
        <p:origin x="4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34889899-B5A9-443A-BDC8-B07527D6FB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6411B97-6D63-457D-A1C8-F88B11EA19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2E0B8-FB9B-45A0-87F5-848419B39EDC}" type="datetimeFigureOut">
              <a:rPr lang="ko-KR" altLang="en-US" smtClean="0"/>
              <a:t>2020-09-09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4DE0D28-D92F-4B37-8BD0-27E22ABD3D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AD62D4B-4943-44D9-91DD-020A4A9ACF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CEC71-AC8B-4370-82FF-F0723E856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61762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9688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9102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0064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9740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6451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005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4528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7963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3753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 sz="8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000">
                <a:solidFill>
                  <a:srgbClr val="92929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000">
                <a:solidFill>
                  <a:srgbClr val="92929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000">
                <a:solidFill>
                  <a:srgbClr val="92929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000">
                <a:solidFill>
                  <a:srgbClr val="92929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000">
                <a:solidFill>
                  <a:srgbClr val="92929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바닥글 개체 틀 6"/>
          <p:cNvSpPr txBox="1"/>
          <p:nvPr/>
        </p:nvSpPr>
        <p:spPr>
          <a:xfrm>
            <a:off x="9038018" y="12897276"/>
            <a:ext cx="630796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defTabSz="914400">
              <a:defRPr sz="2400"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Network Convergence &amp; Security Lab.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7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>
            <a:lvl1pPr>
              <a:defRPr sz="10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Image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xfrm>
            <a:off x="1032771" y="355600"/>
            <a:ext cx="22318458" cy="2286000"/>
          </a:xfrm>
          <a:prstGeom prst="rect">
            <a:avLst/>
          </a:prstGeom>
        </p:spPr>
        <p:txBody>
          <a:bodyPr/>
          <a:lstStyle>
            <a:lvl1pPr>
              <a:defRPr sz="10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59" name="Body Level One…"/>
          <p:cNvSpPr txBox="1">
            <a:spLocks noGrp="1"/>
          </p:cNvSpPr>
          <p:nvPr>
            <p:ph type="body" idx="1"/>
          </p:nvPr>
        </p:nvSpPr>
        <p:spPr>
          <a:xfrm>
            <a:off x="701224" y="2604816"/>
            <a:ext cx="22981552" cy="10284368"/>
          </a:xfrm>
          <a:prstGeom prst="rect">
            <a:avLst/>
          </a:prstGeom>
        </p:spPr>
        <p:txBody>
          <a:bodyPr anchor="t"/>
          <a:lstStyle>
            <a:lvl1pPr>
              <a:spcBef>
                <a:spcPts val="1500"/>
              </a:spcBef>
              <a:defRPr sz="6000"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1200"/>
              </a:spcBef>
              <a:defRPr sz="4800"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1200"/>
              </a:spcBef>
              <a:defRPr sz="4800"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1200"/>
              </a:spcBef>
              <a:defRPr sz="4800"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1200"/>
              </a:spcBef>
              <a:defRPr sz="48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바닥글 개체 틀 6"/>
          <p:cNvSpPr txBox="1"/>
          <p:nvPr/>
        </p:nvSpPr>
        <p:spPr>
          <a:xfrm>
            <a:off x="9038018" y="12897276"/>
            <a:ext cx="630796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defTabSz="914400">
              <a:defRPr sz="2400"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Network Convergence &amp; Security Lab.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10770" y="12890266"/>
            <a:ext cx="453239" cy="46106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Image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Image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hf hdr="0" ftr="0" dt="0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TRC…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7200" dirty="0">
                <a:latin typeface="Trebuchet MS" panose="020B0603020202020204" pitchFamily="34" charset="0"/>
              </a:rPr>
              <a:t>Everyone</a:t>
            </a:r>
            <a:r>
              <a:rPr lang="ko-KR" altLang="en-US" sz="7200" dirty="0">
                <a:latin typeface="Trebuchet MS" panose="020B0603020202020204" pitchFamily="34" charset="0"/>
              </a:rPr>
              <a:t> </a:t>
            </a:r>
            <a:r>
              <a:rPr lang="en-US" altLang="ko-KR" sz="7200" dirty="0">
                <a:latin typeface="Trebuchet MS" panose="020B0603020202020204" pitchFamily="34" charset="0"/>
              </a:rPr>
              <a:t>is</a:t>
            </a:r>
            <a:r>
              <a:rPr lang="ko-KR" altLang="en-US" sz="7200" dirty="0">
                <a:latin typeface="Trebuchet MS" panose="020B0603020202020204" pitchFamily="34" charset="0"/>
              </a:rPr>
              <a:t> </a:t>
            </a:r>
            <a:r>
              <a:rPr lang="en-US" altLang="ko-KR" sz="7200" dirty="0">
                <a:latin typeface="Trebuchet MS" panose="020B0603020202020204" pitchFamily="34" charset="0"/>
              </a:rPr>
              <a:t>Different:</a:t>
            </a:r>
            <a:r>
              <a:rPr lang="ko-KR" altLang="en-US" sz="7200" dirty="0">
                <a:latin typeface="Trebuchet MS" panose="020B0603020202020204" pitchFamily="34" charset="0"/>
              </a:rPr>
              <a:t> </a:t>
            </a:r>
            <a:r>
              <a:rPr lang="en-US" altLang="ko-KR" sz="7200" dirty="0">
                <a:latin typeface="Trebuchet MS" panose="020B0603020202020204" pitchFamily="34" charset="0"/>
              </a:rPr>
              <a:t>Client-side</a:t>
            </a:r>
            <a:r>
              <a:rPr lang="ko-KR" altLang="en-US" sz="7200" dirty="0">
                <a:latin typeface="Trebuchet MS" panose="020B0603020202020204" pitchFamily="34" charset="0"/>
              </a:rPr>
              <a:t> </a:t>
            </a:r>
            <a:r>
              <a:rPr lang="en-US" altLang="ko-KR" sz="7200" dirty="0">
                <a:latin typeface="Trebuchet MS" panose="020B0603020202020204" pitchFamily="34" charset="0"/>
              </a:rPr>
              <a:t>Diversification</a:t>
            </a:r>
            <a:r>
              <a:rPr lang="ko-KR" altLang="en-US" sz="7200" dirty="0">
                <a:latin typeface="Trebuchet MS" panose="020B0603020202020204" pitchFamily="34" charset="0"/>
              </a:rPr>
              <a:t> </a:t>
            </a:r>
            <a:r>
              <a:rPr lang="en-US" altLang="ko-KR" sz="7200" dirty="0">
                <a:latin typeface="Trebuchet MS" panose="020B0603020202020204" pitchFamily="34" charset="0"/>
              </a:rPr>
              <a:t>for</a:t>
            </a:r>
            <a:r>
              <a:rPr lang="ko-KR" altLang="en-US" sz="7200" dirty="0">
                <a:latin typeface="Trebuchet MS" panose="020B0603020202020204" pitchFamily="34" charset="0"/>
              </a:rPr>
              <a:t> </a:t>
            </a:r>
            <a:r>
              <a:rPr lang="en-US" altLang="ko-KR" sz="7200" dirty="0">
                <a:latin typeface="Trebuchet MS" panose="020B0603020202020204" pitchFamily="34" charset="0"/>
              </a:rPr>
              <a:t>Defending</a:t>
            </a:r>
            <a:r>
              <a:rPr lang="ko-KR" altLang="en-US" sz="7200" dirty="0">
                <a:latin typeface="Trebuchet MS" panose="020B0603020202020204" pitchFamily="34" charset="0"/>
              </a:rPr>
              <a:t> </a:t>
            </a:r>
            <a:r>
              <a:rPr lang="en-US" altLang="ko-KR" sz="7200" dirty="0">
                <a:latin typeface="Trebuchet MS" panose="020B0603020202020204" pitchFamily="34" charset="0"/>
              </a:rPr>
              <a:t>Against</a:t>
            </a:r>
            <a:r>
              <a:rPr lang="ko-KR" altLang="en-US" sz="7200" dirty="0">
                <a:latin typeface="Trebuchet MS" panose="020B0603020202020204" pitchFamily="34" charset="0"/>
              </a:rPr>
              <a:t> </a:t>
            </a:r>
            <a:r>
              <a:rPr lang="en-US" altLang="ko-KR" sz="7200" dirty="0">
                <a:latin typeface="Trebuchet MS" panose="020B0603020202020204" pitchFamily="34" charset="0"/>
              </a:rPr>
              <a:t>Extension</a:t>
            </a:r>
            <a:r>
              <a:rPr lang="ko-KR" altLang="en-US" sz="7200" dirty="0">
                <a:latin typeface="Trebuchet MS" panose="020B0603020202020204" pitchFamily="34" charset="0"/>
              </a:rPr>
              <a:t> </a:t>
            </a:r>
            <a:r>
              <a:rPr lang="en-US" altLang="ko-KR" sz="7200" dirty="0">
                <a:latin typeface="Trebuchet MS" panose="020B0603020202020204" pitchFamily="34" charset="0"/>
              </a:rPr>
              <a:t>Fingerprinting</a:t>
            </a:r>
            <a:endParaRPr sz="7200" dirty="0">
              <a:latin typeface="Trebuchet MS" panose="020B0603020202020204" pitchFamily="34" charset="0"/>
            </a:endParaRPr>
          </a:p>
        </p:txBody>
      </p:sp>
      <p:sp>
        <p:nvSpPr>
          <p:cNvPr id="4" name="ITRC…">
            <a:extLst>
              <a:ext uri="{FF2B5EF4-FFF2-40B4-BE49-F238E27FC236}">
                <a16:creationId xmlns:a16="http://schemas.microsoft.com/office/drawing/2014/main" id="{E8E7B0CD-4B51-4EEF-9D05-DEF63024DB90}"/>
              </a:ext>
            </a:extLst>
          </p:cNvPr>
          <p:cNvSpPr txBox="1">
            <a:spLocks/>
          </p:cNvSpPr>
          <p:nvPr/>
        </p:nvSpPr>
        <p:spPr>
          <a:xfrm>
            <a:off x="1778000" y="7175500"/>
            <a:ext cx="208280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n-US" altLang="ko-KR" sz="2800" dirty="0" err="1">
                <a:solidFill>
                  <a:schemeClr val="bg1">
                    <a:lumMod val="65000"/>
                  </a:schemeClr>
                </a:solidFill>
                <a:effectLst/>
              </a:rPr>
              <a:t>Trickel</a:t>
            </a:r>
            <a:r>
              <a:rPr lang="en-US" altLang="ko-KR" sz="2800" dirty="0">
                <a:solidFill>
                  <a:schemeClr val="bg1">
                    <a:lumMod val="65000"/>
                  </a:schemeClr>
                </a:solidFill>
                <a:effectLst/>
              </a:rPr>
              <a:t>, Erik / </a:t>
            </a:r>
            <a:r>
              <a:rPr lang="en-US" altLang="ko-KR" sz="2800" dirty="0" err="1">
                <a:solidFill>
                  <a:schemeClr val="bg1">
                    <a:lumMod val="65000"/>
                  </a:schemeClr>
                </a:solidFill>
                <a:effectLst/>
              </a:rPr>
              <a:t>Starov</a:t>
            </a:r>
            <a:r>
              <a:rPr lang="en-US" altLang="ko-KR" sz="2800" dirty="0">
                <a:solidFill>
                  <a:schemeClr val="bg1">
                    <a:lumMod val="65000"/>
                  </a:schemeClr>
                </a:solidFill>
                <a:effectLst/>
              </a:rPr>
              <a:t>, Oleksii / </a:t>
            </a:r>
            <a:r>
              <a:rPr lang="en-US" altLang="ko-KR" sz="2800" dirty="0" err="1">
                <a:solidFill>
                  <a:schemeClr val="bg1">
                    <a:lumMod val="65000"/>
                  </a:schemeClr>
                </a:solidFill>
                <a:effectLst/>
              </a:rPr>
              <a:t>Kapravelos</a:t>
            </a:r>
            <a:r>
              <a:rPr lang="en-US" altLang="ko-KR" sz="2800" dirty="0">
                <a:solidFill>
                  <a:schemeClr val="bg1">
                    <a:lumMod val="65000"/>
                  </a:schemeClr>
                </a:solidFill>
                <a:effectLst/>
              </a:rPr>
              <a:t>, Alexandros / </a:t>
            </a:r>
            <a:r>
              <a:rPr lang="en-US" altLang="ko-KR" sz="2800" dirty="0" err="1">
                <a:solidFill>
                  <a:schemeClr val="bg1">
                    <a:lumMod val="65000"/>
                  </a:schemeClr>
                </a:solidFill>
                <a:effectLst/>
              </a:rPr>
              <a:t>Nikiforakis</a:t>
            </a:r>
            <a:r>
              <a:rPr lang="en-US" altLang="ko-KR" sz="2800" dirty="0">
                <a:solidFill>
                  <a:schemeClr val="bg1">
                    <a:lumMod val="65000"/>
                  </a:schemeClr>
                </a:solidFill>
                <a:effectLst/>
              </a:rPr>
              <a:t>, Nick / </a:t>
            </a:r>
            <a:r>
              <a:rPr lang="en-US" altLang="ko-KR" sz="2800" dirty="0" err="1">
                <a:solidFill>
                  <a:schemeClr val="bg1">
                    <a:lumMod val="65000"/>
                  </a:schemeClr>
                </a:solidFill>
                <a:effectLst/>
              </a:rPr>
              <a:t>Doupé</a:t>
            </a:r>
            <a:r>
              <a:rPr lang="en-US" altLang="ko-KR" sz="2800" dirty="0">
                <a:solidFill>
                  <a:schemeClr val="bg1">
                    <a:lumMod val="65000"/>
                  </a:schemeClr>
                </a:solidFill>
                <a:effectLst/>
              </a:rPr>
              <a:t>, Adam</a:t>
            </a:r>
          </a:p>
          <a:p>
            <a:endParaRPr lang="en-US" altLang="ko-KR" sz="2800" dirty="0">
              <a:solidFill>
                <a:schemeClr val="bg1">
                  <a:lumMod val="65000"/>
                </a:schemeClr>
              </a:solidFill>
              <a:effectLst/>
            </a:endParaRPr>
          </a:p>
          <a:p>
            <a:r>
              <a:rPr lang="en-US" altLang="ko-KR" sz="4000" dirty="0">
                <a:effectLst/>
              </a:rPr>
              <a:t>Proceedings of the 28th USENIX Security Symposium, 2019</a:t>
            </a:r>
            <a:endParaRPr lang="en-US" sz="34400" dirty="0">
              <a:solidFill>
                <a:schemeClr val="bg1">
                  <a:lumMod val="65000"/>
                </a:schemeClr>
              </a:solidFill>
            </a:endParaRPr>
          </a:p>
          <a:p>
            <a:pPr hangingPunct="1"/>
            <a:endParaRPr lang="en-US" sz="4400" dirty="0"/>
          </a:p>
          <a:p>
            <a:pPr hangingPunct="1"/>
            <a:endParaRPr lang="en-US" sz="4400" dirty="0"/>
          </a:p>
          <a:p>
            <a:pPr hangingPunct="1"/>
            <a:r>
              <a:rPr lang="en-US" sz="3200" dirty="0"/>
              <a:t>SANGYOON SEOK</a:t>
            </a:r>
          </a:p>
          <a:p>
            <a:pPr hangingPunct="1"/>
            <a:r>
              <a:rPr lang="en-US" sz="3200" dirty="0"/>
              <a:t>20200909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90FA3-3674-4E28-8B04-40FD06BAC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Extension architecture</a:t>
            </a:r>
            <a:endParaRPr lang="ko-KR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A38DE-0719-487E-9146-C1F7C59A9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224" y="2604816"/>
            <a:ext cx="22650005" cy="10284368"/>
          </a:xfrm>
        </p:spPr>
        <p:txBody>
          <a:bodyPr/>
          <a:lstStyle/>
          <a:p>
            <a:r>
              <a:rPr lang="en-US" altLang="ko-KR" dirty="0"/>
              <a:t>Content Scripts</a:t>
            </a:r>
          </a:p>
          <a:p>
            <a:pPr lvl="1"/>
            <a:r>
              <a:rPr lang="en-US" altLang="ko-KR" dirty="0"/>
              <a:t>Bridge the gap between the background page and the webpage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Modify the current webpage and communicate with the background page</a:t>
            </a:r>
          </a:p>
          <a:p>
            <a:pPr lvl="2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7EB3B8-03E8-4B21-A897-3DD955CF6FE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660497" y="12890266"/>
            <a:ext cx="953787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10</a:t>
            </a:fld>
            <a:r>
              <a:rPr lang="en-US" altLang="ko-KR" dirty="0"/>
              <a:t> /28</a:t>
            </a:r>
            <a:endParaRPr lang="ko-KR" altLang="en-US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1E5D797B-C81F-44A4-8C2A-190226BD32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24" r="3348" b="14232"/>
          <a:stretch/>
        </p:blipFill>
        <p:spPr>
          <a:xfrm>
            <a:off x="1406272" y="6217919"/>
            <a:ext cx="21571455" cy="6671805"/>
          </a:xfrm>
          <a:prstGeom prst="rect">
            <a:avLst/>
          </a:prstGeom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id="{481B4DDB-1BD1-45E9-91E8-69250094450C}"/>
              </a:ext>
            </a:extLst>
          </p:cNvPr>
          <p:cNvGrpSpPr/>
          <p:nvPr/>
        </p:nvGrpSpPr>
        <p:grpSpPr>
          <a:xfrm>
            <a:off x="2026212" y="6550658"/>
            <a:ext cx="15130581" cy="5867851"/>
            <a:chOff x="1652711" y="5243333"/>
            <a:chExt cx="15130581" cy="5867851"/>
          </a:xfrm>
        </p:grpSpPr>
        <p:sp>
          <p:nvSpPr>
            <p:cNvPr id="18" name="Rectangle 6">
              <a:extLst>
                <a:ext uri="{FF2B5EF4-FFF2-40B4-BE49-F238E27FC236}">
                  <a16:creationId xmlns:a16="http://schemas.microsoft.com/office/drawing/2014/main" id="{B646A659-F9DA-4B37-8B2C-88B24997951B}"/>
                </a:ext>
              </a:extLst>
            </p:cNvPr>
            <p:cNvSpPr/>
            <p:nvPr/>
          </p:nvSpPr>
          <p:spPr>
            <a:xfrm>
              <a:off x="12107120" y="6667018"/>
              <a:ext cx="4676172" cy="4444166"/>
            </a:xfrm>
            <a:prstGeom prst="rect">
              <a:avLst/>
            </a:prstGeom>
            <a:solidFill>
              <a:schemeClr val="accent3">
                <a:lumMod val="75000"/>
                <a:alpha val="2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id="{263708DE-8027-400F-AEF9-EDF7A6569942}"/>
                </a:ext>
              </a:extLst>
            </p:cNvPr>
            <p:cNvSpPr/>
            <p:nvPr/>
          </p:nvSpPr>
          <p:spPr>
            <a:xfrm>
              <a:off x="1652711" y="5787342"/>
              <a:ext cx="3671130" cy="1764640"/>
            </a:xfrm>
            <a:prstGeom prst="rect">
              <a:avLst/>
            </a:prstGeom>
            <a:solidFill>
              <a:schemeClr val="accent3">
                <a:lumMod val="75000"/>
                <a:alpha val="2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EEF0A832-C72F-42B5-B69F-A825F8F0683D}"/>
                </a:ext>
              </a:extLst>
            </p:cNvPr>
            <p:cNvSpPr/>
            <p:nvPr/>
          </p:nvSpPr>
          <p:spPr>
            <a:xfrm>
              <a:off x="5413406" y="5243333"/>
              <a:ext cx="2769895" cy="1764640"/>
            </a:xfrm>
            <a:prstGeom prst="rect">
              <a:avLst/>
            </a:prstGeom>
            <a:solidFill>
              <a:schemeClr val="accent3">
                <a:lumMod val="75000"/>
                <a:alpha val="2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822029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90FA3-3674-4E28-8B04-40FD06BAC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Extension architecture</a:t>
            </a:r>
            <a:endParaRPr lang="ko-KR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A38DE-0719-487E-9146-C1F7C59A91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Web-accessible resources</a:t>
            </a:r>
          </a:p>
          <a:p>
            <a:pPr lvl="1"/>
            <a:r>
              <a:rPr lang="en-US" altLang="ko-KR" dirty="0"/>
              <a:t>Any externally accessible resource within an extension</a:t>
            </a:r>
          </a:p>
          <a:p>
            <a:pPr lvl="1"/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7EB3B8-03E8-4B21-A897-3DD955CF6FE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660497" y="12890266"/>
            <a:ext cx="953787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11</a:t>
            </a:fld>
            <a:r>
              <a:rPr lang="en-US" altLang="ko-KR" dirty="0"/>
              <a:t> /28</a:t>
            </a:r>
            <a:endParaRPr lang="ko-KR" alt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7B46198F-32FD-4B8B-974B-0840A8B64B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47" b="12901"/>
          <a:stretch/>
        </p:blipFill>
        <p:spPr>
          <a:xfrm>
            <a:off x="1032771" y="5303520"/>
            <a:ext cx="22318458" cy="7030720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6BD80BBD-B0B9-41D4-B2E4-077CFE3A6150}"/>
              </a:ext>
            </a:extLst>
          </p:cNvPr>
          <p:cNvGrpSpPr/>
          <p:nvPr/>
        </p:nvGrpSpPr>
        <p:grpSpPr>
          <a:xfrm>
            <a:off x="1652711" y="7137401"/>
            <a:ext cx="20353849" cy="4815838"/>
            <a:chOff x="1652711" y="6507481"/>
            <a:chExt cx="20353849" cy="4815838"/>
          </a:xfrm>
        </p:grpSpPr>
        <p:sp>
          <p:nvSpPr>
            <p:cNvPr id="16" name="Rectangle 7">
              <a:extLst>
                <a:ext uri="{FF2B5EF4-FFF2-40B4-BE49-F238E27FC236}">
                  <a16:creationId xmlns:a16="http://schemas.microsoft.com/office/drawing/2014/main" id="{9FA5751E-F243-4C0D-BC52-9E71B29B2158}"/>
                </a:ext>
              </a:extLst>
            </p:cNvPr>
            <p:cNvSpPr/>
            <p:nvPr/>
          </p:nvSpPr>
          <p:spPr>
            <a:xfrm>
              <a:off x="1652711" y="9245600"/>
              <a:ext cx="3671130" cy="1692536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3F250ECF-CBF6-4911-993D-00427D374110}"/>
                </a:ext>
              </a:extLst>
            </p:cNvPr>
            <p:cNvSpPr/>
            <p:nvPr/>
          </p:nvSpPr>
          <p:spPr>
            <a:xfrm>
              <a:off x="5440885" y="8718708"/>
              <a:ext cx="2654365" cy="2604611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556D47AA-AC87-4994-93CC-D384A67DA17E}"/>
                </a:ext>
              </a:extLst>
            </p:cNvPr>
            <p:cNvSpPr/>
            <p:nvPr/>
          </p:nvSpPr>
          <p:spPr>
            <a:xfrm>
              <a:off x="19705320" y="6507481"/>
              <a:ext cx="2301240" cy="670560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975003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878EE-E181-4837-AA31-85E34CB7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Extension Fingerprinting and Detection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88E90-1355-41C9-B4BB-0BD4035277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Using Web-Accessible Resources (WARs)</a:t>
            </a:r>
          </a:p>
          <a:p>
            <a:pPr lvl="1"/>
            <a:r>
              <a:rPr lang="en-US" altLang="ko-KR" dirty="0"/>
              <a:t>A webpage can determine whether a visitor uses an extension by requesting one of the exposed WARs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Using Document-Object-Model (DOM)</a:t>
            </a:r>
          </a:p>
          <a:p>
            <a:pPr lvl="1"/>
            <a:r>
              <a:rPr lang="en-US" altLang="ko-KR" dirty="0"/>
              <a:t>DOM is an interface that treats HTML document as a tree structure</a:t>
            </a:r>
          </a:p>
          <a:p>
            <a:pPr lvl="1"/>
            <a:r>
              <a:rPr lang="en-US" altLang="ko-KR" dirty="0"/>
              <a:t>Extension’s modification to the DOM is used to detect presence of the extension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With WAR and DOM, extension fingerprints are reclassified into </a:t>
            </a:r>
            <a:r>
              <a:rPr lang="en-US" altLang="ko-KR" dirty="0" err="1"/>
              <a:t>anchorprints</a:t>
            </a:r>
            <a:r>
              <a:rPr lang="en-US" altLang="ko-KR" dirty="0"/>
              <a:t> and </a:t>
            </a:r>
            <a:r>
              <a:rPr lang="en-US" altLang="ko-KR" dirty="0" err="1"/>
              <a:t>structureprints</a:t>
            </a:r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49BA14C-A34D-4C85-88AC-D034B3C940F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660497" y="12890266"/>
            <a:ext cx="953787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12</a:t>
            </a:fld>
            <a:r>
              <a:rPr lang="en-US" altLang="ko-KR" dirty="0"/>
              <a:t> /28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30651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E4A080DF-AB99-4B0D-8724-9F2B4519E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Extension fingerprints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454298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6617F-14EC-474C-BF54-FE102AFE4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/>
              <a:t>Anchorprints</a:t>
            </a:r>
            <a:endParaRPr lang="ko-KR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4CD83-7488-48FC-BC8C-4132042BCF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An anchor is a unique identifier for communication between webpages and extensions</a:t>
            </a:r>
          </a:p>
          <a:p>
            <a:endParaRPr lang="en-US" altLang="ko-KR" dirty="0"/>
          </a:p>
          <a:p>
            <a:r>
              <a:rPr lang="en-US" altLang="ko-KR" dirty="0"/>
              <a:t>An </a:t>
            </a:r>
            <a:r>
              <a:rPr lang="en-US" altLang="ko-KR" dirty="0" err="1"/>
              <a:t>anchorprint</a:t>
            </a:r>
            <a:r>
              <a:rPr lang="en-US" altLang="ko-KR" dirty="0"/>
              <a:t> is comprised of all the WARs, IDs, class names, and custom attributes made available by an extension</a:t>
            </a:r>
          </a:p>
          <a:p>
            <a:endParaRPr lang="en-US" altLang="ko-KR" dirty="0"/>
          </a:p>
          <a:p>
            <a:r>
              <a:rPr lang="en-US" altLang="ko-KR" dirty="0"/>
              <a:t>Webpages only need to query the DOM to detect the extension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465C061-BFB0-445D-8D18-FFFB0FA3861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660497" y="12890266"/>
            <a:ext cx="953787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14</a:t>
            </a:fld>
            <a:r>
              <a:rPr lang="en-US" altLang="ko-KR" dirty="0"/>
              <a:t> /28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938141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6617F-14EC-474C-BF54-FE102AFE4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/>
              <a:t>Anchorprints</a:t>
            </a:r>
            <a:endParaRPr lang="ko-KR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4CD83-7488-48FC-BC8C-4132042BC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225" y="2604815"/>
            <a:ext cx="14782616" cy="9587185"/>
          </a:xfrm>
        </p:spPr>
        <p:txBody>
          <a:bodyPr/>
          <a:lstStyle/>
          <a:p>
            <a:r>
              <a:rPr lang="en-US" altLang="ko-KR" dirty="0"/>
              <a:t>Example of </a:t>
            </a:r>
            <a:r>
              <a:rPr lang="en-US" altLang="ko-KR" dirty="0" err="1"/>
              <a:t>Anchorprints</a:t>
            </a:r>
            <a:r>
              <a:rPr lang="en-US" altLang="ko-KR" dirty="0"/>
              <a:t> : Grammarly</a:t>
            </a:r>
          </a:p>
          <a:p>
            <a:pPr lvl="1"/>
            <a:r>
              <a:rPr lang="en-US" altLang="ko-KR" dirty="0"/>
              <a:t>Grammarly is a browser extension for grammar checking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Grammarly adds unique class to the root html element</a:t>
            </a:r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D9EE0-91D2-496D-B7FC-B0A28253D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68" y="9199926"/>
            <a:ext cx="18832162" cy="1651944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465C061-BFB0-445D-8D18-FFFB0FA3861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660497" y="12890266"/>
            <a:ext cx="953787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15</a:t>
            </a:fld>
            <a:r>
              <a:rPr lang="en-US" altLang="ko-KR" dirty="0"/>
              <a:t> /28</a:t>
            </a:r>
            <a:endParaRPr lang="ko-KR" altLang="en-US" dirty="0"/>
          </a:p>
        </p:txBody>
      </p:sp>
      <p:pic>
        <p:nvPicPr>
          <p:cNvPr id="1028" name="Picture 4" descr="Grammarly, the pros and cons. | Probella">
            <a:extLst>
              <a:ext uri="{FF2B5EF4-FFF2-40B4-BE49-F238E27FC236}">
                <a16:creationId xmlns:a16="http://schemas.microsoft.com/office/drawing/2014/main" id="{35D149B7-C2C8-4781-80A0-616EA243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431" y="4902525"/>
            <a:ext cx="6952798" cy="391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21690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6617F-14EC-474C-BF54-FE102AFE4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/>
              <a:t>Structureprints</a:t>
            </a:r>
            <a:endParaRPr lang="ko-KR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4CD83-7488-48FC-BC8C-4132042BC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223" y="2604816"/>
            <a:ext cx="23182033" cy="10284368"/>
          </a:xfrm>
        </p:spPr>
        <p:txBody>
          <a:bodyPr/>
          <a:lstStyle/>
          <a:p>
            <a:r>
              <a:rPr lang="en-US" altLang="ko-KR" dirty="0" err="1"/>
              <a:t>Structureprints</a:t>
            </a:r>
            <a:r>
              <a:rPr lang="en-US" altLang="ko-KR" dirty="0"/>
              <a:t> are formed based on the structure of the changes the extension makes to a webpage</a:t>
            </a:r>
          </a:p>
          <a:p>
            <a:endParaRPr lang="en-US" altLang="ko-KR" dirty="0"/>
          </a:p>
          <a:p>
            <a:r>
              <a:rPr lang="en-US" altLang="ko-KR" dirty="0"/>
              <a:t>Extension detection is possible because extensions always behave in a predictable manner altering a webpage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Google Calendar is the only extension that contains the tags &lt;a&gt; and &lt;</a:t>
            </a:r>
            <a:r>
              <a:rPr lang="en-US" altLang="ko-KR" dirty="0" err="1"/>
              <a:t>img</a:t>
            </a:r>
            <a:r>
              <a:rPr lang="en-US" altLang="ko-KR" dirty="0"/>
              <a:t>&gt; with following attributes</a:t>
            </a:r>
          </a:p>
          <a:p>
            <a:pPr lvl="1"/>
            <a:r>
              <a:rPr lang="en-US" altLang="ko-KR" dirty="0" err="1"/>
              <a:t>href</a:t>
            </a:r>
            <a:r>
              <a:rPr lang="en-US" altLang="ko-KR" dirty="0"/>
              <a:t>, location, target, blank, width, height, </a:t>
            </a:r>
            <a:r>
              <a:rPr lang="en-US" altLang="ko-KR" dirty="0" err="1"/>
              <a:t>src</a:t>
            </a:r>
            <a:r>
              <a:rPr lang="en-US" altLang="ko-KR" dirty="0"/>
              <a:t>, alt, style </a:t>
            </a:r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AA013A3-2DD5-460D-B920-DA05309D413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660497" y="12890266"/>
            <a:ext cx="953787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16</a:t>
            </a:fld>
            <a:r>
              <a:rPr lang="en-US" altLang="ko-KR" dirty="0"/>
              <a:t> /28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152553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E4A080DF-AB99-4B0D-8724-9F2B4519E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CloakX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835132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F9210-868C-4630-B8B5-A38493ED0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CloakX</a:t>
            </a:r>
            <a:endParaRPr lang="ko-KR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2527C-6365-4377-82AF-3E3AA58320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CloakX</a:t>
            </a:r>
            <a:r>
              <a:rPr lang="en-US" altLang="ko-KR" dirty="0"/>
              <a:t> diversifies each extension’s fingerprint from the client-side while maintaining equivalent functionality</a:t>
            </a:r>
          </a:p>
          <a:p>
            <a:endParaRPr lang="en-US" altLang="ko-KR" dirty="0"/>
          </a:p>
          <a:p>
            <a:r>
              <a:rPr lang="en-US" altLang="ko-KR" dirty="0" err="1"/>
              <a:t>CloakX</a:t>
            </a:r>
            <a:r>
              <a:rPr lang="en-US" altLang="ko-KR" dirty="0"/>
              <a:t> does not require any changes to the browser or to the extensions</a:t>
            </a:r>
          </a:p>
          <a:p>
            <a:endParaRPr lang="en-US" altLang="ko-KR" dirty="0"/>
          </a:p>
          <a:p>
            <a:r>
              <a:rPr lang="en-US" altLang="ko-KR" dirty="0" err="1"/>
              <a:t>CloakX’s</a:t>
            </a:r>
            <a:r>
              <a:rPr lang="en-US" altLang="ko-KR" dirty="0"/>
              <a:t> diversification of the </a:t>
            </a:r>
            <a:r>
              <a:rPr lang="en-US" altLang="ko-KR" dirty="0" err="1"/>
              <a:t>anchorprints</a:t>
            </a:r>
            <a:r>
              <a:rPr lang="en-US" altLang="ko-KR" dirty="0"/>
              <a:t> and </a:t>
            </a:r>
            <a:r>
              <a:rPr lang="en-US" altLang="ko-KR" dirty="0" err="1"/>
              <a:t>structureprints</a:t>
            </a:r>
            <a:r>
              <a:rPr lang="en-US" altLang="ko-KR" dirty="0"/>
              <a:t> reduces the extension’s detectability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30BF8AA-3315-49AC-8BA3-CC066BBF7A9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660496" y="12890266"/>
            <a:ext cx="953787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18</a:t>
            </a:fld>
            <a:r>
              <a:rPr lang="en-US" altLang="ko-KR" dirty="0"/>
              <a:t> /28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274236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F9210-868C-4630-B8B5-A38493ED0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CloakX</a:t>
            </a:r>
            <a:endParaRPr lang="ko-KR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62686D-BDC6-4007-B957-EFFAF25EC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112" y="2641600"/>
            <a:ext cx="22426664" cy="324021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2527C-6365-4377-82AF-3E3AA5832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224" y="6858000"/>
            <a:ext cx="22981552" cy="6031184"/>
          </a:xfrm>
        </p:spPr>
        <p:txBody>
          <a:bodyPr>
            <a:normAutofit/>
          </a:bodyPr>
          <a:lstStyle/>
          <a:p>
            <a:r>
              <a:rPr lang="en-US" altLang="ko-KR" dirty="0" err="1"/>
              <a:t>CloakX</a:t>
            </a:r>
            <a:r>
              <a:rPr lang="en-US" altLang="ko-KR" dirty="0"/>
              <a:t> analyzes the extension for the DOM objects</a:t>
            </a:r>
          </a:p>
          <a:p>
            <a:pPr lvl="1"/>
            <a:r>
              <a:rPr lang="en-US" altLang="ko-KR" dirty="0"/>
              <a:t>IDs, class names etc.</a:t>
            </a:r>
          </a:p>
          <a:p>
            <a:endParaRPr lang="en-US" altLang="ko-KR" dirty="0"/>
          </a:p>
          <a:p>
            <a:r>
              <a:rPr lang="en-US" altLang="ko-KR" dirty="0" err="1"/>
              <a:t>CloakX</a:t>
            </a:r>
            <a:r>
              <a:rPr lang="en-US" altLang="ko-KR" dirty="0"/>
              <a:t> identifies the droplets that injected to webpage by content scripts</a:t>
            </a:r>
          </a:p>
          <a:p>
            <a:pPr marL="635000" lvl="1" indent="0">
              <a:buNone/>
            </a:pPr>
            <a:endParaRPr lang="en-US" altLang="ko-KR" dirty="0"/>
          </a:p>
          <a:p>
            <a:endParaRPr lang="en-US" altLang="ko-KR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A49FE9-5DC1-4CE2-BF8E-AF5F812562D3}"/>
              </a:ext>
            </a:extLst>
          </p:cNvPr>
          <p:cNvSpPr/>
          <p:nvPr/>
        </p:nvSpPr>
        <p:spPr>
          <a:xfrm>
            <a:off x="5265419" y="3695700"/>
            <a:ext cx="2613661" cy="1417252"/>
          </a:xfrm>
          <a:prstGeom prst="roundRect">
            <a:avLst>
              <a:gd name="adj" fmla="val 4592"/>
            </a:avLst>
          </a:prstGeom>
          <a:solidFill>
            <a:schemeClr val="accent5">
              <a:alpha val="3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0AC173C-8357-4DB3-AE7E-08F3A913393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660496" y="12890266"/>
            <a:ext cx="953787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19</a:t>
            </a:fld>
            <a:r>
              <a:rPr lang="en-US" altLang="ko-KR" dirty="0"/>
              <a:t> /28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277939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과제 개요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Outline</a:t>
            </a:r>
            <a:endParaRPr dirty="0"/>
          </a:p>
        </p:txBody>
      </p:sp>
      <p:sp>
        <p:nvSpPr>
          <p:cNvPr id="125" name="IITP 과제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/>
              <a:t>Introduction</a:t>
            </a:r>
          </a:p>
          <a:p>
            <a:endParaRPr lang="en-US" altLang="ko-KR" dirty="0"/>
          </a:p>
          <a:p>
            <a:r>
              <a:rPr lang="en-US" dirty="0"/>
              <a:t>Background</a:t>
            </a:r>
          </a:p>
          <a:p>
            <a:endParaRPr lang="en-US" dirty="0"/>
          </a:p>
          <a:p>
            <a:r>
              <a:rPr lang="en-US" dirty="0"/>
              <a:t>Extension fingerprints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CloakX</a:t>
            </a:r>
            <a:endParaRPr lang="en-US" dirty="0"/>
          </a:p>
          <a:p>
            <a:endParaRPr lang="en-US" dirty="0"/>
          </a:p>
          <a:p>
            <a:r>
              <a:rPr lang="en-US" dirty="0"/>
              <a:t>Evaluation</a:t>
            </a:r>
          </a:p>
          <a:p>
            <a:endParaRPr lang="en-US" altLang="ko-KR" dirty="0"/>
          </a:p>
          <a:p>
            <a:r>
              <a:rPr lang="en-US" dirty="0"/>
              <a:t>Conclusion</a:t>
            </a:r>
            <a:endParaRPr dirty="0"/>
          </a:p>
        </p:txBody>
      </p:sp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46258" y="12890266"/>
            <a:ext cx="782265" cy="4719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 smtClean="0"/>
              <a:t>2</a:t>
            </a:fld>
            <a:r>
              <a:rPr lang="en-US" altLang="ko-KR" dirty="0"/>
              <a:t> /28</a:t>
            </a:r>
            <a:endParaRPr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F9210-868C-4630-B8B5-A38493ED0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CloakX</a:t>
            </a:r>
            <a:endParaRPr lang="ko-KR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62686D-BDC6-4007-B957-EFFAF25EC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112" y="2641600"/>
            <a:ext cx="22426664" cy="324021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2527C-6365-4377-82AF-3E3AA5832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224" y="6858000"/>
            <a:ext cx="22981552" cy="6031184"/>
          </a:xfrm>
        </p:spPr>
        <p:txBody>
          <a:bodyPr/>
          <a:lstStyle/>
          <a:p>
            <a:r>
              <a:rPr lang="en-US" altLang="ko-KR" dirty="0" err="1"/>
              <a:t>CloakX</a:t>
            </a:r>
            <a:r>
              <a:rPr lang="en-US" altLang="ko-KR" dirty="0"/>
              <a:t> renames each WAR within the extension to a unique random value</a:t>
            </a:r>
          </a:p>
          <a:p>
            <a:endParaRPr lang="en-US" altLang="ko-KR" dirty="0"/>
          </a:p>
          <a:p>
            <a:r>
              <a:rPr lang="en-US" altLang="ko-KR" dirty="0" err="1"/>
              <a:t>CloakX</a:t>
            </a:r>
            <a:r>
              <a:rPr lang="en-US" altLang="ko-KR" dirty="0"/>
              <a:t> finds all the references to the original name, and replaces them with their randomized counterpart</a:t>
            </a:r>
            <a:endParaRPr lang="ko-KR" alt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A49FE9-5DC1-4CE2-BF8E-AF5F812562D3}"/>
              </a:ext>
            </a:extLst>
          </p:cNvPr>
          <p:cNvSpPr/>
          <p:nvPr/>
        </p:nvSpPr>
        <p:spPr>
          <a:xfrm>
            <a:off x="5265419" y="3695700"/>
            <a:ext cx="2613661" cy="1417252"/>
          </a:xfrm>
          <a:prstGeom prst="roundRect">
            <a:avLst>
              <a:gd name="adj" fmla="val 4592"/>
            </a:avLst>
          </a:prstGeom>
          <a:solidFill>
            <a:schemeClr val="accent5">
              <a:alpha val="3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40031D-2B3D-40B7-9037-B134C6848276}"/>
              </a:ext>
            </a:extLst>
          </p:cNvPr>
          <p:cNvSpPr/>
          <p:nvPr/>
        </p:nvSpPr>
        <p:spPr>
          <a:xfrm>
            <a:off x="9094095" y="3695700"/>
            <a:ext cx="2613661" cy="1417252"/>
          </a:xfrm>
          <a:prstGeom prst="roundRect">
            <a:avLst>
              <a:gd name="adj" fmla="val 4592"/>
            </a:avLst>
          </a:prstGeom>
          <a:solidFill>
            <a:schemeClr val="accent3">
              <a:lumMod val="60000"/>
              <a:lumOff val="40000"/>
              <a:alpha val="3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3625011-DF06-402C-8662-261183E1BB6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660496" y="12890266"/>
            <a:ext cx="953787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20</a:t>
            </a:fld>
            <a:r>
              <a:rPr lang="en-US" altLang="ko-KR" dirty="0"/>
              <a:t> /28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509108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F9210-868C-4630-B8B5-A38493ED0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CloakX</a:t>
            </a:r>
            <a:endParaRPr lang="ko-KR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62686D-BDC6-4007-B957-EFFAF25EC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112" y="2641600"/>
            <a:ext cx="22426664" cy="324021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2527C-6365-4377-82AF-3E3AA5832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224" y="6858000"/>
            <a:ext cx="22981552" cy="6031184"/>
          </a:xfrm>
        </p:spPr>
        <p:txBody>
          <a:bodyPr>
            <a:normAutofit/>
          </a:bodyPr>
          <a:lstStyle/>
          <a:p>
            <a:r>
              <a:rPr lang="en-US" altLang="ko-KR" dirty="0" err="1"/>
              <a:t>CloakX</a:t>
            </a:r>
            <a:r>
              <a:rPr lang="en-US" altLang="ko-KR" dirty="0"/>
              <a:t> uses TAJS (Type Analyzer for JavaScript) to statically analyze and rewrite the droplets offline</a:t>
            </a:r>
          </a:p>
          <a:p>
            <a:pPr lvl="1"/>
            <a:endParaRPr lang="en-US" altLang="ko-KR" dirty="0"/>
          </a:p>
          <a:p>
            <a:r>
              <a:rPr lang="en-US" altLang="ko-KR" dirty="0" err="1"/>
              <a:t>CloakX</a:t>
            </a:r>
            <a:r>
              <a:rPr lang="en-US" altLang="ko-KR" dirty="0"/>
              <a:t> rewrites the IDs and class names that modified by the extension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A49FE9-5DC1-4CE2-BF8E-AF5F812562D3}"/>
              </a:ext>
            </a:extLst>
          </p:cNvPr>
          <p:cNvSpPr/>
          <p:nvPr/>
        </p:nvSpPr>
        <p:spPr>
          <a:xfrm>
            <a:off x="5265419" y="3695700"/>
            <a:ext cx="2613661" cy="1417252"/>
          </a:xfrm>
          <a:prstGeom prst="roundRect">
            <a:avLst>
              <a:gd name="adj" fmla="val 4592"/>
            </a:avLst>
          </a:prstGeom>
          <a:solidFill>
            <a:schemeClr val="accent5">
              <a:alpha val="3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40031D-2B3D-40B7-9037-B134C6848276}"/>
              </a:ext>
            </a:extLst>
          </p:cNvPr>
          <p:cNvSpPr/>
          <p:nvPr/>
        </p:nvSpPr>
        <p:spPr>
          <a:xfrm>
            <a:off x="9094095" y="3695700"/>
            <a:ext cx="2613661" cy="1417252"/>
          </a:xfrm>
          <a:prstGeom prst="roundRect">
            <a:avLst>
              <a:gd name="adj" fmla="val 4592"/>
            </a:avLst>
          </a:prstGeom>
          <a:solidFill>
            <a:schemeClr val="accent3">
              <a:lumMod val="60000"/>
              <a:lumOff val="40000"/>
              <a:alpha val="3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60AD8D-4C10-4EED-84CA-C997321BD40D}"/>
              </a:ext>
            </a:extLst>
          </p:cNvPr>
          <p:cNvSpPr/>
          <p:nvPr/>
        </p:nvSpPr>
        <p:spPr>
          <a:xfrm>
            <a:off x="12922771" y="3695700"/>
            <a:ext cx="2613661" cy="1417252"/>
          </a:xfrm>
          <a:prstGeom prst="roundRect">
            <a:avLst>
              <a:gd name="adj" fmla="val 4592"/>
            </a:avLst>
          </a:prstGeom>
          <a:solidFill>
            <a:srgbClr val="FFFF00">
              <a:alpha val="3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D45B7F9C-A017-44FC-B19E-097F893A737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660496" y="12890266"/>
            <a:ext cx="953787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21</a:t>
            </a:fld>
            <a:r>
              <a:rPr lang="en-US" altLang="ko-KR" dirty="0"/>
              <a:t> /28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440710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F9210-868C-4630-B8B5-A38493ED0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CloakX</a:t>
            </a:r>
            <a:endParaRPr lang="ko-KR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62686D-BDC6-4007-B957-EFFAF25EC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112" y="2641600"/>
            <a:ext cx="22426664" cy="324021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2527C-6365-4377-82AF-3E3AA5832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224" y="6858000"/>
            <a:ext cx="22981552" cy="6031184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err="1"/>
              <a:t>Droxy</a:t>
            </a:r>
            <a:r>
              <a:rPr lang="en-US" altLang="ko-KR" dirty="0"/>
              <a:t> (Dynamic Proxy) intercepts content scripts’ request to DOM and translates the </a:t>
            </a:r>
            <a:r>
              <a:rPr lang="en-US" altLang="ko-KR" dirty="0" err="1"/>
              <a:t>fingerprintable</a:t>
            </a:r>
            <a:r>
              <a:rPr lang="en-US" altLang="ko-KR" dirty="0"/>
              <a:t> ID and class names to randomized values</a:t>
            </a:r>
          </a:p>
          <a:p>
            <a:pPr lvl="1"/>
            <a:r>
              <a:rPr lang="en-US" altLang="ko-KR" dirty="0" err="1"/>
              <a:t>Droxy</a:t>
            </a:r>
            <a:r>
              <a:rPr lang="en-US" altLang="ko-KR" dirty="0"/>
              <a:t> sits between content scripts and webpage</a:t>
            </a:r>
          </a:p>
          <a:p>
            <a:endParaRPr lang="en-US" altLang="ko-KR" dirty="0"/>
          </a:p>
          <a:p>
            <a:r>
              <a:rPr lang="en-US" altLang="ko-KR" dirty="0" err="1"/>
              <a:t>Droxy</a:t>
            </a:r>
            <a:r>
              <a:rPr lang="en-US" altLang="ko-KR" dirty="0"/>
              <a:t> adds random attributes to the DOM elements added by each extension</a:t>
            </a:r>
            <a:endParaRPr lang="ko-KR" alt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A49FE9-5DC1-4CE2-BF8E-AF5F812562D3}"/>
              </a:ext>
            </a:extLst>
          </p:cNvPr>
          <p:cNvSpPr/>
          <p:nvPr/>
        </p:nvSpPr>
        <p:spPr>
          <a:xfrm>
            <a:off x="5265419" y="3695700"/>
            <a:ext cx="2613661" cy="1417252"/>
          </a:xfrm>
          <a:prstGeom prst="roundRect">
            <a:avLst>
              <a:gd name="adj" fmla="val 4592"/>
            </a:avLst>
          </a:prstGeom>
          <a:solidFill>
            <a:schemeClr val="accent5">
              <a:alpha val="3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40031D-2B3D-40B7-9037-B134C6848276}"/>
              </a:ext>
            </a:extLst>
          </p:cNvPr>
          <p:cNvSpPr/>
          <p:nvPr/>
        </p:nvSpPr>
        <p:spPr>
          <a:xfrm>
            <a:off x="9094095" y="3695700"/>
            <a:ext cx="2613661" cy="1417252"/>
          </a:xfrm>
          <a:prstGeom prst="roundRect">
            <a:avLst>
              <a:gd name="adj" fmla="val 4592"/>
            </a:avLst>
          </a:prstGeom>
          <a:solidFill>
            <a:schemeClr val="accent3">
              <a:lumMod val="60000"/>
              <a:lumOff val="40000"/>
              <a:alpha val="3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60AD8D-4C10-4EED-84CA-C997321BD40D}"/>
              </a:ext>
            </a:extLst>
          </p:cNvPr>
          <p:cNvSpPr/>
          <p:nvPr/>
        </p:nvSpPr>
        <p:spPr>
          <a:xfrm>
            <a:off x="12922771" y="3695700"/>
            <a:ext cx="2613661" cy="1417252"/>
          </a:xfrm>
          <a:prstGeom prst="roundRect">
            <a:avLst>
              <a:gd name="adj" fmla="val 4592"/>
            </a:avLst>
          </a:prstGeom>
          <a:solidFill>
            <a:srgbClr val="FFFF00">
              <a:alpha val="3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AB3A8E-780E-44D2-8F6C-AF4FCA12347D}"/>
              </a:ext>
            </a:extLst>
          </p:cNvPr>
          <p:cNvSpPr/>
          <p:nvPr/>
        </p:nvSpPr>
        <p:spPr>
          <a:xfrm>
            <a:off x="16751447" y="3695700"/>
            <a:ext cx="2613661" cy="1417252"/>
          </a:xfrm>
          <a:prstGeom prst="roundRect">
            <a:avLst>
              <a:gd name="adj" fmla="val 4592"/>
            </a:avLst>
          </a:prstGeom>
          <a:solidFill>
            <a:srgbClr val="00B0F0">
              <a:alpha val="3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320B2A8-4109-441B-9AEB-AD4C1D892B8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660496" y="12890266"/>
            <a:ext cx="953787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22</a:t>
            </a:fld>
            <a:r>
              <a:rPr lang="en-US" altLang="ko-KR" dirty="0"/>
              <a:t> /28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039099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C719F-9EFA-459C-8238-BEC08C506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CloakX</a:t>
            </a:r>
            <a:endParaRPr lang="ko-KR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C6185-B4BB-48E3-A351-9C13572533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Result of diversification</a:t>
            </a:r>
          </a:p>
          <a:p>
            <a:pPr lvl="1"/>
            <a:r>
              <a:rPr lang="en-US" altLang="ko-KR" dirty="0" err="1"/>
              <a:t>CloakX</a:t>
            </a:r>
            <a:r>
              <a:rPr lang="en-US" altLang="ko-KR" dirty="0"/>
              <a:t> completely destroyed the link between the published extension and the user’s installed version</a:t>
            </a:r>
            <a:endParaRPr lang="ko-KR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94D9D3-36AC-4AAA-900C-E66C2FCD3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24" y="6428423"/>
            <a:ext cx="23209722" cy="58526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5A4032-9D38-456F-88E6-1F117ABBB5CA}"/>
              </a:ext>
            </a:extLst>
          </p:cNvPr>
          <p:cNvSpPr/>
          <p:nvPr/>
        </p:nvSpPr>
        <p:spPr>
          <a:xfrm>
            <a:off x="13546363" y="6520177"/>
            <a:ext cx="9422491" cy="5852637"/>
          </a:xfrm>
          <a:prstGeom prst="rect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9D42882-53EB-4AF9-BC91-E1B0F6BB3A83}"/>
              </a:ext>
            </a:extLst>
          </p:cNvPr>
          <p:cNvSpPr/>
          <p:nvPr/>
        </p:nvSpPr>
        <p:spPr>
          <a:xfrm>
            <a:off x="12629003" y="7747000"/>
            <a:ext cx="1378380" cy="20620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07B95E7-B22D-4FD5-A0AC-9B25A2062CA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660496" y="12890266"/>
            <a:ext cx="953787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23</a:t>
            </a:fld>
            <a:r>
              <a:rPr lang="en-US" altLang="ko-KR" dirty="0"/>
              <a:t> /28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872979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E4A080DF-AB99-4B0D-8724-9F2B4519E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252051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48A50-01D4-4F12-AA81-360ACCA9F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</a:t>
            </a:r>
            <a:endParaRPr lang="ko-KR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23578-27F5-4081-82DB-63FB672B83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Functionality of </a:t>
            </a:r>
            <a:r>
              <a:rPr lang="en-US" altLang="ko-KR" dirty="0" err="1"/>
              <a:t>CloakX</a:t>
            </a:r>
            <a:endParaRPr lang="en-US" altLang="ko-KR" dirty="0"/>
          </a:p>
          <a:p>
            <a:pPr lvl="1"/>
            <a:r>
              <a:rPr lang="en-US" altLang="ko-KR" dirty="0"/>
              <a:t>Automated Test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Manual Test</a:t>
            </a:r>
          </a:p>
          <a:p>
            <a:pPr lvl="1"/>
            <a:endParaRPr lang="ko-KR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3224E-6DF8-42FA-BAA6-024E415A7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666" y="4552269"/>
            <a:ext cx="14146667" cy="3583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470C67-DB74-49B2-8C71-D1E62CFB0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590" y="9226849"/>
            <a:ext cx="13524820" cy="2871034"/>
          </a:xfrm>
          <a:prstGeom prst="rect">
            <a:avLst/>
          </a:prstGeom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249C9-6972-43CC-BF31-8CF799D022D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660496" y="12890266"/>
            <a:ext cx="953787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25</a:t>
            </a:fld>
            <a:r>
              <a:rPr lang="en-US" altLang="ko-KR" dirty="0"/>
              <a:t> /28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892769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0EAF4-D690-42C4-A934-DBDCBC621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</a:t>
            </a:r>
            <a:endParaRPr lang="ko-KR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7E3DD-CD6C-4DC2-AE96-22886381BD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Detectability of </a:t>
            </a:r>
            <a:r>
              <a:rPr lang="en-US" altLang="ko-KR" dirty="0" err="1"/>
              <a:t>CloakX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BB3480-435A-439E-9C53-ABDB86D40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187" y="4890816"/>
            <a:ext cx="21003626" cy="5080227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4DB2064-0BB1-4925-B16E-3FACBF98874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660496" y="12890266"/>
            <a:ext cx="953787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26</a:t>
            </a:fld>
            <a:r>
              <a:rPr lang="en-US" altLang="ko-KR" dirty="0"/>
              <a:t> /28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052462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E4A080DF-AB99-4B0D-8724-9F2B4519E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224073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0EAF4-D690-42C4-A934-DBDCBC621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7E3DD-CD6C-4DC2-AE96-22886381BD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Browser extensions have some privacy issues</a:t>
            </a:r>
          </a:p>
          <a:p>
            <a:endParaRPr lang="en-US" altLang="ko-KR" dirty="0"/>
          </a:p>
          <a:p>
            <a:r>
              <a:rPr lang="en-US" altLang="ko-KR" dirty="0" err="1"/>
              <a:t>CloakX</a:t>
            </a:r>
            <a:r>
              <a:rPr lang="en-US" altLang="ko-KR" dirty="0"/>
              <a:t> rewrites extensions on the client-side, without requiring any modifications to the web browser</a:t>
            </a:r>
          </a:p>
          <a:p>
            <a:endParaRPr lang="en-US" altLang="ko-KR" dirty="0"/>
          </a:p>
          <a:p>
            <a:r>
              <a:rPr lang="en-US" altLang="ko-KR" dirty="0" err="1"/>
              <a:t>CloakX</a:t>
            </a:r>
            <a:r>
              <a:rPr lang="en-US" altLang="ko-KR" dirty="0"/>
              <a:t> successfully handled most of the browser extensions with minimal breakage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58AEC03-3F29-4B88-B140-E64CE432FE1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660496" y="12890266"/>
            <a:ext cx="953787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28</a:t>
            </a:fld>
            <a:r>
              <a:rPr lang="en-US" altLang="ko-KR" dirty="0"/>
              <a:t> /28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306967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E4A080DF-AB99-4B0D-8724-9F2B4519E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876137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과제 개요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Introduction</a:t>
            </a:r>
            <a:endParaRPr dirty="0"/>
          </a:p>
        </p:txBody>
      </p:sp>
      <p:sp>
        <p:nvSpPr>
          <p:cNvPr id="125" name="IITP 과제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400" dirty="0"/>
              <a:t>Modern browsers extend their abilities by installing browser extensions</a:t>
            </a:r>
          </a:p>
          <a:p>
            <a:endParaRPr lang="en-US" sz="5400" dirty="0"/>
          </a:p>
          <a:p>
            <a:r>
              <a:rPr lang="en-US" sz="5400" dirty="0"/>
              <a:t>Using browser extensions may cause some privacy issues</a:t>
            </a:r>
          </a:p>
          <a:p>
            <a:endParaRPr lang="en-US" sz="5400" dirty="0"/>
          </a:p>
          <a:p>
            <a:r>
              <a:rPr lang="en-US" sz="5400" dirty="0"/>
              <a:t>It is possible to make inferences about a user’s thoughts and beliefs based solely on the extensions she keeps</a:t>
            </a:r>
            <a:endParaRPr lang="en-US" sz="4200" dirty="0"/>
          </a:p>
          <a:p>
            <a:pPr lvl="1"/>
            <a:r>
              <a:rPr lang="en-US" sz="4200" dirty="0"/>
              <a:t>Detection of coupon-finding extension reveals user’s income-level </a:t>
            </a:r>
          </a:p>
          <a:p>
            <a:pPr lvl="1"/>
            <a:endParaRPr lang="en-US" sz="4200" dirty="0"/>
          </a:p>
          <a:p>
            <a:pPr lvl="1"/>
            <a:r>
              <a:rPr lang="en-US" sz="4200" dirty="0"/>
              <a:t>Detection of an extension that hides articles about certain political figures reveals user’s political leanings</a:t>
            </a:r>
          </a:p>
          <a:p>
            <a:pPr lvl="1"/>
            <a:endParaRPr lang="en-US" sz="42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4400" dirty="0"/>
          </a:p>
          <a:p>
            <a:endParaRPr sz="5400" dirty="0"/>
          </a:p>
        </p:txBody>
      </p:sp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46257" y="12890266"/>
            <a:ext cx="782265" cy="4719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 smtClean="0"/>
              <a:t>4</a:t>
            </a:fld>
            <a:r>
              <a:rPr lang="en-US" altLang="ko-KR" dirty="0"/>
              <a:t> /28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005219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과제 개요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Introduction</a:t>
            </a:r>
            <a:endParaRPr dirty="0"/>
          </a:p>
        </p:txBody>
      </p:sp>
      <p:sp>
        <p:nvSpPr>
          <p:cNvPr id="125" name="IITP 과제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400" dirty="0"/>
              <a:t>Side-channel techniques for fingerprinting many extensions were discovered recently</a:t>
            </a:r>
          </a:p>
          <a:p>
            <a:pPr lvl="1"/>
            <a:r>
              <a:rPr lang="en-US" sz="4200" dirty="0"/>
              <a:t>Using Web-accessible resources (WARs)</a:t>
            </a:r>
          </a:p>
          <a:p>
            <a:pPr lvl="1"/>
            <a:r>
              <a:rPr lang="en-US" sz="4200" dirty="0"/>
              <a:t>Using Document-object-model (DOM)</a:t>
            </a:r>
          </a:p>
          <a:p>
            <a:pPr lvl="1"/>
            <a:endParaRPr lang="en-US" sz="4200" dirty="0"/>
          </a:p>
          <a:p>
            <a:r>
              <a:rPr lang="en-US" sz="5400" dirty="0"/>
              <a:t>Countermeasure against extension detection using fingerprints is needed</a:t>
            </a:r>
          </a:p>
          <a:p>
            <a:endParaRPr lang="en-US" sz="5400" dirty="0"/>
          </a:p>
          <a:p>
            <a:r>
              <a:rPr lang="en-US" sz="5400" dirty="0"/>
              <a:t>Diversification of extension’s </a:t>
            </a:r>
            <a:r>
              <a:rPr lang="en-US" sz="5400" dirty="0" err="1"/>
              <a:t>fingerprintable</a:t>
            </a:r>
            <a:r>
              <a:rPr lang="en-US" sz="5400" dirty="0"/>
              <a:t> attributes is a one way</a:t>
            </a:r>
          </a:p>
          <a:p>
            <a:endParaRPr lang="en-US" sz="5400" dirty="0"/>
          </a:p>
          <a:p>
            <a:endParaRPr lang="en-US" sz="5400" dirty="0"/>
          </a:p>
          <a:p>
            <a:endParaRPr lang="en-US" sz="4400" dirty="0"/>
          </a:p>
          <a:p>
            <a:endParaRPr sz="5400" dirty="0"/>
          </a:p>
        </p:txBody>
      </p:sp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46257" y="12890266"/>
            <a:ext cx="782265" cy="4719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 smtClean="0"/>
              <a:t>5</a:t>
            </a:fld>
            <a:r>
              <a:rPr lang="en-US" altLang="ko-KR" dirty="0"/>
              <a:t> /28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869563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E4A080DF-AB99-4B0D-8724-9F2B4519E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Background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112677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0C847-25C3-4406-8E26-DD53ADE08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Background</a:t>
            </a:r>
            <a:endParaRPr lang="ko-KR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83CBD-F2A2-4EA4-94E1-2E7C3F3CF0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Extension architecture</a:t>
            </a:r>
          </a:p>
          <a:p>
            <a:pPr lvl="1"/>
            <a:r>
              <a:rPr lang="en-US" altLang="ko-KR" dirty="0"/>
              <a:t>Background page</a:t>
            </a:r>
          </a:p>
          <a:p>
            <a:pPr lvl="1"/>
            <a:r>
              <a:rPr lang="en-US" altLang="ko-KR" dirty="0"/>
              <a:t>Content scripts</a:t>
            </a:r>
          </a:p>
          <a:p>
            <a:pPr lvl="1"/>
            <a:r>
              <a:rPr lang="en-US" altLang="ko-KR" dirty="0"/>
              <a:t>Web accessible resources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Extension Fingerprinting and Detection</a:t>
            </a:r>
          </a:p>
          <a:p>
            <a:pPr lvl="1"/>
            <a:r>
              <a:rPr lang="en-US" altLang="ko-KR" dirty="0"/>
              <a:t>Web-accessible resources</a:t>
            </a:r>
          </a:p>
          <a:p>
            <a:pPr lvl="1"/>
            <a:r>
              <a:rPr lang="en-US" altLang="ko-KR" dirty="0"/>
              <a:t>Document-object-model</a:t>
            </a:r>
          </a:p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B00FADB-A3F6-4283-ACD3-5320F9FEC64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746258" y="12890266"/>
            <a:ext cx="782265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7</a:t>
            </a:fld>
            <a:r>
              <a:rPr lang="en-US" altLang="ko-KR" dirty="0"/>
              <a:t> /28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97339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90FA3-3674-4E28-8B04-40FD06BAC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Extension architecture</a:t>
            </a:r>
            <a:endParaRPr lang="ko-KR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A38DE-0719-487E-9146-C1F7C59A91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Extension architecture</a:t>
            </a:r>
            <a:endParaRPr lang="ko-KR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7AE55-EEA7-4625-BAA0-AAA3E920D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71" y="3704986"/>
            <a:ext cx="22318458" cy="9184198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FAFC5AD-645C-4B85-B7EF-E33CA2E8884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746258" y="12890266"/>
            <a:ext cx="782265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8</a:t>
            </a:fld>
            <a:r>
              <a:rPr lang="en-US" altLang="ko-KR" dirty="0"/>
              <a:t> /28</a:t>
            </a:r>
            <a:endParaRPr lang="ko-KR" altLang="en-US" dirty="0"/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56449A8F-537C-4CE3-A505-39B5595A9371}"/>
              </a:ext>
            </a:extLst>
          </p:cNvPr>
          <p:cNvGrpSpPr/>
          <p:nvPr/>
        </p:nvGrpSpPr>
        <p:grpSpPr>
          <a:xfrm>
            <a:off x="1652711" y="6080374"/>
            <a:ext cx="10284039" cy="5602145"/>
            <a:chOff x="1652711" y="6065134"/>
            <a:chExt cx="10284039" cy="560214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20B53A0-BDB5-4566-AF8D-00206FFF14DB}"/>
                </a:ext>
              </a:extLst>
            </p:cNvPr>
            <p:cNvSpPr/>
            <p:nvPr/>
          </p:nvSpPr>
          <p:spPr>
            <a:xfrm>
              <a:off x="1652711" y="7553064"/>
              <a:ext cx="3671130" cy="1692536"/>
            </a:xfrm>
            <a:prstGeom prst="rect">
              <a:avLst/>
            </a:prstGeom>
            <a:solidFill>
              <a:schemeClr val="accent5">
                <a:alpha val="2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F11F1585-E527-44DB-80B9-3BA9B85646B4}"/>
                </a:ext>
              </a:extLst>
            </p:cNvPr>
            <p:cNvSpPr/>
            <p:nvPr/>
          </p:nvSpPr>
          <p:spPr>
            <a:xfrm>
              <a:off x="5440885" y="7009055"/>
              <a:ext cx="2742416" cy="1692536"/>
            </a:xfrm>
            <a:prstGeom prst="rect">
              <a:avLst/>
            </a:prstGeom>
            <a:solidFill>
              <a:schemeClr val="accent5">
                <a:alpha val="2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B09F48DA-8B65-4894-B748-0B79C2445EBB}"/>
                </a:ext>
              </a:extLst>
            </p:cNvPr>
            <p:cNvSpPr/>
            <p:nvPr/>
          </p:nvSpPr>
          <p:spPr>
            <a:xfrm>
              <a:off x="8265620" y="6065134"/>
              <a:ext cx="3671130" cy="5602145"/>
            </a:xfrm>
            <a:prstGeom prst="rect">
              <a:avLst/>
            </a:prstGeom>
            <a:solidFill>
              <a:schemeClr val="accent5">
                <a:alpha val="2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96148D9A-B14E-4278-BD8C-2C4081C89F23}"/>
              </a:ext>
            </a:extLst>
          </p:cNvPr>
          <p:cNvGrpSpPr/>
          <p:nvPr/>
        </p:nvGrpSpPr>
        <p:grpSpPr>
          <a:xfrm>
            <a:off x="1652711" y="5243333"/>
            <a:ext cx="15130581" cy="5867851"/>
            <a:chOff x="1652711" y="5243333"/>
            <a:chExt cx="15130581" cy="586785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D8293B-E16A-43E7-9701-49D67DED3E0C}"/>
                </a:ext>
              </a:extLst>
            </p:cNvPr>
            <p:cNvSpPr/>
            <p:nvPr/>
          </p:nvSpPr>
          <p:spPr>
            <a:xfrm>
              <a:off x="12107120" y="6667018"/>
              <a:ext cx="4676172" cy="4444166"/>
            </a:xfrm>
            <a:prstGeom prst="rect">
              <a:avLst/>
            </a:prstGeom>
            <a:solidFill>
              <a:schemeClr val="accent3">
                <a:lumMod val="75000"/>
                <a:alpha val="2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DAC350E6-A538-4E54-9539-50E518D5CF2D}"/>
                </a:ext>
              </a:extLst>
            </p:cNvPr>
            <p:cNvSpPr/>
            <p:nvPr/>
          </p:nvSpPr>
          <p:spPr>
            <a:xfrm>
              <a:off x="1652711" y="5787342"/>
              <a:ext cx="3671130" cy="1764640"/>
            </a:xfrm>
            <a:prstGeom prst="rect">
              <a:avLst/>
            </a:prstGeom>
            <a:solidFill>
              <a:schemeClr val="accent3">
                <a:lumMod val="75000"/>
                <a:alpha val="2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814BBC45-D8E7-4F93-804A-0117AB0C2593}"/>
                </a:ext>
              </a:extLst>
            </p:cNvPr>
            <p:cNvSpPr/>
            <p:nvPr/>
          </p:nvSpPr>
          <p:spPr>
            <a:xfrm>
              <a:off x="5413406" y="5243333"/>
              <a:ext cx="2769895" cy="1764640"/>
            </a:xfrm>
            <a:prstGeom prst="rect">
              <a:avLst/>
            </a:prstGeom>
            <a:solidFill>
              <a:schemeClr val="accent3">
                <a:lumMod val="75000"/>
                <a:alpha val="2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6CA1FE50-9116-457D-AA13-F7E5655E2BD8}"/>
              </a:ext>
            </a:extLst>
          </p:cNvPr>
          <p:cNvGrpSpPr/>
          <p:nvPr/>
        </p:nvGrpSpPr>
        <p:grpSpPr>
          <a:xfrm>
            <a:off x="1652711" y="6507481"/>
            <a:ext cx="20353849" cy="4815838"/>
            <a:chOff x="1652711" y="6507481"/>
            <a:chExt cx="20353849" cy="48158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38972C-A639-44C3-989F-B5F41AE1AD9F}"/>
                </a:ext>
              </a:extLst>
            </p:cNvPr>
            <p:cNvSpPr/>
            <p:nvPr/>
          </p:nvSpPr>
          <p:spPr>
            <a:xfrm>
              <a:off x="1652711" y="9245600"/>
              <a:ext cx="3671130" cy="1692536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E9012B66-597D-46B6-A3F1-CD4E691418CB}"/>
                </a:ext>
              </a:extLst>
            </p:cNvPr>
            <p:cNvSpPr/>
            <p:nvPr/>
          </p:nvSpPr>
          <p:spPr>
            <a:xfrm>
              <a:off x="5440885" y="8718708"/>
              <a:ext cx="2654365" cy="2604611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6D9F6E5C-0C88-49AC-B11C-6C04145A17C1}"/>
                </a:ext>
              </a:extLst>
            </p:cNvPr>
            <p:cNvSpPr/>
            <p:nvPr/>
          </p:nvSpPr>
          <p:spPr>
            <a:xfrm>
              <a:off x="19705320" y="6507481"/>
              <a:ext cx="2301240" cy="670560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67107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90FA3-3674-4E28-8B04-40FD06BAC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Extension architecture</a:t>
            </a:r>
            <a:endParaRPr lang="ko-KR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A38DE-0719-487E-9146-C1F7C59A9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224" y="2604816"/>
            <a:ext cx="11490776" cy="10284368"/>
          </a:xfrm>
        </p:spPr>
        <p:txBody>
          <a:bodyPr/>
          <a:lstStyle/>
          <a:p>
            <a:r>
              <a:rPr lang="en-US" altLang="ko-KR" dirty="0"/>
              <a:t>Background page</a:t>
            </a:r>
          </a:p>
          <a:p>
            <a:pPr lvl="1"/>
            <a:r>
              <a:rPr lang="en-US" altLang="ko-KR" dirty="0"/>
              <a:t>Automatically created by the browser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Can access local machines and files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Contains the main logic of the extension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7EB3B8-03E8-4B21-A897-3DD955CF6FE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746258" y="12890266"/>
            <a:ext cx="782265" cy="471924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t>9</a:t>
            </a:fld>
            <a:r>
              <a:rPr lang="en-US" altLang="ko-KR" dirty="0"/>
              <a:t> /28</a:t>
            </a:r>
            <a:endParaRPr lang="ko-KR" altLang="en-US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B49A5C77-7343-4F2A-A5B1-5F6E0DDDB3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144"/>
          <a:stretch/>
        </p:blipFill>
        <p:spPr>
          <a:xfrm>
            <a:off x="12778797" y="2868493"/>
            <a:ext cx="10903979" cy="9184198"/>
          </a:xfrm>
          <a:prstGeom prst="rect">
            <a:avLst/>
          </a:prstGeom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1043D726-7747-4D8D-982C-50AE71BAEC30}"/>
              </a:ext>
            </a:extLst>
          </p:cNvPr>
          <p:cNvGrpSpPr/>
          <p:nvPr/>
        </p:nvGrpSpPr>
        <p:grpSpPr>
          <a:xfrm>
            <a:off x="13398737" y="5243881"/>
            <a:ext cx="10284039" cy="5602145"/>
            <a:chOff x="1652711" y="6065134"/>
            <a:chExt cx="10284039" cy="5602145"/>
          </a:xfrm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6B5399E3-4FDD-453D-B6F7-29ED063FC365}"/>
                </a:ext>
              </a:extLst>
            </p:cNvPr>
            <p:cNvSpPr/>
            <p:nvPr/>
          </p:nvSpPr>
          <p:spPr>
            <a:xfrm>
              <a:off x="1652711" y="7553064"/>
              <a:ext cx="3671130" cy="1692536"/>
            </a:xfrm>
            <a:prstGeom prst="rect">
              <a:avLst/>
            </a:prstGeom>
            <a:solidFill>
              <a:schemeClr val="accent5">
                <a:alpha val="2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0F3E3A36-EEB4-41F6-B60E-73A0C4ED92BA}"/>
                </a:ext>
              </a:extLst>
            </p:cNvPr>
            <p:cNvSpPr/>
            <p:nvPr/>
          </p:nvSpPr>
          <p:spPr>
            <a:xfrm>
              <a:off x="5440885" y="7009055"/>
              <a:ext cx="2742416" cy="1692536"/>
            </a:xfrm>
            <a:prstGeom prst="rect">
              <a:avLst/>
            </a:prstGeom>
            <a:solidFill>
              <a:schemeClr val="accent5">
                <a:alpha val="2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A2072479-3E9F-4FDD-B992-B014107D30D4}"/>
                </a:ext>
              </a:extLst>
            </p:cNvPr>
            <p:cNvSpPr/>
            <p:nvPr/>
          </p:nvSpPr>
          <p:spPr>
            <a:xfrm>
              <a:off x="8265620" y="6065134"/>
              <a:ext cx="3671130" cy="5602145"/>
            </a:xfrm>
            <a:prstGeom prst="rect">
              <a:avLst/>
            </a:prstGeom>
            <a:solidFill>
              <a:schemeClr val="accent5">
                <a:alpha val="2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951182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3651</TotalTime>
  <Words>732</Words>
  <Application>Microsoft Office PowerPoint</Application>
  <PresentationFormat>사용자 지정</PresentationFormat>
  <Paragraphs>168</Paragraphs>
  <Slides>28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4" baseType="lpstr">
      <vt:lpstr>Helvetica Neue</vt:lpstr>
      <vt:lpstr>Helvetica Neue Light</vt:lpstr>
      <vt:lpstr>Helvetica Neue Medium</vt:lpstr>
      <vt:lpstr>Calibri</vt:lpstr>
      <vt:lpstr>Trebuchet MS</vt:lpstr>
      <vt:lpstr>White</vt:lpstr>
      <vt:lpstr>Everyone is Different: Client-side Diversification for Defending Against Extension Fingerprinting</vt:lpstr>
      <vt:lpstr>Outline</vt:lpstr>
      <vt:lpstr>Introduction</vt:lpstr>
      <vt:lpstr>Introduction</vt:lpstr>
      <vt:lpstr>Introduction</vt:lpstr>
      <vt:lpstr>Background</vt:lpstr>
      <vt:lpstr>Background</vt:lpstr>
      <vt:lpstr>Extension architecture</vt:lpstr>
      <vt:lpstr>Extension architecture</vt:lpstr>
      <vt:lpstr>Extension architecture</vt:lpstr>
      <vt:lpstr>Extension architecture</vt:lpstr>
      <vt:lpstr>Extension Fingerprinting and Detection</vt:lpstr>
      <vt:lpstr>Extension fingerprints</vt:lpstr>
      <vt:lpstr>Anchorprints</vt:lpstr>
      <vt:lpstr>Anchorprints</vt:lpstr>
      <vt:lpstr>Structureprints</vt:lpstr>
      <vt:lpstr>CloakX</vt:lpstr>
      <vt:lpstr>CloakX</vt:lpstr>
      <vt:lpstr>CloakX</vt:lpstr>
      <vt:lpstr>CloakX</vt:lpstr>
      <vt:lpstr>CloakX</vt:lpstr>
      <vt:lpstr>CloakX</vt:lpstr>
      <vt:lpstr>CloakX</vt:lpstr>
      <vt:lpstr>Evaluation</vt:lpstr>
      <vt:lpstr>Evaluation</vt:lpstr>
      <vt:lpstr>Evaluation</vt:lpstr>
      <vt:lpstr>Conclusion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ITRC  AISRC (AI Security Research Center)</dc:title>
  <dc:creator>T</dc:creator>
  <cp:lastModifiedBy>상윤 석</cp:lastModifiedBy>
  <cp:revision>86</cp:revision>
  <dcterms:modified xsi:type="dcterms:W3CDTF">2020-09-08T16:03:07Z</dcterms:modified>
</cp:coreProperties>
</file>