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6"/>
  </p:notesMasterIdLst>
  <p:handoutMasterIdLst>
    <p:handoutMasterId r:id="rId27"/>
  </p:handoutMasterIdLst>
  <p:sldIdLst>
    <p:sldId id="831" r:id="rId3"/>
    <p:sldId id="877" r:id="rId4"/>
    <p:sldId id="1014" r:id="rId5"/>
    <p:sldId id="905" r:id="rId6"/>
    <p:sldId id="1013" r:id="rId7"/>
    <p:sldId id="1002" r:id="rId8"/>
    <p:sldId id="1003" r:id="rId9"/>
    <p:sldId id="964" r:id="rId10"/>
    <p:sldId id="1004" r:id="rId11"/>
    <p:sldId id="1005" r:id="rId12"/>
    <p:sldId id="934" r:id="rId13"/>
    <p:sldId id="1010" r:id="rId14"/>
    <p:sldId id="1007" r:id="rId15"/>
    <p:sldId id="1008" r:id="rId16"/>
    <p:sldId id="931" r:id="rId17"/>
    <p:sldId id="1011" r:id="rId18"/>
    <p:sldId id="1012" r:id="rId19"/>
    <p:sldId id="975" r:id="rId20"/>
    <p:sldId id="1017" r:id="rId21"/>
    <p:sldId id="989" r:id="rId22"/>
    <p:sldId id="1018" r:id="rId23"/>
    <p:sldId id="1015" r:id="rId24"/>
    <p:sldId id="986" r:id="rId25"/>
  </p:sldIdLst>
  <p:sldSz cx="9144000" cy="5715000" type="screen16x1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kjung" initials="y" lastIdx="4" clrIdx="0">
    <p:extLst>
      <p:ext uri="{19B8F6BF-5375-455C-9EA6-DF929625EA0E}">
        <p15:presenceInfo xmlns:p15="http://schemas.microsoft.com/office/powerpoint/2012/main" userId="ykj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보통 스타일 1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어두운 스타일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밝은 스타일 1 - 강조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밝은 스타일 1 - 강조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87224" autoAdjust="0"/>
  </p:normalViewPr>
  <p:slideViewPr>
    <p:cSldViewPr>
      <p:cViewPr varScale="1">
        <p:scale>
          <a:sx n="120" d="100"/>
          <a:sy n="120" d="100"/>
        </p:scale>
        <p:origin x="666" y="9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95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169D1-6B10-4677-9319-9AD21015F998}" type="doc">
      <dgm:prSet loTypeId="urn:microsoft.com/office/officeart/2005/8/layout/hierarchy2" loCatId="hierarchy" qsTypeId="urn:microsoft.com/office/officeart/2005/8/quickstyle/simple3" qsCatId="simple" csTypeId="urn:microsoft.com/office/officeart/2005/8/colors/accent0_1" csCatId="mainScheme" phldr="1"/>
      <dgm:spPr/>
      <dgm:t>
        <a:bodyPr/>
        <a:lstStyle/>
        <a:p>
          <a:pPr latinLnBrk="1"/>
          <a:endParaRPr lang="ko-KR" altLang="en-US"/>
        </a:p>
      </dgm:t>
    </dgm:pt>
    <dgm:pt modelId="{77C06D70-C8BF-4606-B354-46ABBA8D2B4A}">
      <dgm:prSet phldrT="[텍스트]" custT="1"/>
      <dgm:spPr/>
      <dgm:t>
        <a:bodyPr/>
        <a:lstStyle/>
        <a:p>
          <a:pPr latinLnBrk="1"/>
          <a:r>
            <a:rPr lang="en-US" altLang="ko-KR" sz="1600" dirty="0" smtClean="0">
              <a:latin typeface="Calibri" panose="020F0502020204030204" pitchFamily="34" charset="0"/>
              <a:cs typeface="Calibri" panose="020F0502020204030204" pitchFamily="34" charset="0"/>
            </a:rPr>
            <a:t>PII</a:t>
          </a:r>
          <a:endParaRPr lang="ko-KR" altLang="en-US" sz="1600" dirty="0">
            <a:latin typeface="Calibri" panose="020F0502020204030204" pitchFamily="34" charset="0"/>
            <a:cs typeface="Calibri" panose="020F0502020204030204" pitchFamily="34" charset="0"/>
          </a:endParaRPr>
        </a:p>
      </dgm:t>
    </dgm:pt>
    <dgm:pt modelId="{DC491DEE-DFAB-43E1-BC72-BD7565D42756}" type="parTrans" cxnId="{650D9BA3-F26A-4C71-97C8-AE702AA5B4FF}">
      <dgm:prSet/>
      <dgm:spPr/>
      <dgm:t>
        <a:bodyPr/>
        <a:lstStyle/>
        <a:p>
          <a:pPr latinLnBrk="1"/>
          <a:endParaRPr lang="ko-KR" altLang="en-US" sz="1600">
            <a:latin typeface="Calibri" panose="020F0502020204030204" pitchFamily="34" charset="0"/>
            <a:cs typeface="Calibri" panose="020F0502020204030204" pitchFamily="34" charset="0"/>
          </a:endParaRPr>
        </a:p>
      </dgm:t>
    </dgm:pt>
    <dgm:pt modelId="{89BF3EFD-F018-4D88-961B-0F87326033A1}" type="sibTrans" cxnId="{650D9BA3-F26A-4C71-97C8-AE702AA5B4FF}">
      <dgm:prSet/>
      <dgm:spPr/>
      <dgm:t>
        <a:bodyPr/>
        <a:lstStyle/>
        <a:p>
          <a:pPr latinLnBrk="1"/>
          <a:endParaRPr lang="ko-KR" altLang="en-US" sz="1600">
            <a:latin typeface="Calibri" panose="020F0502020204030204" pitchFamily="34" charset="0"/>
            <a:cs typeface="Calibri" panose="020F0502020204030204" pitchFamily="34" charset="0"/>
          </a:endParaRPr>
        </a:p>
      </dgm:t>
    </dgm:pt>
    <dgm:pt modelId="{FA8E0728-ABEC-4AAF-9805-BEB7F0F65B07}">
      <dgm:prSet phldrT="[텍스트]" custT="1"/>
      <dgm:spPr/>
      <dgm:t>
        <a:bodyPr/>
        <a:lstStyle/>
        <a:p>
          <a:pPr latinLnBrk="1"/>
          <a:r>
            <a:rPr lang="en-US" altLang="ko-KR" sz="1600" dirty="0" smtClean="0">
              <a:latin typeface="Calibri" panose="020F0502020204030204" pitchFamily="34" charset="0"/>
              <a:cs typeface="Calibri" panose="020F0502020204030204" pitchFamily="34" charset="0"/>
            </a:rPr>
            <a:t>First Party</a:t>
          </a:r>
          <a:endParaRPr lang="ko-KR" altLang="en-US" sz="1600" dirty="0">
            <a:latin typeface="Calibri" panose="020F0502020204030204" pitchFamily="34" charset="0"/>
            <a:cs typeface="Calibri" panose="020F0502020204030204" pitchFamily="34" charset="0"/>
          </a:endParaRPr>
        </a:p>
      </dgm:t>
    </dgm:pt>
    <dgm:pt modelId="{6D90F0BD-4400-4C80-9997-7E4865C0916F}" type="parTrans" cxnId="{03C3800B-9436-4205-A984-1E311A53223B}">
      <dgm:prSet custT="1"/>
      <dgm:spPr/>
      <dgm:t>
        <a:bodyPr/>
        <a:lstStyle/>
        <a:p>
          <a:pPr latinLnBrk="1"/>
          <a:endParaRPr lang="ko-KR" altLang="en-US" sz="1600">
            <a:latin typeface="Calibri" panose="020F0502020204030204" pitchFamily="34" charset="0"/>
            <a:cs typeface="Calibri" panose="020F0502020204030204" pitchFamily="34" charset="0"/>
          </a:endParaRPr>
        </a:p>
      </dgm:t>
    </dgm:pt>
    <dgm:pt modelId="{3FED5709-BC78-4BF2-8D47-5C3528C66245}" type="sibTrans" cxnId="{03C3800B-9436-4205-A984-1E311A53223B}">
      <dgm:prSet/>
      <dgm:spPr/>
      <dgm:t>
        <a:bodyPr/>
        <a:lstStyle/>
        <a:p>
          <a:pPr latinLnBrk="1"/>
          <a:endParaRPr lang="ko-KR" altLang="en-US" sz="1600">
            <a:latin typeface="Calibri" panose="020F0502020204030204" pitchFamily="34" charset="0"/>
            <a:cs typeface="Calibri" panose="020F0502020204030204" pitchFamily="34" charset="0"/>
          </a:endParaRPr>
        </a:p>
      </dgm:t>
    </dgm:pt>
    <dgm:pt modelId="{37FE5A97-7343-465E-AEC3-495DE86FB5E1}">
      <dgm:prSet phldrT="[텍스트]" custT="1"/>
      <dgm:spPr/>
      <dgm:t>
        <a:bodyPr/>
        <a:lstStyle/>
        <a:p>
          <a:pPr latinLnBrk="1"/>
          <a:r>
            <a:rPr lang="en-US" altLang="ko-KR" sz="1600" dirty="0" smtClean="0">
              <a:latin typeface="Calibri" panose="020F0502020204030204" pitchFamily="34" charset="0"/>
              <a:cs typeface="Calibri" panose="020F0502020204030204" pitchFamily="34" charset="0"/>
            </a:rPr>
            <a:t>HTTPS</a:t>
          </a:r>
          <a:endParaRPr lang="ko-KR" altLang="en-US" sz="1600" dirty="0">
            <a:latin typeface="Calibri" panose="020F0502020204030204" pitchFamily="34" charset="0"/>
            <a:cs typeface="Calibri" panose="020F0502020204030204" pitchFamily="34" charset="0"/>
          </a:endParaRPr>
        </a:p>
      </dgm:t>
    </dgm:pt>
    <dgm:pt modelId="{1391BB74-8DAF-4E10-9405-EBE1E726B74E}" type="parTrans" cxnId="{7DABA8E3-C526-43A2-AA43-60DA1E75F6FC}">
      <dgm:prSet custT="1"/>
      <dgm:spPr/>
      <dgm:t>
        <a:bodyPr/>
        <a:lstStyle/>
        <a:p>
          <a:pPr latinLnBrk="1"/>
          <a:endParaRPr lang="ko-KR" altLang="en-US" sz="1600">
            <a:latin typeface="Calibri" panose="020F0502020204030204" pitchFamily="34" charset="0"/>
            <a:cs typeface="Calibri" panose="020F0502020204030204" pitchFamily="34" charset="0"/>
          </a:endParaRPr>
        </a:p>
      </dgm:t>
    </dgm:pt>
    <dgm:pt modelId="{712E21BA-B2EB-4330-98A2-29A93C69C812}" type="sibTrans" cxnId="{7DABA8E3-C526-43A2-AA43-60DA1E75F6FC}">
      <dgm:prSet/>
      <dgm:spPr/>
      <dgm:t>
        <a:bodyPr/>
        <a:lstStyle/>
        <a:p>
          <a:pPr latinLnBrk="1"/>
          <a:endParaRPr lang="ko-KR" altLang="en-US" sz="1600">
            <a:latin typeface="Calibri" panose="020F0502020204030204" pitchFamily="34" charset="0"/>
            <a:cs typeface="Calibri" panose="020F0502020204030204" pitchFamily="34" charset="0"/>
          </a:endParaRPr>
        </a:p>
      </dgm:t>
    </dgm:pt>
    <dgm:pt modelId="{57BC61E7-F987-4F2C-99C1-33B976358E25}">
      <dgm:prSet phldrT="[텍스트]" custT="1"/>
      <dgm:spPr/>
      <dgm:t>
        <a:bodyPr/>
        <a:lstStyle/>
        <a:p>
          <a:pPr latinLnBrk="1"/>
          <a:r>
            <a:rPr lang="en-US" altLang="ko-KR" sz="1600" dirty="0" smtClean="0">
              <a:latin typeface="Calibri" panose="020F0502020204030204" pitchFamily="34" charset="0"/>
              <a:cs typeface="Calibri" panose="020F0502020204030204" pitchFamily="34" charset="0"/>
            </a:rPr>
            <a:t>HTTP</a:t>
          </a:r>
          <a:endParaRPr lang="ko-KR" altLang="en-US" sz="1600" dirty="0">
            <a:latin typeface="Calibri" panose="020F0502020204030204" pitchFamily="34" charset="0"/>
            <a:cs typeface="Calibri" panose="020F0502020204030204" pitchFamily="34" charset="0"/>
          </a:endParaRPr>
        </a:p>
      </dgm:t>
    </dgm:pt>
    <dgm:pt modelId="{E5D36DA5-111A-4BDE-9D0B-722471E221D0}" type="parTrans" cxnId="{1FF4A081-DEF4-4E20-8C8A-44FB19169A3C}">
      <dgm:prSet custT="1"/>
      <dgm:spPr/>
      <dgm:t>
        <a:bodyPr/>
        <a:lstStyle/>
        <a:p>
          <a:pPr latinLnBrk="1"/>
          <a:endParaRPr lang="ko-KR" altLang="en-US" sz="1600">
            <a:latin typeface="Calibri" panose="020F0502020204030204" pitchFamily="34" charset="0"/>
            <a:cs typeface="Calibri" panose="020F0502020204030204" pitchFamily="34" charset="0"/>
          </a:endParaRPr>
        </a:p>
      </dgm:t>
    </dgm:pt>
    <dgm:pt modelId="{252151E5-5F56-4837-A51C-CE1087EDBB57}" type="sibTrans" cxnId="{1FF4A081-DEF4-4E20-8C8A-44FB19169A3C}">
      <dgm:prSet/>
      <dgm:spPr/>
      <dgm:t>
        <a:bodyPr/>
        <a:lstStyle/>
        <a:p>
          <a:pPr latinLnBrk="1"/>
          <a:endParaRPr lang="ko-KR" altLang="en-US" sz="1600">
            <a:latin typeface="Calibri" panose="020F0502020204030204" pitchFamily="34" charset="0"/>
            <a:cs typeface="Calibri" panose="020F0502020204030204" pitchFamily="34" charset="0"/>
          </a:endParaRPr>
        </a:p>
      </dgm:t>
    </dgm:pt>
    <dgm:pt modelId="{C344E6D5-FCC9-447C-8BDF-752CF508217A}">
      <dgm:prSet phldrT="[텍스트]" custT="1"/>
      <dgm:spPr/>
      <dgm:t>
        <a:bodyPr/>
        <a:lstStyle/>
        <a:p>
          <a:pPr latinLnBrk="1"/>
          <a:r>
            <a:rPr lang="en-US" altLang="ko-KR" sz="1600" dirty="0" smtClean="0">
              <a:latin typeface="Calibri" panose="020F0502020204030204" pitchFamily="34" charset="0"/>
              <a:cs typeface="Calibri" panose="020F0502020204030204" pitchFamily="34" charset="0"/>
            </a:rPr>
            <a:t>Third Party</a:t>
          </a:r>
          <a:endParaRPr lang="ko-KR" altLang="en-US" sz="1600" dirty="0">
            <a:latin typeface="Calibri" panose="020F0502020204030204" pitchFamily="34" charset="0"/>
            <a:cs typeface="Calibri" panose="020F0502020204030204" pitchFamily="34" charset="0"/>
          </a:endParaRPr>
        </a:p>
      </dgm:t>
    </dgm:pt>
    <dgm:pt modelId="{85AEDF10-E28E-4A19-8CD9-E3CA634A47AC}" type="parTrans" cxnId="{14EAD721-5E6F-49C0-A7AF-EC43A7C8A70F}">
      <dgm:prSet custT="1"/>
      <dgm:spPr/>
      <dgm:t>
        <a:bodyPr/>
        <a:lstStyle/>
        <a:p>
          <a:pPr latinLnBrk="1"/>
          <a:endParaRPr lang="ko-KR" altLang="en-US" sz="1600">
            <a:latin typeface="Calibri" panose="020F0502020204030204" pitchFamily="34" charset="0"/>
            <a:cs typeface="Calibri" panose="020F0502020204030204" pitchFamily="34" charset="0"/>
          </a:endParaRPr>
        </a:p>
      </dgm:t>
    </dgm:pt>
    <dgm:pt modelId="{D720E40B-3F4D-4FF5-BA3C-B69782CC9510}" type="sibTrans" cxnId="{14EAD721-5E6F-49C0-A7AF-EC43A7C8A70F}">
      <dgm:prSet/>
      <dgm:spPr/>
      <dgm:t>
        <a:bodyPr/>
        <a:lstStyle/>
        <a:p>
          <a:pPr latinLnBrk="1"/>
          <a:endParaRPr lang="ko-KR" altLang="en-US" sz="1600">
            <a:latin typeface="Calibri" panose="020F0502020204030204" pitchFamily="34" charset="0"/>
            <a:cs typeface="Calibri" panose="020F0502020204030204" pitchFamily="34" charset="0"/>
          </a:endParaRPr>
        </a:p>
      </dgm:t>
    </dgm:pt>
    <dgm:pt modelId="{83505E78-9A7F-4E4B-BEC4-46ECECFC3ADC}">
      <dgm:prSet phldrT="[텍스트]" custT="1"/>
      <dgm:spPr/>
      <dgm:t>
        <a:bodyPr/>
        <a:lstStyle/>
        <a:p>
          <a:pPr latinLnBrk="1"/>
          <a:r>
            <a:rPr lang="en-US" altLang="ko-KR" sz="1600" dirty="0" smtClean="0">
              <a:latin typeface="Calibri" panose="020F0502020204030204" pitchFamily="34" charset="0"/>
              <a:cs typeface="Calibri" panose="020F0502020204030204" pitchFamily="34" charset="0"/>
            </a:rPr>
            <a:t>HTTPS</a:t>
          </a:r>
          <a:endParaRPr lang="ko-KR" altLang="en-US" sz="1600" dirty="0">
            <a:latin typeface="Calibri" panose="020F0502020204030204" pitchFamily="34" charset="0"/>
            <a:cs typeface="Calibri" panose="020F0502020204030204" pitchFamily="34" charset="0"/>
          </a:endParaRPr>
        </a:p>
      </dgm:t>
    </dgm:pt>
    <dgm:pt modelId="{0A432C45-8DF4-444D-87C5-4935D68B90E9}" type="parTrans" cxnId="{CD057086-849A-484B-A0CC-EB507516EC6F}">
      <dgm:prSet custT="1"/>
      <dgm:spPr/>
      <dgm:t>
        <a:bodyPr/>
        <a:lstStyle/>
        <a:p>
          <a:pPr latinLnBrk="1"/>
          <a:endParaRPr lang="ko-KR" altLang="en-US" sz="1600">
            <a:latin typeface="Calibri" panose="020F0502020204030204" pitchFamily="34" charset="0"/>
            <a:cs typeface="Calibri" panose="020F0502020204030204" pitchFamily="34" charset="0"/>
          </a:endParaRPr>
        </a:p>
      </dgm:t>
    </dgm:pt>
    <dgm:pt modelId="{1AC41BF5-8703-4F4A-B7A0-95379FCD0588}" type="sibTrans" cxnId="{CD057086-849A-484B-A0CC-EB507516EC6F}">
      <dgm:prSet/>
      <dgm:spPr/>
      <dgm:t>
        <a:bodyPr/>
        <a:lstStyle/>
        <a:p>
          <a:pPr latinLnBrk="1"/>
          <a:endParaRPr lang="ko-KR" altLang="en-US" sz="1600">
            <a:latin typeface="Calibri" panose="020F0502020204030204" pitchFamily="34" charset="0"/>
            <a:cs typeface="Calibri" panose="020F0502020204030204" pitchFamily="34" charset="0"/>
          </a:endParaRPr>
        </a:p>
      </dgm:t>
    </dgm:pt>
    <dgm:pt modelId="{01A2AD54-80D1-4B2E-81E2-5D1EDC4CAD09}">
      <dgm:prSet phldrT="[텍스트]" custT="1"/>
      <dgm:spPr/>
      <dgm:t>
        <a:bodyPr/>
        <a:lstStyle/>
        <a:p>
          <a:pPr latinLnBrk="1"/>
          <a:r>
            <a:rPr lang="en-US" altLang="ko-KR" sz="1600" dirty="0" smtClean="0">
              <a:latin typeface="Calibri" panose="020F0502020204030204" pitchFamily="34" charset="0"/>
              <a:cs typeface="Calibri" panose="020F0502020204030204" pitchFamily="34" charset="0"/>
            </a:rPr>
            <a:t>HTTP</a:t>
          </a:r>
          <a:endParaRPr lang="ko-KR" altLang="en-US" sz="1600" dirty="0">
            <a:latin typeface="Calibri" panose="020F0502020204030204" pitchFamily="34" charset="0"/>
            <a:cs typeface="Calibri" panose="020F0502020204030204" pitchFamily="34" charset="0"/>
          </a:endParaRPr>
        </a:p>
      </dgm:t>
    </dgm:pt>
    <dgm:pt modelId="{2348703F-EC29-4C34-AEDB-8114C272A5B9}" type="parTrans" cxnId="{FFE05E12-33F5-4C7D-8D6A-6023ED4C7B7A}">
      <dgm:prSet custT="1"/>
      <dgm:spPr/>
      <dgm:t>
        <a:bodyPr/>
        <a:lstStyle/>
        <a:p>
          <a:pPr latinLnBrk="1"/>
          <a:endParaRPr lang="ko-KR" altLang="en-US" sz="1600">
            <a:latin typeface="Calibri" panose="020F0502020204030204" pitchFamily="34" charset="0"/>
            <a:cs typeface="Calibri" panose="020F0502020204030204" pitchFamily="34" charset="0"/>
          </a:endParaRPr>
        </a:p>
      </dgm:t>
    </dgm:pt>
    <dgm:pt modelId="{6D3D66BF-1239-4EA3-BA1B-74A54A9ABCCB}" type="sibTrans" cxnId="{FFE05E12-33F5-4C7D-8D6A-6023ED4C7B7A}">
      <dgm:prSet/>
      <dgm:spPr/>
      <dgm:t>
        <a:bodyPr/>
        <a:lstStyle/>
        <a:p>
          <a:pPr latinLnBrk="1"/>
          <a:endParaRPr lang="ko-KR" altLang="en-US" sz="1600">
            <a:latin typeface="Calibri" panose="020F0502020204030204" pitchFamily="34" charset="0"/>
            <a:cs typeface="Calibri" panose="020F0502020204030204" pitchFamily="34" charset="0"/>
          </a:endParaRPr>
        </a:p>
      </dgm:t>
    </dgm:pt>
    <dgm:pt modelId="{9E286799-2188-4B8F-8641-4CB9F4BCC841}" type="pres">
      <dgm:prSet presAssocID="{A70169D1-6B10-4677-9319-9AD21015F998}" presName="diagram" presStyleCnt="0">
        <dgm:presLayoutVars>
          <dgm:chPref val="1"/>
          <dgm:dir/>
          <dgm:animOne val="branch"/>
          <dgm:animLvl val="lvl"/>
          <dgm:resizeHandles val="exact"/>
        </dgm:presLayoutVars>
      </dgm:prSet>
      <dgm:spPr/>
      <dgm:t>
        <a:bodyPr/>
        <a:lstStyle/>
        <a:p>
          <a:pPr latinLnBrk="1"/>
          <a:endParaRPr lang="ko-KR" altLang="en-US"/>
        </a:p>
      </dgm:t>
    </dgm:pt>
    <dgm:pt modelId="{FD8ED331-A6B6-4FAE-BC46-26F96D94CDFC}" type="pres">
      <dgm:prSet presAssocID="{77C06D70-C8BF-4606-B354-46ABBA8D2B4A}" presName="root1" presStyleCnt="0"/>
      <dgm:spPr/>
    </dgm:pt>
    <dgm:pt modelId="{AE411910-1C03-4E69-ABB0-6A4FE513AEF8}" type="pres">
      <dgm:prSet presAssocID="{77C06D70-C8BF-4606-B354-46ABBA8D2B4A}" presName="LevelOneTextNode" presStyleLbl="node0" presStyleIdx="0" presStyleCnt="1">
        <dgm:presLayoutVars>
          <dgm:chPref val="3"/>
        </dgm:presLayoutVars>
      </dgm:prSet>
      <dgm:spPr/>
      <dgm:t>
        <a:bodyPr/>
        <a:lstStyle/>
        <a:p>
          <a:pPr latinLnBrk="1"/>
          <a:endParaRPr lang="ko-KR" altLang="en-US"/>
        </a:p>
      </dgm:t>
    </dgm:pt>
    <dgm:pt modelId="{773BE246-AB31-4D41-9335-8DEB6797352C}" type="pres">
      <dgm:prSet presAssocID="{77C06D70-C8BF-4606-B354-46ABBA8D2B4A}" presName="level2hierChild" presStyleCnt="0"/>
      <dgm:spPr/>
    </dgm:pt>
    <dgm:pt modelId="{39BBE556-5BD0-40EB-AD97-666DA73CDC3A}" type="pres">
      <dgm:prSet presAssocID="{6D90F0BD-4400-4C80-9997-7E4865C0916F}" presName="conn2-1" presStyleLbl="parChTrans1D2" presStyleIdx="0" presStyleCnt="2"/>
      <dgm:spPr/>
      <dgm:t>
        <a:bodyPr/>
        <a:lstStyle/>
        <a:p>
          <a:pPr latinLnBrk="1"/>
          <a:endParaRPr lang="ko-KR" altLang="en-US"/>
        </a:p>
      </dgm:t>
    </dgm:pt>
    <dgm:pt modelId="{A353100E-4D49-476E-926D-C1CB01824530}" type="pres">
      <dgm:prSet presAssocID="{6D90F0BD-4400-4C80-9997-7E4865C0916F}" presName="connTx" presStyleLbl="parChTrans1D2" presStyleIdx="0" presStyleCnt="2"/>
      <dgm:spPr/>
      <dgm:t>
        <a:bodyPr/>
        <a:lstStyle/>
        <a:p>
          <a:pPr latinLnBrk="1"/>
          <a:endParaRPr lang="ko-KR" altLang="en-US"/>
        </a:p>
      </dgm:t>
    </dgm:pt>
    <dgm:pt modelId="{B213DB08-9AC1-484A-B9DA-FC6E7AAA21F4}" type="pres">
      <dgm:prSet presAssocID="{FA8E0728-ABEC-4AAF-9805-BEB7F0F65B07}" presName="root2" presStyleCnt="0"/>
      <dgm:spPr/>
    </dgm:pt>
    <dgm:pt modelId="{378A7606-8AE6-47CC-A205-4C95E043C2EA}" type="pres">
      <dgm:prSet presAssocID="{FA8E0728-ABEC-4AAF-9805-BEB7F0F65B07}" presName="LevelTwoTextNode" presStyleLbl="node2" presStyleIdx="0" presStyleCnt="2">
        <dgm:presLayoutVars>
          <dgm:chPref val="3"/>
        </dgm:presLayoutVars>
      </dgm:prSet>
      <dgm:spPr/>
      <dgm:t>
        <a:bodyPr/>
        <a:lstStyle/>
        <a:p>
          <a:pPr latinLnBrk="1"/>
          <a:endParaRPr lang="ko-KR" altLang="en-US"/>
        </a:p>
      </dgm:t>
    </dgm:pt>
    <dgm:pt modelId="{A166DA16-9E7F-48EB-BFA9-A64B4326BB0C}" type="pres">
      <dgm:prSet presAssocID="{FA8E0728-ABEC-4AAF-9805-BEB7F0F65B07}" presName="level3hierChild" presStyleCnt="0"/>
      <dgm:spPr/>
    </dgm:pt>
    <dgm:pt modelId="{B45FFC10-CE52-4E66-BF90-E7C9BF3B8FAD}" type="pres">
      <dgm:prSet presAssocID="{1391BB74-8DAF-4E10-9405-EBE1E726B74E}" presName="conn2-1" presStyleLbl="parChTrans1D3" presStyleIdx="0" presStyleCnt="4"/>
      <dgm:spPr/>
      <dgm:t>
        <a:bodyPr/>
        <a:lstStyle/>
        <a:p>
          <a:pPr latinLnBrk="1"/>
          <a:endParaRPr lang="ko-KR" altLang="en-US"/>
        </a:p>
      </dgm:t>
    </dgm:pt>
    <dgm:pt modelId="{DFF1B1EE-63CC-4F2E-9764-9326DADB90B3}" type="pres">
      <dgm:prSet presAssocID="{1391BB74-8DAF-4E10-9405-EBE1E726B74E}" presName="connTx" presStyleLbl="parChTrans1D3" presStyleIdx="0" presStyleCnt="4"/>
      <dgm:spPr/>
      <dgm:t>
        <a:bodyPr/>
        <a:lstStyle/>
        <a:p>
          <a:pPr latinLnBrk="1"/>
          <a:endParaRPr lang="ko-KR" altLang="en-US"/>
        </a:p>
      </dgm:t>
    </dgm:pt>
    <dgm:pt modelId="{C8DE99F2-9EBE-481B-9A93-7A58593A9931}" type="pres">
      <dgm:prSet presAssocID="{37FE5A97-7343-465E-AEC3-495DE86FB5E1}" presName="root2" presStyleCnt="0"/>
      <dgm:spPr/>
    </dgm:pt>
    <dgm:pt modelId="{5D05DF1D-ACA8-4B8E-AE0A-86AB83D6ACB1}" type="pres">
      <dgm:prSet presAssocID="{37FE5A97-7343-465E-AEC3-495DE86FB5E1}" presName="LevelTwoTextNode" presStyleLbl="node3" presStyleIdx="0" presStyleCnt="4">
        <dgm:presLayoutVars>
          <dgm:chPref val="3"/>
        </dgm:presLayoutVars>
      </dgm:prSet>
      <dgm:spPr/>
      <dgm:t>
        <a:bodyPr/>
        <a:lstStyle/>
        <a:p>
          <a:pPr latinLnBrk="1"/>
          <a:endParaRPr lang="ko-KR" altLang="en-US"/>
        </a:p>
      </dgm:t>
    </dgm:pt>
    <dgm:pt modelId="{A1D71C3C-BE21-41E4-A3C0-6040906EA0CE}" type="pres">
      <dgm:prSet presAssocID="{37FE5A97-7343-465E-AEC3-495DE86FB5E1}" presName="level3hierChild" presStyleCnt="0"/>
      <dgm:spPr/>
    </dgm:pt>
    <dgm:pt modelId="{717C7A3D-B2EF-4511-B9E7-EF317CD28922}" type="pres">
      <dgm:prSet presAssocID="{E5D36DA5-111A-4BDE-9D0B-722471E221D0}" presName="conn2-1" presStyleLbl="parChTrans1D3" presStyleIdx="1" presStyleCnt="4"/>
      <dgm:spPr/>
      <dgm:t>
        <a:bodyPr/>
        <a:lstStyle/>
        <a:p>
          <a:pPr latinLnBrk="1"/>
          <a:endParaRPr lang="ko-KR" altLang="en-US"/>
        </a:p>
      </dgm:t>
    </dgm:pt>
    <dgm:pt modelId="{35DF9FA8-F77B-4437-BCE6-094D540D829C}" type="pres">
      <dgm:prSet presAssocID="{E5D36DA5-111A-4BDE-9D0B-722471E221D0}" presName="connTx" presStyleLbl="parChTrans1D3" presStyleIdx="1" presStyleCnt="4"/>
      <dgm:spPr/>
      <dgm:t>
        <a:bodyPr/>
        <a:lstStyle/>
        <a:p>
          <a:pPr latinLnBrk="1"/>
          <a:endParaRPr lang="ko-KR" altLang="en-US"/>
        </a:p>
      </dgm:t>
    </dgm:pt>
    <dgm:pt modelId="{9AD9F54C-B235-4622-AF11-63D69C580488}" type="pres">
      <dgm:prSet presAssocID="{57BC61E7-F987-4F2C-99C1-33B976358E25}" presName="root2" presStyleCnt="0"/>
      <dgm:spPr/>
    </dgm:pt>
    <dgm:pt modelId="{FCA5AA5B-D936-46AA-BF2D-D0FFD9D282F2}" type="pres">
      <dgm:prSet presAssocID="{57BC61E7-F987-4F2C-99C1-33B976358E25}" presName="LevelTwoTextNode" presStyleLbl="node3" presStyleIdx="1" presStyleCnt="4">
        <dgm:presLayoutVars>
          <dgm:chPref val="3"/>
        </dgm:presLayoutVars>
      </dgm:prSet>
      <dgm:spPr/>
      <dgm:t>
        <a:bodyPr/>
        <a:lstStyle/>
        <a:p>
          <a:pPr latinLnBrk="1"/>
          <a:endParaRPr lang="ko-KR" altLang="en-US"/>
        </a:p>
      </dgm:t>
    </dgm:pt>
    <dgm:pt modelId="{3FAD557F-BD48-473B-9D98-7D200B55AB84}" type="pres">
      <dgm:prSet presAssocID="{57BC61E7-F987-4F2C-99C1-33B976358E25}" presName="level3hierChild" presStyleCnt="0"/>
      <dgm:spPr/>
    </dgm:pt>
    <dgm:pt modelId="{CCC86634-F085-4D1B-B195-10480FF81473}" type="pres">
      <dgm:prSet presAssocID="{85AEDF10-E28E-4A19-8CD9-E3CA634A47AC}" presName="conn2-1" presStyleLbl="parChTrans1D2" presStyleIdx="1" presStyleCnt="2"/>
      <dgm:spPr/>
      <dgm:t>
        <a:bodyPr/>
        <a:lstStyle/>
        <a:p>
          <a:pPr latinLnBrk="1"/>
          <a:endParaRPr lang="ko-KR" altLang="en-US"/>
        </a:p>
      </dgm:t>
    </dgm:pt>
    <dgm:pt modelId="{02D96E6D-4491-43C5-9200-411D5EBB804F}" type="pres">
      <dgm:prSet presAssocID="{85AEDF10-E28E-4A19-8CD9-E3CA634A47AC}" presName="connTx" presStyleLbl="parChTrans1D2" presStyleIdx="1" presStyleCnt="2"/>
      <dgm:spPr/>
      <dgm:t>
        <a:bodyPr/>
        <a:lstStyle/>
        <a:p>
          <a:pPr latinLnBrk="1"/>
          <a:endParaRPr lang="ko-KR" altLang="en-US"/>
        </a:p>
      </dgm:t>
    </dgm:pt>
    <dgm:pt modelId="{FE63FD11-ECC0-4FF0-A35A-7C1C20175E5D}" type="pres">
      <dgm:prSet presAssocID="{C344E6D5-FCC9-447C-8BDF-752CF508217A}" presName="root2" presStyleCnt="0"/>
      <dgm:spPr/>
    </dgm:pt>
    <dgm:pt modelId="{32221991-035F-4323-B744-FC5B077505F3}" type="pres">
      <dgm:prSet presAssocID="{C344E6D5-FCC9-447C-8BDF-752CF508217A}" presName="LevelTwoTextNode" presStyleLbl="node2" presStyleIdx="1" presStyleCnt="2">
        <dgm:presLayoutVars>
          <dgm:chPref val="3"/>
        </dgm:presLayoutVars>
      </dgm:prSet>
      <dgm:spPr/>
      <dgm:t>
        <a:bodyPr/>
        <a:lstStyle/>
        <a:p>
          <a:pPr latinLnBrk="1"/>
          <a:endParaRPr lang="ko-KR" altLang="en-US"/>
        </a:p>
      </dgm:t>
    </dgm:pt>
    <dgm:pt modelId="{122188A3-95D7-4B8F-968D-51056AE6EAD4}" type="pres">
      <dgm:prSet presAssocID="{C344E6D5-FCC9-447C-8BDF-752CF508217A}" presName="level3hierChild" presStyleCnt="0"/>
      <dgm:spPr/>
    </dgm:pt>
    <dgm:pt modelId="{168D704A-99D7-42B5-9A4F-7CB5FD42EFFF}" type="pres">
      <dgm:prSet presAssocID="{0A432C45-8DF4-444D-87C5-4935D68B90E9}" presName="conn2-1" presStyleLbl="parChTrans1D3" presStyleIdx="2" presStyleCnt="4"/>
      <dgm:spPr/>
      <dgm:t>
        <a:bodyPr/>
        <a:lstStyle/>
        <a:p>
          <a:pPr latinLnBrk="1"/>
          <a:endParaRPr lang="ko-KR" altLang="en-US"/>
        </a:p>
      </dgm:t>
    </dgm:pt>
    <dgm:pt modelId="{AB98B0CB-EF82-4625-816C-C64CEE3B1FA1}" type="pres">
      <dgm:prSet presAssocID="{0A432C45-8DF4-444D-87C5-4935D68B90E9}" presName="connTx" presStyleLbl="parChTrans1D3" presStyleIdx="2" presStyleCnt="4"/>
      <dgm:spPr/>
      <dgm:t>
        <a:bodyPr/>
        <a:lstStyle/>
        <a:p>
          <a:pPr latinLnBrk="1"/>
          <a:endParaRPr lang="ko-KR" altLang="en-US"/>
        </a:p>
      </dgm:t>
    </dgm:pt>
    <dgm:pt modelId="{3A453211-4801-4021-9141-C6CBE83AE88E}" type="pres">
      <dgm:prSet presAssocID="{83505E78-9A7F-4E4B-BEC4-46ECECFC3ADC}" presName="root2" presStyleCnt="0"/>
      <dgm:spPr/>
    </dgm:pt>
    <dgm:pt modelId="{DE30DA76-99EE-4841-8E9A-3590ECECCEBC}" type="pres">
      <dgm:prSet presAssocID="{83505E78-9A7F-4E4B-BEC4-46ECECFC3ADC}" presName="LevelTwoTextNode" presStyleLbl="node3" presStyleIdx="2" presStyleCnt="4">
        <dgm:presLayoutVars>
          <dgm:chPref val="3"/>
        </dgm:presLayoutVars>
      </dgm:prSet>
      <dgm:spPr/>
      <dgm:t>
        <a:bodyPr/>
        <a:lstStyle/>
        <a:p>
          <a:pPr latinLnBrk="1"/>
          <a:endParaRPr lang="ko-KR" altLang="en-US"/>
        </a:p>
      </dgm:t>
    </dgm:pt>
    <dgm:pt modelId="{3C9E927B-2E78-4BB8-BF61-E1DD5435CE06}" type="pres">
      <dgm:prSet presAssocID="{83505E78-9A7F-4E4B-BEC4-46ECECFC3ADC}" presName="level3hierChild" presStyleCnt="0"/>
      <dgm:spPr/>
    </dgm:pt>
    <dgm:pt modelId="{9AE788FF-A026-4739-B021-F112E1670A49}" type="pres">
      <dgm:prSet presAssocID="{2348703F-EC29-4C34-AEDB-8114C272A5B9}" presName="conn2-1" presStyleLbl="parChTrans1D3" presStyleIdx="3" presStyleCnt="4"/>
      <dgm:spPr/>
      <dgm:t>
        <a:bodyPr/>
        <a:lstStyle/>
        <a:p>
          <a:pPr latinLnBrk="1"/>
          <a:endParaRPr lang="ko-KR" altLang="en-US"/>
        </a:p>
      </dgm:t>
    </dgm:pt>
    <dgm:pt modelId="{A448A46D-9DE6-4324-80A3-AAAB3042063F}" type="pres">
      <dgm:prSet presAssocID="{2348703F-EC29-4C34-AEDB-8114C272A5B9}" presName="connTx" presStyleLbl="parChTrans1D3" presStyleIdx="3" presStyleCnt="4"/>
      <dgm:spPr/>
      <dgm:t>
        <a:bodyPr/>
        <a:lstStyle/>
        <a:p>
          <a:pPr latinLnBrk="1"/>
          <a:endParaRPr lang="ko-KR" altLang="en-US"/>
        </a:p>
      </dgm:t>
    </dgm:pt>
    <dgm:pt modelId="{D5DE893B-A649-4768-8136-A917C2DA9A76}" type="pres">
      <dgm:prSet presAssocID="{01A2AD54-80D1-4B2E-81E2-5D1EDC4CAD09}" presName="root2" presStyleCnt="0"/>
      <dgm:spPr/>
    </dgm:pt>
    <dgm:pt modelId="{DDC6E826-3EAB-43A8-B8F5-CF04D9BD51E5}" type="pres">
      <dgm:prSet presAssocID="{01A2AD54-80D1-4B2E-81E2-5D1EDC4CAD09}" presName="LevelTwoTextNode" presStyleLbl="node3" presStyleIdx="3" presStyleCnt="4">
        <dgm:presLayoutVars>
          <dgm:chPref val="3"/>
        </dgm:presLayoutVars>
      </dgm:prSet>
      <dgm:spPr/>
      <dgm:t>
        <a:bodyPr/>
        <a:lstStyle/>
        <a:p>
          <a:pPr latinLnBrk="1"/>
          <a:endParaRPr lang="ko-KR" altLang="en-US"/>
        </a:p>
      </dgm:t>
    </dgm:pt>
    <dgm:pt modelId="{1C177AAD-C046-473C-8AC8-3077F5060A00}" type="pres">
      <dgm:prSet presAssocID="{01A2AD54-80D1-4B2E-81E2-5D1EDC4CAD09}" presName="level3hierChild" presStyleCnt="0"/>
      <dgm:spPr/>
    </dgm:pt>
  </dgm:ptLst>
  <dgm:cxnLst>
    <dgm:cxn modelId="{ABD3D4AC-2986-4EC8-A85F-C7AA4C76C858}" type="presOf" srcId="{A70169D1-6B10-4677-9319-9AD21015F998}" destId="{9E286799-2188-4B8F-8641-4CB9F4BCC841}" srcOrd="0" destOrd="0" presId="urn:microsoft.com/office/officeart/2005/8/layout/hierarchy2"/>
    <dgm:cxn modelId="{9644AD17-0088-464D-A778-542ABA1E0C2B}" type="presOf" srcId="{2348703F-EC29-4C34-AEDB-8114C272A5B9}" destId="{9AE788FF-A026-4739-B021-F112E1670A49}" srcOrd="0" destOrd="0" presId="urn:microsoft.com/office/officeart/2005/8/layout/hierarchy2"/>
    <dgm:cxn modelId="{F1E98DF9-C13A-46FD-AA2C-F8221B6F4A60}" type="presOf" srcId="{83505E78-9A7F-4E4B-BEC4-46ECECFC3ADC}" destId="{DE30DA76-99EE-4841-8E9A-3590ECECCEBC}" srcOrd="0" destOrd="0" presId="urn:microsoft.com/office/officeart/2005/8/layout/hierarchy2"/>
    <dgm:cxn modelId="{E8925492-B370-4262-A6B0-165C9D519186}" type="presOf" srcId="{C344E6D5-FCC9-447C-8BDF-752CF508217A}" destId="{32221991-035F-4323-B744-FC5B077505F3}" srcOrd="0" destOrd="0" presId="urn:microsoft.com/office/officeart/2005/8/layout/hierarchy2"/>
    <dgm:cxn modelId="{CD057086-849A-484B-A0CC-EB507516EC6F}" srcId="{C344E6D5-FCC9-447C-8BDF-752CF508217A}" destId="{83505E78-9A7F-4E4B-BEC4-46ECECFC3ADC}" srcOrd="0" destOrd="0" parTransId="{0A432C45-8DF4-444D-87C5-4935D68B90E9}" sibTransId="{1AC41BF5-8703-4F4A-B7A0-95379FCD0588}"/>
    <dgm:cxn modelId="{B5A3E42E-36B1-4959-9212-E1A9E0D72D27}" type="presOf" srcId="{77C06D70-C8BF-4606-B354-46ABBA8D2B4A}" destId="{AE411910-1C03-4E69-ABB0-6A4FE513AEF8}" srcOrd="0" destOrd="0" presId="urn:microsoft.com/office/officeart/2005/8/layout/hierarchy2"/>
    <dgm:cxn modelId="{FFE05E12-33F5-4C7D-8D6A-6023ED4C7B7A}" srcId="{C344E6D5-FCC9-447C-8BDF-752CF508217A}" destId="{01A2AD54-80D1-4B2E-81E2-5D1EDC4CAD09}" srcOrd="1" destOrd="0" parTransId="{2348703F-EC29-4C34-AEDB-8114C272A5B9}" sibTransId="{6D3D66BF-1239-4EA3-BA1B-74A54A9ABCCB}"/>
    <dgm:cxn modelId="{0DABF33E-0B41-434C-B221-BEC1EE319D10}" type="presOf" srcId="{6D90F0BD-4400-4C80-9997-7E4865C0916F}" destId="{A353100E-4D49-476E-926D-C1CB01824530}" srcOrd="1" destOrd="0" presId="urn:microsoft.com/office/officeart/2005/8/layout/hierarchy2"/>
    <dgm:cxn modelId="{1A95BFAB-B053-4B81-AC1F-073F0037BF89}" type="presOf" srcId="{01A2AD54-80D1-4B2E-81E2-5D1EDC4CAD09}" destId="{DDC6E826-3EAB-43A8-B8F5-CF04D9BD51E5}" srcOrd="0" destOrd="0" presId="urn:microsoft.com/office/officeart/2005/8/layout/hierarchy2"/>
    <dgm:cxn modelId="{83D3EB46-FA72-44F2-A4A9-59D9AD4C7E32}" type="presOf" srcId="{6D90F0BD-4400-4C80-9997-7E4865C0916F}" destId="{39BBE556-5BD0-40EB-AD97-666DA73CDC3A}" srcOrd="0" destOrd="0" presId="urn:microsoft.com/office/officeart/2005/8/layout/hierarchy2"/>
    <dgm:cxn modelId="{920EA3F3-3D3C-46BA-B0D9-FA5CCC7D0EF6}" type="presOf" srcId="{1391BB74-8DAF-4E10-9405-EBE1E726B74E}" destId="{B45FFC10-CE52-4E66-BF90-E7C9BF3B8FAD}" srcOrd="0" destOrd="0" presId="urn:microsoft.com/office/officeart/2005/8/layout/hierarchy2"/>
    <dgm:cxn modelId="{03C3800B-9436-4205-A984-1E311A53223B}" srcId="{77C06D70-C8BF-4606-B354-46ABBA8D2B4A}" destId="{FA8E0728-ABEC-4AAF-9805-BEB7F0F65B07}" srcOrd="0" destOrd="0" parTransId="{6D90F0BD-4400-4C80-9997-7E4865C0916F}" sibTransId="{3FED5709-BC78-4BF2-8D47-5C3528C66245}"/>
    <dgm:cxn modelId="{82A182C8-B987-4196-BF77-429E07F1B8D8}" type="presOf" srcId="{0A432C45-8DF4-444D-87C5-4935D68B90E9}" destId="{168D704A-99D7-42B5-9A4F-7CB5FD42EFFF}" srcOrd="0" destOrd="0" presId="urn:microsoft.com/office/officeart/2005/8/layout/hierarchy2"/>
    <dgm:cxn modelId="{45B4AB52-6585-451D-A940-5E5BA5995C76}" type="presOf" srcId="{E5D36DA5-111A-4BDE-9D0B-722471E221D0}" destId="{717C7A3D-B2EF-4511-B9E7-EF317CD28922}" srcOrd="0" destOrd="0" presId="urn:microsoft.com/office/officeart/2005/8/layout/hierarchy2"/>
    <dgm:cxn modelId="{A5F9DFB1-6207-461F-8BC2-E0B0AC30DC03}" type="presOf" srcId="{85AEDF10-E28E-4A19-8CD9-E3CA634A47AC}" destId="{CCC86634-F085-4D1B-B195-10480FF81473}" srcOrd="0" destOrd="0" presId="urn:microsoft.com/office/officeart/2005/8/layout/hierarchy2"/>
    <dgm:cxn modelId="{E2E56B6F-E254-44BA-BE72-45998DB79FF5}" type="presOf" srcId="{1391BB74-8DAF-4E10-9405-EBE1E726B74E}" destId="{DFF1B1EE-63CC-4F2E-9764-9326DADB90B3}" srcOrd="1" destOrd="0" presId="urn:microsoft.com/office/officeart/2005/8/layout/hierarchy2"/>
    <dgm:cxn modelId="{8DF44E8C-B49D-40FC-B3FA-916B549BB3D7}" type="presOf" srcId="{E5D36DA5-111A-4BDE-9D0B-722471E221D0}" destId="{35DF9FA8-F77B-4437-BCE6-094D540D829C}" srcOrd="1" destOrd="0" presId="urn:microsoft.com/office/officeart/2005/8/layout/hierarchy2"/>
    <dgm:cxn modelId="{7DABA8E3-C526-43A2-AA43-60DA1E75F6FC}" srcId="{FA8E0728-ABEC-4AAF-9805-BEB7F0F65B07}" destId="{37FE5A97-7343-465E-AEC3-495DE86FB5E1}" srcOrd="0" destOrd="0" parTransId="{1391BB74-8DAF-4E10-9405-EBE1E726B74E}" sibTransId="{712E21BA-B2EB-4330-98A2-29A93C69C812}"/>
    <dgm:cxn modelId="{1FF4A081-DEF4-4E20-8C8A-44FB19169A3C}" srcId="{FA8E0728-ABEC-4AAF-9805-BEB7F0F65B07}" destId="{57BC61E7-F987-4F2C-99C1-33B976358E25}" srcOrd="1" destOrd="0" parTransId="{E5D36DA5-111A-4BDE-9D0B-722471E221D0}" sibTransId="{252151E5-5F56-4837-A51C-CE1087EDBB57}"/>
    <dgm:cxn modelId="{5AC12802-000A-4F16-BA63-8EC80ADE37C2}" type="presOf" srcId="{2348703F-EC29-4C34-AEDB-8114C272A5B9}" destId="{A448A46D-9DE6-4324-80A3-AAAB3042063F}" srcOrd="1" destOrd="0" presId="urn:microsoft.com/office/officeart/2005/8/layout/hierarchy2"/>
    <dgm:cxn modelId="{F66B6783-97CD-47C7-BC30-E964EBBD32CC}" type="presOf" srcId="{85AEDF10-E28E-4A19-8CD9-E3CA634A47AC}" destId="{02D96E6D-4491-43C5-9200-411D5EBB804F}" srcOrd="1" destOrd="0" presId="urn:microsoft.com/office/officeart/2005/8/layout/hierarchy2"/>
    <dgm:cxn modelId="{650D9BA3-F26A-4C71-97C8-AE702AA5B4FF}" srcId="{A70169D1-6B10-4677-9319-9AD21015F998}" destId="{77C06D70-C8BF-4606-B354-46ABBA8D2B4A}" srcOrd="0" destOrd="0" parTransId="{DC491DEE-DFAB-43E1-BC72-BD7565D42756}" sibTransId="{89BF3EFD-F018-4D88-961B-0F87326033A1}"/>
    <dgm:cxn modelId="{14EAD721-5E6F-49C0-A7AF-EC43A7C8A70F}" srcId="{77C06D70-C8BF-4606-B354-46ABBA8D2B4A}" destId="{C344E6D5-FCC9-447C-8BDF-752CF508217A}" srcOrd="1" destOrd="0" parTransId="{85AEDF10-E28E-4A19-8CD9-E3CA634A47AC}" sibTransId="{D720E40B-3F4D-4FF5-BA3C-B69782CC9510}"/>
    <dgm:cxn modelId="{4E225ED9-6BA3-4CFE-9A46-A06A8C51DC18}" type="presOf" srcId="{57BC61E7-F987-4F2C-99C1-33B976358E25}" destId="{FCA5AA5B-D936-46AA-BF2D-D0FFD9D282F2}" srcOrd="0" destOrd="0" presId="urn:microsoft.com/office/officeart/2005/8/layout/hierarchy2"/>
    <dgm:cxn modelId="{4FB2D7DE-E20D-4696-AD0F-61C5CBDB19BF}" type="presOf" srcId="{0A432C45-8DF4-444D-87C5-4935D68B90E9}" destId="{AB98B0CB-EF82-4625-816C-C64CEE3B1FA1}" srcOrd="1" destOrd="0" presId="urn:microsoft.com/office/officeart/2005/8/layout/hierarchy2"/>
    <dgm:cxn modelId="{8577C51B-289E-4698-BFC3-4612B7FA4CDD}" type="presOf" srcId="{37FE5A97-7343-465E-AEC3-495DE86FB5E1}" destId="{5D05DF1D-ACA8-4B8E-AE0A-86AB83D6ACB1}" srcOrd="0" destOrd="0" presId="urn:microsoft.com/office/officeart/2005/8/layout/hierarchy2"/>
    <dgm:cxn modelId="{2BB44EB7-6215-4B06-91B8-6D1FB83CA5F7}" type="presOf" srcId="{FA8E0728-ABEC-4AAF-9805-BEB7F0F65B07}" destId="{378A7606-8AE6-47CC-A205-4C95E043C2EA}" srcOrd="0" destOrd="0" presId="urn:microsoft.com/office/officeart/2005/8/layout/hierarchy2"/>
    <dgm:cxn modelId="{FB245AAA-FA63-44E9-8B61-E0E319421D67}" type="presParOf" srcId="{9E286799-2188-4B8F-8641-4CB9F4BCC841}" destId="{FD8ED331-A6B6-4FAE-BC46-26F96D94CDFC}" srcOrd="0" destOrd="0" presId="urn:microsoft.com/office/officeart/2005/8/layout/hierarchy2"/>
    <dgm:cxn modelId="{316FFA73-CF0A-4D8B-A8F3-0A209FC7C89B}" type="presParOf" srcId="{FD8ED331-A6B6-4FAE-BC46-26F96D94CDFC}" destId="{AE411910-1C03-4E69-ABB0-6A4FE513AEF8}" srcOrd="0" destOrd="0" presId="urn:microsoft.com/office/officeart/2005/8/layout/hierarchy2"/>
    <dgm:cxn modelId="{E1DC0EBB-AA9D-4BE0-8D35-A8CC11DB1C4A}" type="presParOf" srcId="{FD8ED331-A6B6-4FAE-BC46-26F96D94CDFC}" destId="{773BE246-AB31-4D41-9335-8DEB6797352C}" srcOrd="1" destOrd="0" presId="urn:microsoft.com/office/officeart/2005/8/layout/hierarchy2"/>
    <dgm:cxn modelId="{3585CD2E-A6E5-4890-8362-F189075F5883}" type="presParOf" srcId="{773BE246-AB31-4D41-9335-8DEB6797352C}" destId="{39BBE556-5BD0-40EB-AD97-666DA73CDC3A}" srcOrd="0" destOrd="0" presId="urn:microsoft.com/office/officeart/2005/8/layout/hierarchy2"/>
    <dgm:cxn modelId="{7ABDAC00-F068-4131-BF4B-782FE69799EB}" type="presParOf" srcId="{39BBE556-5BD0-40EB-AD97-666DA73CDC3A}" destId="{A353100E-4D49-476E-926D-C1CB01824530}" srcOrd="0" destOrd="0" presId="urn:microsoft.com/office/officeart/2005/8/layout/hierarchy2"/>
    <dgm:cxn modelId="{2E3EF706-078A-4C92-B3B0-7CFF6F051BB2}" type="presParOf" srcId="{773BE246-AB31-4D41-9335-8DEB6797352C}" destId="{B213DB08-9AC1-484A-B9DA-FC6E7AAA21F4}" srcOrd="1" destOrd="0" presId="urn:microsoft.com/office/officeart/2005/8/layout/hierarchy2"/>
    <dgm:cxn modelId="{A3E61328-4858-477C-B4CE-2BC8D6B2BE5F}" type="presParOf" srcId="{B213DB08-9AC1-484A-B9DA-FC6E7AAA21F4}" destId="{378A7606-8AE6-47CC-A205-4C95E043C2EA}" srcOrd="0" destOrd="0" presId="urn:microsoft.com/office/officeart/2005/8/layout/hierarchy2"/>
    <dgm:cxn modelId="{41C2E3B1-59D0-4FA9-91E7-AA2B87601502}" type="presParOf" srcId="{B213DB08-9AC1-484A-B9DA-FC6E7AAA21F4}" destId="{A166DA16-9E7F-48EB-BFA9-A64B4326BB0C}" srcOrd="1" destOrd="0" presId="urn:microsoft.com/office/officeart/2005/8/layout/hierarchy2"/>
    <dgm:cxn modelId="{F55A5CD5-BCE6-4490-AA43-24D80E619E1B}" type="presParOf" srcId="{A166DA16-9E7F-48EB-BFA9-A64B4326BB0C}" destId="{B45FFC10-CE52-4E66-BF90-E7C9BF3B8FAD}" srcOrd="0" destOrd="0" presId="urn:microsoft.com/office/officeart/2005/8/layout/hierarchy2"/>
    <dgm:cxn modelId="{C3DE04F2-2144-4AE9-AADC-F9C44379EDBA}" type="presParOf" srcId="{B45FFC10-CE52-4E66-BF90-E7C9BF3B8FAD}" destId="{DFF1B1EE-63CC-4F2E-9764-9326DADB90B3}" srcOrd="0" destOrd="0" presId="urn:microsoft.com/office/officeart/2005/8/layout/hierarchy2"/>
    <dgm:cxn modelId="{176B8F96-62A4-4271-A6E4-1FF9E323A3A4}" type="presParOf" srcId="{A166DA16-9E7F-48EB-BFA9-A64B4326BB0C}" destId="{C8DE99F2-9EBE-481B-9A93-7A58593A9931}" srcOrd="1" destOrd="0" presId="urn:microsoft.com/office/officeart/2005/8/layout/hierarchy2"/>
    <dgm:cxn modelId="{07259852-BDAA-4617-B29B-BC033817E58C}" type="presParOf" srcId="{C8DE99F2-9EBE-481B-9A93-7A58593A9931}" destId="{5D05DF1D-ACA8-4B8E-AE0A-86AB83D6ACB1}" srcOrd="0" destOrd="0" presId="urn:microsoft.com/office/officeart/2005/8/layout/hierarchy2"/>
    <dgm:cxn modelId="{78D7E7CF-6C82-4683-A165-7770F46E148C}" type="presParOf" srcId="{C8DE99F2-9EBE-481B-9A93-7A58593A9931}" destId="{A1D71C3C-BE21-41E4-A3C0-6040906EA0CE}" srcOrd="1" destOrd="0" presId="urn:microsoft.com/office/officeart/2005/8/layout/hierarchy2"/>
    <dgm:cxn modelId="{2DACBBEC-1E92-4E77-9122-09A34AE3B369}" type="presParOf" srcId="{A166DA16-9E7F-48EB-BFA9-A64B4326BB0C}" destId="{717C7A3D-B2EF-4511-B9E7-EF317CD28922}" srcOrd="2" destOrd="0" presId="urn:microsoft.com/office/officeart/2005/8/layout/hierarchy2"/>
    <dgm:cxn modelId="{5EA9949B-62A7-425B-A18E-62BC475E99C7}" type="presParOf" srcId="{717C7A3D-B2EF-4511-B9E7-EF317CD28922}" destId="{35DF9FA8-F77B-4437-BCE6-094D540D829C}" srcOrd="0" destOrd="0" presId="urn:microsoft.com/office/officeart/2005/8/layout/hierarchy2"/>
    <dgm:cxn modelId="{CA4BE287-BA09-43FF-8927-18CAD0620B08}" type="presParOf" srcId="{A166DA16-9E7F-48EB-BFA9-A64B4326BB0C}" destId="{9AD9F54C-B235-4622-AF11-63D69C580488}" srcOrd="3" destOrd="0" presId="urn:microsoft.com/office/officeart/2005/8/layout/hierarchy2"/>
    <dgm:cxn modelId="{C86E8827-24B9-4DE5-817E-D805E98B7C41}" type="presParOf" srcId="{9AD9F54C-B235-4622-AF11-63D69C580488}" destId="{FCA5AA5B-D936-46AA-BF2D-D0FFD9D282F2}" srcOrd="0" destOrd="0" presId="urn:microsoft.com/office/officeart/2005/8/layout/hierarchy2"/>
    <dgm:cxn modelId="{546989BE-D310-4880-AB63-F805F1E165EE}" type="presParOf" srcId="{9AD9F54C-B235-4622-AF11-63D69C580488}" destId="{3FAD557F-BD48-473B-9D98-7D200B55AB84}" srcOrd="1" destOrd="0" presId="urn:microsoft.com/office/officeart/2005/8/layout/hierarchy2"/>
    <dgm:cxn modelId="{9379C5DC-A08B-4603-ABA3-CA62DFCF88E8}" type="presParOf" srcId="{773BE246-AB31-4D41-9335-8DEB6797352C}" destId="{CCC86634-F085-4D1B-B195-10480FF81473}" srcOrd="2" destOrd="0" presId="urn:microsoft.com/office/officeart/2005/8/layout/hierarchy2"/>
    <dgm:cxn modelId="{26068F32-6918-4ECA-93B6-66534AD4ECBD}" type="presParOf" srcId="{CCC86634-F085-4D1B-B195-10480FF81473}" destId="{02D96E6D-4491-43C5-9200-411D5EBB804F}" srcOrd="0" destOrd="0" presId="urn:microsoft.com/office/officeart/2005/8/layout/hierarchy2"/>
    <dgm:cxn modelId="{9D51D887-7C18-4431-8150-655268E982BC}" type="presParOf" srcId="{773BE246-AB31-4D41-9335-8DEB6797352C}" destId="{FE63FD11-ECC0-4FF0-A35A-7C1C20175E5D}" srcOrd="3" destOrd="0" presId="urn:microsoft.com/office/officeart/2005/8/layout/hierarchy2"/>
    <dgm:cxn modelId="{C2CCDE28-2E97-4622-BE8F-1069E46B16FD}" type="presParOf" srcId="{FE63FD11-ECC0-4FF0-A35A-7C1C20175E5D}" destId="{32221991-035F-4323-B744-FC5B077505F3}" srcOrd="0" destOrd="0" presId="urn:microsoft.com/office/officeart/2005/8/layout/hierarchy2"/>
    <dgm:cxn modelId="{BFACA97C-55BD-47EA-A384-043CA04F56F1}" type="presParOf" srcId="{FE63FD11-ECC0-4FF0-A35A-7C1C20175E5D}" destId="{122188A3-95D7-4B8F-968D-51056AE6EAD4}" srcOrd="1" destOrd="0" presId="urn:microsoft.com/office/officeart/2005/8/layout/hierarchy2"/>
    <dgm:cxn modelId="{001F2151-4950-4D8F-99B1-8760B28496D5}" type="presParOf" srcId="{122188A3-95D7-4B8F-968D-51056AE6EAD4}" destId="{168D704A-99D7-42B5-9A4F-7CB5FD42EFFF}" srcOrd="0" destOrd="0" presId="urn:microsoft.com/office/officeart/2005/8/layout/hierarchy2"/>
    <dgm:cxn modelId="{83472312-2ED3-4904-A02C-DB8401D689E5}" type="presParOf" srcId="{168D704A-99D7-42B5-9A4F-7CB5FD42EFFF}" destId="{AB98B0CB-EF82-4625-816C-C64CEE3B1FA1}" srcOrd="0" destOrd="0" presId="urn:microsoft.com/office/officeart/2005/8/layout/hierarchy2"/>
    <dgm:cxn modelId="{F1566F9D-A8C8-4409-A77B-CA5887A87BA0}" type="presParOf" srcId="{122188A3-95D7-4B8F-968D-51056AE6EAD4}" destId="{3A453211-4801-4021-9141-C6CBE83AE88E}" srcOrd="1" destOrd="0" presId="urn:microsoft.com/office/officeart/2005/8/layout/hierarchy2"/>
    <dgm:cxn modelId="{6F7AECA2-4DB6-4958-8191-D81B7204AF9A}" type="presParOf" srcId="{3A453211-4801-4021-9141-C6CBE83AE88E}" destId="{DE30DA76-99EE-4841-8E9A-3590ECECCEBC}" srcOrd="0" destOrd="0" presId="urn:microsoft.com/office/officeart/2005/8/layout/hierarchy2"/>
    <dgm:cxn modelId="{CAFFCBF9-5AEF-4E90-99E6-6667875F0748}" type="presParOf" srcId="{3A453211-4801-4021-9141-C6CBE83AE88E}" destId="{3C9E927B-2E78-4BB8-BF61-E1DD5435CE06}" srcOrd="1" destOrd="0" presId="urn:microsoft.com/office/officeart/2005/8/layout/hierarchy2"/>
    <dgm:cxn modelId="{B1F5421F-2B45-40AB-A4ED-7DAE4C2BCA58}" type="presParOf" srcId="{122188A3-95D7-4B8F-968D-51056AE6EAD4}" destId="{9AE788FF-A026-4739-B021-F112E1670A49}" srcOrd="2" destOrd="0" presId="urn:microsoft.com/office/officeart/2005/8/layout/hierarchy2"/>
    <dgm:cxn modelId="{B53760BA-238E-4C5A-BE91-E319484954DB}" type="presParOf" srcId="{9AE788FF-A026-4739-B021-F112E1670A49}" destId="{A448A46D-9DE6-4324-80A3-AAAB3042063F}" srcOrd="0" destOrd="0" presId="urn:microsoft.com/office/officeart/2005/8/layout/hierarchy2"/>
    <dgm:cxn modelId="{CF9EA8BD-641E-423F-ABE4-DB3192425591}" type="presParOf" srcId="{122188A3-95D7-4B8F-968D-51056AE6EAD4}" destId="{D5DE893B-A649-4768-8136-A917C2DA9A76}" srcOrd="3" destOrd="0" presId="urn:microsoft.com/office/officeart/2005/8/layout/hierarchy2"/>
    <dgm:cxn modelId="{5F1F23F8-3A23-4ED5-B504-5841A432E4F8}" type="presParOf" srcId="{D5DE893B-A649-4768-8136-A917C2DA9A76}" destId="{DDC6E826-3EAB-43A8-B8F5-CF04D9BD51E5}" srcOrd="0" destOrd="0" presId="urn:microsoft.com/office/officeart/2005/8/layout/hierarchy2"/>
    <dgm:cxn modelId="{B31A80F8-A3FA-4BFF-99EC-84E713ADF04D}" type="presParOf" srcId="{D5DE893B-A649-4768-8136-A917C2DA9A76}" destId="{1C177AAD-C046-473C-8AC8-3077F5060A0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11910-1C03-4E69-ABB0-6A4FE513AEF8}">
      <dsp:nvSpPr>
        <dsp:cNvPr id="0" name=""/>
        <dsp:cNvSpPr/>
      </dsp:nvSpPr>
      <dsp:spPr>
        <a:xfrm>
          <a:off x="439" y="1700609"/>
          <a:ext cx="1325562" cy="66278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kern="1200" dirty="0" smtClean="0">
              <a:latin typeface="Calibri" panose="020F0502020204030204" pitchFamily="34" charset="0"/>
              <a:cs typeface="Calibri" panose="020F0502020204030204" pitchFamily="34" charset="0"/>
            </a:rPr>
            <a:t>PII</a:t>
          </a:r>
          <a:endParaRPr lang="ko-KR" altLang="en-US" sz="1600" kern="1200" dirty="0">
            <a:latin typeface="Calibri" panose="020F0502020204030204" pitchFamily="34" charset="0"/>
            <a:cs typeface="Calibri" panose="020F0502020204030204" pitchFamily="34" charset="0"/>
          </a:endParaRPr>
        </a:p>
      </dsp:txBody>
      <dsp:txXfrm>
        <a:off x="19851" y="1720021"/>
        <a:ext cx="1286738" cy="623957"/>
      </dsp:txXfrm>
    </dsp:sp>
    <dsp:sp modelId="{39BBE556-5BD0-40EB-AD97-666DA73CDC3A}">
      <dsp:nvSpPr>
        <dsp:cNvPr id="0" name=""/>
        <dsp:cNvSpPr/>
      </dsp:nvSpPr>
      <dsp:spPr>
        <a:xfrm rot="18289469">
          <a:off x="1126872" y="1636223"/>
          <a:ext cx="928485" cy="29355"/>
        </a:xfrm>
        <a:custGeom>
          <a:avLst/>
          <a:gdLst/>
          <a:ahLst/>
          <a:cxnLst/>
          <a:rect l="0" t="0" r="0" b="0"/>
          <a:pathLst>
            <a:path>
              <a:moveTo>
                <a:pt x="0" y="14677"/>
              </a:moveTo>
              <a:lnTo>
                <a:pt x="928485" y="1467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Calibri" panose="020F0502020204030204" pitchFamily="34" charset="0"/>
            <a:cs typeface="Calibri" panose="020F0502020204030204" pitchFamily="34" charset="0"/>
          </a:endParaRPr>
        </a:p>
      </dsp:txBody>
      <dsp:txXfrm>
        <a:off x="1567902" y="1627688"/>
        <a:ext cx="46424" cy="46424"/>
      </dsp:txXfrm>
    </dsp:sp>
    <dsp:sp modelId="{378A7606-8AE6-47CC-A205-4C95E043C2EA}">
      <dsp:nvSpPr>
        <dsp:cNvPr id="0" name=""/>
        <dsp:cNvSpPr/>
      </dsp:nvSpPr>
      <dsp:spPr>
        <a:xfrm>
          <a:off x="1856227" y="938410"/>
          <a:ext cx="1325562" cy="66278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kern="1200" dirty="0" smtClean="0">
              <a:latin typeface="Calibri" panose="020F0502020204030204" pitchFamily="34" charset="0"/>
              <a:cs typeface="Calibri" panose="020F0502020204030204" pitchFamily="34" charset="0"/>
            </a:rPr>
            <a:t>First Party</a:t>
          </a:r>
          <a:endParaRPr lang="ko-KR" altLang="en-US" sz="1600" kern="1200" dirty="0">
            <a:latin typeface="Calibri" panose="020F0502020204030204" pitchFamily="34" charset="0"/>
            <a:cs typeface="Calibri" panose="020F0502020204030204" pitchFamily="34" charset="0"/>
          </a:endParaRPr>
        </a:p>
      </dsp:txBody>
      <dsp:txXfrm>
        <a:off x="1875639" y="957822"/>
        <a:ext cx="1286738" cy="623957"/>
      </dsp:txXfrm>
    </dsp:sp>
    <dsp:sp modelId="{B45FFC10-CE52-4E66-BF90-E7C9BF3B8FAD}">
      <dsp:nvSpPr>
        <dsp:cNvPr id="0" name=""/>
        <dsp:cNvSpPr/>
      </dsp:nvSpPr>
      <dsp:spPr>
        <a:xfrm rot="19457599">
          <a:off x="3120415" y="1064574"/>
          <a:ext cx="652974" cy="29355"/>
        </a:xfrm>
        <a:custGeom>
          <a:avLst/>
          <a:gdLst/>
          <a:ahLst/>
          <a:cxnLst/>
          <a:rect l="0" t="0" r="0" b="0"/>
          <a:pathLst>
            <a:path>
              <a:moveTo>
                <a:pt x="0" y="14677"/>
              </a:moveTo>
              <a:lnTo>
                <a:pt x="652974" y="146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Calibri" panose="020F0502020204030204" pitchFamily="34" charset="0"/>
            <a:cs typeface="Calibri" panose="020F0502020204030204" pitchFamily="34" charset="0"/>
          </a:endParaRPr>
        </a:p>
      </dsp:txBody>
      <dsp:txXfrm>
        <a:off x="3430577" y="1062927"/>
        <a:ext cx="32648" cy="32648"/>
      </dsp:txXfrm>
    </dsp:sp>
    <dsp:sp modelId="{5D05DF1D-ACA8-4B8E-AE0A-86AB83D6ACB1}">
      <dsp:nvSpPr>
        <dsp:cNvPr id="0" name=""/>
        <dsp:cNvSpPr/>
      </dsp:nvSpPr>
      <dsp:spPr>
        <a:xfrm>
          <a:off x="3712014" y="557311"/>
          <a:ext cx="1325562" cy="66278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kern="1200" dirty="0" smtClean="0">
              <a:latin typeface="Calibri" panose="020F0502020204030204" pitchFamily="34" charset="0"/>
              <a:cs typeface="Calibri" panose="020F0502020204030204" pitchFamily="34" charset="0"/>
            </a:rPr>
            <a:t>HTTPS</a:t>
          </a:r>
          <a:endParaRPr lang="ko-KR" altLang="en-US" sz="1600" kern="1200" dirty="0">
            <a:latin typeface="Calibri" panose="020F0502020204030204" pitchFamily="34" charset="0"/>
            <a:cs typeface="Calibri" panose="020F0502020204030204" pitchFamily="34" charset="0"/>
          </a:endParaRPr>
        </a:p>
      </dsp:txBody>
      <dsp:txXfrm>
        <a:off x="3731426" y="576723"/>
        <a:ext cx="1286738" cy="623957"/>
      </dsp:txXfrm>
    </dsp:sp>
    <dsp:sp modelId="{717C7A3D-B2EF-4511-B9E7-EF317CD28922}">
      <dsp:nvSpPr>
        <dsp:cNvPr id="0" name=""/>
        <dsp:cNvSpPr/>
      </dsp:nvSpPr>
      <dsp:spPr>
        <a:xfrm rot="2142401">
          <a:off x="3120415" y="1445673"/>
          <a:ext cx="652974" cy="29355"/>
        </a:xfrm>
        <a:custGeom>
          <a:avLst/>
          <a:gdLst/>
          <a:ahLst/>
          <a:cxnLst/>
          <a:rect l="0" t="0" r="0" b="0"/>
          <a:pathLst>
            <a:path>
              <a:moveTo>
                <a:pt x="0" y="14677"/>
              </a:moveTo>
              <a:lnTo>
                <a:pt x="652974" y="146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Calibri" panose="020F0502020204030204" pitchFamily="34" charset="0"/>
            <a:cs typeface="Calibri" panose="020F0502020204030204" pitchFamily="34" charset="0"/>
          </a:endParaRPr>
        </a:p>
      </dsp:txBody>
      <dsp:txXfrm>
        <a:off x="3430577" y="1444026"/>
        <a:ext cx="32648" cy="32648"/>
      </dsp:txXfrm>
    </dsp:sp>
    <dsp:sp modelId="{FCA5AA5B-D936-46AA-BF2D-D0FFD9D282F2}">
      <dsp:nvSpPr>
        <dsp:cNvPr id="0" name=""/>
        <dsp:cNvSpPr/>
      </dsp:nvSpPr>
      <dsp:spPr>
        <a:xfrm>
          <a:off x="3712014" y="1319510"/>
          <a:ext cx="1325562" cy="66278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kern="1200" dirty="0" smtClean="0">
              <a:latin typeface="Calibri" panose="020F0502020204030204" pitchFamily="34" charset="0"/>
              <a:cs typeface="Calibri" panose="020F0502020204030204" pitchFamily="34" charset="0"/>
            </a:rPr>
            <a:t>HTTP</a:t>
          </a:r>
          <a:endParaRPr lang="ko-KR" altLang="en-US" sz="1600" kern="1200" dirty="0">
            <a:latin typeface="Calibri" panose="020F0502020204030204" pitchFamily="34" charset="0"/>
            <a:cs typeface="Calibri" panose="020F0502020204030204" pitchFamily="34" charset="0"/>
          </a:endParaRPr>
        </a:p>
      </dsp:txBody>
      <dsp:txXfrm>
        <a:off x="3731426" y="1338922"/>
        <a:ext cx="1286738" cy="623957"/>
      </dsp:txXfrm>
    </dsp:sp>
    <dsp:sp modelId="{CCC86634-F085-4D1B-B195-10480FF81473}">
      <dsp:nvSpPr>
        <dsp:cNvPr id="0" name=""/>
        <dsp:cNvSpPr/>
      </dsp:nvSpPr>
      <dsp:spPr>
        <a:xfrm rot="3310531">
          <a:off x="1126872" y="2398421"/>
          <a:ext cx="928485" cy="29355"/>
        </a:xfrm>
        <a:custGeom>
          <a:avLst/>
          <a:gdLst/>
          <a:ahLst/>
          <a:cxnLst/>
          <a:rect l="0" t="0" r="0" b="0"/>
          <a:pathLst>
            <a:path>
              <a:moveTo>
                <a:pt x="0" y="14677"/>
              </a:moveTo>
              <a:lnTo>
                <a:pt x="928485" y="1467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Calibri" panose="020F0502020204030204" pitchFamily="34" charset="0"/>
            <a:cs typeface="Calibri" panose="020F0502020204030204" pitchFamily="34" charset="0"/>
          </a:endParaRPr>
        </a:p>
      </dsp:txBody>
      <dsp:txXfrm>
        <a:off x="1567902" y="2389887"/>
        <a:ext cx="46424" cy="46424"/>
      </dsp:txXfrm>
    </dsp:sp>
    <dsp:sp modelId="{32221991-035F-4323-B744-FC5B077505F3}">
      <dsp:nvSpPr>
        <dsp:cNvPr id="0" name=""/>
        <dsp:cNvSpPr/>
      </dsp:nvSpPr>
      <dsp:spPr>
        <a:xfrm>
          <a:off x="1856227" y="2462807"/>
          <a:ext cx="1325562" cy="66278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kern="1200" dirty="0" smtClean="0">
              <a:latin typeface="Calibri" panose="020F0502020204030204" pitchFamily="34" charset="0"/>
              <a:cs typeface="Calibri" panose="020F0502020204030204" pitchFamily="34" charset="0"/>
            </a:rPr>
            <a:t>Third Party</a:t>
          </a:r>
          <a:endParaRPr lang="ko-KR" altLang="en-US" sz="1600" kern="1200" dirty="0">
            <a:latin typeface="Calibri" panose="020F0502020204030204" pitchFamily="34" charset="0"/>
            <a:cs typeface="Calibri" panose="020F0502020204030204" pitchFamily="34" charset="0"/>
          </a:endParaRPr>
        </a:p>
      </dsp:txBody>
      <dsp:txXfrm>
        <a:off x="1875639" y="2482219"/>
        <a:ext cx="1286738" cy="623957"/>
      </dsp:txXfrm>
    </dsp:sp>
    <dsp:sp modelId="{168D704A-99D7-42B5-9A4F-7CB5FD42EFFF}">
      <dsp:nvSpPr>
        <dsp:cNvPr id="0" name=""/>
        <dsp:cNvSpPr/>
      </dsp:nvSpPr>
      <dsp:spPr>
        <a:xfrm rot="19457599">
          <a:off x="3120415" y="2588971"/>
          <a:ext cx="652974" cy="29355"/>
        </a:xfrm>
        <a:custGeom>
          <a:avLst/>
          <a:gdLst/>
          <a:ahLst/>
          <a:cxnLst/>
          <a:rect l="0" t="0" r="0" b="0"/>
          <a:pathLst>
            <a:path>
              <a:moveTo>
                <a:pt x="0" y="14677"/>
              </a:moveTo>
              <a:lnTo>
                <a:pt x="652974" y="146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Calibri" panose="020F0502020204030204" pitchFamily="34" charset="0"/>
            <a:cs typeface="Calibri" panose="020F0502020204030204" pitchFamily="34" charset="0"/>
          </a:endParaRPr>
        </a:p>
      </dsp:txBody>
      <dsp:txXfrm>
        <a:off x="3430577" y="2587324"/>
        <a:ext cx="32648" cy="32648"/>
      </dsp:txXfrm>
    </dsp:sp>
    <dsp:sp modelId="{DE30DA76-99EE-4841-8E9A-3590ECECCEBC}">
      <dsp:nvSpPr>
        <dsp:cNvPr id="0" name=""/>
        <dsp:cNvSpPr/>
      </dsp:nvSpPr>
      <dsp:spPr>
        <a:xfrm>
          <a:off x="3712014" y="2081708"/>
          <a:ext cx="1325562" cy="66278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kern="1200" dirty="0" smtClean="0">
              <a:latin typeface="Calibri" panose="020F0502020204030204" pitchFamily="34" charset="0"/>
              <a:cs typeface="Calibri" panose="020F0502020204030204" pitchFamily="34" charset="0"/>
            </a:rPr>
            <a:t>HTTPS</a:t>
          </a:r>
          <a:endParaRPr lang="ko-KR" altLang="en-US" sz="1600" kern="1200" dirty="0">
            <a:latin typeface="Calibri" panose="020F0502020204030204" pitchFamily="34" charset="0"/>
            <a:cs typeface="Calibri" panose="020F0502020204030204" pitchFamily="34" charset="0"/>
          </a:endParaRPr>
        </a:p>
      </dsp:txBody>
      <dsp:txXfrm>
        <a:off x="3731426" y="2101120"/>
        <a:ext cx="1286738" cy="623957"/>
      </dsp:txXfrm>
    </dsp:sp>
    <dsp:sp modelId="{9AE788FF-A026-4739-B021-F112E1670A49}">
      <dsp:nvSpPr>
        <dsp:cNvPr id="0" name=""/>
        <dsp:cNvSpPr/>
      </dsp:nvSpPr>
      <dsp:spPr>
        <a:xfrm rot="2142401">
          <a:off x="3120415" y="2970070"/>
          <a:ext cx="652974" cy="29355"/>
        </a:xfrm>
        <a:custGeom>
          <a:avLst/>
          <a:gdLst/>
          <a:ahLst/>
          <a:cxnLst/>
          <a:rect l="0" t="0" r="0" b="0"/>
          <a:pathLst>
            <a:path>
              <a:moveTo>
                <a:pt x="0" y="14677"/>
              </a:moveTo>
              <a:lnTo>
                <a:pt x="652974" y="146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Calibri" panose="020F0502020204030204" pitchFamily="34" charset="0"/>
            <a:cs typeface="Calibri" panose="020F0502020204030204" pitchFamily="34" charset="0"/>
          </a:endParaRPr>
        </a:p>
      </dsp:txBody>
      <dsp:txXfrm>
        <a:off x="3430577" y="2968423"/>
        <a:ext cx="32648" cy="32648"/>
      </dsp:txXfrm>
    </dsp:sp>
    <dsp:sp modelId="{DDC6E826-3EAB-43A8-B8F5-CF04D9BD51E5}">
      <dsp:nvSpPr>
        <dsp:cNvPr id="0" name=""/>
        <dsp:cNvSpPr/>
      </dsp:nvSpPr>
      <dsp:spPr>
        <a:xfrm>
          <a:off x="3712014" y="2843907"/>
          <a:ext cx="1325562" cy="66278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kern="1200" dirty="0" smtClean="0">
              <a:latin typeface="Calibri" panose="020F0502020204030204" pitchFamily="34" charset="0"/>
              <a:cs typeface="Calibri" panose="020F0502020204030204" pitchFamily="34" charset="0"/>
            </a:rPr>
            <a:t>HTTP</a:t>
          </a:r>
          <a:endParaRPr lang="ko-KR" altLang="en-US" sz="1600" kern="1200" dirty="0">
            <a:latin typeface="Calibri" panose="020F0502020204030204" pitchFamily="34" charset="0"/>
            <a:cs typeface="Calibri" panose="020F0502020204030204" pitchFamily="34" charset="0"/>
          </a:endParaRPr>
        </a:p>
      </dsp:txBody>
      <dsp:txXfrm>
        <a:off x="3731426" y="2863319"/>
        <a:ext cx="1286738" cy="6239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278247-90E7-445A-8B30-C4CA3B8F9263}" type="datetimeFigureOut">
              <a:rPr lang="ko-KR" altLang="en-US" smtClean="0"/>
              <a:t>2020-11-25</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ltLang="ko-KR"/>
              <a:t>1</a:t>
            </a:r>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91571C-307B-46FE-8841-9D248180E164}" type="slidenum">
              <a:rPr lang="ko-KR" altLang="en-US" smtClean="0"/>
              <a:t>‹#›</a:t>
            </a:fld>
            <a:endParaRPr lang="ko-KR" altLang="en-US"/>
          </a:p>
        </p:txBody>
      </p:sp>
    </p:spTree>
    <p:extLst>
      <p:ext uri="{BB962C8B-B14F-4D97-AF65-F5344CB8AC3E}">
        <p14:creationId xmlns:p14="http://schemas.microsoft.com/office/powerpoint/2010/main" val="28495328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52271-45E8-43A2-8CF9-AACA42D6D3E2}" type="datetimeFigureOut">
              <a:rPr lang="ko-KR" altLang="en-US" smtClean="0"/>
              <a:t>2020-11-25</a:t>
            </a:fld>
            <a:endParaRPr lang="ko-KR" altLang="en-US"/>
          </a:p>
        </p:txBody>
      </p:sp>
      <p:sp>
        <p:nvSpPr>
          <p:cNvPr id="4" name="슬라이드 이미지 개체 틀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ltLang="ko-KR"/>
              <a:t>1</a:t>
            </a: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E73DB-1F79-4F62-96B1-1834081DA371}" type="slidenum">
              <a:rPr lang="ko-KR" altLang="en-US" smtClean="0"/>
              <a:t>‹#›</a:t>
            </a:fld>
            <a:endParaRPr lang="ko-KR" altLang="en-US"/>
          </a:p>
        </p:txBody>
      </p:sp>
    </p:spTree>
    <p:extLst>
      <p:ext uri="{BB962C8B-B14F-4D97-AF65-F5344CB8AC3E}">
        <p14:creationId xmlns:p14="http://schemas.microsoft.com/office/powerpoint/2010/main" val="3931469274"/>
      </p:ext>
    </p:extLst>
  </p:cSld>
  <p:clrMap bg1="lt1" tx1="dk1" bg2="lt2" tx2="dk2" accent1="accent1" accent2="accent2" accent3="accent3" accent4="accent4" accent5="accent5" accent6="accent6" hlink="hlink" folHlink="folHlink"/>
  <p:hf hd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685800"/>
            <a:ext cx="5486400" cy="3429000"/>
          </a:xfrm>
        </p:spPr>
      </p:sp>
      <p:sp>
        <p:nvSpPr>
          <p:cNvPr id="3" name="슬라이드 노트 개체 틀 2"/>
          <p:cNvSpPr>
            <a:spLocks noGrp="1"/>
          </p:cNvSpPr>
          <p:nvPr>
            <p:ph type="body" idx="1"/>
          </p:nvPr>
        </p:nvSpPr>
        <p:spPr/>
        <p:txBody>
          <a:bodyPr/>
          <a:lstStyle/>
          <a:p>
            <a:endParaRPr lang="ko-KR" altLang="en-US" dirty="0"/>
          </a:p>
        </p:txBody>
      </p:sp>
      <p:sp>
        <p:nvSpPr>
          <p:cNvPr id="4" name="바닥글 개체 틀 3"/>
          <p:cNvSpPr>
            <a:spLocks noGrp="1"/>
          </p:cNvSpPr>
          <p:nvPr>
            <p:ph type="ftr" sz="quarter" idx="10"/>
          </p:nvPr>
        </p:nvSpPr>
        <p:spPr/>
        <p:txBody>
          <a:bodyPr/>
          <a:lstStyle/>
          <a:p>
            <a:r>
              <a:rPr lang="en-US" altLang="ko-KR"/>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a:t>
            </a:fld>
            <a:endParaRPr lang="ko-KR" altLang="en-US"/>
          </a:p>
        </p:txBody>
      </p:sp>
    </p:spTree>
    <p:extLst>
      <p:ext uri="{BB962C8B-B14F-4D97-AF65-F5344CB8AC3E}">
        <p14:creationId xmlns:p14="http://schemas.microsoft.com/office/powerpoint/2010/main" val="1076531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And the Privacy Leak may or may not be a violation. Sometimes, first party need PII to provide service like login or others.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So they define data flow of PII to first or third parties through encrypted or plaintext channel. </a:t>
            </a:r>
            <a:br>
              <a:rPr lang="en-US" altLang="ko-KR" sz="1200" kern="1200" dirty="0" smtClean="0">
                <a:solidFill>
                  <a:schemeClr val="tx1"/>
                </a:solidFill>
                <a:effectLst/>
                <a:latin typeface="+mn-lt"/>
                <a:ea typeface="+mn-ea"/>
                <a:cs typeface="+mn-cs"/>
              </a:rPr>
            </a:br>
            <a:r>
              <a:rPr lang="en-US" altLang="ko-KR" sz="1200" kern="1200" dirty="0" smtClean="0">
                <a:solidFill>
                  <a:schemeClr val="tx1"/>
                </a:solidFill>
                <a:effectLst/>
                <a:latin typeface="+mn-lt"/>
                <a:ea typeface="+mn-ea"/>
                <a:cs typeface="+mn-cs"/>
              </a:rPr>
              <a:t>And it excluded the case when credentials are sent to first party through encrypted channel.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now I've cleared the definition for privacy </a:t>
            </a:r>
          </a:p>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10</a:t>
            </a:fld>
            <a:endParaRPr lang="ko-KR" altLang="en-US"/>
          </a:p>
        </p:txBody>
      </p:sp>
    </p:spTree>
    <p:extLst>
      <p:ext uri="{BB962C8B-B14F-4D97-AF65-F5344CB8AC3E}">
        <p14:creationId xmlns:p14="http://schemas.microsoft.com/office/powerpoint/2010/main" val="102554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I will talk about the methodology </a:t>
            </a:r>
          </a:p>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11</a:t>
            </a:fld>
            <a:endParaRPr lang="ko-KR" altLang="en-US"/>
          </a:p>
        </p:txBody>
      </p:sp>
    </p:spTree>
    <p:extLst>
      <p:ext uri="{BB962C8B-B14F-4D97-AF65-F5344CB8AC3E}">
        <p14:creationId xmlns:p14="http://schemas.microsoft.com/office/powerpoint/2010/main" val="279547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first, the study was conduct a controlled experiment for a large amount of apps. The first step is to select the apps. They want to include the popular apps and also need access to historical versions, and able to Man in the middle traffic. </a:t>
            </a:r>
          </a:p>
          <a:p>
            <a:pPr fontAlgn="base" latinLnBrk="1"/>
            <a:r>
              <a:rPr lang="en-US" altLang="ko-KR" sz="1200" kern="1200" dirty="0" smtClean="0">
                <a:solidFill>
                  <a:schemeClr val="tx1"/>
                </a:solidFill>
                <a:effectLst/>
                <a:latin typeface="+mn-lt"/>
                <a:ea typeface="+mn-ea"/>
                <a:cs typeface="+mn-cs"/>
              </a:rPr>
              <a:t>So after the filtering, 512 android apps that covered over 7,000 unique versions 8 eight years timeframe.</a:t>
            </a:r>
          </a:p>
          <a:p>
            <a:pPr fontAlgn="base" latinLnBrk="1"/>
            <a:r>
              <a:rPr lang="en-US" altLang="ko-KR" sz="1200" kern="1200" dirty="0" smtClean="0">
                <a:solidFill>
                  <a:schemeClr val="tx1"/>
                </a:solidFill>
                <a:effectLst/>
                <a:latin typeface="+mn-lt"/>
                <a:ea typeface="+mn-ea"/>
                <a:cs typeface="+mn-cs"/>
              </a:rPr>
              <a:t>the next question is a How it measures them. so for each version they interacted with that app and they detected the leaks from the app using a previous system called recon and manually validate the result. </a:t>
            </a:r>
            <a:endParaRPr lang="en-US" altLang="ko-KR" sz="1200" kern="1200" dirty="0">
              <a:solidFill>
                <a:schemeClr val="tx1"/>
              </a:solidFill>
              <a:effectLst/>
              <a:latin typeface="+mn-lt"/>
              <a:ea typeface="+mn-ea"/>
              <a:cs typeface="+mn-cs"/>
            </a:endParaRPr>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12</a:t>
            </a:fld>
            <a:endParaRPr lang="ko-KR" altLang="en-US"/>
          </a:p>
        </p:txBody>
      </p:sp>
    </p:spTree>
    <p:extLst>
      <p:ext uri="{BB962C8B-B14F-4D97-AF65-F5344CB8AC3E}">
        <p14:creationId xmlns:p14="http://schemas.microsoft.com/office/powerpoint/2010/main" val="398747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They use 5 real Android phones and specifically use man in the middle proxy to intercept post encrypted and plaintiffs traffic</a:t>
            </a:r>
            <a:r>
              <a:rPr lang="en-US" altLang="ko-KR" sz="1200" kern="1200" baseline="0" dirty="0" smtClean="0">
                <a:solidFill>
                  <a:schemeClr val="tx1"/>
                </a:solidFill>
                <a:effectLst/>
                <a:latin typeface="+mn-lt"/>
                <a:ea typeface="+mn-ea"/>
                <a:cs typeface="+mn-cs"/>
              </a:rPr>
              <a:t> after interaction.</a:t>
            </a:r>
          </a:p>
          <a:p>
            <a:pPr fontAlgn="base" latinLnBrk="1"/>
            <a:r>
              <a:rPr lang="en-US" altLang="ko-KR" sz="1200" kern="1200" baseline="0" dirty="0" smtClean="0">
                <a:solidFill>
                  <a:schemeClr val="tx1"/>
                </a:solidFill>
                <a:effectLst/>
                <a:latin typeface="+mn-lt"/>
                <a:ea typeface="+mn-ea"/>
                <a:cs typeface="+mn-cs"/>
              </a:rPr>
              <a:t>The tables are PII category and types</a:t>
            </a:r>
            <a:endParaRPr lang="en-US" altLang="ko-KR" sz="1200" kern="1200" dirty="0" smtClean="0">
              <a:solidFill>
                <a:schemeClr val="tx1"/>
              </a:solidFill>
              <a:effectLst/>
              <a:latin typeface="+mn-lt"/>
              <a:ea typeface="+mn-ea"/>
              <a:cs typeface="+mn-cs"/>
            </a:endParaRPr>
          </a:p>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13</a:t>
            </a:fld>
            <a:endParaRPr lang="ko-KR" altLang="en-US"/>
          </a:p>
        </p:txBody>
      </p:sp>
    </p:spTree>
    <p:extLst>
      <p:ext uri="{BB962C8B-B14F-4D97-AF65-F5344CB8AC3E}">
        <p14:creationId xmlns:p14="http://schemas.microsoft.com/office/powerpoint/2010/main" val="396604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it is ideal if that we are able to do it we to real control the user interaction. however we are talking about a 7,000 apps which is not very scalable. </a:t>
            </a:r>
          </a:p>
          <a:p>
            <a:pPr fontAlgn="base" latinLnBrk="1"/>
            <a:r>
              <a:rPr lang="en-US" altLang="ko-KR" sz="1200" kern="1200" dirty="0" smtClean="0">
                <a:solidFill>
                  <a:schemeClr val="tx1"/>
                </a:solidFill>
                <a:effectLst/>
                <a:latin typeface="+mn-lt"/>
                <a:ea typeface="+mn-ea"/>
                <a:cs typeface="+mn-cs"/>
              </a:rPr>
              <a:t>Instead is to combine automated and scripted interaction. For automation we use UI monkey to generate random user events to interact with each version</a:t>
            </a:r>
          </a:p>
          <a:p>
            <a:pPr fontAlgn="base" latinLnBrk="1"/>
            <a:r>
              <a:rPr lang="en-US" altLang="ko-KR" sz="1200" kern="1200" dirty="0" smtClean="0">
                <a:solidFill>
                  <a:schemeClr val="tx1"/>
                </a:solidFill>
                <a:effectLst/>
                <a:latin typeface="+mn-lt"/>
                <a:ea typeface="+mn-ea"/>
                <a:cs typeface="+mn-cs"/>
              </a:rPr>
              <a:t>But in do not cover the case when you need to log in to the app. So we manually log into the app and recorded the user interactions </a:t>
            </a:r>
          </a:p>
          <a:p>
            <a:r>
              <a:rPr lang="en-US" altLang="ko-KR" dirty="0" smtClean="0"/>
              <a:t>They use Recon</a:t>
            </a:r>
            <a:r>
              <a:rPr lang="en-US" altLang="ko-KR" baseline="0" dirty="0" smtClean="0"/>
              <a:t> to detect PII leak and validate manually</a:t>
            </a:r>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14</a:t>
            </a:fld>
            <a:endParaRPr lang="ko-KR" altLang="en-US"/>
          </a:p>
        </p:txBody>
      </p:sp>
    </p:spTree>
    <p:extLst>
      <p:ext uri="{BB962C8B-B14F-4D97-AF65-F5344CB8AC3E}">
        <p14:creationId xmlns:p14="http://schemas.microsoft.com/office/powerpoint/2010/main" val="348782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15</a:t>
            </a:fld>
            <a:endParaRPr lang="ko-KR" altLang="en-US"/>
          </a:p>
        </p:txBody>
      </p:sp>
    </p:spTree>
    <p:extLst>
      <p:ext uri="{BB962C8B-B14F-4D97-AF65-F5344CB8AC3E}">
        <p14:creationId xmlns:p14="http://schemas.microsoft.com/office/powerpoint/2010/main" val="77599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Sending password to a third party in 2 out of 12 versions </a:t>
            </a:r>
          </a:p>
          <a:p>
            <a:r>
              <a:rPr lang="en-US" altLang="ko-KR" sz="1200" b="0" i="0" u="none" strike="noStrike" kern="1200" baseline="0" dirty="0" smtClean="0">
                <a:solidFill>
                  <a:schemeClr val="tx1"/>
                </a:solidFill>
                <a:latin typeface="+mn-lt"/>
                <a:ea typeface="+mn-ea"/>
                <a:cs typeface="+mn-cs"/>
              </a:rPr>
              <a:t>Location information leaked to third party by plaintext. </a:t>
            </a:r>
          </a:p>
          <a:p>
            <a:r>
              <a:rPr lang="en-US" altLang="ko-KR" sz="1200" b="0" i="0" u="none" strike="noStrike" kern="1200" baseline="0" dirty="0" smtClean="0">
                <a:solidFill>
                  <a:schemeClr val="tx1"/>
                </a:solidFill>
                <a:latin typeface="+mn-lt"/>
                <a:ea typeface="+mn-ea"/>
                <a:cs typeface="+mn-cs"/>
              </a:rPr>
              <a:t>More types (gender, location, android ID etc.) are leaked</a:t>
            </a:r>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16</a:t>
            </a:fld>
            <a:endParaRPr lang="ko-KR" altLang="en-US"/>
          </a:p>
        </p:txBody>
      </p:sp>
    </p:spTree>
    <p:extLst>
      <p:ext uri="{BB962C8B-B14F-4D97-AF65-F5344CB8AC3E}">
        <p14:creationId xmlns:p14="http://schemas.microsoft.com/office/powerpoint/2010/main" val="189321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That's just the one app and it’s the summary of findings. </a:t>
            </a:r>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In the table we can also see that there are 13 apps leaking passwords: 6 apps leak passwords in plaintext, and 7 apps send passwords to third-party domains. </a:t>
            </a:r>
          </a:p>
          <a:p>
            <a:r>
              <a:rPr lang="en-US" altLang="ko-KR" sz="1200" b="0" i="0" u="none" strike="noStrike" kern="1200" baseline="0" dirty="0" smtClean="0">
                <a:solidFill>
                  <a:schemeClr val="tx1"/>
                </a:solidFill>
                <a:latin typeface="+mn-lt"/>
                <a:ea typeface="+mn-ea"/>
                <a:cs typeface="+mn-cs"/>
              </a:rPr>
              <a:t>Of these apps, in the latest version they tested (not shown in the table), we discovered that 4 apps still leak plaintext passwords</a:t>
            </a:r>
          </a:p>
          <a:p>
            <a:r>
              <a:rPr lang="en-US" altLang="ko-KR" sz="1200" kern="1200" dirty="0" smtClean="0">
                <a:solidFill>
                  <a:schemeClr val="tx1"/>
                </a:solidFill>
                <a:effectLst/>
                <a:latin typeface="+mn-lt"/>
                <a:ea typeface="+mn-ea"/>
                <a:cs typeface="+mn-cs"/>
              </a:rPr>
              <a:t>now I will talk about different dimensions </a:t>
            </a:r>
            <a:endParaRPr lang="en-US" altLang="ko-KR" sz="1200" b="0" i="0" u="none" strike="noStrike" kern="1200" baseline="0" dirty="0" smtClean="0">
              <a:solidFill>
                <a:schemeClr val="tx1"/>
              </a:solidFill>
              <a:latin typeface="+mn-lt"/>
              <a:ea typeface="+mn-ea"/>
              <a:cs typeface="+mn-cs"/>
            </a:endParaRP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The </a:t>
            </a:r>
            <a:r>
              <a:rPr lang="en-US" altLang="ko-KR" sz="1200" b="0" i="0" u="none" strike="noStrike" kern="1200" baseline="0" dirty="0" smtClean="0">
                <a:solidFill>
                  <a:schemeClr val="tx1"/>
                </a:solidFill>
                <a:latin typeface="+mn-lt"/>
                <a:ea typeface="+mn-ea"/>
                <a:cs typeface="+mn-cs"/>
              </a:rPr>
              <a:t>majority of apps and APKs leak </a:t>
            </a:r>
            <a:r>
              <a:rPr lang="en-US" altLang="ko-KR" sz="1200" b="0" i="0" u="none" strike="noStrike" kern="1200" baseline="0" dirty="0" smtClean="0">
                <a:solidFill>
                  <a:schemeClr val="tx1"/>
                </a:solidFill>
                <a:latin typeface="+mn-lt"/>
                <a:ea typeface="+mn-ea"/>
                <a:cs typeface="+mn-cs"/>
              </a:rPr>
              <a:t>at least </a:t>
            </a:r>
            <a:r>
              <a:rPr lang="en-US" altLang="ko-KR" sz="1200" b="0" i="0" u="none" strike="noStrike" kern="1200" baseline="0" dirty="0" smtClean="0">
                <a:solidFill>
                  <a:schemeClr val="tx1"/>
                </a:solidFill>
                <a:latin typeface="+mn-lt"/>
                <a:ea typeface="+mn-ea"/>
                <a:cs typeface="+mn-cs"/>
              </a:rPr>
              <a:t>one PII type. </a:t>
            </a:r>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The </a:t>
            </a:r>
            <a:r>
              <a:rPr lang="en-US" altLang="ko-KR" sz="1200" b="0" i="0" u="none" strike="noStrike" kern="1200" baseline="0" dirty="0" smtClean="0">
                <a:solidFill>
                  <a:schemeClr val="tx1"/>
                </a:solidFill>
                <a:latin typeface="+mn-lt"/>
                <a:ea typeface="+mn-ea"/>
                <a:cs typeface="+mn-cs"/>
              </a:rPr>
              <a:t>fractions for the APKs are significantly lower than the ones for the apps, indicating that not every </a:t>
            </a:r>
            <a:r>
              <a:rPr lang="en-US" altLang="ko-KR" sz="1200" b="0" i="0" u="none" strike="noStrike" kern="1200" baseline="0" dirty="0" smtClean="0">
                <a:solidFill>
                  <a:schemeClr val="tx1"/>
                </a:solidFill>
                <a:latin typeface="+mn-lt"/>
                <a:ea typeface="+mn-ea"/>
                <a:cs typeface="+mn-cs"/>
              </a:rPr>
              <a:t>version leaks </a:t>
            </a:r>
            <a:r>
              <a:rPr lang="en-US" altLang="ko-KR" sz="1200" b="0" i="0" u="none" strike="noStrike" kern="1200" baseline="0" dirty="0" smtClean="0">
                <a:solidFill>
                  <a:schemeClr val="tx1"/>
                </a:solidFill>
                <a:latin typeface="+mn-lt"/>
                <a:ea typeface="+mn-ea"/>
                <a:cs typeface="+mn-cs"/>
              </a:rPr>
              <a:t>PII. </a:t>
            </a:r>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Unique </a:t>
            </a:r>
            <a:r>
              <a:rPr lang="en-US" altLang="ko-KR" sz="1200" b="0" i="0" u="none" strike="noStrike" kern="1200" baseline="0" dirty="0" smtClean="0">
                <a:solidFill>
                  <a:schemeClr val="tx1"/>
                </a:solidFill>
                <a:latin typeface="+mn-lt"/>
                <a:ea typeface="+mn-ea"/>
                <a:cs typeface="+mn-cs"/>
              </a:rPr>
              <a:t>IDs and locations are the most common leaks across apps. Unique IDs are leaked to third parties much </a:t>
            </a:r>
            <a:r>
              <a:rPr lang="en-US" altLang="ko-KR" sz="1200" b="0" i="0" u="none" strike="noStrike" kern="1200" baseline="0" dirty="0" smtClean="0">
                <a:solidFill>
                  <a:schemeClr val="tx1"/>
                </a:solidFill>
                <a:latin typeface="+mn-lt"/>
                <a:ea typeface="+mn-ea"/>
                <a:cs typeface="+mn-cs"/>
              </a:rPr>
              <a:t>more often </a:t>
            </a:r>
            <a:r>
              <a:rPr lang="en-US" altLang="ko-KR" sz="1200" b="0" i="0" u="none" strike="noStrike" kern="1200" baseline="0" dirty="0" smtClean="0">
                <a:solidFill>
                  <a:schemeClr val="tx1"/>
                </a:solidFill>
                <a:latin typeface="+mn-lt"/>
                <a:ea typeface="+mn-ea"/>
                <a:cs typeface="+mn-cs"/>
              </a:rPr>
              <a:t>than to the first party, given the free monetizing model using ads.</a:t>
            </a:r>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17</a:t>
            </a:fld>
            <a:endParaRPr lang="ko-KR" altLang="en-US"/>
          </a:p>
        </p:txBody>
      </p:sp>
    </p:spTree>
    <p:extLst>
      <p:ext uri="{BB962C8B-B14F-4D97-AF65-F5344CB8AC3E}">
        <p14:creationId xmlns:p14="http://schemas.microsoft.com/office/powerpoint/2010/main" val="573952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so first is the PII Leaks,</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the frequency of change </a:t>
            </a:r>
          </a:p>
          <a:p>
            <a:pPr fontAlgn="base" latinLnBrk="1"/>
            <a:r>
              <a:rPr lang="en-US" altLang="ko-KR" sz="1200" kern="1200" dirty="0" smtClean="0">
                <a:solidFill>
                  <a:schemeClr val="tx1"/>
                </a:solidFill>
                <a:effectLst/>
                <a:latin typeface="+mn-lt"/>
                <a:ea typeface="+mn-ea"/>
                <a:cs typeface="+mn-cs"/>
              </a:rPr>
              <a:t>this is a CDF of apps how in terms of their differences in the came frequency during our 10 minute in action.</a:t>
            </a:r>
          </a:p>
          <a:p>
            <a:pPr fontAlgn="base" latinLnBrk="1"/>
            <a:r>
              <a:rPr lang="en-US" altLang="ko-KR" sz="1200" kern="1200" dirty="0" smtClean="0">
                <a:solidFill>
                  <a:schemeClr val="tx1"/>
                </a:solidFill>
                <a:effectLst/>
                <a:latin typeface="+mn-lt"/>
                <a:ea typeface="+mn-ea"/>
                <a:cs typeface="+mn-cs"/>
              </a:rPr>
              <a:t>they're significant a fraction exhibit several others.</a:t>
            </a:r>
            <a:r>
              <a:rPr lang="en-US" altLang="ko-KR" sz="1200" kern="1200" baseline="0" dirty="0" smtClean="0">
                <a:solidFill>
                  <a:schemeClr val="tx1"/>
                </a:solidFill>
                <a:effectLst/>
                <a:latin typeface="+mn-lt"/>
                <a:ea typeface="+mn-ea"/>
                <a:cs typeface="+mn-cs"/>
              </a:rPr>
              <a:t> It</a:t>
            </a:r>
            <a:r>
              <a:rPr lang="en-US" altLang="ko-KR" sz="1200" kern="1200" dirty="0" smtClean="0">
                <a:solidFill>
                  <a:schemeClr val="tx1"/>
                </a:solidFill>
                <a:effectLst/>
                <a:latin typeface="+mn-lt"/>
                <a:ea typeface="+mn-ea"/>
                <a:cs typeface="+mn-cs"/>
              </a:rPr>
              <a:t> can be profiled in a really fine query in the detail and increase the opportunity for eavesdroppers invaded the user privacy. so that's the PII</a:t>
            </a:r>
          </a:p>
          <a:p>
            <a:pPr fontAlgn="base" latinLnBrk="1"/>
            <a:endParaRPr lang="en-US" altLang="ko-KR" sz="1200" kern="1200" dirty="0" smtClean="0">
              <a:solidFill>
                <a:schemeClr val="tx1"/>
              </a:solidFill>
              <a:effectLst/>
              <a:latin typeface="+mn-lt"/>
              <a:ea typeface="+mn-ea"/>
              <a:cs typeface="+mn-cs"/>
            </a:endParaRPr>
          </a:p>
          <a:p>
            <a:pPr fontAlgn="base" latinLnBrk="1"/>
            <a:r>
              <a:rPr lang="ko-KR" altLang="en-US" sz="1200" b="0" i="0" kern="1200" dirty="0" smtClean="0">
                <a:solidFill>
                  <a:schemeClr val="tx1"/>
                </a:solidFill>
                <a:effectLst/>
                <a:latin typeface="+mn-lt"/>
                <a:ea typeface="+mn-ea"/>
                <a:cs typeface="+mn-cs"/>
              </a:rPr>
              <a:t>여러 버전에서 </a:t>
            </a:r>
            <a:r>
              <a:rPr lang="en-US" altLang="ko-KR" sz="1200" b="0" i="0" kern="1200" dirty="0" smtClean="0">
                <a:solidFill>
                  <a:schemeClr val="tx1"/>
                </a:solidFill>
                <a:effectLst/>
                <a:latin typeface="+mn-lt"/>
                <a:ea typeface="+mn-ea"/>
                <a:cs typeface="+mn-cs"/>
              </a:rPr>
              <a:t>PII </a:t>
            </a:r>
            <a:r>
              <a:rPr lang="ko-KR" altLang="en-US" sz="1200" b="0" i="0" kern="1200" dirty="0" smtClean="0">
                <a:solidFill>
                  <a:schemeClr val="tx1"/>
                </a:solidFill>
                <a:effectLst/>
                <a:latin typeface="+mn-lt"/>
                <a:ea typeface="+mn-ea"/>
                <a:cs typeface="+mn-cs"/>
              </a:rPr>
              <a:t>누출 빈도가 상당히 큰 차이를 보이는 앱이 상당히</a:t>
            </a:r>
            <a:r>
              <a:rPr lang="en-US" altLang="ko-KR" sz="1200" b="0" i="0" kern="1200" dirty="0" smtClean="0">
                <a:solidFill>
                  <a:schemeClr val="tx1"/>
                </a:solidFill>
                <a:effectLst/>
                <a:latin typeface="+mn-lt"/>
                <a:ea typeface="+mn-ea"/>
                <a:cs typeface="+mn-cs"/>
              </a:rPr>
              <a:t>(5.6%) </a:t>
            </a:r>
            <a:r>
              <a:rPr lang="ko-KR" altLang="en-US" sz="1200" b="0" i="0" kern="1200" dirty="0" smtClean="0">
                <a:solidFill>
                  <a:schemeClr val="tx1"/>
                </a:solidFill>
                <a:effectLst/>
                <a:latin typeface="+mn-lt"/>
                <a:ea typeface="+mn-ea"/>
                <a:cs typeface="+mn-cs"/>
              </a:rPr>
              <a:t>있다</a:t>
            </a:r>
            <a:endParaRPr lang="en-US" altLang="ko-KR" sz="1200" kern="1200" dirty="0" smtClean="0">
              <a:solidFill>
                <a:schemeClr val="tx1"/>
              </a:solidFill>
              <a:effectLst/>
              <a:latin typeface="+mn-lt"/>
              <a:ea typeface="+mn-ea"/>
              <a:cs typeface="+mn-cs"/>
            </a:endParaRPr>
          </a:p>
          <a:p>
            <a:endParaRPr lang="en-US" altLang="ko-KR" sz="1200" b="0" i="0" u="none" strike="noStrike" kern="1200" baseline="0" dirty="0" smtClean="0">
              <a:solidFill>
                <a:schemeClr val="tx1"/>
              </a:solidFill>
              <a:latin typeface="+mn-lt"/>
              <a:ea typeface="+mn-ea"/>
              <a:cs typeface="+mn-cs"/>
            </a:endParaRPr>
          </a:p>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18</a:t>
            </a:fld>
            <a:endParaRPr lang="ko-KR" altLang="en-US"/>
          </a:p>
        </p:txBody>
      </p:sp>
    </p:spTree>
    <p:extLst>
      <p:ext uri="{BB962C8B-B14F-4D97-AF65-F5344CB8AC3E}">
        <p14:creationId xmlns:p14="http://schemas.microsoft.com/office/powerpoint/2010/main" val="3778178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the next aspect is HTTPS adoption</a:t>
            </a:r>
            <a:r>
              <a:rPr lang="en-US" altLang="ko-KR" sz="1200" kern="1200" baseline="0" dirty="0" smtClean="0">
                <a:solidFill>
                  <a:schemeClr val="tx1"/>
                </a:solidFill>
                <a:effectLst/>
                <a:latin typeface="+mn-lt"/>
                <a:ea typeface="+mn-ea"/>
                <a:cs typeface="+mn-cs"/>
              </a:rPr>
              <a:t> while the app is updated. First 2 year, </a:t>
            </a:r>
            <a:r>
              <a:rPr lang="en-US" altLang="ko-KR" dirty="0" smtClean="0"/>
              <a:t>for half of the domains 10% apps adopt HTTPS and after 5</a:t>
            </a:r>
            <a:r>
              <a:rPr lang="en-US" altLang="ko-KR" baseline="0" dirty="0" smtClean="0"/>
              <a:t> years 50% apps adopt HTTPS.</a:t>
            </a:r>
            <a:endParaRPr lang="en-US" altLang="ko-KR" sz="1200" kern="1200" dirty="0">
              <a:solidFill>
                <a:schemeClr val="tx1"/>
              </a:solidFill>
              <a:effectLst/>
              <a:latin typeface="+mn-lt"/>
              <a:ea typeface="+mn-ea"/>
              <a:cs typeface="+mn-cs"/>
            </a:endParaRPr>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19</a:t>
            </a:fld>
            <a:endParaRPr lang="ko-KR" altLang="en-US"/>
          </a:p>
        </p:txBody>
      </p:sp>
    </p:spTree>
    <p:extLst>
      <p:ext uri="{BB962C8B-B14F-4D97-AF65-F5344CB8AC3E}">
        <p14:creationId xmlns:p14="http://schemas.microsoft.com/office/powerpoint/2010/main" val="235718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2</a:t>
            </a:fld>
            <a:endParaRPr lang="ko-KR" altLang="en-US"/>
          </a:p>
        </p:txBody>
      </p:sp>
    </p:spTree>
    <p:extLst>
      <p:ext uri="{BB962C8B-B14F-4D97-AF65-F5344CB8AC3E}">
        <p14:creationId xmlns:p14="http://schemas.microsoft.com/office/powerpoint/2010/main" val="115246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And</a:t>
            </a:r>
            <a:r>
              <a:rPr lang="en-US" altLang="ko-KR" baseline="0" dirty="0" smtClean="0"/>
              <a:t> they characterized third party domain. For top 10 third-party domain, google domain collect many of the PII types and other domain also get the information while using the app</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smtClean="0"/>
              <a:t>there is little correlation total number of flows and the number of flows containing PII</a:t>
            </a:r>
          </a:p>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20</a:t>
            </a:fld>
            <a:endParaRPr lang="ko-KR" altLang="en-US"/>
          </a:p>
        </p:txBody>
      </p:sp>
    </p:spTree>
    <p:extLst>
      <p:ext uri="{BB962C8B-B14F-4D97-AF65-F5344CB8AC3E}">
        <p14:creationId xmlns:p14="http://schemas.microsoft.com/office/powerpoint/2010/main" val="1939122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so that's different aspects how about the we combine them and </a:t>
            </a:r>
          </a:p>
          <a:p>
            <a:pPr fontAlgn="base" latinLnBrk="1"/>
            <a:r>
              <a:rPr lang="en-US" altLang="ko-KR" sz="1200" kern="1200" dirty="0" smtClean="0">
                <a:solidFill>
                  <a:schemeClr val="tx1"/>
                </a:solidFill>
                <a:effectLst/>
                <a:latin typeface="+mn-lt"/>
                <a:ea typeface="+mn-ea"/>
                <a:cs typeface="+mn-cs"/>
              </a:rPr>
              <a:t>we really want to know is privacy getting better or worse.</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over time the combining risk of from PII destination appear types and domains are receiving and actually the Dominator changed so the combined erase over was often time and this is many in till 2 we find that more PII types were leaked</a:t>
            </a:r>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21</a:t>
            </a:fld>
            <a:endParaRPr lang="ko-KR" altLang="en-US"/>
          </a:p>
        </p:txBody>
      </p:sp>
    </p:spTree>
    <p:extLst>
      <p:ext uri="{BB962C8B-B14F-4D97-AF65-F5344CB8AC3E}">
        <p14:creationId xmlns:p14="http://schemas.microsoft.com/office/powerpoint/2010/main" val="2774724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So to conclude,</a:t>
            </a:r>
            <a:r>
              <a:rPr lang="en-US" altLang="ko-KR" sz="1200" kern="1200" baseline="0" dirty="0" smtClean="0">
                <a:solidFill>
                  <a:schemeClr val="tx1"/>
                </a:solidFill>
                <a:effectLst/>
                <a:latin typeface="+mn-lt"/>
                <a:ea typeface="+mn-ea"/>
                <a:cs typeface="+mn-cs"/>
              </a:rPr>
              <a:t> this study is a large-scale analysis across multiple apps, versions, and time period. also generate interaction and analyzed information leaks</a:t>
            </a:r>
          </a:p>
          <a:p>
            <a:pPr fontAlgn="base" latinLnBrk="1"/>
            <a:endParaRPr lang="en-US" altLang="ko-KR" sz="1200" kern="1200" dirty="0" smtClean="0">
              <a:solidFill>
                <a:schemeClr val="tx1"/>
              </a:solidFill>
              <a:effectLst/>
              <a:latin typeface="+mn-lt"/>
              <a:ea typeface="+mn-ea"/>
              <a:cs typeface="+mn-cs"/>
            </a:endParaRPr>
          </a:p>
          <a:p>
            <a:pPr fontAlgn="base" latinLnBrk="1"/>
            <a:r>
              <a:rPr lang="en-US" altLang="ko-KR" sz="1200" kern="1200" dirty="0" smtClean="0">
                <a:solidFill>
                  <a:schemeClr val="tx1"/>
                </a:solidFill>
                <a:effectLst/>
                <a:latin typeface="+mn-lt"/>
                <a:ea typeface="+mn-ea"/>
                <a:cs typeface="+mn-cs"/>
              </a:rPr>
              <a:t>By the definition of their privacy it is being worse than over time </a:t>
            </a:r>
          </a:p>
          <a:p>
            <a:pPr fontAlgn="base" latinLnBrk="1"/>
            <a:r>
              <a:rPr lang="en-US" altLang="ko-KR" sz="1200" kern="1200" dirty="0" smtClean="0">
                <a:solidFill>
                  <a:schemeClr val="tx1"/>
                </a:solidFill>
                <a:effectLst/>
                <a:latin typeface="+mn-lt"/>
                <a:ea typeface="+mn-ea"/>
                <a:cs typeface="+mn-cs"/>
              </a:rPr>
              <a:t>in different evidence can be found in different dimensions </a:t>
            </a:r>
          </a:p>
          <a:p>
            <a:pPr fontAlgn="base" latinLnBrk="1"/>
            <a:endParaRPr lang="en-US" altLang="ko-KR" sz="1200" kern="1200" dirty="0" smtClean="0">
              <a:solidFill>
                <a:schemeClr val="tx1"/>
              </a:solidFill>
              <a:effectLst/>
              <a:latin typeface="+mn-lt"/>
              <a:ea typeface="+mn-ea"/>
              <a:cs typeface="+mn-cs"/>
            </a:endParaRPr>
          </a:p>
          <a:p>
            <a:pPr fontAlgn="base" latinLnBrk="1"/>
            <a:r>
              <a:rPr lang="en-US" altLang="ko-KR" sz="1200" kern="1200" dirty="0" smtClean="0">
                <a:solidFill>
                  <a:schemeClr val="tx1"/>
                </a:solidFill>
                <a:effectLst/>
                <a:latin typeface="+mn-lt"/>
                <a:ea typeface="+mn-ea"/>
                <a:cs typeface="+mn-cs"/>
              </a:rPr>
              <a:t>and it is clear</a:t>
            </a:r>
            <a:r>
              <a:rPr lang="en-US" altLang="ko-KR" sz="1200" kern="1200" baseline="0" dirty="0" smtClean="0">
                <a:solidFill>
                  <a:schemeClr val="tx1"/>
                </a:solidFill>
                <a:effectLst/>
                <a:latin typeface="+mn-lt"/>
                <a:ea typeface="+mn-ea"/>
                <a:cs typeface="+mn-cs"/>
              </a:rPr>
              <a:t> we</a:t>
            </a:r>
            <a:r>
              <a:rPr lang="en-US" altLang="ko-KR" sz="1200" kern="1200" dirty="0" smtClean="0">
                <a:solidFill>
                  <a:schemeClr val="tx1"/>
                </a:solidFill>
                <a:effectLst/>
                <a:latin typeface="+mn-lt"/>
                <a:ea typeface="+mn-ea"/>
                <a:cs typeface="+mn-cs"/>
              </a:rPr>
              <a:t> need for continuous monitoring of those mobile ads while using our</a:t>
            </a:r>
            <a:r>
              <a:rPr lang="en-US" altLang="ko-KR" sz="1200" kern="1200" baseline="0" dirty="0" smtClean="0">
                <a:solidFill>
                  <a:schemeClr val="tx1"/>
                </a:solidFill>
                <a:effectLst/>
                <a:latin typeface="+mn-lt"/>
                <a:ea typeface="+mn-ea"/>
                <a:cs typeface="+mn-cs"/>
              </a:rPr>
              <a:t> apps.</a:t>
            </a:r>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22</a:t>
            </a:fld>
            <a:endParaRPr lang="ko-KR" altLang="en-US"/>
          </a:p>
        </p:txBody>
      </p:sp>
    </p:spTree>
    <p:extLst>
      <p:ext uri="{BB962C8B-B14F-4D97-AF65-F5344CB8AC3E}">
        <p14:creationId xmlns:p14="http://schemas.microsoft.com/office/powerpoint/2010/main" val="366121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3</a:t>
            </a:fld>
            <a:endParaRPr lang="ko-KR" altLang="en-US"/>
          </a:p>
        </p:txBody>
      </p:sp>
    </p:spTree>
    <p:extLst>
      <p:ext uri="{BB962C8B-B14F-4D97-AF65-F5344CB8AC3E}">
        <p14:creationId xmlns:p14="http://schemas.microsoft.com/office/powerpoint/2010/main" val="384519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We use so many useful apps in our phones. As the increase of mobile usage, many users and regulators are aware of potential privacy issues.</a:t>
            </a:r>
          </a:p>
          <a:p>
            <a:pPr fontAlgn="base" latinLnBrk="1"/>
            <a:r>
              <a:rPr lang="en-US" altLang="ko-KR" sz="1200" kern="1200" dirty="0" smtClean="0">
                <a:solidFill>
                  <a:schemeClr val="tx1"/>
                </a:solidFill>
                <a:effectLst/>
                <a:latin typeface="+mn-lt"/>
                <a:ea typeface="+mn-ea"/>
                <a:cs typeface="+mn-cs"/>
              </a:rPr>
              <a:t>And so the developers update the apps for benefit of bug fixes and performance improvement</a:t>
            </a:r>
          </a:p>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4</a:t>
            </a:fld>
            <a:endParaRPr lang="ko-KR" altLang="en-US"/>
          </a:p>
        </p:txBody>
      </p:sp>
    </p:spTree>
    <p:extLst>
      <p:ext uri="{BB962C8B-B14F-4D97-AF65-F5344CB8AC3E}">
        <p14:creationId xmlns:p14="http://schemas.microsoft.com/office/powerpoint/2010/main" val="353111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They update and describe that something was improved. However we often wonder is there any privacy change if we update the app. </a:t>
            </a:r>
          </a:p>
          <a:p>
            <a:pPr fontAlgn="base" latinLnBrk="1"/>
            <a:r>
              <a:rPr lang="en-US" altLang="ko-KR" sz="1200" kern="1200" dirty="0" smtClean="0">
                <a:solidFill>
                  <a:schemeClr val="tx1"/>
                </a:solidFill>
                <a:effectLst/>
                <a:latin typeface="+mn-lt"/>
                <a:ea typeface="+mn-ea"/>
                <a:cs typeface="+mn-cs"/>
              </a:rPr>
              <a:t>It’s the main question that this study conduct a longitudinal study of the privacy changes.</a:t>
            </a:r>
            <a:endParaRPr lang="en-US" altLang="ko-KR" sz="1200" kern="1200" dirty="0">
              <a:solidFill>
                <a:schemeClr val="tx1"/>
              </a:solidFill>
              <a:effectLst/>
              <a:latin typeface="+mn-lt"/>
              <a:ea typeface="+mn-ea"/>
              <a:cs typeface="+mn-cs"/>
            </a:endParaRPr>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5</a:t>
            </a:fld>
            <a:endParaRPr lang="ko-KR" altLang="en-US"/>
          </a:p>
        </p:txBody>
      </p:sp>
    </p:spTree>
    <p:extLst>
      <p:ext uri="{BB962C8B-B14F-4D97-AF65-F5344CB8AC3E}">
        <p14:creationId xmlns:p14="http://schemas.microsoft.com/office/powerpoint/2010/main" val="305350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First, they focus 512 android apps and identify PII in internet traffic while using the device.</a:t>
            </a:r>
          </a:p>
          <a:p>
            <a:pPr fontAlgn="base" latinLnBrk="1"/>
            <a:r>
              <a:rPr lang="en-US" altLang="ko-KR" sz="1200" kern="1200" dirty="0" smtClean="0">
                <a:solidFill>
                  <a:schemeClr val="tx1"/>
                </a:solidFill>
                <a:effectLst/>
                <a:latin typeface="+mn-lt"/>
                <a:ea typeface="+mn-ea"/>
                <a:cs typeface="+mn-cs"/>
              </a:rPr>
              <a:t>And, they compile this data describing what, how information is exposed, whom that information is exposed.</a:t>
            </a:r>
          </a:p>
          <a:p>
            <a:pPr fontAlgn="base" latinLnBrk="1"/>
            <a:r>
              <a:rPr lang="en-US" altLang="ko-KR" sz="1200" kern="1200" dirty="0" smtClean="0">
                <a:solidFill>
                  <a:schemeClr val="tx1"/>
                </a:solidFill>
                <a:effectLst/>
                <a:latin typeface="+mn-lt"/>
                <a:ea typeface="+mn-ea"/>
                <a:cs typeface="+mn-cs"/>
              </a:rPr>
              <a:t>Next, they analyze the dataset to inform the change of privacy trends</a:t>
            </a:r>
            <a:endParaRPr lang="en-US" altLang="ko-KR" sz="1200" kern="1200" dirty="0">
              <a:solidFill>
                <a:schemeClr val="tx1"/>
              </a:solidFill>
              <a:effectLst/>
              <a:latin typeface="+mn-lt"/>
              <a:ea typeface="+mn-ea"/>
              <a:cs typeface="+mn-cs"/>
            </a:endParaRPr>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6</a:t>
            </a:fld>
            <a:endParaRPr lang="ko-KR" altLang="en-US"/>
          </a:p>
        </p:txBody>
      </p:sp>
    </p:spTree>
    <p:extLst>
      <p:ext uri="{BB962C8B-B14F-4D97-AF65-F5344CB8AC3E}">
        <p14:creationId xmlns:p14="http://schemas.microsoft.com/office/powerpoint/2010/main" val="83555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And, Next</a:t>
            </a:r>
            <a:r>
              <a:rPr lang="en-US" altLang="ko-KR" sz="1200" kern="1200" baseline="0" dirty="0" smtClean="0">
                <a:solidFill>
                  <a:schemeClr val="tx1"/>
                </a:solidFill>
                <a:effectLst/>
                <a:latin typeface="+mn-lt"/>
                <a:ea typeface="+mn-ea"/>
                <a:cs typeface="+mn-cs"/>
              </a:rPr>
              <a:t> is</a:t>
            </a:r>
            <a:r>
              <a:rPr lang="en-US" altLang="ko-KR" sz="1200" kern="1200" dirty="0" smtClean="0">
                <a:solidFill>
                  <a:schemeClr val="tx1"/>
                </a:solidFill>
                <a:effectLst/>
                <a:latin typeface="+mn-lt"/>
                <a:ea typeface="+mn-ea"/>
                <a:cs typeface="+mn-cs"/>
              </a:rPr>
              <a:t> the background</a:t>
            </a:r>
          </a:p>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7</a:t>
            </a:fld>
            <a:endParaRPr lang="ko-KR" altLang="en-US"/>
          </a:p>
        </p:txBody>
      </p:sp>
    </p:spTree>
    <p:extLst>
      <p:ext uri="{BB962C8B-B14F-4D97-AF65-F5344CB8AC3E}">
        <p14:creationId xmlns:p14="http://schemas.microsoft.com/office/powerpoint/2010/main" val="97128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What information is shared?</a:t>
            </a:r>
          </a:p>
          <a:p>
            <a:r>
              <a:rPr lang="en-US" altLang="ko-KR" sz="1200" b="0" i="0" u="none" strike="noStrike" kern="1200" baseline="0" dirty="0" smtClean="0">
                <a:solidFill>
                  <a:schemeClr val="tx1"/>
                </a:solidFill>
                <a:latin typeface="+mn-lt"/>
                <a:ea typeface="+mn-ea"/>
                <a:cs typeface="+mn-cs"/>
              </a:rPr>
              <a:t>How is it being shared?</a:t>
            </a:r>
          </a:p>
          <a:p>
            <a:r>
              <a:rPr lang="en-US" altLang="ko-KR" sz="1200" b="0" i="0" u="none" strike="noStrike" kern="1200" baseline="0" dirty="0" smtClean="0">
                <a:solidFill>
                  <a:schemeClr val="tx1"/>
                </a:solidFill>
                <a:latin typeface="+mn-lt"/>
                <a:ea typeface="+mn-ea"/>
                <a:cs typeface="+mn-cs"/>
              </a:rPr>
              <a:t>To Whom </a:t>
            </a:r>
            <a:r>
              <a:rPr lang="en-US" altLang="ko-KR" sz="1200" b="0" i="0" u="none" strike="noStrike" kern="1200" baseline="0" dirty="0" smtClean="0">
                <a:solidFill>
                  <a:schemeClr val="tx1"/>
                </a:solidFill>
                <a:latin typeface="+mn-lt"/>
                <a:ea typeface="+mn-ea"/>
                <a:cs typeface="+mn-cs"/>
              </a:rPr>
              <a:t>is it going</a:t>
            </a:r>
            <a:r>
              <a:rPr lang="en-US" altLang="ko-KR" sz="1200" b="0" i="0" u="none" strike="noStrike" kern="1200" baseline="0" dirty="0" smtClean="0">
                <a:solidFill>
                  <a:schemeClr val="tx1"/>
                </a:solidFill>
                <a:latin typeface="+mn-lt"/>
                <a:ea typeface="+mn-ea"/>
                <a:cs typeface="+mn-cs"/>
              </a:rPr>
              <a:t>?</a:t>
            </a:r>
          </a:p>
          <a:p>
            <a:pPr fontAlgn="base" latinLnBrk="1"/>
            <a:r>
              <a:rPr lang="en-US" altLang="ko-KR" sz="1200" kern="1200" dirty="0" smtClean="0">
                <a:solidFill>
                  <a:schemeClr val="tx1"/>
                </a:solidFill>
                <a:effectLst/>
                <a:latin typeface="+mn-lt"/>
                <a:ea typeface="+mn-ea"/>
                <a:cs typeface="+mn-cs"/>
              </a:rPr>
              <a:t>we specifically focus on three aspects first question is whether information is straight from our phone we focus on PII. </a:t>
            </a:r>
          </a:p>
          <a:p>
            <a:pPr fontAlgn="base" latinLnBrk="1"/>
            <a:r>
              <a:rPr lang="en-US" altLang="ko-KR" sz="1200" kern="1200" dirty="0" smtClean="0">
                <a:solidFill>
                  <a:schemeClr val="tx1"/>
                </a:solidFill>
                <a:effectLst/>
                <a:latin typeface="+mn-lt"/>
                <a:ea typeface="+mn-ea"/>
                <a:cs typeface="+mn-cs"/>
              </a:rPr>
              <a:t>And then when they are shared how is it being shared whether it's still encrypted Channel or it's in plain text. </a:t>
            </a:r>
          </a:p>
          <a:p>
            <a:pPr fontAlgn="base" latinLnBrk="1"/>
            <a:r>
              <a:rPr lang="en-US" altLang="ko-KR" sz="1200" kern="1200" dirty="0" smtClean="0">
                <a:solidFill>
                  <a:schemeClr val="tx1"/>
                </a:solidFill>
                <a:effectLst/>
                <a:latin typeface="+mn-lt"/>
                <a:ea typeface="+mn-ea"/>
                <a:cs typeface="+mn-cs"/>
              </a:rPr>
              <a:t>Another dimension is who gets this information is it that the first party the app owner or the third party like advertising and analytics providers</a:t>
            </a:r>
          </a:p>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8</a:t>
            </a:fld>
            <a:endParaRPr lang="ko-KR" altLang="en-US"/>
          </a:p>
        </p:txBody>
      </p:sp>
    </p:spTree>
    <p:extLst>
      <p:ext uri="{BB962C8B-B14F-4D97-AF65-F5344CB8AC3E}">
        <p14:creationId xmlns:p14="http://schemas.microsoft.com/office/powerpoint/2010/main" val="333780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smtClean="0">
                <a:solidFill>
                  <a:schemeClr val="tx1"/>
                </a:solidFill>
                <a:effectLst/>
                <a:latin typeface="+mn-lt"/>
                <a:ea typeface="+mn-ea"/>
                <a:cs typeface="+mn-cs"/>
              </a:rPr>
              <a:t>They define the to threat model </a:t>
            </a:r>
          </a:p>
          <a:p>
            <a:pPr fontAlgn="base" latinLnBrk="1"/>
            <a:r>
              <a:rPr lang="en-US" altLang="ko-KR" sz="1200" kern="1200" dirty="0" smtClean="0">
                <a:solidFill>
                  <a:schemeClr val="tx1"/>
                </a:solidFill>
                <a:effectLst/>
                <a:latin typeface="+mn-lt"/>
                <a:ea typeface="+mn-ea"/>
                <a:cs typeface="+mn-cs"/>
              </a:rPr>
              <a:t>The first scenario is for the purpose of a data aggregation the information is shared at first and the third party. </a:t>
            </a:r>
          </a:p>
          <a:p>
            <a:pPr fontAlgn="base" latinLnBrk="1"/>
            <a:r>
              <a:rPr lang="en-US" altLang="ko-KR" sz="1200" kern="1200" dirty="0" smtClean="0">
                <a:solidFill>
                  <a:schemeClr val="tx1"/>
                </a:solidFill>
                <a:effectLst/>
                <a:latin typeface="+mn-lt"/>
                <a:ea typeface="+mn-ea"/>
                <a:cs typeface="+mn-cs"/>
              </a:rPr>
              <a:t>And then during this transmission if they were sent in plaintext it's susceptible to eavesdropping attack and it is considered as the threat model</a:t>
            </a:r>
          </a:p>
          <a:p>
            <a:endParaRPr lang="ko-KR" altLang="en-US" dirty="0"/>
          </a:p>
        </p:txBody>
      </p:sp>
      <p:sp>
        <p:nvSpPr>
          <p:cNvPr id="4" name="바닥글 개체 틀 3"/>
          <p:cNvSpPr>
            <a:spLocks noGrp="1"/>
          </p:cNvSpPr>
          <p:nvPr>
            <p:ph type="ftr" sz="quarter" idx="10"/>
          </p:nvPr>
        </p:nvSpPr>
        <p:spPr/>
        <p:txBody>
          <a:bodyPr/>
          <a:lstStyle/>
          <a:p>
            <a:r>
              <a:rPr lang="en-US" altLang="ko-KR" smtClean="0"/>
              <a:t>1</a:t>
            </a:r>
            <a:endParaRPr lang="ko-KR" altLang="en-US"/>
          </a:p>
        </p:txBody>
      </p:sp>
      <p:sp>
        <p:nvSpPr>
          <p:cNvPr id="5" name="슬라이드 번호 개체 틀 4"/>
          <p:cNvSpPr>
            <a:spLocks noGrp="1"/>
          </p:cNvSpPr>
          <p:nvPr>
            <p:ph type="sldNum" sz="quarter" idx="11"/>
          </p:nvPr>
        </p:nvSpPr>
        <p:spPr/>
        <p:txBody>
          <a:bodyPr/>
          <a:lstStyle/>
          <a:p>
            <a:fld id="{2A3E73DB-1F79-4F62-96B1-1834081DA371}" type="slidenum">
              <a:rPr lang="ko-KR" altLang="en-US" smtClean="0"/>
              <a:t>9</a:t>
            </a:fld>
            <a:endParaRPr lang="ko-KR" altLang="en-US"/>
          </a:p>
        </p:txBody>
      </p:sp>
    </p:spTree>
    <p:extLst>
      <p:ext uri="{BB962C8B-B14F-4D97-AF65-F5344CB8AC3E}">
        <p14:creationId xmlns:p14="http://schemas.microsoft.com/office/powerpoint/2010/main" val="320756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775355"/>
            <a:ext cx="7772400" cy="1225021"/>
          </a:xfrm>
        </p:spPr>
        <p:txBody>
          <a:bodyPr/>
          <a:lstStyle>
            <a:lvl1pPr>
              <a:defRPr>
                <a:latin typeface="Segoe UI" panose="020B0502040204020203" pitchFamily="34" charset="0"/>
                <a:cs typeface="Segoe UI" panose="020B0502040204020203" pitchFamily="34" charset="0"/>
              </a:defRPr>
            </a:lvl1pPr>
          </a:lstStyle>
          <a:p>
            <a:r>
              <a:rPr lang="ko-KR" altLang="en-US"/>
              <a:t>마스터 제목 스타일 편집</a:t>
            </a:r>
          </a:p>
        </p:txBody>
      </p:sp>
      <p:sp>
        <p:nvSpPr>
          <p:cNvPr id="3" name="부제목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73E4385C-57F3-4624-9A2A-5AC81374778C}"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ko-KR" altLang="en-US"/>
          </a:p>
        </p:txBody>
      </p:sp>
      <p:sp>
        <p:nvSpPr>
          <p:cNvPr id="6" name="슬라이드 번호 개체 틀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altLang="ko-KR" dirty="0" smtClean="0"/>
              <a:t>&lt;#&gt;</a:t>
            </a:r>
            <a:r>
              <a:rPr lang="ko-KR" altLang="en-US" dirty="0" smtClean="0"/>
              <a:t> </a:t>
            </a:r>
            <a:r>
              <a:rPr lang="en-US" altLang="ko-KR" dirty="0" smtClean="0"/>
              <a:t> </a:t>
            </a:r>
            <a:endParaRPr lang="ko-KR" altLang="en-US" dirty="0"/>
          </a:p>
        </p:txBody>
      </p:sp>
    </p:spTree>
    <p:extLst>
      <p:ext uri="{BB962C8B-B14F-4D97-AF65-F5344CB8AC3E}">
        <p14:creationId xmlns:p14="http://schemas.microsoft.com/office/powerpoint/2010/main" val="41759890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506CA99-B038-48BA-9596-FFC837E631F6}"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7238628-3C01-4A24-9F6D-C01A27F6F37F}" type="slidenum">
              <a:rPr lang="ko-KR" altLang="en-US" smtClean="0"/>
              <a:t>‹#›</a:t>
            </a:fld>
            <a:endParaRPr lang="ko-KR" altLang="en-US"/>
          </a:p>
        </p:txBody>
      </p:sp>
    </p:spTree>
    <p:extLst>
      <p:ext uri="{BB962C8B-B14F-4D97-AF65-F5344CB8AC3E}">
        <p14:creationId xmlns:p14="http://schemas.microsoft.com/office/powerpoint/2010/main" val="17864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28865"/>
            <a:ext cx="2057400" cy="4876271"/>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28865"/>
            <a:ext cx="6019800" cy="4876271"/>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9502B3F-DDF6-4EC3-B717-3E3C0D0ACDD9}"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7238628-3C01-4A24-9F6D-C01A27F6F37F}" type="slidenum">
              <a:rPr lang="ko-KR" altLang="en-US" smtClean="0"/>
              <a:t>‹#›</a:t>
            </a:fld>
            <a:endParaRPr lang="ko-KR" altLang="en-US"/>
          </a:p>
        </p:txBody>
      </p:sp>
    </p:spTree>
    <p:extLst>
      <p:ext uri="{BB962C8B-B14F-4D97-AF65-F5344CB8AC3E}">
        <p14:creationId xmlns:p14="http://schemas.microsoft.com/office/powerpoint/2010/main" val="45443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775355"/>
            <a:ext cx="7772400" cy="1225021"/>
          </a:xfrm>
        </p:spPr>
        <p:txBody>
          <a:bodyPr/>
          <a:lstStyle/>
          <a:p>
            <a:r>
              <a:rPr lang="ko-KR" altLang="en-US"/>
              <a:t>마스터 제목 스타일 편집</a:t>
            </a:r>
          </a:p>
        </p:txBody>
      </p:sp>
      <p:sp>
        <p:nvSpPr>
          <p:cNvPr id="3" name="부제목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C5B38700-2027-4EAE-A671-9FF7C4A2C52D}"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2750827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C358145-3178-4D8C-98A4-CF7D90C483DA}"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381538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672417"/>
            <a:ext cx="7772400" cy="1135063"/>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3B5AD7CA-1079-45F3-8734-03964FEB0969}"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392960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347DCA70-2970-4255-9CB6-54CF7B06E458}" type="datetime1">
              <a:rPr lang="ko-KR" altLang="en-US" smtClean="0"/>
              <a:t>2020-11-25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3071933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3AC7C03-F7A3-4338-AB56-492D6F6FBA75}" type="datetime1">
              <a:rPr lang="ko-KR" altLang="en-US" smtClean="0"/>
              <a:t>2020-11-25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352961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DD2F324A-F999-4A54-A338-CF7FAA47E420}" type="datetime1">
              <a:rPr lang="ko-KR" altLang="en-US" smtClean="0"/>
              <a:t>2020-11-25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2830691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18C0E0F-D0E6-4A86-9B73-2C4C5765FD66}" type="datetime1">
              <a:rPr lang="ko-KR" altLang="en-US" smtClean="0"/>
              <a:t>2020-11-25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2053691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27542"/>
            <a:ext cx="3008313" cy="968375"/>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F72DCADD-91D9-458F-9FD5-1CADDB2DB11E}" type="datetime1">
              <a:rPr lang="ko-KR" altLang="en-US" smtClean="0"/>
              <a:t>2020-11-25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395392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lvl1pPr algn="l">
              <a:defRPr sz="2800">
                <a:latin typeface="Calibri" panose="020F0502020204030204" pitchFamily="34" charset="0"/>
                <a:cs typeface="Calibri" panose="020F0502020204030204" pitchFamily="34" charset="0"/>
              </a:defRPr>
            </a:lvl1pPr>
          </a:lstStyle>
          <a:p>
            <a:r>
              <a:rPr lang="ko-KR" altLang="en-US" dirty="0"/>
              <a:t>마스터 제목 스타일 </a:t>
            </a:r>
            <a:r>
              <a:rPr lang="ko-KR" altLang="en-US" dirty="0" smtClean="0"/>
              <a:t>편집</a:t>
            </a:r>
            <a:endParaRPr lang="ko-KR" altLang="en-US" dirty="0"/>
          </a:p>
        </p:txBody>
      </p:sp>
      <p:sp>
        <p:nvSpPr>
          <p:cNvPr id="3" name="내용 개체 틀 2"/>
          <p:cNvSpPr>
            <a:spLocks noGrp="1"/>
          </p:cNvSpPr>
          <p:nvPr>
            <p:ph idx="1" hasCustomPrompt="1"/>
          </p:nvPr>
        </p:nvSpPr>
        <p:spPr/>
        <p:txBody>
          <a:bodyPr/>
          <a:lstStyle>
            <a:lvl1pPr>
              <a:defRPr sz="1900">
                <a:latin typeface="Calibri" panose="020F0502020204030204" pitchFamily="34" charset="0"/>
                <a:cs typeface="Calibri" panose="020F0502020204030204" pitchFamily="34" charset="0"/>
              </a:defRPr>
            </a:lvl1pPr>
            <a:lvl2pPr>
              <a:defRPr sz="1700">
                <a:latin typeface="Calibri" panose="020F0502020204030204" pitchFamily="34" charset="0"/>
                <a:cs typeface="Calibri" panose="020F0502020204030204" pitchFamily="34" charset="0"/>
              </a:defRPr>
            </a:lvl2pPr>
            <a:lvl3pPr>
              <a:defRPr sz="1500">
                <a:latin typeface="Calibri" panose="020F0502020204030204" pitchFamily="34" charset="0"/>
                <a:cs typeface="Calibri" panose="020F0502020204030204" pitchFamily="34" charset="0"/>
              </a:defRPr>
            </a:lvl3pPr>
            <a:lvl4pPr>
              <a:defRPr sz="1300">
                <a:latin typeface="Calibri" panose="020F0502020204030204" pitchFamily="34" charset="0"/>
                <a:cs typeface="Calibri" panose="020F0502020204030204" pitchFamily="34" charset="0"/>
              </a:defRPr>
            </a:lvl4pPr>
            <a:lvl5pPr>
              <a:defRPr sz="1100">
                <a:latin typeface="Calibri" panose="020F0502020204030204" pitchFamily="34" charset="0"/>
                <a:cs typeface="Calibri" panose="020F0502020204030204" pitchFamily="34" charset="0"/>
              </a:defRPr>
            </a:lvl5pPr>
          </a:lstStyle>
          <a:p>
            <a:pPr lvl="0"/>
            <a:r>
              <a:rPr lang="ko-KR" altLang="en-US" dirty="0"/>
              <a:t>마스터 텍스트 스타일을 </a:t>
            </a:r>
            <a:r>
              <a:rPr lang="ko-KR" altLang="en-US" dirty="0" smtClean="0"/>
              <a:t>편집합니다</a:t>
            </a:r>
            <a:endParaRPr lang="ko-KR" altLang="en-US" dirty="0"/>
          </a:p>
          <a:p>
            <a:pPr lvl="1"/>
            <a:r>
              <a:rPr lang="ko-KR" altLang="en-US" dirty="0"/>
              <a:t>둘째 </a:t>
            </a:r>
            <a:r>
              <a:rPr lang="ko-KR" altLang="en-US" dirty="0" smtClean="0"/>
              <a:t>수준</a:t>
            </a:r>
            <a:endParaRPr lang="ko-KR" altLang="en-US" dirty="0"/>
          </a:p>
          <a:p>
            <a:pPr lvl="2"/>
            <a:r>
              <a:rPr lang="ko-KR" altLang="en-US" dirty="0"/>
              <a:t>셋째 </a:t>
            </a:r>
            <a:r>
              <a:rPr lang="ko-KR" altLang="en-US" dirty="0" smtClean="0"/>
              <a:t>수준</a:t>
            </a:r>
            <a:endParaRPr lang="ko-KR" altLang="en-US" dirty="0"/>
          </a:p>
          <a:p>
            <a:pPr lvl="3"/>
            <a:r>
              <a:rPr lang="ko-KR" altLang="en-US" dirty="0"/>
              <a:t>넷째 </a:t>
            </a:r>
            <a:r>
              <a:rPr lang="ko-KR" altLang="en-US" dirty="0" smtClean="0"/>
              <a:t>수준</a:t>
            </a:r>
            <a:endParaRPr lang="ko-KR" altLang="en-US" dirty="0"/>
          </a:p>
          <a:p>
            <a:pPr lvl="4"/>
            <a:r>
              <a:rPr lang="ko-KR" altLang="en-US" dirty="0"/>
              <a:t>다섯째 </a:t>
            </a:r>
            <a:r>
              <a:rPr lang="ko-KR" altLang="en-US" dirty="0" smtClean="0"/>
              <a:t>수준</a:t>
            </a:r>
            <a:endParaRPr lang="ko-KR" altLang="en-US" dirty="0"/>
          </a:p>
        </p:txBody>
      </p:sp>
      <p:sp>
        <p:nvSpPr>
          <p:cNvPr id="4" name="날짜 개체 틀 3"/>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AC99C2F3-9A94-4D95-875F-13405FC3F368}"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ko-KR" altLang="en-US"/>
          </a:p>
        </p:txBody>
      </p:sp>
      <p:sp>
        <p:nvSpPr>
          <p:cNvPr id="6" name="슬라이드 번호 개체 틀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97238628-3C01-4A24-9F6D-C01A27F6F37F}" type="slidenum">
              <a:rPr lang="ko-KR" altLang="en-US" smtClean="0"/>
              <a:pPr/>
              <a:t>‹#›</a:t>
            </a:fld>
            <a:r>
              <a:rPr lang="ko-KR" altLang="en-US" dirty="0" smtClean="0"/>
              <a:t> </a:t>
            </a:r>
            <a:r>
              <a:rPr lang="en-US" altLang="ko-KR" dirty="0" smtClean="0"/>
              <a:t>/ 23</a:t>
            </a:r>
            <a:endParaRPr lang="ko-KR" altLang="en-US" dirty="0"/>
          </a:p>
        </p:txBody>
      </p:sp>
    </p:spTree>
    <p:extLst>
      <p:ext uri="{BB962C8B-B14F-4D97-AF65-F5344CB8AC3E}">
        <p14:creationId xmlns:p14="http://schemas.microsoft.com/office/powerpoint/2010/main" val="19692328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000500"/>
            <a:ext cx="5486400" cy="472282"/>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394EA31E-D93D-4F55-B453-5843525FFCD2}" type="datetime1">
              <a:rPr lang="ko-KR" altLang="en-US" smtClean="0"/>
              <a:t>2020-11-25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3548952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209E37F-7B23-4247-BF95-29A52C5BA766}"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1529120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28865"/>
            <a:ext cx="2057400" cy="4876271"/>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28865"/>
            <a:ext cx="6019800" cy="4876271"/>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17555142-3CDE-4FD7-B1EB-B811431C0062}"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D64971-BE32-424C-8020-7485B5F0F586}" type="slidenum">
              <a:rPr lang="ko-KR" altLang="en-US" smtClean="0"/>
              <a:t>‹#›</a:t>
            </a:fld>
            <a:endParaRPr lang="ko-KR" altLang="en-US"/>
          </a:p>
        </p:txBody>
      </p:sp>
    </p:spTree>
    <p:extLst>
      <p:ext uri="{BB962C8B-B14F-4D97-AF65-F5344CB8AC3E}">
        <p14:creationId xmlns:p14="http://schemas.microsoft.com/office/powerpoint/2010/main" val="30573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672417"/>
            <a:ext cx="7772400" cy="1135063"/>
          </a:xfrm>
        </p:spPr>
        <p:txBody>
          <a:bodyPr anchor="t"/>
          <a:lstStyle>
            <a:lvl1pPr algn="l">
              <a:defRPr sz="4000" b="1" cap="all">
                <a:latin typeface="Segoe UI" panose="020B0502040204020203" pitchFamily="34" charset="0"/>
                <a:cs typeface="Segoe UI" panose="020B0502040204020203" pitchFamily="34" charset="0"/>
              </a:defRPr>
            </a:lvl1pPr>
          </a:lstStyle>
          <a:p>
            <a:r>
              <a:rPr lang="ko-KR" altLang="en-US"/>
              <a:t>마스터 제목 스타일 편집</a:t>
            </a:r>
          </a:p>
        </p:txBody>
      </p:sp>
      <p:sp>
        <p:nvSpPr>
          <p:cNvPr id="3" name="텍스트 개체 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latin typeface="Segoe UI" panose="020B0502040204020203" pitchFamily="34" charset="0"/>
                <a:cs typeface="Segoe UI"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dirty="0"/>
              <a:t>마스터 텍스트 스타일을 편집합니다</a:t>
            </a:r>
          </a:p>
        </p:txBody>
      </p:sp>
      <p:sp>
        <p:nvSpPr>
          <p:cNvPr id="4" name="날짜 개체 틀 3"/>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18D2DFAD-2F5F-4D6A-97B5-55526B2835B1}"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ko-KR" altLang="en-US"/>
          </a:p>
        </p:txBody>
      </p:sp>
      <p:sp>
        <p:nvSpPr>
          <p:cNvPr id="6" name="슬라이드 번호 개체 틀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97238628-3C01-4A24-9F6D-C01A27F6F37F}" type="slidenum">
              <a:rPr lang="ko-KR" altLang="en-US" smtClean="0"/>
              <a:pPr/>
              <a:t>‹#›</a:t>
            </a:fld>
            <a:endParaRPr lang="ko-KR" altLang="en-US" dirty="0"/>
          </a:p>
        </p:txBody>
      </p:sp>
    </p:spTree>
    <p:extLst>
      <p:ext uri="{BB962C8B-B14F-4D97-AF65-F5344CB8AC3E}">
        <p14:creationId xmlns:p14="http://schemas.microsoft.com/office/powerpoint/2010/main" val="132492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ko-KR" altLang="en-US" dirty="0"/>
              <a:t>마스터 제목 스타일 편집</a:t>
            </a:r>
          </a:p>
        </p:txBody>
      </p:sp>
      <p:sp>
        <p:nvSpPr>
          <p:cNvPr id="3" name="내용 개체 틀 2"/>
          <p:cNvSpPr>
            <a:spLocks noGrp="1"/>
          </p:cNvSpPr>
          <p:nvPr>
            <p:ph sz="half" idx="1"/>
          </p:nvPr>
        </p:nvSpPr>
        <p:spPr>
          <a:xfrm>
            <a:off x="457200" y="1333500"/>
            <a:ext cx="4038600" cy="3771636"/>
          </a:xfrm>
        </p:spPr>
        <p:txBody>
          <a:bodyPr/>
          <a:lstStyle>
            <a:lvl1pPr>
              <a:defRPr sz="2800">
                <a:latin typeface="Segoe UI" panose="020B0502040204020203" pitchFamily="34" charset="0"/>
                <a:cs typeface="Segoe UI" panose="020B0502040204020203" pitchFamily="34" charset="0"/>
              </a:defRPr>
            </a:lvl1pPr>
            <a:lvl2pPr>
              <a:defRPr sz="24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내용 개체 틀 3"/>
          <p:cNvSpPr>
            <a:spLocks noGrp="1"/>
          </p:cNvSpPr>
          <p:nvPr>
            <p:ph sz="half" idx="2"/>
          </p:nvPr>
        </p:nvSpPr>
        <p:spPr>
          <a:xfrm>
            <a:off x="4648200" y="1333500"/>
            <a:ext cx="4038600" cy="3771636"/>
          </a:xfrm>
        </p:spPr>
        <p:txBody>
          <a:bodyPr/>
          <a:lstStyle>
            <a:lvl1pPr>
              <a:defRPr sz="2800">
                <a:latin typeface="Segoe UI" panose="020B0502040204020203" pitchFamily="34" charset="0"/>
                <a:cs typeface="Segoe UI" panose="020B0502040204020203" pitchFamily="34" charset="0"/>
              </a:defRPr>
            </a:lvl1pPr>
            <a:lvl2pPr>
              <a:defRPr sz="24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C25C85CE-1444-4380-AA20-0A639A64B5AC}" type="datetime1">
              <a:rPr lang="ko-KR" altLang="en-US" smtClean="0"/>
              <a:t>2020-11-25</a:t>
            </a:fld>
            <a:endParaRPr lang="ko-KR" altLang="en-US"/>
          </a:p>
        </p:txBody>
      </p:sp>
      <p:sp>
        <p:nvSpPr>
          <p:cNvPr id="6" name="바닥글 개체 틀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ko-KR" altLang="en-US"/>
          </a:p>
        </p:txBody>
      </p:sp>
      <p:sp>
        <p:nvSpPr>
          <p:cNvPr id="7" name="슬라이드 번호 개체 틀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97238628-3C01-4A24-9F6D-C01A27F6F37F}" type="slidenum">
              <a:rPr lang="ko-KR" altLang="en-US" smtClean="0"/>
              <a:pPr/>
              <a:t>‹#›</a:t>
            </a:fld>
            <a:endParaRPr lang="ko-KR" altLang="en-US"/>
          </a:p>
        </p:txBody>
      </p:sp>
    </p:spTree>
    <p:extLst>
      <p:ext uri="{BB962C8B-B14F-4D97-AF65-F5344CB8AC3E}">
        <p14:creationId xmlns:p14="http://schemas.microsoft.com/office/powerpoint/2010/main" val="2274974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C410D1DE-A023-4BD3-83F2-37A611B07B33}" type="datetime1">
              <a:rPr lang="ko-KR" altLang="en-US" smtClean="0"/>
              <a:t>2020-11-25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7238628-3C01-4A24-9F6D-C01A27F6F37F}" type="slidenum">
              <a:rPr lang="ko-KR" altLang="en-US" smtClean="0"/>
              <a:t>‹#›</a:t>
            </a:fld>
            <a:endParaRPr lang="ko-KR" altLang="en-US"/>
          </a:p>
        </p:txBody>
      </p:sp>
    </p:spTree>
    <p:extLst>
      <p:ext uri="{BB962C8B-B14F-4D97-AF65-F5344CB8AC3E}">
        <p14:creationId xmlns:p14="http://schemas.microsoft.com/office/powerpoint/2010/main" val="2073057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B3924658-7D85-4531-B616-7EC76650C2AA}" type="datetime1">
              <a:rPr lang="ko-KR" altLang="en-US" smtClean="0"/>
              <a:t>2020-11-25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7238628-3C01-4A24-9F6D-C01A27F6F37F}" type="slidenum">
              <a:rPr lang="ko-KR" altLang="en-US" smtClean="0"/>
              <a:t>‹#›</a:t>
            </a:fld>
            <a:endParaRPr lang="ko-KR" altLang="en-US"/>
          </a:p>
        </p:txBody>
      </p:sp>
    </p:spTree>
    <p:extLst>
      <p:ext uri="{BB962C8B-B14F-4D97-AF65-F5344CB8AC3E}">
        <p14:creationId xmlns:p14="http://schemas.microsoft.com/office/powerpoint/2010/main" val="3737314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130A729-C69D-42B0-9160-2DF3550E03F9}" type="datetime1">
              <a:rPr lang="ko-KR" altLang="en-US" smtClean="0"/>
              <a:t>2020-11-25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7238628-3C01-4A24-9F6D-C01A27F6F37F}" type="slidenum">
              <a:rPr lang="ko-KR" altLang="en-US" smtClean="0"/>
              <a:t>‹#›</a:t>
            </a:fld>
            <a:endParaRPr lang="ko-KR" altLang="en-US"/>
          </a:p>
        </p:txBody>
      </p:sp>
    </p:spTree>
    <p:extLst>
      <p:ext uri="{BB962C8B-B14F-4D97-AF65-F5344CB8AC3E}">
        <p14:creationId xmlns:p14="http://schemas.microsoft.com/office/powerpoint/2010/main" val="1400786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27542"/>
            <a:ext cx="3008313" cy="968375"/>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CFCCF592-CAB8-4E84-A9C3-7A55DB7956D0}" type="datetime1">
              <a:rPr lang="ko-KR" altLang="en-US" smtClean="0"/>
              <a:t>2020-11-25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7238628-3C01-4A24-9F6D-C01A27F6F37F}" type="slidenum">
              <a:rPr lang="ko-KR" altLang="en-US" smtClean="0"/>
              <a:t>‹#›</a:t>
            </a:fld>
            <a:endParaRPr lang="ko-KR" altLang="en-US"/>
          </a:p>
        </p:txBody>
      </p:sp>
    </p:spTree>
    <p:extLst>
      <p:ext uri="{BB962C8B-B14F-4D97-AF65-F5344CB8AC3E}">
        <p14:creationId xmlns:p14="http://schemas.microsoft.com/office/powerpoint/2010/main" val="762095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000500"/>
            <a:ext cx="5486400" cy="472282"/>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DA53C26D-C6E9-402D-A4FC-A55CBF0D82E0}" type="datetime1">
              <a:rPr lang="ko-KR" altLang="en-US" smtClean="0"/>
              <a:t>2020-11-25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7238628-3C01-4A24-9F6D-C01A27F6F37F}" type="slidenum">
              <a:rPr lang="ko-KR" altLang="en-US" smtClean="0"/>
              <a:t>‹#›</a:t>
            </a:fld>
            <a:endParaRPr lang="ko-KR" altLang="en-US"/>
          </a:p>
        </p:txBody>
      </p:sp>
    </p:spTree>
    <p:extLst>
      <p:ext uri="{BB962C8B-B14F-4D97-AF65-F5344CB8AC3E}">
        <p14:creationId xmlns:p14="http://schemas.microsoft.com/office/powerpoint/2010/main" val="58002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endParaRPr lang="ko-KR" altLang="en-US" dirty="0"/>
          </a:p>
          <a:p>
            <a:pPr lvl="3"/>
            <a:r>
              <a:rPr lang="ko-KR" altLang="en-US" dirty="0" smtClean="0"/>
              <a:t>넷째 수준</a:t>
            </a:r>
            <a:endParaRPr lang="ko-KR" altLang="en-US" dirty="0"/>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F0CF9D43-B56B-4F45-A610-D3204AE722DA}" type="datetime1">
              <a:rPr lang="ko-KR" altLang="en-US" smtClean="0"/>
              <a:t>2020-11-25</a:t>
            </a:fld>
            <a:endParaRPr lang="ko-KR" altLang="en-US"/>
          </a:p>
        </p:txBody>
      </p:sp>
      <p:sp>
        <p:nvSpPr>
          <p:cNvPr id="5" name="바닥글 개체 틀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ko-KR" altLang="en-US"/>
          </a:p>
        </p:txBody>
      </p:sp>
      <p:sp>
        <p:nvSpPr>
          <p:cNvPr id="6" name="슬라이드 번호 개체 틀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97238628-3C01-4A24-9F6D-C01A27F6F37F}" type="slidenum">
              <a:rPr lang="ko-KR" altLang="en-US" smtClean="0"/>
              <a:pPr/>
              <a:t>‹#›</a:t>
            </a:fld>
            <a:r>
              <a:rPr lang="ko-KR" altLang="en-US" dirty="0" smtClean="0"/>
              <a:t> </a:t>
            </a:r>
            <a:r>
              <a:rPr lang="en-US" altLang="ko-KR" dirty="0" smtClean="0"/>
              <a:t>/ 23</a:t>
            </a:r>
          </a:p>
        </p:txBody>
      </p:sp>
    </p:spTree>
    <p:extLst>
      <p:ext uri="{BB962C8B-B14F-4D97-AF65-F5344CB8AC3E}">
        <p14:creationId xmlns:p14="http://schemas.microsoft.com/office/powerpoint/2010/main" val="136364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1" hangingPunct="1">
        <a:spcBef>
          <a:spcPct val="0"/>
        </a:spcBef>
        <a:buNone/>
        <a:defRPr sz="28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1" hangingPunct="1">
        <a:spcBef>
          <a:spcPct val="20000"/>
        </a:spcBef>
        <a:buFont typeface="Arial" panose="020B0604020202020204" pitchFamily="34" charset="0"/>
        <a:buChar char="•"/>
        <a:defRPr sz="19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1" hangingPunct="1">
        <a:spcBef>
          <a:spcPct val="20000"/>
        </a:spcBef>
        <a:buFont typeface="Arial" panose="020B0604020202020204" pitchFamily="34" charset="0"/>
        <a:buChar char="–"/>
        <a:defRPr sz="17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1" hangingPunct="1">
        <a:spcBef>
          <a:spcPct val="20000"/>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1" hangingPunct="1">
        <a:spcBef>
          <a:spcPct val="20000"/>
        </a:spcBef>
        <a:buFont typeface="Arial" panose="020B0604020202020204" pitchFamily="34" charset="0"/>
        <a:buChar char="–"/>
        <a:defRPr sz="13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1" hangingPunct="1">
        <a:spcBef>
          <a:spcPct val="20000"/>
        </a:spcBef>
        <a:buFont typeface="Arial" panose="020B0604020202020204" pitchFamily="34" charset="0"/>
        <a:buChar char="»"/>
        <a:defRPr sz="11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5FB3F8DE-54BA-4027-906B-4FA8100A17E1}" type="datetime1">
              <a:rPr lang="ko-KR" altLang="en-US" smtClean="0"/>
              <a:t>2020-11-25</a:t>
            </a:fld>
            <a:endParaRPr lang="ko-KR" altLang="en-US"/>
          </a:p>
        </p:txBody>
      </p:sp>
      <p:sp>
        <p:nvSpPr>
          <p:cNvPr id="5" name="바닥글 개체 틀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ko-KR" altLang="en-US"/>
          </a:p>
        </p:txBody>
      </p:sp>
      <p:sp>
        <p:nvSpPr>
          <p:cNvPr id="6" name="슬라이드 번호 개체 틀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marL="0" marR="0" indent="0" algn="r" defTabSz="914400" rtl="0" eaLnBrk="1" fontAlgn="auto" latinLnBrk="1" hangingPunct="1">
              <a:lnSpc>
                <a:spcPct val="100000"/>
              </a:lnSpc>
              <a:spcBef>
                <a:spcPts val="0"/>
              </a:spcBef>
              <a:spcAft>
                <a:spcPts val="0"/>
              </a:spcAft>
              <a:buClrTx/>
              <a:buSzTx/>
              <a:buFontTx/>
              <a:buNone/>
              <a:tabLst/>
              <a:defRPr sz="1200">
                <a:solidFill>
                  <a:schemeClr val="tx1">
                    <a:tint val="75000"/>
                  </a:schemeClr>
                </a:solidFill>
                <a:latin typeface="Segoe UI" panose="020B0502040204020203" pitchFamily="34" charset="0"/>
                <a:cs typeface="Segoe UI" panose="020B0502040204020203" pitchFamily="34" charset="0"/>
              </a:defRPr>
            </a:lvl1pPr>
          </a:lstStyle>
          <a:p>
            <a:fld id="{97238628-3C01-4A24-9F6D-C01A27F6F37F}" type="slidenum">
              <a:rPr lang="ko-KR" altLang="en-US" smtClean="0"/>
              <a:pPr/>
              <a:t>‹#›</a:t>
            </a:fld>
            <a:r>
              <a:rPr lang="ko-KR" altLang="en-US" dirty="0" smtClean="0"/>
              <a:t> </a:t>
            </a:r>
            <a:r>
              <a:rPr lang="en-US" altLang="ko-KR" dirty="0" smtClean="0"/>
              <a:t>/ 20</a:t>
            </a:r>
            <a:endParaRPr lang="ko-KR" altLang="en-US" dirty="0"/>
          </a:p>
        </p:txBody>
      </p:sp>
    </p:spTree>
    <p:extLst>
      <p:ext uri="{BB962C8B-B14F-4D97-AF65-F5344CB8AC3E}">
        <p14:creationId xmlns:p14="http://schemas.microsoft.com/office/powerpoint/2010/main" val="737595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1" hangingPunct="1">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1520" y="1921396"/>
            <a:ext cx="8549640" cy="1968218"/>
          </a:xfrm>
        </p:spPr>
        <p:txBody>
          <a:bodyPr>
            <a:normAutofit fontScale="90000"/>
          </a:bodyPr>
          <a:lstStyle/>
          <a:p>
            <a:pPr algn="ctr"/>
            <a:r>
              <a:rPr lang="en-US" altLang="ko-KR" sz="2400" b="1" dirty="0" smtClean="0">
                <a:latin typeface="Calibri" panose="020F0502020204030204" pitchFamily="34" charset="0"/>
                <a:cs typeface="Calibri" panose="020F0502020204030204" pitchFamily="34" charset="0"/>
              </a:rPr>
              <a:t>Bug Fixes, Improvements, ... and Privacy Leaks: </a:t>
            </a:r>
            <a:br>
              <a:rPr lang="en-US" altLang="ko-KR" sz="2400" b="1" dirty="0" smtClean="0">
                <a:latin typeface="Calibri" panose="020F0502020204030204" pitchFamily="34" charset="0"/>
                <a:cs typeface="Calibri" panose="020F0502020204030204" pitchFamily="34" charset="0"/>
              </a:rPr>
            </a:br>
            <a:r>
              <a:rPr lang="en-US" altLang="ko-KR" sz="2400" b="1" dirty="0" smtClean="0">
                <a:latin typeface="Calibri" panose="020F0502020204030204" pitchFamily="34" charset="0"/>
                <a:cs typeface="Calibri" panose="020F0502020204030204" pitchFamily="34" charset="0"/>
              </a:rPr>
              <a:t>A Longitudinal Study of PII Leaks Across Android App Versions</a:t>
            </a:r>
            <a:br>
              <a:rPr lang="en-US" altLang="ko-KR" sz="2400" b="1" dirty="0" smtClean="0">
                <a:latin typeface="Calibri" panose="020F0502020204030204" pitchFamily="34" charset="0"/>
                <a:cs typeface="Calibri" panose="020F0502020204030204" pitchFamily="34" charset="0"/>
              </a:rPr>
            </a:br>
            <a:r>
              <a:rPr lang="en-US" altLang="ko-KR" sz="1800" dirty="0">
                <a:solidFill>
                  <a:schemeClr val="bg1">
                    <a:lumMod val="65000"/>
                  </a:schemeClr>
                </a:solidFill>
                <a:latin typeface="Calibri" panose="020F0502020204030204" pitchFamily="34" charset="0"/>
                <a:cs typeface="Calibri" panose="020F0502020204030204" pitchFamily="34" charset="0"/>
              </a:rPr>
              <a:t/>
            </a:r>
            <a:br>
              <a:rPr lang="en-US" altLang="ko-KR" sz="1800" dirty="0">
                <a:solidFill>
                  <a:schemeClr val="bg1">
                    <a:lumMod val="65000"/>
                  </a:schemeClr>
                </a:solidFill>
                <a:latin typeface="Calibri" panose="020F0502020204030204" pitchFamily="34" charset="0"/>
                <a:cs typeface="Calibri" panose="020F0502020204030204" pitchFamily="34" charset="0"/>
              </a:rPr>
            </a:br>
            <a:r>
              <a:rPr lang="en-US" altLang="ko-KR" sz="1800" dirty="0" err="1">
                <a:solidFill>
                  <a:schemeClr val="bg1">
                    <a:lumMod val="65000"/>
                  </a:schemeClr>
                </a:solidFill>
                <a:latin typeface="Calibri" panose="020F0502020204030204" pitchFamily="34" charset="0"/>
                <a:cs typeface="Calibri" panose="020F0502020204030204" pitchFamily="34" charset="0"/>
              </a:rPr>
              <a:t>Jingjing</a:t>
            </a:r>
            <a:r>
              <a:rPr lang="en-US" altLang="ko-KR" sz="1800" dirty="0">
                <a:solidFill>
                  <a:schemeClr val="bg1">
                    <a:lumMod val="65000"/>
                  </a:schemeClr>
                </a:solidFill>
                <a:latin typeface="Calibri" panose="020F0502020204030204" pitchFamily="34" charset="0"/>
                <a:cs typeface="Calibri" panose="020F0502020204030204" pitchFamily="34" charset="0"/>
              </a:rPr>
              <a:t> </a:t>
            </a:r>
            <a:r>
              <a:rPr lang="en-US" altLang="ko-KR" sz="1800" dirty="0" smtClean="0">
                <a:solidFill>
                  <a:schemeClr val="bg1">
                    <a:lumMod val="65000"/>
                  </a:schemeClr>
                </a:solidFill>
                <a:latin typeface="Calibri" panose="020F0502020204030204" pitchFamily="34" charset="0"/>
                <a:cs typeface="Calibri" panose="020F0502020204030204" pitchFamily="34" charset="0"/>
              </a:rPr>
              <a:t>Ren, </a:t>
            </a:r>
            <a:r>
              <a:rPr lang="en-US" altLang="ko-KR" sz="1800" dirty="0">
                <a:solidFill>
                  <a:schemeClr val="bg1">
                    <a:lumMod val="65000"/>
                  </a:schemeClr>
                </a:solidFill>
                <a:latin typeface="Calibri" panose="020F0502020204030204" pitchFamily="34" charset="0"/>
                <a:cs typeface="Calibri" panose="020F0502020204030204" pitchFamily="34" charset="0"/>
              </a:rPr>
              <a:t>Martina </a:t>
            </a:r>
            <a:r>
              <a:rPr lang="en-US" altLang="ko-KR" sz="1800" dirty="0" err="1">
                <a:solidFill>
                  <a:schemeClr val="bg1">
                    <a:lumMod val="65000"/>
                  </a:schemeClr>
                </a:solidFill>
                <a:latin typeface="Calibri" panose="020F0502020204030204" pitchFamily="34" charset="0"/>
                <a:cs typeface="Calibri" panose="020F0502020204030204" pitchFamily="34" charset="0"/>
              </a:rPr>
              <a:t>Lindorfery</a:t>
            </a:r>
            <a:r>
              <a:rPr lang="en-US" altLang="ko-KR" sz="1800" dirty="0">
                <a:solidFill>
                  <a:schemeClr val="bg1">
                    <a:lumMod val="65000"/>
                  </a:schemeClr>
                </a:solidFill>
                <a:latin typeface="Calibri" panose="020F0502020204030204" pitchFamily="34" charset="0"/>
                <a:cs typeface="Calibri" panose="020F0502020204030204" pitchFamily="34" charset="0"/>
              </a:rPr>
              <a:t>, Daniel J. </a:t>
            </a:r>
            <a:r>
              <a:rPr lang="en-US" altLang="ko-KR" sz="1800" dirty="0" smtClean="0">
                <a:solidFill>
                  <a:schemeClr val="bg1">
                    <a:lumMod val="65000"/>
                  </a:schemeClr>
                </a:solidFill>
                <a:latin typeface="Calibri" panose="020F0502020204030204" pitchFamily="34" charset="0"/>
                <a:cs typeface="Calibri" panose="020F0502020204030204" pitchFamily="34" charset="0"/>
              </a:rPr>
              <a:t>Dubois,</a:t>
            </a:r>
            <a:r>
              <a:rPr lang="en-US" altLang="ko-KR" sz="1800" dirty="0">
                <a:solidFill>
                  <a:schemeClr val="bg1">
                    <a:lumMod val="65000"/>
                  </a:schemeClr>
                </a:solidFill>
                <a:latin typeface="Calibri" panose="020F0502020204030204" pitchFamily="34" charset="0"/>
                <a:cs typeface="Calibri" panose="020F0502020204030204" pitchFamily="34" charset="0"/>
              </a:rPr>
              <a:t/>
            </a:r>
            <a:br>
              <a:rPr lang="en-US" altLang="ko-KR" sz="1800" dirty="0">
                <a:solidFill>
                  <a:schemeClr val="bg1">
                    <a:lumMod val="65000"/>
                  </a:schemeClr>
                </a:solidFill>
                <a:latin typeface="Calibri" panose="020F0502020204030204" pitchFamily="34" charset="0"/>
                <a:cs typeface="Calibri" panose="020F0502020204030204" pitchFamily="34" charset="0"/>
              </a:rPr>
            </a:br>
            <a:r>
              <a:rPr lang="en-US" altLang="ko-KR" sz="1800" dirty="0" err="1">
                <a:solidFill>
                  <a:schemeClr val="bg1">
                    <a:lumMod val="65000"/>
                  </a:schemeClr>
                </a:solidFill>
                <a:latin typeface="Calibri" panose="020F0502020204030204" pitchFamily="34" charset="0"/>
                <a:cs typeface="Calibri" panose="020F0502020204030204" pitchFamily="34" charset="0"/>
              </a:rPr>
              <a:t>Ashwin</a:t>
            </a:r>
            <a:r>
              <a:rPr lang="en-US" altLang="ko-KR" sz="1800" dirty="0">
                <a:solidFill>
                  <a:schemeClr val="bg1">
                    <a:lumMod val="65000"/>
                  </a:schemeClr>
                </a:solidFill>
                <a:latin typeface="Calibri" panose="020F0502020204030204" pitchFamily="34" charset="0"/>
                <a:cs typeface="Calibri" panose="020F0502020204030204" pitchFamily="34" charset="0"/>
              </a:rPr>
              <a:t> </a:t>
            </a:r>
            <a:r>
              <a:rPr lang="en-US" altLang="ko-KR" sz="1800" dirty="0" err="1">
                <a:solidFill>
                  <a:schemeClr val="bg1">
                    <a:lumMod val="65000"/>
                  </a:schemeClr>
                </a:solidFill>
                <a:latin typeface="Calibri" panose="020F0502020204030204" pitchFamily="34" charset="0"/>
                <a:cs typeface="Calibri" panose="020F0502020204030204" pitchFamily="34" charset="0"/>
              </a:rPr>
              <a:t>Raoz</a:t>
            </a:r>
            <a:r>
              <a:rPr lang="en-US" altLang="ko-KR" sz="1800" dirty="0">
                <a:solidFill>
                  <a:schemeClr val="bg1">
                    <a:lumMod val="65000"/>
                  </a:schemeClr>
                </a:solidFill>
                <a:latin typeface="Calibri" panose="020F0502020204030204" pitchFamily="34" charset="0"/>
                <a:cs typeface="Calibri" panose="020F0502020204030204" pitchFamily="34" charset="0"/>
              </a:rPr>
              <a:t>, David </a:t>
            </a:r>
            <a:r>
              <a:rPr lang="en-US" altLang="ko-KR" sz="1800" dirty="0" err="1" smtClean="0">
                <a:solidFill>
                  <a:schemeClr val="bg1">
                    <a:lumMod val="65000"/>
                  </a:schemeClr>
                </a:solidFill>
                <a:latin typeface="Calibri" panose="020F0502020204030204" pitchFamily="34" charset="0"/>
                <a:cs typeface="Calibri" panose="020F0502020204030204" pitchFamily="34" charset="0"/>
              </a:rPr>
              <a:t>Choffnes</a:t>
            </a:r>
            <a:r>
              <a:rPr lang="en-US" altLang="ko-KR" sz="1800" dirty="0" smtClean="0">
                <a:solidFill>
                  <a:schemeClr val="bg1">
                    <a:lumMod val="65000"/>
                  </a:schemeClr>
                </a:solidFill>
                <a:latin typeface="Calibri" panose="020F0502020204030204" pitchFamily="34" charset="0"/>
                <a:cs typeface="Calibri" panose="020F0502020204030204" pitchFamily="34" charset="0"/>
              </a:rPr>
              <a:t> </a:t>
            </a:r>
            <a:r>
              <a:rPr lang="en-US" altLang="ko-KR" sz="1800" dirty="0">
                <a:solidFill>
                  <a:schemeClr val="bg1">
                    <a:lumMod val="65000"/>
                  </a:schemeClr>
                </a:solidFill>
                <a:latin typeface="Calibri" panose="020F0502020204030204" pitchFamily="34" charset="0"/>
                <a:cs typeface="Calibri" panose="020F0502020204030204" pitchFamily="34" charset="0"/>
              </a:rPr>
              <a:t>and </a:t>
            </a:r>
            <a:r>
              <a:rPr lang="en-US" altLang="ko-KR" sz="1800" dirty="0" err="1">
                <a:solidFill>
                  <a:schemeClr val="bg1">
                    <a:lumMod val="65000"/>
                  </a:schemeClr>
                </a:solidFill>
                <a:latin typeface="Calibri" panose="020F0502020204030204" pitchFamily="34" charset="0"/>
                <a:cs typeface="Calibri" panose="020F0502020204030204" pitchFamily="34" charset="0"/>
              </a:rPr>
              <a:t>Narseo</a:t>
            </a:r>
            <a:r>
              <a:rPr lang="en-US" altLang="ko-KR" sz="1800" dirty="0">
                <a:solidFill>
                  <a:schemeClr val="bg1">
                    <a:lumMod val="65000"/>
                  </a:schemeClr>
                </a:solidFill>
                <a:latin typeface="Calibri" panose="020F0502020204030204" pitchFamily="34" charset="0"/>
                <a:cs typeface="Calibri" panose="020F0502020204030204" pitchFamily="34" charset="0"/>
              </a:rPr>
              <a:t> </a:t>
            </a:r>
            <a:r>
              <a:rPr lang="en-US" altLang="ko-KR" sz="1800" dirty="0" err="1">
                <a:solidFill>
                  <a:schemeClr val="bg1">
                    <a:lumMod val="65000"/>
                  </a:schemeClr>
                </a:solidFill>
                <a:latin typeface="Calibri" panose="020F0502020204030204" pitchFamily="34" charset="0"/>
                <a:cs typeface="Calibri" panose="020F0502020204030204" pitchFamily="34" charset="0"/>
              </a:rPr>
              <a:t>Vallina</a:t>
            </a:r>
            <a:r>
              <a:rPr lang="en-US" altLang="ko-KR" sz="1800" dirty="0">
                <a:solidFill>
                  <a:schemeClr val="bg1">
                    <a:lumMod val="65000"/>
                  </a:schemeClr>
                </a:solidFill>
                <a:latin typeface="Calibri" panose="020F0502020204030204" pitchFamily="34" charset="0"/>
                <a:cs typeface="Calibri" panose="020F0502020204030204" pitchFamily="34" charset="0"/>
              </a:rPr>
              <a:t>-Rodriguez</a:t>
            </a:r>
            <a:br>
              <a:rPr lang="en-US" altLang="ko-KR" sz="1800" dirty="0">
                <a:solidFill>
                  <a:schemeClr val="bg1">
                    <a:lumMod val="65000"/>
                  </a:schemeClr>
                </a:solidFill>
                <a:latin typeface="Calibri" panose="020F0502020204030204" pitchFamily="34" charset="0"/>
                <a:cs typeface="Calibri" panose="020F0502020204030204" pitchFamily="34" charset="0"/>
              </a:rPr>
            </a:br>
            <a:r>
              <a:rPr lang="en-US" altLang="ko-KR" sz="1800" dirty="0">
                <a:solidFill>
                  <a:schemeClr val="bg1">
                    <a:lumMod val="65000"/>
                  </a:schemeClr>
                </a:solidFill>
                <a:latin typeface="Calibri" panose="020F0502020204030204" pitchFamily="34" charset="0"/>
                <a:cs typeface="Calibri" panose="020F0502020204030204" pitchFamily="34" charset="0"/>
              </a:rPr>
              <a:t/>
            </a:r>
            <a:br>
              <a:rPr lang="en-US" altLang="ko-KR" sz="1800" dirty="0">
                <a:solidFill>
                  <a:schemeClr val="bg1">
                    <a:lumMod val="65000"/>
                  </a:schemeClr>
                </a:solidFill>
                <a:latin typeface="Calibri" panose="020F0502020204030204" pitchFamily="34" charset="0"/>
                <a:cs typeface="Calibri" panose="020F0502020204030204" pitchFamily="34" charset="0"/>
              </a:rPr>
            </a:br>
            <a:r>
              <a:rPr lang="en-US" altLang="ko-KR" sz="1800" dirty="0" smtClean="0">
                <a:solidFill>
                  <a:schemeClr val="bg1">
                    <a:lumMod val="65000"/>
                  </a:schemeClr>
                </a:solidFill>
                <a:latin typeface="Calibri" panose="020F0502020204030204" pitchFamily="34" charset="0"/>
                <a:cs typeface="Calibri" panose="020F0502020204030204" pitchFamily="34" charset="0"/>
              </a:rPr>
              <a:t>NDSS Symposium 2018</a:t>
            </a:r>
            <a:endParaRPr lang="ko-KR" altLang="en-US" sz="1800" dirty="0">
              <a:solidFill>
                <a:schemeClr val="bg1">
                  <a:lumMod val="65000"/>
                </a:schemeClr>
              </a:solidFill>
              <a:latin typeface="Calibri" panose="020F0502020204030204" pitchFamily="34" charset="0"/>
              <a:cs typeface="Calibri" panose="020F0502020204030204" pitchFamily="34" charset="0"/>
            </a:endParaRPr>
          </a:p>
        </p:txBody>
      </p:sp>
      <p:sp>
        <p:nvSpPr>
          <p:cNvPr id="3" name="부제목 2"/>
          <p:cNvSpPr>
            <a:spLocks noGrp="1"/>
          </p:cNvSpPr>
          <p:nvPr>
            <p:ph type="subTitle" idx="1"/>
          </p:nvPr>
        </p:nvSpPr>
        <p:spPr>
          <a:xfrm>
            <a:off x="6660232" y="4009628"/>
            <a:ext cx="2088232" cy="1080120"/>
          </a:xfrm>
        </p:spPr>
        <p:txBody>
          <a:bodyPr>
            <a:noAutofit/>
          </a:bodyPr>
          <a:lstStyle/>
          <a:p>
            <a:pPr>
              <a:lnSpc>
                <a:spcPct val="250000"/>
              </a:lnSpc>
            </a:pPr>
            <a:r>
              <a:rPr lang="en-US" altLang="ko-KR" sz="1400" dirty="0" err="1">
                <a:solidFill>
                  <a:schemeClr val="bg1">
                    <a:lumMod val="65000"/>
                  </a:schemeClr>
                </a:solidFill>
                <a:latin typeface="Calibri" panose="020F0502020204030204" pitchFamily="34" charset="0"/>
                <a:cs typeface="Calibri" panose="020F0502020204030204" pitchFamily="34" charset="0"/>
              </a:rPr>
              <a:t>Yoonkyo</a:t>
            </a:r>
            <a:r>
              <a:rPr lang="en-US" altLang="ko-KR" sz="1400" dirty="0">
                <a:solidFill>
                  <a:schemeClr val="bg1">
                    <a:lumMod val="65000"/>
                  </a:schemeClr>
                </a:solidFill>
                <a:latin typeface="Calibri" panose="020F0502020204030204" pitchFamily="34" charset="0"/>
                <a:cs typeface="Calibri" panose="020F0502020204030204" pitchFamily="34" charset="0"/>
              </a:rPr>
              <a:t> Jung</a:t>
            </a:r>
          </a:p>
          <a:p>
            <a:r>
              <a:rPr lang="en-US" altLang="ko-KR" sz="1400" dirty="0" smtClean="0">
                <a:solidFill>
                  <a:schemeClr val="bg1">
                    <a:lumMod val="65000"/>
                  </a:schemeClr>
                </a:solidFill>
                <a:latin typeface="Calibri" panose="020F0502020204030204" pitchFamily="34" charset="0"/>
                <a:cs typeface="Calibri" panose="020F0502020204030204" pitchFamily="34" charset="0"/>
              </a:rPr>
              <a:t>Nov 25, 2020</a:t>
            </a:r>
            <a:endParaRPr lang="ko-KR" altLang="en-US" sz="1400"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5486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333500"/>
            <a:ext cx="8291264" cy="3771636"/>
          </a:xfrm>
        </p:spPr>
        <p:txBody>
          <a:bodyPr/>
          <a:lstStyle/>
          <a:p>
            <a:pPr fontAlgn="base"/>
            <a:r>
              <a:rPr lang="en-US" altLang="ko-KR" dirty="0" smtClean="0"/>
              <a:t>A </a:t>
            </a:r>
            <a:r>
              <a:rPr lang="en-US" altLang="ko-KR" dirty="0"/>
              <a:t>leak may or may not be a violation</a:t>
            </a:r>
          </a:p>
        </p:txBody>
      </p:sp>
      <p:sp>
        <p:nvSpPr>
          <p:cNvPr id="2" name="제목 1"/>
          <p:cNvSpPr>
            <a:spLocks noGrp="1"/>
          </p:cNvSpPr>
          <p:nvPr>
            <p:ph type="title"/>
          </p:nvPr>
        </p:nvSpPr>
        <p:spPr/>
        <p:txBody>
          <a:bodyPr/>
          <a:lstStyle/>
          <a:p>
            <a:r>
              <a:rPr lang="en-US" altLang="ko-KR" dirty="0" smtClean="0"/>
              <a:t>Leak Definition</a:t>
            </a:r>
            <a:endParaRPr lang="ko-KR" altLang="en-US" dirty="0"/>
          </a:p>
        </p:txBody>
      </p:sp>
      <p:graphicFrame>
        <p:nvGraphicFramePr>
          <p:cNvPr id="7" name="다이어그램 6"/>
          <p:cNvGraphicFramePr/>
          <p:nvPr>
            <p:extLst>
              <p:ext uri="{D42A27DB-BD31-4B8C-83A1-F6EECF244321}">
                <p14:modId xmlns:p14="http://schemas.microsoft.com/office/powerpoint/2010/main" val="2709279644"/>
              </p:ext>
            </p:extLst>
          </p:nvPr>
        </p:nvGraphicFramePr>
        <p:xfrm>
          <a:off x="1151493" y="1333500"/>
          <a:ext cx="503801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원호 11"/>
          <p:cNvSpPr/>
          <p:nvPr/>
        </p:nvSpPr>
        <p:spPr>
          <a:xfrm rot="2738348">
            <a:off x="4033060" y="2462903"/>
            <a:ext cx="2613600" cy="2613600"/>
          </a:xfrm>
          <a:prstGeom prst="arc">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13" name="TextBox 12"/>
          <p:cNvSpPr txBox="1"/>
          <p:nvPr/>
        </p:nvSpPr>
        <p:spPr>
          <a:xfrm>
            <a:off x="5665097" y="2075285"/>
            <a:ext cx="2723327" cy="338554"/>
          </a:xfrm>
          <a:prstGeom prst="rect">
            <a:avLst/>
          </a:prstGeom>
          <a:noFill/>
        </p:spPr>
        <p:txBody>
          <a:bodyPr wrap="square" rtlCol="0" anchor="ctr">
            <a:spAutoFit/>
          </a:bodyPr>
          <a:lstStyle/>
          <a:p>
            <a:pPr algn="ctr"/>
            <a:r>
              <a:rPr lang="en-US" altLang="ko-KR" sz="1600" dirty="0" smtClean="0">
                <a:solidFill>
                  <a:schemeClr val="accent1"/>
                </a:solidFill>
                <a:latin typeface="Calibri" panose="020F0502020204030204" pitchFamily="34" charset="0"/>
                <a:cs typeface="Calibri" panose="020F0502020204030204" pitchFamily="34" charset="0"/>
              </a:rPr>
              <a:t>Not a leak</a:t>
            </a:r>
            <a:endParaRPr lang="ko-KR" altLang="en-US" sz="1600" dirty="0">
              <a:solidFill>
                <a:schemeClr val="accent1"/>
              </a:solidFill>
              <a:latin typeface="Calibri" panose="020F0502020204030204" pitchFamily="34" charset="0"/>
              <a:cs typeface="Calibri" panose="020F0502020204030204" pitchFamily="34" charset="0"/>
            </a:endParaRPr>
          </a:p>
        </p:txBody>
      </p:sp>
      <p:sp>
        <p:nvSpPr>
          <p:cNvPr id="14" name="TextBox 13"/>
          <p:cNvSpPr txBox="1"/>
          <p:nvPr/>
        </p:nvSpPr>
        <p:spPr>
          <a:xfrm>
            <a:off x="5665097" y="3599066"/>
            <a:ext cx="2723327" cy="338554"/>
          </a:xfrm>
          <a:prstGeom prst="rect">
            <a:avLst/>
          </a:prstGeom>
          <a:noFill/>
        </p:spPr>
        <p:txBody>
          <a:bodyPr wrap="square" rtlCol="0" anchor="ctr">
            <a:spAutoFit/>
          </a:bodyPr>
          <a:lstStyle/>
          <a:p>
            <a:pPr algn="ctr"/>
            <a:r>
              <a:rPr lang="en-US" altLang="ko-KR" sz="1600" dirty="0" smtClean="0">
                <a:solidFill>
                  <a:srgbClr val="C00000"/>
                </a:solidFill>
                <a:latin typeface="Calibri" panose="020F0502020204030204" pitchFamily="34" charset="0"/>
                <a:cs typeface="Calibri" panose="020F0502020204030204" pitchFamily="34" charset="0"/>
              </a:rPr>
              <a:t>Leak</a:t>
            </a:r>
            <a:endParaRPr lang="ko-KR" altLang="en-US" sz="1600" dirty="0">
              <a:solidFill>
                <a:srgbClr val="C00000"/>
              </a:solidFill>
              <a:latin typeface="Calibri" panose="020F0502020204030204" pitchFamily="34" charset="0"/>
              <a:cs typeface="Calibri" panose="020F0502020204030204" pitchFamily="34" charset="0"/>
            </a:endParaRPr>
          </a:p>
        </p:txBody>
      </p:sp>
      <p:sp>
        <p:nvSpPr>
          <p:cNvPr id="18" name="슬라이드 번호 개체 틀 17"/>
          <p:cNvSpPr>
            <a:spLocks noGrp="1"/>
          </p:cNvSpPr>
          <p:nvPr>
            <p:ph type="sldNum" sz="quarter" idx="12"/>
          </p:nvPr>
        </p:nvSpPr>
        <p:spPr/>
        <p:txBody>
          <a:bodyPr/>
          <a:lstStyle/>
          <a:p>
            <a:fld id="{97238628-3C01-4A24-9F6D-C01A27F6F37F}" type="slidenum">
              <a:rPr lang="ko-KR" altLang="en-US" smtClean="0"/>
              <a:pPr/>
              <a:t>10</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324810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2209428"/>
            <a:ext cx="7772400" cy="1225021"/>
          </a:xfrm>
        </p:spPr>
        <p:txBody>
          <a:bodyPr>
            <a:normAutofit/>
          </a:bodyPr>
          <a:lstStyle/>
          <a:p>
            <a:pPr algn="ctr"/>
            <a:r>
              <a:rPr lang="en-US" altLang="ko-KR" sz="3600" b="1" dirty="0" smtClean="0">
                <a:latin typeface="Calibri" panose="020F0502020204030204" pitchFamily="34" charset="0"/>
                <a:cs typeface="Calibri" panose="020F0502020204030204" pitchFamily="34" charset="0"/>
              </a:rPr>
              <a:t>Methodology</a:t>
            </a:r>
            <a:endParaRPr lang="ko-KR"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77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fontAlgn="base"/>
            <a:r>
              <a:rPr lang="en-US" altLang="ko-KR" dirty="0" smtClean="0"/>
              <a:t>Controlled </a:t>
            </a:r>
            <a:r>
              <a:rPr lang="en-US" altLang="ko-KR" dirty="0"/>
              <a:t>Experiments</a:t>
            </a:r>
          </a:p>
        </p:txBody>
      </p:sp>
      <p:sp>
        <p:nvSpPr>
          <p:cNvPr id="4" name="내용 개체 틀 3"/>
          <p:cNvSpPr>
            <a:spLocks noGrp="1"/>
          </p:cNvSpPr>
          <p:nvPr>
            <p:ph idx="1"/>
          </p:nvPr>
        </p:nvSpPr>
        <p:spPr/>
        <p:txBody>
          <a:bodyPr/>
          <a:lstStyle/>
          <a:p>
            <a:r>
              <a:rPr lang="en-US" altLang="ko-KR" dirty="0" smtClean="0"/>
              <a:t>App selection criteria</a:t>
            </a:r>
          </a:p>
          <a:p>
            <a:pPr lvl="1"/>
            <a:r>
              <a:rPr lang="en-US" altLang="ko-KR" dirty="0" smtClean="0"/>
              <a:t>Popularity</a:t>
            </a:r>
          </a:p>
          <a:p>
            <a:pPr lvl="1"/>
            <a:r>
              <a:rPr lang="en-US" altLang="ko-KR" dirty="0"/>
              <a:t>Multiple </a:t>
            </a:r>
            <a:r>
              <a:rPr lang="en-US" altLang="ko-KR" dirty="0" smtClean="0"/>
              <a:t>versions</a:t>
            </a:r>
            <a:endParaRPr lang="en-US" altLang="ko-KR" dirty="0" smtClean="0"/>
          </a:p>
          <a:p>
            <a:pPr lvl="1"/>
            <a:r>
              <a:rPr lang="en-US" altLang="ko-KR" dirty="0" smtClean="0"/>
              <a:t>Amenable to traffic </a:t>
            </a:r>
            <a:r>
              <a:rPr lang="en-US" altLang="ko-KR" dirty="0"/>
              <a:t>analysis</a:t>
            </a:r>
            <a:br>
              <a:rPr lang="en-US" altLang="ko-KR" dirty="0"/>
            </a:br>
            <a:r>
              <a:rPr lang="en-US" altLang="ko-KR" dirty="0" smtClean="0"/>
              <a:t>(MITM </a:t>
            </a:r>
            <a:r>
              <a:rPr lang="en-US" altLang="ko-KR" dirty="0"/>
              <a:t>TLS </a:t>
            </a:r>
            <a:r>
              <a:rPr lang="en-US" altLang="ko-KR" dirty="0" smtClean="0"/>
              <a:t>connections)</a:t>
            </a:r>
            <a:endParaRPr lang="en-US" altLang="ko-KR" dirty="0"/>
          </a:p>
          <a:p>
            <a:pPr lvl="1"/>
            <a:endParaRPr lang="en-US" altLang="ko-KR" dirty="0" smtClean="0"/>
          </a:p>
          <a:p>
            <a:r>
              <a:rPr lang="en-US" altLang="ko-KR" dirty="0" smtClean="0"/>
              <a:t>Privacy measurements</a:t>
            </a:r>
          </a:p>
          <a:p>
            <a:pPr lvl="1"/>
            <a:r>
              <a:rPr lang="en-US" altLang="ko-KR" dirty="0" smtClean="0"/>
              <a:t>Interact with apps</a:t>
            </a:r>
          </a:p>
          <a:p>
            <a:pPr lvl="1"/>
            <a:r>
              <a:rPr lang="en-US" altLang="ko-KR" dirty="0" smtClean="0"/>
              <a:t>Detect privacy leaks</a:t>
            </a:r>
          </a:p>
          <a:p>
            <a:pPr lvl="1"/>
            <a:r>
              <a:rPr lang="en-US" altLang="ko-KR" dirty="0" smtClean="0"/>
              <a:t>Validate manually</a:t>
            </a:r>
            <a:endParaRPr lang="ko-KR" altLang="en-US" dirty="0"/>
          </a:p>
        </p:txBody>
      </p:sp>
      <p:graphicFrame>
        <p:nvGraphicFramePr>
          <p:cNvPr id="3" name="표 2"/>
          <p:cNvGraphicFramePr>
            <a:graphicFrameLocks noGrp="1"/>
          </p:cNvGraphicFramePr>
          <p:nvPr>
            <p:extLst>
              <p:ext uri="{D42A27DB-BD31-4B8C-83A1-F6EECF244321}">
                <p14:modId xmlns:p14="http://schemas.microsoft.com/office/powerpoint/2010/main" val="2614391614"/>
              </p:ext>
            </p:extLst>
          </p:nvPr>
        </p:nvGraphicFramePr>
        <p:xfrm>
          <a:off x="4572000" y="1597109"/>
          <a:ext cx="3744416" cy="2495560"/>
        </p:xfrm>
        <a:graphic>
          <a:graphicData uri="http://schemas.openxmlformats.org/drawingml/2006/table">
            <a:tbl>
              <a:tblPr>
                <a:tableStyleId>{C083E6E3-FA7D-4D7B-A595-EF9225AFEA82}</a:tableStyleId>
              </a:tblPr>
              <a:tblGrid>
                <a:gridCol w="2016224">
                  <a:extLst>
                    <a:ext uri="{9D8B030D-6E8A-4147-A177-3AD203B41FA5}">
                      <a16:colId xmlns:a16="http://schemas.microsoft.com/office/drawing/2014/main" val="3962974121"/>
                    </a:ext>
                  </a:extLst>
                </a:gridCol>
                <a:gridCol w="1728192">
                  <a:extLst>
                    <a:ext uri="{9D8B030D-6E8A-4147-A177-3AD203B41FA5}">
                      <a16:colId xmlns:a16="http://schemas.microsoft.com/office/drawing/2014/main" val="3287454158"/>
                    </a:ext>
                  </a:extLst>
                </a:gridCol>
              </a:tblGrid>
              <a:tr h="311945">
                <a:tc>
                  <a:txBody>
                    <a:bodyPr/>
                    <a:lstStyle/>
                    <a:p>
                      <a:pPr algn="l" rtl="0" fontAlgn="ctr"/>
                      <a:r>
                        <a:rPr lang="en-US" sz="1200" kern="1200" dirty="0">
                          <a:latin typeface="Calibri" panose="020F0502020204030204" pitchFamily="34" charset="0"/>
                          <a:cs typeface="Calibri" panose="020F0502020204030204" pitchFamily="34" charset="0"/>
                        </a:rPr>
                        <a:t>Number of APKs</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tc>
                  <a:txBody>
                    <a:bodyPr/>
                    <a:lstStyle/>
                    <a:p>
                      <a:pPr algn="l" fontAlgn="ctr"/>
                      <a:r>
                        <a:rPr lang="en-US" sz="1200" kern="1200" dirty="0" smtClean="0">
                          <a:latin typeface="Calibri" panose="020F0502020204030204" pitchFamily="34" charset="0"/>
                          <a:cs typeface="Calibri" panose="020F0502020204030204" pitchFamily="34" charset="0"/>
                        </a:rPr>
                        <a:t>7,665 </a:t>
                      </a:r>
                      <a:r>
                        <a:rPr lang="en-US" sz="1200" kern="1200" dirty="0">
                          <a:latin typeface="Calibri" panose="020F0502020204030204" pitchFamily="34" charset="0"/>
                          <a:cs typeface="Calibri" panose="020F0502020204030204" pitchFamily="34" charset="0"/>
                        </a:rPr>
                        <a:t>(512 unique apps)</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extLst>
                  <a:ext uri="{0D108BD9-81ED-4DB2-BD59-A6C34878D82A}">
                    <a16:rowId xmlns:a16="http://schemas.microsoft.com/office/drawing/2014/main" val="178706785"/>
                  </a:ext>
                </a:extLst>
              </a:tr>
              <a:tr h="311945">
                <a:tc>
                  <a:txBody>
                    <a:bodyPr/>
                    <a:lstStyle/>
                    <a:p>
                      <a:pPr algn="l" rtl="0" fontAlgn="ctr"/>
                      <a:r>
                        <a:rPr lang="en-US" sz="1200" kern="1200" dirty="0">
                          <a:latin typeface="Calibri" panose="020F0502020204030204" pitchFamily="34" charset="0"/>
                          <a:cs typeface="Calibri" panose="020F0502020204030204" pitchFamily="34" charset="0"/>
                        </a:rPr>
                        <a:t>APK release timeframe</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tc>
                  <a:txBody>
                    <a:bodyPr/>
                    <a:lstStyle/>
                    <a:p>
                      <a:pPr algn="l" fontAlgn="ctr"/>
                      <a:r>
                        <a:rPr lang="en-US" sz="1200" kern="1200" dirty="0" smtClean="0">
                          <a:latin typeface="Calibri" panose="020F0502020204030204" pitchFamily="34" charset="0"/>
                          <a:cs typeface="Calibri" panose="020F0502020204030204" pitchFamily="34" charset="0"/>
                        </a:rPr>
                        <a:t>8 </a:t>
                      </a:r>
                      <a:r>
                        <a:rPr lang="en-US" sz="1200" kern="1200" dirty="0">
                          <a:latin typeface="Calibri" panose="020F0502020204030204" pitchFamily="34" charset="0"/>
                          <a:cs typeface="Calibri" panose="020F0502020204030204" pitchFamily="34" charset="0"/>
                        </a:rPr>
                        <a:t>years</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extLst>
                  <a:ext uri="{0D108BD9-81ED-4DB2-BD59-A6C34878D82A}">
                    <a16:rowId xmlns:a16="http://schemas.microsoft.com/office/drawing/2014/main" val="2708510423"/>
                  </a:ext>
                </a:extLst>
              </a:tr>
              <a:tr h="311945">
                <a:tc>
                  <a:txBody>
                    <a:bodyPr/>
                    <a:lstStyle/>
                    <a:p>
                      <a:pPr algn="l" rtl="0" fontAlgn="ctr"/>
                      <a:r>
                        <a:rPr lang="en-US" sz="1200" kern="1200" dirty="0">
                          <a:latin typeface="Calibri" panose="020F0502020204030204" pitchFamily="34" charset="0"/>
                          <a:cs typeface="Calibri" panose="020F0502020204030204" pitchFamily="34" charset="0"/>
                        </a:rPr>
                        <a:t>Versions per app (mean)</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tc>
                  <a:txBody>
                    <a:bodyPr/>
                    <a:lstStyle/>
                    <a:p>
                      <a:pPr algn="l" fontAlgn="ctr"/>
                      <a:r>
                        <a:rPr lang="en-US" altLang="ko-KR" sz="1200" kern="1200" dirty="0">
                          <a:latin typeface="Calibri" panose="020F0502020204030204" pitchFamily="34" charset="0"/>
                          <a:cs typeface="Calibri" panose="020F0502020204030204" pitchFamily="34" charset="0"/>
                        </a:rPr>
                        <a:t>15</a:t>
                      </a:r>
                      <a:endParaRPr lang="en-US" altLang="ko-KR"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extLst>
                  <a:ext uri="{0D108BD9-81ED-4DB2-BD59-A6C34878D82A}">
                    <a16:rowId xmlns:a16="http://schemas.microsoft.com/office/drawing/2014/main" val="402972078"/>
                  </a:ext>
                </a:extLst>
              </a:tr>
              <a:tr h="311945">
                <a:tc>
                  <a:txBody>
                    <a:bodyPr/>
                    <a:lstStyle/>
                    <a:p>
                      <a:pPr algn="l" rtl="0" fontAlgn="ctr"/>
                      <a:r>
                        <a:rPr lang="en-US" sz="1200" kern="1200" dirty="0">
                          <a:latin typeface="Calibri" panose="020F0502020204030204" pitchFamily="34" charset="0"/>
                          <a:cs typeface="Calibri" panose="020F0502020204030204" pitchFamily="34" charset="0"/>
                        </a:rPr>
                        <a:t>Versions per app (median)</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tc>
                  <a:txBody>
                    <a:bodyPr/>
                    <a:lstStyle/>
                    <a:p>
                      <a:pPr algn="l" fontAlgn="ctr"/>
                      <a:r>
                        <a:rPr lang="en-US" altLang="ko-KR" sz="1200" kern="1200" dirty="0">
                          <a:latin typeface="Calibri" panose="020F0502020204030204" pitchFamily="34" charset="0"/>
                          <a:cs typeface="Calibri" panose="020F0502020204030204" pitchFamily="34" charset="0"/>
                        </a:rPr>
                        <a:t>14</a:t>
                      </a:r>
                      <a:endParaRPr lang="en-US" altLang="ko-KR"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extLst>
                  <a:ext uri="{0D108BD9-81ED-4DB2-BD59-A6C34878D82A}">
                    <a16:rowId xmlns:a16="http://schemas.microsoft.com/office/drawing/2014/main" val="2441386660"/>
                  </a:ext>
                </a:extLst>
              </a:tr>
              <a:tr h="311945">
                <a:tc>
                  <a:txBody>
                    <a:bodyPr/>
                    <a:lstStyle/>
                    <a:p>
                      <a:pPr algn="l" rtl="0" fontAlgn="ctr"/>
                      <a:r>
                        <a:rPr lang="en-US" sz="1200" kern="1200" dirty="0">
                          <a:latin typeface="Calibri" panose="020F0502020204030204" pitchFamily="34" charset="0"/>
                          <a:cs typeface="Calibri" panose="020F0502020204030204" pitchFamily="34" charset="0"/>
                        </a:rPr>
                        <a:t>HTTP(S) flows per app (mean)</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tc>
                  <a:txBody>
                    <a:bodyPr/>
                    <a:lstStyle/>
                    <a:p>
                      <a:pPr algn="l" fontAlgn="ctr"/>
                      <a:r>
                        <a:rPr lang="en-US" altLang="ko-KR" sz="1200" kern="1200" dirty="0">
                          <a:latin typeface="Calibri" panose="020F0502020204030204" pitchFamily="34" charset="0"/>
                          <a:cs typeface="Calibri" panose="020F0502020204030204" pitchFamily="34" charset="0"/>
                        </a:rPr>
                        <a:t>94.7</a:t>
                      </a:r>
                      <a:endParaRPr lang="en-US" altLang="ko-KR"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extLst>
                  <a:ext uri="{0D108BD9-81ED-4DB2-BD59-A6C34878D82A}">
                    <a16:rowId xmlns:a16="http://schemas.microsoft.com/office/drawing/2014/main" val="1646960889"/>
                  </a:ext>
                </a:extLst>
              </a:tr>
              <a:tr h="311945">
                <a:tc>
                  <a:txBody>
                    <a:bodyPr/>
                    <a:lstStyle/>
                    <a:p>
                      <a:pPr algn="l" rtl="0" fontAlgn="ctr"/>
                      <a:r>
                        <a:rPr lang="en-US" sz="1200" kern="1200">
                          <a:latin typeface="Calibri" panose="020F0502020204030204" pitchFamily="34" charset="0"/>
                          <a:cs typeface="Calibri" panose="020F0502020204030204" pitchFamily="34" charset="0"/>
                        </a:rPr>
                        <a:t>Total HTTP(S) traffic</a:t>
                      </a:r>
                      <a:endParaRPr lang="en-US" sz="1200" kern="1200">
                        <a:solidFill>
                          <a:schemeClr val="tx1"/>
                        </a:solidFill>
                        <a:latin typeface="Calibri" panose="020F0502020204030204" pitchFamily="34" charset="0"/>
                        <a:ea typeface="+mn-ea"/>
                        <a:cs typeface="Calibri" panose="020F0502020204030204" pitchFamily="34" charset="0"/>
                      </a:endParaRPr>
                    </a:p>
                  </a:txBody>
                  <a:tcPr marL="4883" marR="4883" marT="4883" marB="0" anchor="ctr"/>
                </a:tc>
                <a:tc>
                  <a:txBody>
                    <a:bodyPr/>
                    <a:lstStyle/>
                    <a:p>
                      <a:pPr algn="l" fontAlgn="ctr"/>
                      <a:r>
                        <a:rPr lang="en-US" sz="1200" kern="1200" dirty="0" smtClean="0">
                          <a:latin typeface="Calibri" panose="020F0502020204030204" pitchFamily="34" charset="0"/>
                          <a:cs typeface="Calibri" panose="020F0502020204030204" pitchFamily="34" charset="0"/>
                        </a:rPr>
                        <a:t>33.6GB </a:t>
                      </a:r>
                      <a:r>
                        <a:rPr lang="en-US" sz="1200" kern="1200" dirty="0">
                          <a:latin typeface="Calibri" panose="020F0502020204030204" pitchFamily="34" charset="0"/>
                          <a:cs typeface="Calibri" panose="020F0502020204030204" pitchFamily="34" charset="0"/>
                        </a:rPr>
                        <a:t>(</a:t>
                      </a:r>
                      <a:r>
                        <a:rPr lang="en-US" sz="1200" kern="1200" dirty="0" err="1">
                          <a:latin typeface="Calibri" panose="020F0502020204030204" pitchFamily="34" charset="0"/>
                          <a:cs typeface="Calibri" panose="020F0502020204030204" pitchFamily="34" charset="0"/>
                        </a:rPr>
                        <a:t>pcap</a:t>
                      </a:r>
                      <a:r>
                        <a:rPr lang="en-US" sz="1200" kern="1200" dirty="0">
                          <a:latin typeface="Calibri" panose="020F0502020204030204" pitchFamily="34" charset="0"/>
                          <a:cs typeface="Calibri" panose="020F0502020204030204" pitchFamily="34" charset="0"/>
                        </a:rPr>
                        <a:t> format)</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extLst>
                  <a:ext uri="{0D108BD9-81ED-4DB2-BD59-A6C34878D82A}">
                    <a16:rowId xmlns:a16="http://schemas.microsoft.com/office/drawing/2014/main" val="2736664793"/>
                  </a:ext>
                </a:extLst>
              </a:tr>
              <a:tr h="311945">
                <a:tc>
                  <a:txBody>
                    <a:bodyPr/>
                    <a:lstStyle/>
                    <a:p>
                      <a:pPr algn="l" rtl="0" fontAlgn="ctr"/>
                      <a:r>
                        <a:rPr lang="en-US" sz="1200" kern="1200">
                          <a:latin typeface="Calibri" panose="020F0502020204030204" pitchFamily="34" charset="0"/>
                          <a:cs typeface="Calibri" panose="020F0502020204030204" pitchFamily="34" charset="0"/>
                        </a:rPr>
                        <a:t>Total number of flows</a:t>
                      </a:r>
                      <a:endParaRPr lang="en-US" sz="1200" kern="1200">
                        <a:solidFill>
                          <a:schemeClr val="tx1"/>
                        </a:solidFill>
                        <a:latin typeface="Calibri" panose="020F0502020204030204" pitchFamily="34" charset="0"/>
                        <a:ea typeface="+mn-ea"/>
                        <a:cs typeface="Calibri" panose="020F0502020204030204" pitchFamily="34" charset="0"/>
                      </a:endParaRPr>
                    </a:p>
                  </a:txBody>
                  <a:tcPr marL="4883" marR="4883" marT="4883" marB="0" anchor="ctr"/>
                </a:tc>
                <a:tc>
                  <a:txBody>
                    <a:bodyPr/>
                    <a:lstStyle/>
                    <a:p>
                      <a:pPr algn="l" fontAlgn="ctr"/>
                      <a:r>
                        <a:rPr lang="en-US" altLang="ko-KR" sz="1200" kern="1200" dirty="0">
                          <a:latin typeface="Calibri" panose="020F0502020204030204" pitchFamily="34" charset="0"/>
                          <a:cs typeface="Calibri" panose="020F0502020204030204" pitchFamily="34" charset="0"/>
                        </a:rPr>
                        <a:t>675,898</a:t>
                      </a:r>
                      <a:endParaRPr lang="en-US" altLang="ko-KR"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extLst>
                  <a:ext uri="{0D108BD9-81ED-4DB2-BD59-A6C34878D82A}">
                    <a16:rowId xmlns:a16="http://schemas.microsoft.com/office/drawing/2014/main" val="1140398782"/>
                  </a:ext>
                </a:extLst>
              </a:tr>
              <a:tr h="311945">
                <a:tc>
                  <a:txBody>
                    <a:bodyPr/>
                    <a:lstStyle/>
                    <a:p>
                      <a:pPr algn="l" rtl="0" fontAlgn="ctr"/>
                      <a:r>
                        <a:rPr lang="en-US" sz="1200" kern="1200" dirty="0">
                          <a:latin typeface="Calibri" panose="020F0502020204030204" pitchFamily="34" charset="0"/>
                          <a:cs typeface="Calibri" panose="020F0502020204030204" pitchFamily="34" charset="0"/>
                        </a:rPr>
                        <a:t>Unique third-party domains</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tc>
                  <a:txBody>
                    <a:bodyPr/>
                    <a:lstStyle/>
                    <a:p>
                      <a:pPr algn="l" fontAlgn="ctr"/>
                      <a:r>
                        <a:rPr lang="en-US" altLang="ko-KR" sz="1200" kern="1200" dirty="0">
                          <a:latin typeface="Calibri" panose="020F0502020204030204" pitchFamily="34" charset="0"/>
                          <a:cs typeface="Calibri" panose="020F0502020204030204" pitchFamily="34" charset="0"/>
                        </a:rPr>
                        <a:t>1,913</a:t>
                      </a:r>
                      <a:endParaRPr lang="en-US" altLang="ko-KR" sz="1200" kern="1200" dirty="0">
                        <a:solidFill>
                          <a:schemeClr val="tx1"/>
                        </a:solidFill>
                        <a:latin typeface="Calibri" panose="020F0502020204030204" pitchFamily="34" charset="0"/>
                        <a:ea typeface="+mn-ea"/>
                        <a:cs typeface="Calibri" panose="020F0502020204030204" pitchFamily="34" charset="0"/>
                      </a:endParaRPr>
                    </a:p>
                  </a:txBody>
                  <a:tcPr marL="4883" marR="4883" marT="4883" marB="0" anchor="ctr"/>
                </a:tc>
                <a:extLst>
                  <a:ext uri="{0D108BD9-81ED-4DB2-BD59-A6C34878D82A}">
                    <a16:rowId xmlns:a16="http://schemas.microsoft.com/office/drawing/2014/main" val="2481474923"/>
                  </a:ext>
                </a:extLst>
              </a:tr>
            </a:tbl>
          </a:graphicData>
        </a:graphic>
      </p:graphicFrame>
      <p:sp>
        <p:nvSpPr>
          <p:cNvPr id="7" name="TextBox 6"/>
          <p:cNvSpPr txBox="1"/>
          <p:nvPr/>
        </p:nvSpPr>
        <p:spPr>
          <a:xfrm>
            <a:off x="5082544" y="4092669"/>
            <a:ext cx="2723327" cy="276999"/>
          </a:xfrm>
          <a:prstGeom prst="rect">
            <a:avLst/>
          </a:prstGeom>
          <a:noFill/>
        </p:spPr>
        <p:txBody>
          <a:bodyPr wrap="square" rtlCol="0" anchor="ctr">
            <a:spAutoFit/>
          </a:bodyPr>
          <a:lstStyle/>
          <a:p>
            <a:pPr algn="ctr"/>
            <a:r>
              <a:rPr lang="en-US" altLang="ko-KR" sz="1200" dirty="0">
                <a:latin typeface="Calibri" panose="020F0502020204030204" pitchFamily="34" charset="0"/>
                <a:cs typeface="Calibri" panose="020F0502020204030204" pitchFamily="34" charset="0"/>
              </a:rPr>
              <a:t>Dataset </a:t>
            </a:r>
            <a:r>
              <a:rPr lang="en-US" altLang="ko-KR" sz="1200" dirty="0" smtClean="0">
                <a:latin typeface="Calibri" panose="020F0502020204030204" pitchFamily="34" charset="0"/>
                <a:cs typeface="Calibri" panose="020F0502020204030204" pitchFamily="34" charset="0"/>
              </a:rPr>
              <a:t>description</a:t>
            </a:r>
            <a:endParaRPr lang="ko-KR" altLang="en-US" sz="1200" dirty="0">
              <a:latin typeface="Calibri" panose="020F0502020204030204" pitchFamily="34" charset="0"/>
              <a:cs typeface="Calibri" panose="020F0502020204030204" pitchFamily="34" charset="0"/>
            </a:endParaRPr>
          </a:p>
        </p:txBody>
      </p:sp>
      <p:sp>
        <p:nvSpPr>
          <p:cNvPr id="6" name="슬라이드 번호 개체 틀 5"/>
          <p:cNvSpPr>
            <a:spLocks noGrp="1"/>
          </p:cNvSpPr>
          <p:nvPr>
            <p:ph type="sldNum" sz="quarter" idx="12"/>
          </p:nvPr>
        </p:nvSpPr>
        <p:spPr/>
        <p:txBody>
          <a:bodyPr/>
          <a:lstStyle/>
          <a:p>
            <a:fld id="{97238628-3C01-4A24-9F6D-C01A27F6F37F}" type="slidenum">
              <a:rPr lang="ko-KR" altLang="en-US" smtClean="0"/>
              <a:pPr/>
              <a:t>12</a:t>
            </a:fld>
            <a:r>
              <a:rPr lang="ko-KR" altLang="en-US" smtClean="0"/>
              <a:t> </a:t>
            </a:r>
            <a:r>
              <a:rPr lang="en-US" altLang="ko-KR" smtClean="0"/>
              <a:t>/ 23</a:t>
            </a:r>
            <a:endParaRPr lang="ko-KR" altLang="en-US" dirty="0"/>
          </a:p>
        </p:txBody>
      </p:sp>
      <p:sp>
        <p:nvSpPr>
          <p:cNvPr id="8" name="직사각형 7"/>
          <p:cNvSpPr/>
          <p:nvPr/>
        </p:nvSpPr>
        <p:spPr>
          <a:xfrm>
            <a:off x="6557728" y="1689470"/>
            <a:ext cx="1550615" cy="176141"/>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
        <p:nvSpPr>
          <p:cNvPr id="9" name="직사각형 8"/>
          <p:cNvSpPr/>
          <p:nvPr/>
        </p:nvSpPr>
        <p:spPr>
          <a:xfrm>
            <a:off x="6553200" y="1997299"/>
            <a:ext cx="543482" cy="176141"/>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Tree>
    <p:extLst>
      <p:ext uri="{BB962C8B-B14F-4D97-AF65-F5344CB8AC3E}">
        <p14:creationId xmlns:p14="http://schemas.microsoft.com/office/powerpoint/2010/main" val="10988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fontAlgn="base"/>
            <a:r>
              <a:rPr lang="en-US" altLang="ko-KR" dirty="0" smtClean="0"/>
              <a:t>Detecting </a:t>
            </a:r>
            <a:r>
              <a:rPr lang="en-US" altLang="ko-KR" dirty="0"/>
              <a:t>PII Leaks</a:t>
            </a:r>
          </a:p>
        </p:txBody>
      </p:sp>
      <p:sp>
        <p:nvSpPr>
          <p:cNvPr id="4" name="내용 개체 틀 3"/>
          <p:cNvSpPr>
            <a:spLocks noGrp="1"/>
          </p:cNvSpPr>
          <p:nvPr>
            <p:ph idx="1"/>
          </p:nvPr>
        </p:nvSpPr>
        <p:spPr/>
        <p:txBody>
          <a:bodyPr>
            <a:normAutofit/>
          </a:bodyPr>
          <a:lstStyle/>
          <a:p>
            <a:r>
              <a:rPr lang="en-US" altLang="ko-KR" dirty="0"/>
              <a:t>Test environment</a:t>
            </a:r>
          </a:p>
          <a:p>
            <a:pPr lvl="1"/>
            <a:r>
              <a:rPr lang="en-US" altLang="ko-KR" dirty="0"/>
              <a:t>5 Android phones</a:t>
            </a:r>
          </a:p>
          <a:p>
            <a:pPr lvl="1"/>
            <a:r>
              <a:rPr lang="en-US" altLang="ko-KR" dirty="0"/>
              <a:t>MITM proxy to intercept both plain-text and encrypted network traffic</a:t>
            </a:r>
          </a:p>
          <a:p>
            <a:endParaRPr lang="en-US" altLang="ko-KR" dirty="0" smtClean="0"/>
          </a:p>
          <a:p>
            <a:endParaRPr lang="en-US" altLang="ko-KR" dirty="0" smtClean="0"/>
          </a:p>
        </p:txBody>
      </p:sp>
      <p:graphicFrame>
        <p:nvGraphicFramePr>
          <p:cNvPr id="6" name="표 5"/>
          <p:cNvGraphicFramePr>
            <a:graphicFrameLocks noGrp="1"/>
          </p:cNvGraphicFramePr>
          <p:nvPr>
            <p:extLst>
              <p:ext uri="{D42A27DB-BD31-4B8C-83A1-F6EECF244321}">
                <p14:modId xmlns:p14="http://schemas.microsoft.com/office/powerpoint/2010/main" val="2369646926"/>
              </p:ext>
            </p:extLst>
          </p:nvPr>
        </p:nvGraphicFramePr>
        <p:xfrm>
          <a:off x="2267744" y="2416415"/>
          <a:ext cx="4943923" cy="2180310"/>
        </p:xfrm>
        <a:graphic>
          <a:graphicData uri="http://schemas.openxmlformats.org/drawingml/2006/table">
            <a:tbl>
              <a:tblPr>
                <a:tableStyleId>{C083E6E3-FA7D-4D7B-A595-EF9225AFEA82}</a:tableStyleId>
              </a:tblPr>
              <a:tblGrid>
                <a:gridCol w="1991595">
                  <a:extLst>
                    <a:ext uri="{9D8B030D-6E8A-4147-A177-3AD203B41FA5}">
                      <a16:colId xmlns:a16="http://schemas.microsoft.com/office/drawing/2014/main" val="568470729"/>
                    </a:ext>
                  </a:extLst>
                </a:gridCol>
                <a:gridCol w="2952328">
                  <a:extLst>
                    <a:ext uri="{9D8B030D-6E8A-4147-A177-3AD203B41FA5}">
                      <a16:colId xmlns:a16="http://schemas.microsoft.com/office/drawing/2014/main" val="1317595375"/>
                    </a:ext>
                  </a:extLst>
                </a:gridCol>
              </a:tblGrid>
              <a:tr h="987039">
                <a:tc>
                  <a:txBody>
                    <a:bodyPr/>
                    <a:lstStyle/>
                    <a:p>
                      <a:pPr marL="0" algn="l" defTabSz="914400" rtl="0" eaLnBrk="1" fontAlgn="ctr" latinLnBrk="1" hangingPunct="1"/>
                      <a:r>
                        <a:rPr lang="en-US" sz="1200" kern="1200" dirty="0">
                          <a:latin typeface="Calibri" panose="020F0502020204030204" pitchFamily="34" charset="0"/>
                          <a:cs typeface="Calibri" panose="020F0502020204030204" pitchFamily="34" charset="0"/>
                        </a:rPr>
                        <a:t>Unique Identifier (ID)</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650" marR="6650" marT="6650" marB="0" anchor="ctr"/>
                </a:tc>
                <a:tc>
                  <a:txBody>
                    <a:bodyPr/>
                    <a:lstStyle/>
                    <a:p>
                      <a:pPr marL="0" algn="l" defTabSz="914400" rtl="0" eaLnBrk="1" fontAlgn="ctr" latinLnBrk="1" hangingPunct="1"/>
                      <a:r>
                        <a:rPr lang="en-US" sz="1200" kern="1200" dirty="0">
                          <a:latin typeface="Calibri" panose="020F0502020204030204" pitchFamily="34" charset="0"/>
                          <a:cs typeface="Calibri" panose="020F0502020204030204" pitchFamily="34" charset="0"/>
                        </a:rPr>
                        <a:t>Advertising ID (Ad ID), IMEI, Android ID, MAC address (MAC </a:t>
                      </a:r>
                      <a:r>
                        <a:rPr lang="en-US" sz="1200" kern="1200" dirty="0" err="1">
                          <a:latin typeface="Calibri" panose="020F0502020204030204" pitchFamily="34" charset="0"/>
                          <a:cs typeface="Calibri" panose="020F0502020204030204" pitchFamily="34" charset="0"/>
                        </a:rPr>
                        <a:t>Addr</a:t>
                      </a:r>
                      <a:r>
                        <a:rPr lang="en-US" sz="1200" kern="1200" dirty="0">
                          <a:latin typeface="Calibri" panose="020F0502020204030204" pitchFamily="34" charset="0"/>
                          <a:cs typeface="Calibri" panose="020F0502020204030204" pitchFamily="34" charset="0"/>
                        </a:rPr>
                        <a:t>), IMSI, Google Service Framework ID (GSF ID), SIM card ID (SIM ID), Hardware serial (HW Serial)</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650" marR="6650" marT="6650" marB="0" anchor="ctr"/>
                </a:tc>
                <a:extLst>
                  <a:ext uri="{0D108BD9-81ED-4DB2-BD59-A6C34878D82A}">
                    <a16:rowId xmlns:a16="http://schemas.microsoft.com/office/drawing/2014/main" val="1404443285"/>
                  </a:ext>
                </a:extLst>
              </a:tr>
              <a:tr h="669145">
                <a:tc>
                  <a:txBody>
                    <a:bodyPr/>
                    <a:lstStyle/>
                    <a:p>
                      <a:pPr marL="0" algn="l" defTabSz="914400" rtl="0" eaLnBrk="1" fontAlgn="ctr" latinLnBrk="1" hangingPunct="1"/>
                      <a:r>
                        <a:rPr lang="en-US" sz="1200" kern="1200" dirty="0">
                          <a:latin typeface="Calibri" panose="020F0502020204030204" pitchFamily="34" charset="0"/>
                          <a:cs typeface="Calibri" panose="020F0502020204030204" pitchFamily="34" charset="0"/>
                        </a:rPr>
                        <a:t>Personal Information (User)</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650" marR="6650" marT="6650" marB="0" anchor="ctr"/>
                </a:tc>
                <a:tc>
                  <a:txBody>
                    <a:bodyPr/>
                    <a:lstStyle/>
                    <a:p>
                      <a:pPr marL="0" algn="l" defTabSz="914400" rtl="0" eaLnBrk="1" fontAlgn="ctr" latinLnBrk="1" hangingPunct="1"/>
                      <a:r>
                        <a:rPr lang="en-US" sz="1200" kern="1200" dirty="0">
                          <a:latin typeface="Calibri" panose="020F0502020204030204" pitchFamily="34" charset="0"/>
                          <a:cs typeface="Calibri" panose="020F0502020204030204" pitchFamily="34" charset="0"/>
                        </a:rPr>
                        <a:t>email address, first and last name, date of birth (DOB), phone number, contact info, gender </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650" marR="6650" marT="6650" marB="0" anchor="ctr"/>
                </a:tc>
                <a:extLst>
                  <a:ext uri="{0D108BD9-81ED-4DB2-BD59-A6C34878D82A}">
                    <a16:rowId xmlns:a16="http://schemas.microsoft.com/office/drawing/2014/main" val="1945620990"/>
                  </a:ext>
                </a:extLst>
              </a:tr>
              <a:tr h="262063">
                <a:tc>
                  <a:txBody>
                    <a:bodyPr/>
                    <a:lstStyle/>
                    <a:p>
                      <a:pPr marL="0" algn="l" defTabSz="914400" rtl="0" eaLnBrk="1" fontAlgn="ctr" latinLnBrk="1" hangingPunct="1"/>
                      <a:r>
                        <a:rPr lang="en-US" sz="1200" kern="1200" dirty="0">
                          <a:latin typeface="Calibri" panose="020F0502020204030204" pitchFamily="34" charset="0"/>
                          <a:cs typeface="Calibri" panose="020F0502020204030204" pitchFamily="34" charset="0"/>
                        </a:rPr>
                        <a:t>Location</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650" marR="6650" marT="6650" marB="0" anchor="ctr"/>
                </a:tc>
                <a:tc>
                  <a:txBody>
                    <a:bodyPr/>
                    <a:lstStyle/>
                    <a:p>
                      <a:pPr marL="0" algn="l" defTabSz="914400" rtl="0" eaLnBrk="1" fontAlgn="ctr" latinLnBrk="1" hangingPunct="1"/>
                      <a:r>
                        <a:rPr lang="fr-FR" sz="1200" kern="1200" dirty="0">
                          <a:latin typeface="Calibri" panose="020F0502020204030204" pitchFamily="34" charset="0"/>
                          <a:cs typeface="Calibri" panose="020F0502020204030204" pitchFamily="34" charset="0"/>
                        </a:rPr>
                        <a:t>GPS location (Location), zip code (Zip)</a:t>
                      </a:r>
                      <a:endParaRPr lang="fr-FR" sz="1200" kern="1200" dirty="0">
                        <a:solidFill>
                          <a:schemeClr val="tx1"/>
                        </a:solidFill>
                        <a:latin typeface="Calibri" panose="020F0502020204030204" pitchFamily="34" charset="0"/>
                        <a:ea typeface="+mn-ea"/>
                        <a:cs typeface="Calibri" panose="020F0502020204030204" pitchFamily="34" charset="0"/>
                      </a:endParaRPr>
                    </a:p>
                  </a:txBody>
                  <a:tcPr marL="6650" marR="6650" marT="6650" marB="0" anchor="ctr"/>
                </a:tc>
                <a:extLst>
                  <a:ext uri="{0D108BD9-81ED-4DB2-BD59-A6C34878D82A}">
                    <a16:rowId xmlns:a16="http://schemas.microsoft.com/office/drawing/2014/main" val="1480954081"/>
                  </a:ext>
                </a:extLst>
              </a:tr>
              <a:tr h="262063">
                <a:tc>
                  <a:txBody>
                    <a:bodyPr/>
                    <a:lstStyle/>
                    <a:p>
                      <a:pPr marL="0" algn="l" defTabSz="914400" rtl="0" eaLnBrk="1" fontAlgn="ctr" latinLnBrk="1" hangingPunct="1"/>
                      <a:r>
                        <a:rPr lang="en-US" sz="1200" kern="1200" dirty="0">
                          <a:latin typeface="Calibri" panose="020F0502020204030204" pitchFamily="34" charset="0"/>
                          <a:cs typeface="Calibri" panose="020F0502020204030204" pitchFamily="34" charset="0"/>
                        </a:rPr>
                        <a:t>Credential</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650" marR="6650" marT="6650" marB="0" anchor="ctr"/>
                </a:tc>
                <a:tc>
                  <a:txBody>
                    <a:bodyPr/>
                    <a:lstStyle/>
                    <a:p>
                      <a:pPr marL="0" algn="l" defTabSz="914400" rtl="0" eaLnBrk="1" fontAlgn="ctr" latinLnBrk="1" hangingPunct="1"/>
                      <a:r>
                        <a:rPr lang="en-US" sz="1200" kern="1200" dirty="0">
                          <a:latin typeface="Calibri" panose="020F0502020204030204" pitchFamily="34" charset="0"/>
                          <a:cs typeface="Calibri" panose="020F0502020204030204" pitchFamily="34" charset="0"/>
                        </a:rPr>
                        <a:t>username, password</a:t>
                      </a: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650" marR="6650" marT="6650" marB="0" anchor="ctr"/>
                </a:tc>
                <a:extLst>
                  <a:ext uri="{0D108BD9-81ED-4DB2-BD59-A6C34878D82A}">
                    <a16:rowId xmlns:a16="http://schemas.microsoft.com/office/drawing/2014/main" val="161496574"/>
                  </a:ext>
                </a:extLst>
              </a:tr>
            </a:tbl>
          </a:graphicData>
        </a:graphic>
      </p:graphicFrame>
      <p:sp>
        <p:nvSpPr>
          <p:cNvPr id="7" name="TextBox 6"/>
          <p:cNvSpPr txBox="1"/>
          <p:nvPr/>
        </p:nvSpPr>
        <p:spPr>
          <a:xfrm>
            <a:off x="3378041" y="4596725"/>
            <a:ext cx="2723327" cy="276999"/>
          </a:xfrm>
          <a:prstGeom prst="rect">
            <a:avLst/>
          </a:prstGeom>
          <a:noFill/>
        </p:spPr>
        <p:txBody>
          <a:bodyPr wrap="square" rtlCol="0" anchor="ctr">
            <a:spAutoFit/>
          </a:bodyPr>
          <a:lstStyle/>
          <a:p>
            <a:pPr algn="ctr"/>
            <a:r>
              <a:rPr lang="en-US" altLang="ko-KR" sz="1200" dirty="0">
                <a:latin typeface="Calibri" panose="020F0502020204030204" pitchFamily="34" charset="0"/>
                <a:cs typeface="Calibri" panose="020F0502020204030204" pitchFamily="34" charset="0"/>
              </a:rPr>
              <a:t>List of PII categories and types</a:t>
            </a:r>
            <a:endParaRPr lang="ko-KR" altLang="en-US" sz="1200" dirty="0">
              <a:latin typeface="Calibri" panose="020F0502020204030204" pitchFamily="34" charset="0"/>
              <a:cs typeface="Calibri" panose="020F0502020204030204" pitchFamily="34" charset="0"/>
            </a:endParaRPr>
          </a:p>
        </p:txBody>
      </p:sp>
      <p:sp>
        <p:nvSpPr>
          <p:cNvPr id="3" name="슬라이드 번호 개체 틀 2"/>
          <p:cNvSpPr>
            <a:spLocks noGrp="1"/>
          </p:cNvSpPr>
          <p:nvPr>
            <p:ph type="sldNum" sz="quarter" idx="12"/>
          </p:nvPr>
        </p:nvSpPr>
        <p:spPr/>
        <p:txBody>
          <a:bodyPr/>
          <a:lstStyle/>
          <a:p>
            <a:fld id="{97238628-3C01-4A24-9F6D-C01A27F6F37F}" type="slidenum">
              <a:rPr lang="ko-KR" altLang="en-US" smtClean="0"/>
              <a:pPr/>
              <a:t>13</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946067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fontAlgn="base"/>
            <a:r>
              <a:rPr lang="en-US" altLang="ko-KR" dirty="0"/>
              <a:t>Detecting PII </a:t>
            </a:r>
            <a:r>
              <a:rPr lang="en-US" altLang="ko-KR" dirty="0" smtClean="0"/>
              <a:t>Leaks (Cont.)</a:t>
            </a:r>
            <a:endParaRPr lang="en-US" altLang="ko-KR" dirty="0"/>
          </a:p>
        </p:txBody>
      </p:sp>
      <p:sp>
        <p:nvSpPr>
          <p:cNvPr id="4" name="내용 개체 틀 3"/>
          <p:cNvSpPr>
            <a:spLocks noGrp="1"/>
          </p:cNvSpPr>
          <p:nvPr>
            <p:ph idx="1"/>
          </p:nvPr>
        </p:nvSpPr>
        <p:spPr/>
        <p:txBody>
          <a:bodyPr>
            <a:normAutofit lnSpcReduction="10000"/>
          </a:bodyPr>
          <a:lstStyle/>
          <a:p>
            <a:r>
              <a:rPr lang="en-US" altLang="ko-KR" dirty="0"/>
              <a:t>Inducing privacy leaks requires interaction</a:t>
            </a:r>
          </a:p>
          <a:p>
            <a:pPr lvl="1"/>
            <a:r>
              <a:rPr lang="en-US" altLang="ko-KR" dirty="0"/>
              <a:t>Real, controlled user interactions are good but not scalable</a:t>
            </a:r>
          </a:p>
          <a:p>
            <a:pPr marL="0" indent="0">
              <a:buNone/>
            </a:pPr>
            <a:endParaRPr lang="en-US" altLang="ko-KR" dirty="0"/>
          </a:p>
          <a:p>
            <a:r>
              <a:rPr lang="en-US" altLang="ko-KR" dirty="0" smtClean="0"/>
              <a:t>Automated </a:t>
            </a:r>
            <a:r>
              <a:rPr lang="en-US" altLang="ko-KR" dirty="0"/>
              <a:t>and scripted interaction</a:t>
            </a:r>
          </a:p>
          <a:p>
            <a:pPr lvl="1"/>
            <a:r>
              <a:rPr lang="en-US" altLang="ko-KR" dirty="0"/>
              <a:t>Monkey: randomly generated events with good coverage</a:t>
            </a:r>
          </a:p>
          <a:p>
            <a:pPr lvl="1"/>
            <a:r>
              <a:rPr lang="en-US" altLang="ko-KR" dirty="0"/>
              <a:t>L</a:t>
            </a:r>
            <a:r>
              <a:rPr lang="en-US" altLang="ko-KR" dirty="0" smtClean="0"/>
              <a:t>ogin </a:t>
            </a:r>
            <a:r>
              <a:rPr lang="en-US" altLang="ko-KR" dirty="0"/>
              <a:t>and replay across the versions</a:t>
            </a:r>
          </a:p>
          <a:p>
            <a:pPr lvl="1"/>
            <a:r>
              <a:rPr lang="en-US" altLang="ko-KR" dirty="0" smtClean="0"/>
              <a:t>Up to 10 </a:t>
            </a:r>
            <a:r>
              <a:rPr lang="en-US" altLang="ko-KR" dirty="0"/>
              <a:t>minutes per </a:t>
            </a:r>
            <a:r>
              <a:rPr lang="en-US" altLang="ko-KR" dirty="0" smtClean="0"/>
              <a:t>experiment</a:t>
            </a:r>
          </a:p>
          <a:p>
            <a:pPr marL="0" indent="0">
              <a:buNone/>
            </a:pPr>
            <a:endParaRPr lang="en-US" altLang="ko-KR" dirty="0"/>
          </a:p>
          <a:p>
            <a:r>
              <a:rPr lang="en-US" altLang="ko-KR" dirty="0" smtClean="0"/>
              <a:t>Network </a:t>
            </a:r>
            <a:r>
              <a:rPr lang="en-US" altLang="ko-KR" dirty="0"/>
              <a:t>traffic analysis</a:t>
            </a:r>
          </a:p>
          <a:p>
            <a:pPr lvl="1"/>
            <a:r>
              <a:rPr lang="en-US" altLang="ko-KR" dirty="0" smtClean="0"/>
              <a:t>PII </a:t>
            </a:r>
            <a:r>
              <a:rPr lang="en-US" altLang="ko-KR" dirty="0"/>
              <a:t>leaks, by definition, leak over Internet</a:t>
            </a:r>
          </a:p>
          <a:p>
            <a:pPr lvl="1"/>
            <a:r>
              <a:rPr lang="en-US" altLang="ko-KR" dirty="0" err="1" smtClean="0"/>
              <a:t>ReCon</a:t>
            </a:r>
            <a:r>
              <a:rPr lang="en-US" altLang="ko-KR" dirty="0"/>
              <a:t>: using ML to detect without prior knowledge of PII </a:t>
            </a:r>
            <a:r>
              <a:rPr lang="en-US" altLang="ko-KR" dirty="0" smtClean="0"/>
              <a:t>values [Mobisys’16</a:t>
            </a:r>
            <a:r>
              <a:rPr lang="en-US" altLang="ko-KR" dirty="0"/>
              <a:t>]</a:t>
            </a:r>
          </a:p>
          <a:p>
            <a:pPr lvl="1"/>
            <a:r>
              <a:rPr lang="en-US" altLang="ko-KR" dirty="0" smtClean="0"/>
              <a:t>Manual </a:t>
            </a:r>
            <a:r>
              <a:rPr lang="en-US" altLang="ko-KR" dirty="0"/>
              <a:t>validation</a:t>
            </a:r>
            <a:endParaRPr lang="ko-KR" altLang="en-US" dirty="0"/>
          </a:p>
        </p:txBody>
      </p:sp>
      <p:sp>
        <p:nvSpPr>
          <p:cNvPr id="3" name="슬라이드 번호 개체 틀 2"/>
          <p:cNvSpPr>
            <a:spLocks noGrp="1"/>
          </p:cNvSpPr>
          <p:nvPr>
            <p:ph type="sldNum" sz="quarter" idx="12"/>
          </p:nvPr>
        </p:nvSpPr>
        <p:spPr/>
        <p:txBody>
          <a:bodyPr/>
          <a:lstStyle/>
          <a:p>
            <a:fld id="{97238628-3C01-4A24-9F6D-C01A27F6F37F}" type="slidenum">
              <a:rPr lang="ko-KR" altLang="en-US" smtClean="0"/>
              <a:pPr/>
              <a:t>14</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3710571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2209428"/>
            <a:ext cx="7772400" cy="1225021"/>
          </a:xfrm>
        </p:spPr>
        <p:txBody>
          <a:bodyPr>
            <a:normAutofit/>
          </a:bodyPr>
          <a:lstStyle/>
          <a:p>
            <a:pPr algn="ctr"/>
            <a:r>
              <a:rPr lang="en-US" altLang="ko-KR" sz="3600" b="1" dirty="0" smtClean="0">
                <a:latin typeface="Calibri" panose="020F0502020204030204" pitchFamily="34" charset="0"/>
                <a:cs typeface="Calibri" panose="020F0502020204030204" pitchFamily="34" charset="0"/>
              </a:rPr>
              <a:t>Result</a:t>
            </a:r>
            <a:endParaRPr lang="ko-KR"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0822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 Pinterest</a:t>
            </a:r>
            <a:endParaRPr lang="ko-KR" altLang="en-US" dirty="0"/>
          </a:p>
        </p:txBody>
      </p:sp>
      <p:sp>
        <p:nvSpPr>
          <p:cNvPr id="3" name="내용 개체 틀 2"/>
          <p:cNvSpPr>
            <a:spLocks noGrp="1"/>
          </p:cNvSpPr>
          <p:nvPr>
            <p:ph idx="1"/>
          </p:nvPr>
        </p:nvSpPr>
        <p:spPr/>
        <p:txBody>
          <a:bodyPr/>
          <a:lstStyle/>
          <a:p>
            <a:r>
              <a:rPr lang="en-US" altLang="ko-KR" dirty="0"/>
              <a:t>Example app privacy attributes for Pinterest</a:t>
            </a:r>
            <a:endParaRPr lang="ko-KR" altLang="en-US" dirty="0"/>
          </a:p>
        </p:txBody>
      </p:sp>
      <p:pic>
        <p:nvPicPr>
          <p:cNvPr id="5" name="그림 4"/>
          <p:cNvPicPr>
            <a:picLocks noChangeAspect="1"/>
          </p:cNvPicPr>
          <p:nvPr/>
        </p:nvPicPr>
        <p:blipFill>
          <a:blip r:embed="rId3"/>
          <a:stretch>
            <a:fillRect/>
          </a:stretch>
        </p:blipFill>
        <p:spPr>
          <a:xfrm>
            <a:off x="457200" y="2068992"/>
            <a:ext cx="4339936" cy="2356787"/>
          </a:xfrm>
          <a:prstGeom prst="rect">
            <a:avLst/>
          </a:prstGeom>
        </p:spPr>
      </p:pic>
      <p:pic>
        <p:nvPicPr>
          <p:cNvPr id="6" name="그림 5"/>
          <p:cNvPicPr>
            <a:picLocks noChangeAspect="1"/>
          </p:cNvPicPr>
          <p:nvPr/>
        </p:nvPicPr>
        <p:blipFill>
          <a:blip r:embed="rId4"/>
          <a:stretch>
            <a:fillRect/>
          </a:stretch>
        </p:blipFill>
        <p:spPr>
          <a:xfrm>
            <a:off x="5085300" y="1987264"/>
            <a:ext cx="3313335" cy="2441729"/>
          </a:xfrm>
          <a:prstGeom prst="rect">
            <a:avLst/>
          </a:prstGeom>
        </p:spPr>
      </p:pic>
      <p:sp>
        <p:nvSpPr>
          <p:cNvPr id="7" name="TextBox 6"/>
          <p:cNvSpPr txBox="1"/>
          <p:nvPr/>
        </p:nvSpPr>
        <p:spPr>
          <a:xfrm>
            <a:off x="1259632" y="4488458"/>
            <a:ext cx="2995660" cy="276999"/>
          </a:xfrm>
          <a:prstGeom prst="rect">
            <a:avLst/>
          </a:prstGeom>
          <a:noFill/>
        </p:spPr>
        <p:txBody>
          <a:bodyPr wrap="square" rtlCol="0" anchor="ctr">
            <a:spAutoFit/>
          </a:bodyPr>
          <a:lstStyle/>
          <a:p>
            <a:pPr algn="ctr"/>
            <a:r>
              <a:rPr lang="en-US" altLang="ko-KR" sz="1200" dirty="0">
                <a:latin typeface="Calibri" panose="020F0502020204030204" pitchFamily="34" charset="0"/>
                <a:cs typeface="Calibri" panose="020F0502020204030204" pitchFamily="34" charset="0"/>
              </a:rPr>
              <a:t>PII types by destination type and protocol</a:t>
            </a:r>
            <a:endParaRPr lang="ko-KR" altLang="en-US" sz="1200" dirty="0">
              <a:latin typeface="Calibri" panose="020F0502020204030204" pitchFamily="34" charset="0"/>
              <a:cs typeface="Calibri" panose="020F0502020204030204" pitchFamily="34" charset="0"/>
            </a:endParaRPr>
          </a:p>
        </p:txBody>
      </p:sp>
      <p:sp>
        <p:nvSpPr>
          <p:cNvPr id="8" name="TextBox 7"/>
          <p:cNvSpPr txBox="1"/>
          <p:nvPr/>
        </p:nvSpPr>
        <p:spPr>
          <a:xfrm>
            <a:off x="5380303" y="4490065"/>
            <a:ext cx="2723327" cy="276999"/>
          </a:xfrm>
          <a:prstGeom prst="rect">
            <a:avLst/>
          </a:prstGeom>
          <a:noFill/>
        </p:spPr>
        <p:txBody>
          <a:bodyPr wrap="square" rtlCol="0" anchor="ctr">
            <a:spAutoFit/>
          </a:bodyPr>
          <a:lstStyle/>
          <a:p>
            <a:pPr algn="ctr"/>
            <a:r>
              <a:rPr lang="en-US" altLang="ko-KR" sz="1200" dirty="0">
                <a:latin typeface="Calibri" panose="020F0502020204030204" pitchFamily="34" charset="0"/>
                <a:cs typeface="Calibri" panose="020F0502020204030204" pitchFamily="34" charset="0"/>
              </a:rPr>
              <a:t>Domains by protocol</a:t>
            </a:r>
          </a:p>
        </p:txBody>
      </p:sp>
      <p:sp>
        <p:nvSpPr>
          <p:cNvPr id="9" name="슬라이드 번호 개체 틀 8"/>
          <p:cNvSpPr>
            <a:spLocks noGrp="1"/>
          </p:cNvSpPr>
          <p:nvPr>
            <p:ph type="sldNum" sz="quarter" idx="12"/>
          </p:nvPr>
        </p:nvSpPr>
        <p:spPr/>
        <p:txBody>
          <a:bodyPr/>
          <a:lstStyle/>
          <a:p>
            <a:fld id="{97238628-3C01-4A24-9F6D-C01A27F6F37F}" type="slidenum">
              <a:rPr lang="ko-KR" altLang="en-US" smtClean="0"/>
              <a:pPr/>
              <a:t>16</a:t>
            </a:fld>
            <a:r>
              <a:rPr lang="ko-KR" altLang="en-US" smtClean="0"/>
              <a:t> </a:t>
            </a:r>
            <a:r>
              <a:rPr lang="en-US" altLang="ko-KR" smtClean="0"/>
              <a:t>/ 23</a:t>
            </a:r>
            <a:endParaRPr lang="ko-KR" altLang="en-US" dirty="0"/>
          </a:p>
        </p:txBody>
      </p:sp>
      <p:sp>
        <p:nvSpPr>
          <p:cNvPr id="10" name="직사각형 9"/>
          <p:cNvSpPr/>
          <p:nvPr/>
        </p:nvSpPr>
        <p:spPr>
          <a:xfrm>
            <a:off x="3131840" y="2081314"/>
            <a:ext cx="864096" cy="1652604"/>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
        <p:nvSpPr>
          <p:cNvPr id="11" name="직사각형 10"/>
          <p:cNvSpPr/>
          <p:nvPr/>
        </p:nvSpPr>
        <p:spPr>
          <a:xfrm>
            <a:off x="3347864" y="2137420"/>
            <a:ext cx="576064" cy="284452"/>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
        <p:nvSpPr>
          <p:cNvPr id="12" name="직사각형 11"/>
          <p:cNvSpPr/>
          <p:nvPr/>
        </p:nvSpPr>
        <p:spPr>
          <a:xfrm>
            <a:off x="3503223" y="2659168"/>
            <a:ext cx="268738" cy="284452"/>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Tree>
    <p:extLst>
      <p:ext uri="{BB962C8B-B14F-4D97-AF65-F5344CB8AC3E}">
        <p14:creationId xmlns:p14="http://schemas.microsoft.com/office/powerpoint/2010/main" val="14003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2"/>
          <p:cNvSpPr>
            <a:spLocks noGrp="1"/>
          </p:cNvSpPr>
          <p:nvPr>
            <p:ph idx="1"/>
          </p:nvPr>
        </p:nvSpPr>
        <p:spPr>
          <a:xfrm>
            <a:off x="457200" y="1333500"/>
            <a:ext cx="8229600" cy="3771636"/>
          </a:xfrm>
        </p:spPr>
        <p:txBody>
          <a:bodyPr/>
          <a:lstStyle/>
          <a:p>
            <a:r>
              <a:rPr lang="en-US" altLang="ko-KR" sz="2000" dirty="0" smtClean="0"/>
              <a:t>The majority of apps and APKs leak at one PII </a:t>
            </a:r>
            <a:r>
              <a:rPr lang="en-US" altLang="ko-KR" sz="2000" dirty="0" smtClean="0"/>
              <a:t>type</a:t>
            </a:r>
          </a:p>
          <a:p>
            <a:pPr lvl="1"/>
            <a:r>
              <a:rPr lang="en-US" altLang="ko-KR" sz="1800" dirty="0"/>
              <a:t>13 apps </a:t>
            </a:r>
            <a:r>
              <a:rPr lang="en-US" altLang="ko-KR" sz="1800" dirty="0" smtClean="0"/>
              <a:t>leaked passwords and 4 </a:t>
            </a:r>
            <a:r>
              <a:rPr lang="en-US" altLang="ko-KR" sz="1800" dirty="0"/>
              <a:t>apps still leak plaintext </a:t>
            </a:r>
            <a:r>
              <a:rPr lang="en-US" altLang="ko-KR" sz="1800" dirty="0" smtClean="0"/>
              <a:t>passwords</a:t>
            </a:r>
            <a:endParaRPr lang="en-US" altLang="ko-KR" sz="1800" dirty="0"/>
          </a:p>
        </p:txBody>
      </p:sp>
      <p:sp>
        <p:nvSpPr>
          <p:cNvPr id="2" name="제목 1"/>
          <p:cNvSpPr>
            <a:spLocks noGrp="1"/>
          </p:cNvSpPr>
          <p:nvPr>
            <p:ph type="title"/>
          </p:nvPr>
        </p:nvSpPr>
        <p:spPr/>
        <p:txBody>
          <a:bodyPr/>
          <a:lstStyle/>
          <a:p>
            <a:r>
              <a:rPr lang="en-US" altLang="ko-KR" dirty="0" smtClean="0"/>
              <a:t>Summary of Results</a:t>
            </a:r>
            <a:endParaRPr lang="ko-KR" altLang="en-US" dirty="0"/>
          </a:p>
        </p:txBody>
      </p:sp>
      <p:pic>
        <p:nvPicPr>
          <p:cNvPr id="7" name="그림 6"/>
          <p:cNvPicPr>
            <a:picLocks noChangeAspect="1"/>
          </p:cNvPicPr>
          <p:nvPr/>
        </p:nvPicPr>
        <p:blipFill>
          <a:blip r:embed="rId3"/>
          <a:stretch>
            <a:fillRect/>
          </a:stretch>
        </p:blipFill>
        <p:spPr>
          <a:xfrm>
            <a:off x="251520" y="1996711"/>
            <a:ext cx="8687715" cy="2826728"/>
          </a:xfrm>
          <a:prstGeom prst="rect">
            <a:avLst/>
          </a:prstGeom>
        </p:spPr>
      </p:pic>
      <p:sp>
        <p:nvSpPr>
          <p:cNvPr id="8" name="TextBox 7"/>
          <p:cNvSpPr txBox="1"/>
          <p:nvPr/>
        </p:nvSpPr>
        <p:spPr>
          <a:xfrm>
            <a:off x="1105713" y="4792801"/>
            <a:ext cx="7063612" cy="276999"/>
          </a:xfrm>
          <a:prstGeom prst="rect">
            <a:avLst/>
          </a:prstGeom>
          <a:noFill/>
        </p:spPr>
        <p:txBody>
          <a:bodyPr wrap="square" rtlCol="0" anchor="ctr">
            <a:spAutoFit/>
          </a:bodyPr>
          <a:lstStyle/>
          <a:p>
            <a:pPr algn="ctr"/>
            <a:r>
              <a:rPr lang="en-US" altLang="ko-KR" sz="1200" dirty="0">
                <a:latin typeface="Calibri" panose="020F0502020204030204" pitchFamily="34" charset="0"/>
                <a:cs typeface="Calibri" panose="020F0502020204030204" pitchFamily="34" charset="0"/>
              </a:rPr>
              <a:t>Summary of PII types leaked by apps/APKs, sorted by number of </a:t>
            </a:r>
            <a:r>
              <a:rPr lang="en-US" altLang="ko-KR" sz="1200" dirty="0" smtClean="0">
                <a:latin typeface="Calibri" panose="020F0502020204030204" pitchFamily="34" charset="0"/>
                <a:cs typeface="Calibri" panose="020F0502020204030204" pitchFamily="34" charset="0"/>
              </a:rPr>
              <a:t>apps</a:t>
            </a:r>
            <a:endParaRPr lang="ko-KR" altLang="en-US" sz="1200" dirty="0">
              <a:latin typeface="Calibri" panose="020F0502020204030204" pitchFamily="34" charset="0"/>
              <a:cs typeface="Calibri" panose="020F0502020204030204" pitchFamily="34" charset="0"/>
            </a:endParaRPr>
          </a:p>
        </p:txBody>
      </p:sp>
      <p:sp>
        <p:nvSpPr>
          <p:cNvPr id="5" name="슬라이드 번호 개체 틀 4"/>
          <p:cNvSpPr>
            <a:spLocks noGrp="1"/>
          </p:cNvSpPr>
          <p:nvPr>
            <p:ph type="sldNum" sz="quarter" idx="12"/>
          </p:nvPr>
        </p:nvSpPr>
        <p:spPr/>
        <p:txBody>
          <a:bodyPr/>
          <a:lstStyle/>
          <a:p>
            <a:fld id="{97238628-3C01-4A24-9F6D-C01A27F6F37F}" type="slidenum">
              <a:rPr lang="ko-KR" altLang="en-US" smtClean="0"/>
              <a:pPr/>
              <a:t>17</a:t>
            </a:fld>
            <a:r>
              <a:rPr lang="ko-KR" altLang="en-US" smtClean="0"/>
              <a:t> </a:t>
            </a:r>
            <a:r>
              <a:rPr lang="en-US" altLang="ko-KR" smtClean="0"/>
              <a:t>/ 23</a:t>
            </a:r>
            <a:endParaRPr lang="ko-KR" altLang="en-US" dirty="0"/>
          </a:p>
        </p:txBody>
      </p:sp>
      <p:sp>
        <p:nvSpPr>
          <p:cNvPr id="10" name="직사각형 9"/>
          <p:cNvSpPr/>
          <p:nvPr/>
        </p:nvSpPr>
        <p:spPr>
          <a:xfrm>
            <a:off x="1779590" y="3844020"/>
            <a:ext cx="288032" cy="156449"/>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
        <p:nvSpPr>
          <p:cNvPr id="11" name="직사각형 10"/>
          <p:cNvSpPr/>
          <p:nvPr/>
        </p:nvSpPr>
        <p:spPr>
          <a:xfrm>
            <a:off x="4349487" y="3836908"/>
            <a:ext cx="288032" cy="156449"/>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
        <p:nvSpPr>
          <p:cNvPr id="12" name="직사각형 11"/>
          <p:cNvSpPr/>
          <p:nvPr/>
        </p:nvSpPr>
        <p:spPr>
          <a:xfrm>
            <a:off x="7956376" y="3837380"/>
            <a:ext cx="288032" cy="156449"/>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Tree>
    <p:extLst>
      <p:ext uri="{BB962C8B-B14F-4D97-AF65-F5344CB8AC3E}">
        <p14:creationId xmlns:p14="http://schemas.microsoft.com/office/powerpoint/2010/main" val="11140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Variations in PII Leaks</a:t>
            </a:r>
            <a:endParaRPr lang="ko-KR" altLang="en-US" dirty="0"/>
          </a:p>
        </p:txBody>
      </p:sp>
      <p:sp>
        <p:nvSpPr>
          <p:cNvPr id="3" name="내용 개체 틀 2"/>
          <p:cNvSpPr>
            <a:spLocks noGrp="1"/>
          </p:cNvSpPr>
          <p:nvPr>
            <p:ph idx="1"/>
          </p:nvPr>
        </p:nvSpPr>
        <p:spPr/>
        <p:txBody>
          <a:bodyPr/>
          <a:lstStyle/>
          <a:p>
            <a:r>
              <a:rPr lang="en-US" altLang="ko-KR" dirty="0"/>
              <a:t>There is a </a:t>
            </a:r>
            <a:r>
              <a:rPr lang="en-US" altLang="ko-KR" dirty="0" smtClean="0"/>
              <a:t>substantial fraction </a:t>
            </a:r>
            <a:r>
              <a:rPr lang="en-US" altLang="ko-KR" dirty="0"/>
              <a:t>(5.6%) of apps that exhibit </a:t>
            </a:r>
            <a:r>
              <a:rPr lang="en-US" altLang="ko-KR" dirty="0" smtClean="0"/>
              <a:t>a several </a:t>
            </a:r>
            <a:r>
              <a:rPr lang="en-US" altLang="ko-KR" dirty="0"/>
              <a:t>orders of magnitude difference </a:t>
            </a:r>
            <a:r>
              <a:rPr lang="en-US" altLang="ko-KR" dirty="0" smtClean="0"/>
              <a:t>in the </a:t>
            </a:r>
            <a:r>
              <a:rPr lang="en-US" altLang="ko-KR" dirty="0"/>
              <a:t>frequency of PII leaks across </a:t>
            </a:r>
            <a:r>
              <a:rPr lang="en-US" altLang="ko-KR" dirty="0" smtClean="0"/>
              <a:t>versions</a:t>
            </a:r>
          </a:p>
          <a:p>
            <a:pPr lvl="1"/>
            <a:r>
              <a:rPr lang="en-US" altLang="ko-KR" dirty="0"/>
              <a:t>F</a:t>
            </a:r>
            <a:r>
              <a:rPr lang="en-US" altLang="ko-KR" dirty="0" smtClean="0"/>
              <a:t>ine-grained </a:t>
            </a:r>
            <a:r>
              <a:rPr lang="en-US" altLang="ko-KR" dirty="0"/>
              <a:t>location tracking</a:t>
            </a:r>
          </a:p>
          <a:p>
            <a:pPr lvl="1"/>
            <a:r>
              <a:rPr lang="en-US" altLang="ko-KR" dirty="0"/>
              <a:t>I</a:t>
            </a:r>
            <a:r>
              <a:rPr lang="en-US" altLang="ko-KR" dirty="0" smtClean="0"/>
              <a:t>ncreased </a:t>
            </a:r>
            <a:r>
              <a:rPr lang="en-US" altLang="ko-KR" dirty="0"/>
              <a:t>opportunities for network eavesdroppers to invade user privacy</a:t>
            </a:r>
            <a:endParaRPr lang="ko-KR" altLang="en-US" dirty="0"/>
          </a:p>
        </p:txBody>
      </p:sp>
      <p:sp>
        <p:nvSpPr>
          <p:cNvPr id="8" name="TextBox 7"/>
          <p:cNvSpPr txBox="1"/>
          <p:nvPr/>
        </p:nvSpPr>
        <p:spPr>
          <a:xfrm>
            <a:off x="2928451" y="4730143"/>
            <a:ext cx="3624749" cy="276999"/>
          </a:xfrm>
          <a:prstGeom prst="rect">
            <a:avLst/>
          </a:prstGeom>
          <a:noFill/>
        </p:spPr>
        <p:txBody>
          <a:bodyPr wrap="square" rtlCol="0" anchor="ctr">
            <a:spAutoFit/>
          </a:bodyPr>
          <a:lstStyle/>
          <a:p>
            <a:pPr algn="ctr"/>
            <a:r>
              <a:rPr lang="en-US" altLang="ko-KR" sz="1200" dirty="0">
                <a:latin typeface="Calibri" panose="020F0502020204030204" pitchFamily="34" charset="0"/>
                <a:cs typeface="Calibri" panose="020F0502020204030204" pitchFamily="34" charset="0"/>
              </a:rPr>
              <a:t>Largest frequency difference (</a:t>
            </a:r>
            <a:r>
              <a:rPr lang="en-US" altLang="ko-KR" sz="1200" dirty="0" err="1">
                <a:latin typeface="Calibri" panose="020F0502020204030204" pitchFamily="34" charset="0"/>
                <a:cs typeface="Calibri" panose="020F0502020204030204" pitchFamily="34" charset="0"/>
              </a:rPr>
              <a:t>logscale</a:t>
            </a:r>
            <a:r>
              <a:rPr lang="en-US" altLang="ko-KR" sz="1200" dirty="0">
                <a:latin typeface="Calibri" panose="020F0502020204030204" pitchFamily="34" charset="0"/>
                <a:cs typeface="Calibri" panose="020F0502020204030204" pitchFamily="34" charset="0"/>
              </a:rPr>
              <a:t>) per app</a:t>
            </a:r>
          </a:p>
        </p:txBody>
      </p:sp>
      <p:pic>
        <p:nvPicPr>
          <p:cNvPr id="10" name="그림 9"/>
          <p:cNvPicPr>
            <a:picLocks noChangeAspect="1"/>
          </p:cNvPicPr>
          <p:nvPr/>
        </p:nvPicPr>
        <p:blipFill>
          <a:blip r:embed="rId3"/>
          <a:stretch>
            <a:fillRect/>
          </a:stretch>
        </p:blipFill>
        <p:spPr>
          <a:xfrm>
            <a:off x="3253802" y="2715101"/>
            <a:ext cx="2686350" cy="1917049"/>
          </a:xfrm>
          <a:prstGeom prst="rect">
            <a:avLst/>
          </a:prstGeom>
        </p:spPr>
      </p:pic>
      <p:sp>
        <p:nvSpPr>
          <p:cNvPr id="11" name="슬라이드 번호 개체 틀 10"/>
          <p:cNvSpPr>
            <a:spLocks noGrp="1"/>
          </p:cNvSpPr>
          <p:nvPr>
            <p:ph type="sldNum" sz="quarter" idx="12"/>
          </p:nvPr>
        </p:nvSpPr>
        <p:spPr/>
        <p:txBody>
          <a:bodyPr/>
          <a:lstStyle/>
          <a:p>
            <a:fld id="{97238628-3C01-4A24-9F6D-C01A27F6F37F}" type="slidenum">
              <a:rPr lang="ko-KR" altLang="en-US" smtClean="0"/>
              <a:pPr/>
              <a:t>18</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565337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HTTPS </a:t>
            </a:r>
            <a:r>
              <a:rPr lang="en-US" altLang="ko-KR" dirty="0" smtClean="0"/>
              <a:t>Adoption</a:t>
            </a:r>
            <a:endParaRPr lang="ko-KR" altLang="en-US" dirty="0"/>
          </a:p>
        </p:txBody>
      </p:sp>
      <p:sp>
        <p:nvSpPr>
          <p:cNvPr id="3" name="내용 개체 틀 2"/>
          <p:cNvSpPr>
            <a:spLocks noGrp="1"/>
          </p:cNvSpPr>
          <p:nvPr>
            <p:ph idx="1"/>
          </p:nvPr>
        </p:nvSpPr>
        <p:spPr/>
        <p:txBody>
          <a:bodyPr/>
          <a:lstStyle/>
          <a:p>
            <a:r>
              <a:rPr lang="en-US" altLang="ko-KR" dirty="0" smtClean="0"/>
              <a:t>Extremely </a:t>
            </a:r>
            <a:r>
              <a:rPr lang="en-US" altLang="ko-KR" dirty="0"/>
              <a:t>slow, for half of the </a:t>
            </a:r>
            <a:r>
              <a:rPr lang="en-US" altLang="ko-KR" dirty="0" smtClean="0"/>
              <a:t>domains</a:t>
            </a:r>
            <a:endParaRPr lang="en-US" altLang="ko-KR" dirty="0"/>
          </a:p>
          <a:p>
            <a:pPr lvl="1"/>
            <a:r>
              <a:rPr lang="en-US" altLang="ko-KR" dirty="0" smtClean="0"/>
              <a:t>10</a:t>
            </a:r>
            <a:r>
              <a:rPr lang="en-US" altLang="ko-KR" dirty="0"/>
              <a:t>% apps, 2 years</a:t>
            </a:r>
          </a:p>
          <a:p>
            <a:pPr lvl="1"/>
            <a:r>
              <a:rPr lang="en-US" altLang="ko-KR" dirty="0" smtClean="0"/>
              <a:t>50</a:t>
            </a:r>
            <a:r>
              <a:rPr lang="en-US" altLang="ko-KR" dirty="0"/>
              <a:t>% apps, 5 years</a:t>
            </a:r>
            <a:endParaRPr lang="ko-KR" altLang="en-US" dirty="0"/>
          </a:p>
        </p:txBody>
      </p:sp>
      <p:pic>
        <p:nvPicPr>
          <p:cNvPr id="5" name="그림 4"/>
          <p:cNvPicPr>
            <a:picLocks noChangeAspect="1"/>
          </p:cNvPicPr>
          <p:nvPr/>
        </p:nvPicPr>
        <p:blipFill>
          <a:blip r:embed="rId3"/>
          <a:stretch>
            <a:fillRect/>
          </a:stretch>
        </p:blipFill>
        <p:spPr>
          <a:xfrm>
            <a:off x="3125825" y="2646908"/>
            <a:ext cx="2892350" cy="2072523"/>
          </a:xfrm>
          <a:prstGeom prst="rect">
            <a:avLst/>
          </a:prstGeom>
        </p:spPr>
      </p:pic>
      <p:sp>
        <p:nvSpPr>
          <p:cNvPr id="7" name="TextBox 6"/>
          <p:cNvSpPr txBox="1"/>
          <p:nvPr/>
        </p:nvSpPr>
        <p:spPr>
          <a:xfrm>
            <a:off x="2555777" y="4735442"/>
            <a:ext cx="4536504" cy="276999"/>
          </a:xfrm>
          <a:prstGeom prst="rect">
            <a:avLst/>
          </a:prstGeom>
          <a:noFill/>
        </p:spPr>
        <p:txBody>
          <a:bodyPr wrap="square" rtlCol="0" anchor="ctr">
            <a:spAutoFit/>
          </a:bodyPr>
          <a:lstStyle/>
          <a:p>
            <a:pPr algn="ctr"/>
            <a:r>
              <a:rPr lang="en-US" altLang="ko-KR" sz="1200" dirty="0">
                <a:latin typeface="Calibri" panose="020F0502020204030204" pitchFamily="34" charset="0"/>
                <a:cs typeface="Calibri" panose="020F0502020204030204" pitchFamily="34" charset="0"/>
              </a:rPr>
              <a:t>CDF of days over </a:t>
            </a:r>
            <a:r>
              <a:rPr lang="ko-KR" altLang="en-US" sz="800" dirty="0" smtClean="0">
                <a:latin typeface="Calibri" panose="020F0502020204030204" pitchFamily="34" charset="0"/>
                <a:cs typeface="Calibri" panose="020F0502020204030204" pitchFamily="34" charset="0"/>
              </a:rPr>
              <a:t>㊀</a:t>
            </a:r>
            <a:r>
              <a:rPr lang="en-US" altLang="ko-KR" sz="1200" dirty="0" smtClean="0">
                <a:latin typeface="Calibri" panose="020F0502020204030204" pitchFamily="34" charset="0"/>
                <a:cs typeface="Calibri" panose="020F0502020204030204" pitchFamily="34" charset="0"/>
              </a:rPr>
              <a:t>% </a:t>
            </a:r>
            <a:r>
              <a:rPr lang="en-US" altLang="ko-KR" sz="1200" dirty="0">
                <a:latin typeface="Calibri" panose="020F0502020204030204" pitchFamily="34" charset="0"/>
                <a:cs typeface="Calibri" panose="020F0502020204030204" pitchFamily="34" charset="0"/>
              </a:rPr>
              <a:t>of apps to adopt HTTPS per </a:t>
            </a:r>
            <a:r>
              <a:rPr lang="en-US" altLang="ko-KR" sz="1200" dirty="0" smtClean="0">
                <a:latin typeface="Calibri" panose="020F0502020204030204" pitchFamily="34" charset="0"/>
                <a:cs typeface="Calibri" panose="020F0502020204030204" pitchFamily="34" charset="0"/>
              </a:rPr>
              <a:t>domain</a:t>
            </a:r>
            <a:endParaRPr lang="en-US" altLang="ko-KR" sz="1200" dirty="0">
              <a:latin typeface="Calibri" panose="020F0502020204030204" pitchFamily="34" charset="0"/>
              <a:cs typeface="Calibri" panose="020F0502020204030204" pitchFamily="34" charset="0"/>
            </a:endParaRPr>
          </a:p>
        </p:txBody>
      </p:sp>
      <p:sp>
        <p:nvSpPr>
          <p:cNvPr id="9" name="슬라이드 번호 개체 틀 8"/>
          <p:cNvSpPr>
            <a:spLocks noGrp="1"/>
          </p:cNvSpPr>
          <p:nvPr>
            <p:ph type="sldNum" sz="quarter" idx="12"/>
          </p:nvPr>
        </p:nvSpPr>
        <p:spPr/>
        <p:txBody>
          <a:bodyPr/>
          <a:lstStyle/>
          <a:p>
            <a:fld id="{97238628-3C01-4A24-9F6D-C01A27F6F37F}" type="slidenum">
              <a:rPr lang="ko-KR" altLang="en-US" smtClean="0"/>
              <a:pPr/>
              <a:t>19</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772958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Calibri" panose="020F0502020204030204" pitchFamily="34" charset="0"/>
                <a:cs typeface="Calibri" panose="020F0502020204030204" pitchFamily="34" charset="0"/>
              </a:rPr>
              <a:t>Outline</a:t>
            </a:r>
            <a:endParaRPr lang="ko-KR" altLang="en-US" dirty="0">
              <a:latin typeface="Calibri" panose="020F0502020204030204" pitchFamily="34" charset="0"/>
              <a:cs typeface="Calibri" panose="020F0502020204030204" pitchFamily="34" charset="0"/>
            </a:endParaRPr>
          </a:p>
        </p:txBody>
      </p:sp>
      <p:sp>
        <p:nvSpPr>
          <p:cNvPr id="5" name="내용 개체 틀 2"/>
          <p:cNvSpPr>
            <a:spLocks noGrp="1"/>
          </p:cNvSpPr>
          <p:nvPr>
            <p:ph idx="1"/>
          </p:nvPr>
        </p:nvSpPr>
        <p:spPr>
          <a:xfrm>
            <a:off x="457200" y="1333500"/>
            <a:ext cx="8229600" cy="3771636"/>
          </a:xfrm>
        </p:spPr>
        <p:txBody>
          <a:bodyPr>
            <a:normAutofit/>
          </a:bodyPr>
          <a:lstStyle/>
          <a:p>
            <a:r>
              <a:rPr lang="en-US" altLang="ko-KR" dirty="0" smtClean="0"/>
              <a:t>Introduction</a:t>
            </a:r>
          </a:p>
          <a:p>
            <a:pPr marL="0" indent="0">
              <a:buNone/>
            </a:pPr>
            <a:endParaRPr lang="en-US" altLang="ko-KR" dirty="0"/>
          </a:p>
          <a:p>
            <a:r>
              <a:rPr lang="en-US" altLang="ko-KR" dirty="0" smtClean="0"/>
              <a:t>Background</a:t>
            </a:r>
          </a:p>
          <a:p>
            <a:endParaRPr lang="en-US" altLang="ko-KR" dirty="0" smtClean="0"/>
          </a:p>
          <a:p>
            <a:r>
              <a:rPr lang="en-US" altLang="ko-KR" dirty="0" smtClean="0"/>
              <a:t>Methodology</a:t>
            </a:r>
          </a:p>
          <a:p>
            <a:pPr marL="0" indent="0">
              <a:buNone/>
            </a:pPr>
            <a:endParaRPr lang="en-US" altLang="ko-KR" dirty="0"/>
          </a:p>
          <a:p>
            <a:r>
              <a:rPr lang="en-US" altLang="ko-KR" dirty="0" smtClean="0"/>
              <a:t>Results</a:t>
            </a:r>
          </a:p>
          <a:p>
            <a:pPr marL="0" indent="0">
              <a:buNone/>
            </a:pPr>
            <a:endParaRPr lang="en-US" altLang="ko-KR" dirty="0"/>
          </a:p>
          <a:p>
            <a:r>
              <a:rPr lang="en-US" altLang="ko-KR" dirty="0" smtClean="0"/>
              <a:t>Conclusion</a:t>
            </a:r>
          </a:p>
          <a:p>
            <a:pPr marL="0" indent="0">
              <a:buNone/>
            </a:pPr>
            <a:endParaRPr lang="en-US" altLang="ko-KR" dirty="0"/>
          </a:p>
          <a:p>
            <a:pPr marL="0" indent="0">
              <a:buNone/>
            </a:pPr>
            <a:endParaRPr lang="en-US" altLang="ko-KR" dirty="0" smtClean="0"/>
          </a:p>
          <a:p>
            <a:pPr marL="0" indent="0">
              <a:buNone/>
            </a:pPr>
            <a:endParaRPr lang="en-US" altLang="ko-KR" dirty="0"/>
          </a:p>
          <a:p>
            <a:pPr marL="0" indent="0">
              <a:buNone/>
            </a:pPr>
            <a:endParaRPr lang="ko-KR" altLang="en-US" dirty="0"/>
          </a:p>
        </p:txBody>
      </p:sp>
      <p:sp>
        <p:nvSpPr>
          <p:cNvPr id="3" name="슬라이드 번호 개체 틀 2"/>
          <p:cNvSpPr>
            <a:spLocks noGrp="1"/>
          </p:cNvSpPr>
          <p:nvPr>
            <p:ph type="sldNum" sz="quarter" idx="12"/>
          </p:nvPr>
        </p:nvSpPr>
        <p:spPr/>
        <p:txBody>
          <a:bodyPr/>
          <a:lstStyle/>
          <a:p>
            <a:fld id="{97238628-3C01-4A24-9F6D-C01A27F6F37F}" type="slidenum">
              <a:rPr lang="ko-KR" altLang="en-US" smtClean="0"/>
              <a:pPr/>
              <a:t>2</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93418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Third-Party Characterization</a:t>
            </a:r>
            <a:endParaRPr lang="ko-KR" altLang="en-US" dirty="0"/>
          </a:p>
        </p:txBody>
      </p:sp>
      <p:sp>
        <p:nvSpPr>
          <p:cNvPr id="3" name="내용 개체 틀 2"/>
          <p:cNvSpPr>
            <a:spLocks noGrp="1"/>
          </p:cNvSpPr>
          <p:nvPr>
            <p:ph idx="1"/>
          </p:nvPr>
        </p:nvSpPr>
        <p:spPr/>
        <p:txBody>
          <a:bodyPr/>
          <a:lstStyle/>
          <a:p>
            <a:r>
              <a:rPr lang="en-US" altLang="ko-KR" dirty="0"/>
              <a:t>Third-party domains track mostly unique identifiers and there is little </a:t>
            </a:r>
            <a:r>
              <a:rPr lang="en-US" altLang="ko-KR" dirty="0" smtClean="0"/>
              <a:t>correlation between </a:t>
            </a:r>
            <a:r>
              <a:rPr lang="en-US" altLang="ko-KR" dirty="0"/>
              <a:t>the total number of flows and the number of flows containing </a:t>
            </a:r>
            <a:r>
              <a:rPr lang="en-US" altLang="ko-KR" dirty="0" smtClean="0"/>
              <a:t>PII</a:t>
            </a:r>
          </a:p>
        </p:txBody>
      </p:sp>
      <p:pic>
        <p:nvPicPr>
          <p:cNvPr id="5" name="그림 4"/>
          <p:cNvPicPr>
            <a:picLocks noChangeAspect="1"/>
          </p:cNvPicPr>
          <p:nvPr/>
        </p:nvPicPr>
        <p:blipFill>
          <a:blip r:embed="rId3"/>
          <a:stretch>
            <a:fillRect/>
          </a:stretch>
        </p:blipFill>
        <p:spPr>
          <a:xfrm>
            <a:off x="512656" y="2713484"/>
            <a:ext cx="8118688" cy="1930205"/>
          </a:xfrm>
          <a:prstGeom prst="rect">
            <a:avLst/>
          </a:prstGeom>
        </p:spPr>
      </p:pic>
      <p:sp>
        <p:nvSpPr>
          <p:cNvPr id="6" name="TextBox 5"/>
          <p:cNvSpPr txBox="1"/>
          <p:nvPr/>
        </p:nvSpPr>
        <p:spPr>
          <a:xfrm>
            <a:off x="2761982" y="4643109"/>
            <a:ext cx="4124095" cy="461665"/>
          </a:xfrm>
          <a:prstGeom prst="rect">
            <a:avLst/>
          </a:prstGeom>
          <a:noFill/>
        </p:spPr>
        <p:txBody>
          <a:bodyPr wrap="square" rtlCol="0" anchor="ctr">
            <a:spAutoFit/>
          </a:bodyPr>
          <a:lstStyle/>
          <a:p>
            <a:pPr algn="ctr"/>
            <a:r>
              <a:rPr lang="en-US" altLang="ko-KR" sz="1200" dirty="0">
                <a:latin typeface="Calibri" panose="020F0502020204030204" pitchFamily="34" charset="0"/>
                <a:cs typeface="Calibri" panose="020F0502020204030204" pitchFamily="34" charset="0"/>
              </a:rPr>
              <a:t>Top 10 third-party domains by flows and leaks across all apps, sorted by the number of PII types, then the number of PII leaks</a:t>
            </a:r>
          </a:p>
        </p:txBody>
      </p:sp>
      <p:sp>
        <p:nvSpPr>
          <p:cNvPr id="7" name="슬라이드 번호 개체 틀 6"/>
          <p:cNvSpPr>
            <a:spLocks noGrp="1"/>
          </p:cNvSpPr>
          <p:nvPr>
            <p:ph type="sldNum" sz="quarter" idx="12"/>
          </p:nvPr>
        </p:nvSpPr>
        <p:spPr/>
        <p:txBody>
          <a:bodyPr/>
          <a:lstStyle/>
          <a:p>
            <a:fld id="{97238628-3C01-4A24-9F6D-C01A27F6F37F}" type="slidenum">
              <a:rPr lang="ko-KR" altLang="en-US" smtClean="0"/>
              <a:pPr/>
              <a:t>20</a:t>
            </a:fld>
            <a:r>
              <a:rPr lang="ko-KR" altLang="en-US" smtClean="0"/>
              <a:t> </a:t>
            </a:r>
            <a:r>
              <a:rPr lang="en-US" altLang="ko-KR" smtClean="0"/>
              <a:t>/ 23</a:t>
            </a:r>
            <a:endParaRPr lang="ko-KR" altLang="en-US" dirty="0"/>
          </a:p>
        </p:txBody>
      </p:sp>
      <p:sp>
        <p:nvSpPr>
          <p:cNvPr id="8" name="직사각형 7"/>
          <p:cNvSpPr/>
          <p:nvPr/>
        </p:nvSpPr>
        <p:spPr>
          <a:xfrm>
            <a:off x="2123728" y="3001516"/>
            <a:ext cx="1296144" cy="1584176"/>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Tree>
    <p:extLst>
      <p:ext uri="{BB962C8B-B14F-4D97-AF65-F5344CB8AC3E}">
        <p14:creationId xmlns:p14="http://schemas.microsoft.com/office/powerpoint/2010/main" val="263722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Multidimensional analysis</a:t>
            </a:r>
            <a:endParaRPr lang="ko-KR" altLang="en-US" dirty="0"/>
          </a:p>
        </p:txBody>
      </p:sp>
      <p:sp>
        <p:nvSpPr>
          <p:cNvPr id="3" name="내용 개체 틀 2"/>
          <p:cNvSpPr>
            <a:spLocks noGrp="1"/>
          </p:cNvSpPr>
          <p:nvPr>
            <p:ph idx="1"/>
          </p:nvPr>
        </p:nvSpPr>
        <p:spPr/>
        <p:txBody>
          <a:bodyPr/>
          <a:lstStyle/>
          <a:p>
            <a:r>
              <a:rPr lang="en-US" altLang="ko-KR" dirty="0"/>
              <a:t>Combined privacy worsens over time</a:t>
            </a:r>
          </a:p>
          <a:p>
            <a:pPr lvl="1"/>
            <a:r>
              <a:rPr lang="en-US" altLang="ko-KR" dirty="0"/>
              <a:t>M</a:t>
            </a:r>
            <a:r>
              <a:rPr lang="en-US" altLang="ko-KR" dirty="0" smtClean="0"/>
              <a:t>ainly </a:t>
            </a:r>
            <a:r>
              <a:rPr lang="en-US" altLang="ko-KR" dirty="0"/>
              <a:t>due to more PII types and more domains</a:t>
            </a:r>
          </a:p>
        </p:txBody>
      </p:sp>
      <p:pic>
        <p:nvPicPr>
          <p:cNvPr id="5" name="그림 4"/>
          <p:cNvPicPr>
            <a:picLocks noChangeAspect="1"/>
          </p:cNvPicPr>
          <p:nvPr/>
        </p:nvPicPr>
        <p:blipFill>
          <a:blip r:embed="rId3"/>
          <a:stretch>
            <a:fillRect/>
          </a:stretch>
        </p:blipFill>
        <p:spPr>
          <a:xfrm>
            <a:off x="2627784" y="2425452"/>
            <a:ext cx="4090415" cy="2319644"/>
          </a:xfrm>
          <a:prstGeom prst="rect">
            <a:avLst/>
          </a:prstGeom>
        </p:spPr>
      </p:pic>
      <p:sp>
        <p:nvSpPr>
          <p:cNvPr id="6" name="슬라이드 번호 개체 틀 5"/>
          <p:cNvSpPr>
            <a:spLocks noGrp="1"/>
          </p:cNvSpPr>
          <p:nvPr>
            <p:ph type="sldNum" sz="quarter" idx="12"/>
          </p:nvPr>
        </p:nvSpPr>
        <p:spPr/>
        <p:txBody>
          <a:bodyPr/>
          <a:lstStyle/>
          <a:p>
            <a:fld id="{97238628-3C01-4A24-9F6D-C01A27F6F37F}" type="slidenum">
              <a:rPr lang="ko-KR" altLang="en-US" smtClean="0"/>
              <a:pPr/>
              <a:t>21</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1149272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a:t>A large-scale privacy analysis across multiple apps and app </a:t>
            </a:r>
            <a:r>
              <a:rPr lang="en-US" altLang="ko-KR" dirty="0" smtClean="0"/>
              <a:t>versions</a:t>
            </a:r>
          </a:p>
          <a:p>
            <a:pPr lvl="1"/>
            <a:r>
              <a:rPr lang="en-US" altLang="ko-KR" dirty="0" smtClean="0"/>
              <a:t>A </a:t>
            </a:r>
            <a:r>
              <a:rPr lang="en-US" altLang="ko-KR" dirty="0"/>
              <a:t>dataset of network traffic generated by running apps, along with labels describing the PII contained in </a:t>
            </a:r>
            <a:r>
              <a:rPr lang="en-US" altLang="ko-KR" dirty="0" smtClean="0"/>
              <a:t>them</a:t>
            </a:r>
          </a:p>
          <a:p>
            <a:pPr lvl="1"/>
            <a:r>
              <a:rPr lang="en-US" altLang="ko-KR" dirty="0" smtClean="0"/>
              <a:t>An </a:t>
            </a:r>
            <a:r>
              <a:rPr lang="en-US" altLang="ko-KR" dirty="0"/>
              <a:t>analysis of the origins and privacy implications of these information </a:t>
            </a:r>
            <a:r>
              <a:rPr lang="en-US" altLang="ko-KR" dirty="0" smtClean="0"/>
              <a:t>leaks</a:t>
            </a:r>
          </a:p>
          <a:p>
            <a:endParaRPr lang="en-US" altLang="ko-KR" dirty="0"/>
          </a:p>
          <a:p>
            <a:r>
              <a:rPr lang="en-US" altLang="ko-KR" dirty="0" smtClean="0"/>
              <a:t>Privacy </a:t>
            </a:r>
            <a:r>
              <a:rPr lang="en-US" altLang="ko-KR" dirty="0"/>
              <a:t>has worsened over time</a:t>
            </a:r>
          </a:p>
          <a:p>
            <a:pPr lvl="1"/>
            <a:r>
              <a:rPr lang="en-US" altLang="ko-KR" dirty="0" smtClean="0"/>
              <a:t>PII </a:t>
            </a:r>
            <a:r>
              <a:rPr lang="en-US" altLang="ko-KR" dirty="0"/>
              <a:t>can change substantially across versions</a:t>
            </a:r>
          </a:p>
          <a:p>
            <a:pPr lvl="1"/>
            <a:r>
              <a:rPr lang="en-US" altLang="ko-KR" dirty="0" smtClean="0"/>
              <a:t>HTTPS </a:t>
            </a:r>
            <a:r>
              <a:rPr lang="en-US" altLang="ko-KR" dirty="0"/>
              <a:t>Adoption is slow</a:t>
            </a:r>
          </a:p>
          <a:p>
            <a:pPr lvl="1"/>
            <a:r>
              <a:rPr lang="en-US" altLang="ko-KR" dirty="0" smtClean="0"/>
              <a:t>Third-party </a:t>
            </a:r>
            <a:r>
              <a:rPr lang="en-US" altLang="ko-KR" dirty="0"/>
              <a:t>tracking is pervasive and broad</a:t>
            </a:r>
          </a:p>
          <a:p>
            <a:endParaRPr lang="en-US" altLang="ko-KR" dirty="0" smtClean="0"/>
          </a:p>
          <a:p>
            <a:r>
              <a:rPr lang="en-US" altLang="ko-KR" dirty="0" smtClean="0"/>
              <a:t>We </a:t>
            </a:r>
            <a:r>
              <a:rPr lang="en-US" altLang="ko-KR" dirty="0"/>
              <a:t>n</a:t>
            </a:r>
            <a:r>
              <a:rPr lang="en-US" altLang="ko-KR" dirty="0" smtClean="0"/>
              <a:t>eed to monitor apps continuously</a:t>
            </a:r>
            <a:endParaRPr lang="en-US" altLang="ko-KR" dirty="0"/>
          </a:p>
          <a:p>
            <a:pPr lvl="1"/>
            <a:r>
              <a:rPr lang="en-US" altLang="ko-KR" dirty="0" smtClean="0"/>
              <a:t>Using </a:t>
            </a:r>
            <a:r>
              <a:rPr lang="en-US" altLang="ko-KR" dirty="0"/>
              <a:t>systems: </a:t>
            </a:r>
            <a:r>
              <a:rPr lang="en-US" altLang="ko-KR" dirty="0" err="1"/>
              <a:t>ReCon</a:t>
            </a:r>
            <a:r>
              <a:rPr lang="en-US" altLang="ko-KR" dirty="0"/>
              <a:t>, Lumen, </a:t>
            </a:r>
            <a:r>
              <a:rPr lang="en-US" altLang="ko-KR" dirty="0" err="1" smtClean="0"/>
              <a:t>AntMonitor</a:t>
            </a:r>
            <a:r>
              <a:rPr lang="en-US" altLang="ko-KR" dirty="0" smtClean="0"/>
              <a:t>, </a:t>
            </a:r>
            <a:r>
              <a:rPr lang="en-US" altLang="ko-KR" dirty="0" err="1" smtClean="0"/>
              <a:t>etc</a:t>
            </a:r>
            <a:endParaRPr lang="en-US" altLang="ko-KR" dirty="0"/>
          </a:p>
        </p:txBody>
      </p:sp>
      <p:sp>
        <p:nvSpPr>
          <p:cNvPr id="5" name="슬라이드 번호 개체 틀 4"/>
          <p:cNvSpPr>
            <a:spLocks noGrp="1"/>
          </p:cNvSpPr>
          <p:nvPr>
            <p:ph type="sldNum" sz="quarter" idx="12"/>
          </p:nvPr>
        </p:nvSpPr>
        <p:spPr/>
        <p:txBody>
          <a:bodyPr/>
          <a:lstStyle/>
          <a:p>
            <a:fld id="{97238628-3C01-4A24-9F6D-C01A27F6F37F}" type="slidenum">
              <a:rPr lang="ko-KR" altLang="en-US" smtClean="0"/>
              <a:pPr/>
              <a:t>22</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301169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2209428"/>
            <a:ext cx="7772400" cy="1225021"/>
          </a:xfrm>
        </p:spPr>
        <p:txBody>
          <a:bodyPr>
            <a:normAutofit/>
          </a:bodyPr>
          <a:lstStyle/>
          <a:p>
            <a:pPr algn="ctr"/>
            <a:r>
              <a:rPr lang="en-US" altLang="ko-KR" sz="4400" b="1" dirty="0" smtClean="0">
                <a:latin typeface="Calibri" panose="020F0502020204030204" pitchFamily="34" charset="0"/>
                <a:cs typeface="Calibri" panose="020F0502020204030204" pitchFamily="34" charset="0"/>
              </a:rPr>
              <a:t>Thanks</a:t>
            </a:r>
            <a:endParaRPr lang="ko-KR" alt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042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2209428"/>
            <a:ext cx="7772400" cy="1225021"/>
          </a:xfrm>
        </p:spPr>
        <p:txBody>
          <a:bodyPr>
            <a:normAutofit/>
          </a:bodyPr>
          <a:lstStyle/>
          <a:p>
            <a:pPr algn="ctr"/>
            <a:r>
              <a:rPr lang="en-US" altLang="ko-KR" sz="3600" b="1" dirty="0" smtClean="0">
                <a:latin typeface="Calibri" panose="020F0502020204030204" pitchFamily="34" charset="0"/>
                <a:cs typeface="Calibri" panose="020F0502020204030204" pitchFamily="34" charset="0"/>
              </a:rPr>
              <a:t>Introduction</a:t>
            </a:r>
            <a:endParaRPr lang="ko-KR"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746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a:xfrm>
            <a:off x="457200" y="1333500"/>
            <a:ext cx="8291264" cy="3771636"/>
          </a:xfrm>
        </p:spPr>
        <p:txBody>
          <a:bodyPr>
            <a:normAutofit/>
          </a:bodyPr>
          <a:lstStyle/>
          <a:p>
            <a:pPr fontAlgn="base"/>
            <a:r>
              <a:rPr lang="en-US" altLang="ko-KR" dirty="0"/>
              <a:t>As mobile devices and apps become increasingly </a:t>
            </a:r>
            <a:r>
              <a:rPr lang="en-US" altLang="ko-KR" dirty="0" smtClean="0"/>
              <a:t>present </a:t>
            </a:r>
            <a:br>
              <a:rPr lang="en-US" altLang="ko-KR" dirty="0" smtClean="0"/>
            </a:br>
            <a:r>
              <a:rPr lang="en-US" altLang="ko-KR" dirty="0" smtClean="0"/>
              <a:t>in </a:t>
            </a:r>
            <a:r>
              <a:rPr lang="en-US" altLang="ko-KR" dirty="0"/>
              <a:t>our everyday lives, the potential for </a:t>
            </a:r>
            <a:r>
              <a:rPr lang="en-US" altLang="ko-KR" dirty="0" smtClean="0"/>
              <a:t>accessing and </a:t>
            </a:r>
            <a:br>
              <a:rPr lang="en-US" altLang="ko-KR" dirty="0" smtClean="0"/>
            </a:br>
            <a:r>
              <a:rPr lang="en-US" altLang="ko-KR" dirty="0" smtClean="0"/>
              <a:t>sharing </a:t>
            </a:r>
            <a:r>
              <a:rPr lang="en-US" altLang="ko-KR" dirty="0"/>
              <a:t>personal information has </a:t>
            </a:r>
            <a:r>
              <a:rPr lang="en-US" altLang="ko-KR" dirty="0" smtClean="0"/>
              <a:t>grown</a:t>
            </a:r>
          </a:p>
          <a:p>
            <a:pPr lvl="1" fontAlgn="base"/>
            <a:r>
              <a:rPr lang="en-US" altLang="ko-KR" dirty="0" smtClean="0"/>
              <a:t>The mobile users and regulators have a lot of interest </a:t>
            </a:r>
            <a:br>
              <a:rPr lang="en-US" altLang="ko-KR" dirty="0" smtClean="0"/>
            </a:br>
            <a:r>
              <a:rPr lang="en-US" altLang="ko-KR" dirty="0" smtClean="0"/>
              <a:t>in </a:t>
            </a:r>
            <a:r>
              <a:rPr lang="en-US" altLang="ko-KR" dirty="0"/>
              <a:t>security </a:t>
            </a:r>
            <a:r>
              <a:rPr lang="en-US" altLang="ko-KR" dirty="0" smtClean="0"/>
              <a:t>issues while using the apps</a:t>
            </a:r>
            <a:endParaRPr lang="en-US" altLang="ko-KR" dirty="0"/>
          </a:p>
          <a:p>
            <a:pPr fontAlgn="base"/>
            <a:endParaRPr lang="en-US" altLang="ko-KR" dirty="0" smtClean="0"/>
          </a:p>
          <a:p>
            <a:pPr fontAlgn="base"/>
            <a:r>
              <a:rPr lang="en-US" altLang="ko-KR" dirty="0" smtClean="0"/>
              <a:t>Developers </a:t>
            </a:r>
            <a:r>
              <a:rPr lang="en-US" altLang="ko-KR" dirty="0"/>
              <a:t>regularly </a:t>
            </a:r>
            <a:r>
              <a:rPr lang="en-US" altLang="ko-KR" dirty="0" smtClean="0"/>
              <a:t>update android apps with </a:t>
            </a:r>
            <a:r>
              <a:rPr lang="en-US" altLang="ko-KR" dirty="0"/>
              <a:t>new </a:t>
            </a:r>
            <a:r>
              <a:rPr lang="en-US" altLang="ko-KR" dirty="0" smtClean="0"/>
              <a:t>versions</a:t>
            </a:r>
          </a:p>
          <a:p>
            <a:pPr lvl="1" fontAlgn="base"/>
            <a:r>
              <a:rPr lang="en-US" altLang="ko-KR" dirty="0" smtClean="0"/>
              <a:t>After updating, developers describe that they fix </a:t>
            </a:r>
            <a:r>
              <a:rPr lang="en-US" altLang="ko-KR" dirty="0"/>
              <a:t>bugs, improve performance, add features, and even change </a:t>
            </a:r>
            <a:r>
              <a:rPr lang="en-US" altLang="ko-KR" dirty="0" smtClean="0"/>
              <a:t>what is </a:t>
            </a:r>
            <a:r>
              <a:rPr lang="en-US" altLang="ko-KR" dirty="0"/>
              <a:t>shared with other </a:t>
            </a:r>
            <a:r>
              <a:rPr lang="en-US" altLang="ko-KR" dirty="0" smtClean="0"/>
              <a:t>parties</a:t>
            </a:r>
          </a:p>
        </p:txBody>
      </p:sp>
      <p:pic>
        <p:nvPicPr>
          <p:cNvPr id="6" name="그림 5"/>
          <p:cNvPicPr>
            <a:picLocks noChangeAspect="1"/>
          </p:cNvPicPr>
          <p:nvPr/>
        </p:nvPicPr>
        <p:blipFill>
          <a:blip r:embed="rId3"/>
          <a:stretch>
            <a:fillRect/>
          </a:stretch>
        </p:blipFill>
        <p:spPr>
          <a:xfrm>
            <a:off x="6660232" y="1417340"/>
            <a:ext cx="1743353" cy="1440160"/>
          </a:xfrm>
          <a:prstGeom prst="rect">
            <a:avLst/>
          </a:prstGeom>
        </p:spPr>
      </p:pic>
      <p:sp>
        <p:nvSpPr>
          <p:cNvPr id="4" name="슬라이드 번호 개체 틀 3"/>
          <p:cNvSpPr>
            <a:spLocks noGrp="1"/>
          </p:cNvSpPr>
          <p:nvPr>
            <p:ph type="sldNum" sz="quarter" idx="12"/>
          </p:nvPr>
        </p:nvSpPr>
        <p:spPr/>
        <p:txBody>
          <a:bodyPr/>
          <a:lstStyle/>
          <a:p>
            <a:fld id="{97238628-3C01-4A24-9F6D-C01A27F6F37F}" type="slidenum">
              <a:rPr lang="ko-KR" altLang="en-US" smtClean="0"/>
              <a:pPr/>
              <a:t>4</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6377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Privacy Change of App</a:t>
            </a:r>
            <a:endParaRPr lang="ko-KR" altLang="en-US" dirty="0"/>
          </a:p>
        </p:txBody>
      </p:sp>
      <p:sp>
        <p:nvSpPr>
          <p:cNvPr id="3" name="내용 개체 틀 2"/>
          <p:cNvSpPr>
            <a:spLocks noGrp="1"/>
          </p:cNvSpPr>
          <p:nvPr>
            <p:ph idx="1"/>
          </p:nvPr>
        </p:nvSpPr>
        <p:spPr>
          <a:xfrm>
            <a:off x="457200" y="1333500"/>
            <a:ext cx="8291264" cy="3771636"/>
          </a:xfrm>
        </p:spPr>
        <p:txBody>
          <a:bodyPr>
            <a:normAutofit/>
          </a:bodyPr>
          <a:lstStyle/>
          <a:p>
            <a:pPr fontAlgn="base"/>
            <a:r>
              <a:rPr lang="en-US" altLang="ko-KR" dirty="0" smtClean="0"/>
              <a:t>Is </a:t>
            </a:r>
            <a:r>
              <a:rPr lang="en-US" altLang="ko-KR" dirty="0"/>
              <a:t>there any privacy change if </a:t>
            </a:r>
            <a:r>
              <a:rPr lang="en-US" altLang="ko-KR" dirty="0" smtClean="0"/>
              <a:t>we </a:t>
            </a:r>
            <a:r>
              <a:rPr lang="en-US" altLang="ko-KR" dirty="0"/>
              <a:t>update the </a:t>
            </a:r>
            <a:r>
              <a:rPr lang="en-US" altLang="ko-KR" dirty="0" smtClean="0"/>
              <a:t>app?</a:t>
            </a:r>
          </a:p>
          <a:p>
            <a:pPr lvl="1" fontAlgn="base"/>
            <a:r>
              <a:rPr lang="en-US" altLang="ko-KR" dirty="0" smtClean="0"/>
              <a:t>They conduct </a:t>
            </a:r>
            <a:r>
              <a:rPr lang="en-US" altLang="ko-KR" dirty="0"/>
              <a:t>a comprehensive, longitudinal study of the privacy implications of using multiple versions of popular mobile apps across each app’s </a:t>
            </a:r>
            <a:r>
              <a:rPr lang="en-US" altLang="ko-KR" dirty="0" smtClean="0"/>
              <a:t>lifetime</a:t>
            </a:r>
            <a:endParaRPr lang="en-US" altLang="ko-KR" dirty="0"/>
          </a:p>
          <a:p>
            <a:pPr lvl="1" fontAlgn="base"/>
            <a:endParaRPr lang="en-US" altLang="ko-KR" dirty="0"/>
          </a:p>
          <a:p>
            <a:pPr lvl="1" fontAlgn="base"/>
            <a:endParaRPr lang="en-US" altLang="ko-KR" dirty="0" smtClean="0"/>
          </a:p>
        </p:txBody>
      </p:sp>
      <p:pic>
        <p:nvPicPr>
          <p:cNvPr id="7" name="그림 6"/>
          <p:cNvPicPr>
            <a:picLocks noChangeAspect="1"/>
          </p:cNvPicPr>
          <p:nvPr/>
        </p:nvPicPr>
        <p:blipFill rotWithShape="1">
          <a:blip r:embed="rId3"/>
          <a:srcRect t="28243" b="10452"/>
          <a:stretch/>
        </p:blipFill>
        <p:spPr>
          <a:xfrm>
            <a:off x="2113678" y="2594814"/>
            <a:ext cx="2114254" cy="2304256"/>
          </a:xfrm>
          <a:prstGeom prst="rect">
            <a:avLst/>
          </a:prstGeom>
        </p:spPr>
      </p:pic>
      <p:pic>
        <p:nvPicPr>
          <p:cNvPr id="8" name="그림 7"/>
          <p:cNvPicPr>
            <a:picLocks noChangeAspect="1"/>
          </p:cNvPicPr>
          <p:nvPr/>
        </p:nvPicPr>
        <p:blipFill rotWithShape="1">
          <a:blip r:embed="rId4"/>
          <a:srcRect t="4851" b="43064"/>
          <a:stretch/>
        </p:blipFill>
        <p:spPr>
          <a:xfrm>
            <a:off x="4931831" y="2594814"/>
            <a:ext cx="2487237" cy="2304256"/>
          </a:xfrm>
          <a:prstGeom prst="rect">
            <a:avLst/>
          </a:prstGeom>
        </p:spPr>
      </p:pic>
      <p:sp>
        <p:nvSpPr>
          <p:cNvPr id="9" name="직사각형 8"/>
          <p:cNvSpPr/>
          <p:nvPr/>
        </p:nvSpPr>
        <p:spPr>
          <a:xfrm>
            <a:off x="2373004" y="4598218"/>
            <a:ext cx="1409650" cy="176141"/>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
        <p:nvSpPr>
          <p:cNvPr id="10" name="직사각형 9"/>
          <p:cNvSpPr/>
          <p:nvPr/>
        </p:nvSpPr>
        <p:spPr>
          <a:xfrm>
            <a:off x="5017288" y="4661787"/>
            <a:ext cx="2063870" cy="176141"/>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dirty="0" smtClean="0"/>
              <a:t> </a:t>
            </a:r>
            <a:endParaRPr lang="ko-KR" altLang="en-US" dirty="0"/>
          </a:p>
        </p:txBody>
      </p:sp>
      <p:sp>
        <p:nvSpPr>
          <p:cNvPr id="11" name="슬라이드 번호 개체 틀 10"/>
          <p:cNvSpPr>
            <a:spLocks noGrp="1"/>
          </p:cNvSpPr>
          <p:nvPr>
            <p:ph type="sldNum" sz="quarter" idx="12"/>
          </p:nvPr>
        </p:nvSpPr>
        <p:spPr/>
        <p:txBody>
          <a:bodyPr/>
          <a:lstStyle/>
          <a:p>
            <a:fld id="{97238628-3C01-4A24-9F6D-C01A27F6F37F}" type="slidenum">
              <a:rPr lang="ko-KR" altLang="en-US" smtClean="0"/>
              <a:pPr/>
              <a:t>5</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262648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Contributions</a:t>
            </a:r>
            <a:endParaRPr lang="ko-KR" altLang="en-US" dirty="0"/>
          </a:p>
        </p:txBody>
      </p:sp>
      <p:sp>
        <p:nvSpPr>
          <p:cNvPr id="3" name="내용 개체 틀 2"/>
          <p:cNvSpPr>
            <a:spLocks noGrp="1"/>
          </p:cNvSpPr>
          <p:nvPr>
            <p:ph idx="1"/>
          </p:nvPr>
        </p:nvSpPr>
        <p:spPr>
          <a:xfrm>
            <a:off x="457200" y="1333500"/>
            <a:ext cx="8291264" cy="3771636"/>
          </a:xfrm>
        </p:spPr>
        <p:txBody>
          <a:bodyPr>
            <a:normAutofit/>
          </a:bodyPr>
          <a:lstStyle/>
          <a:p>
            <a:pPr fontAlgn="base" latinLnBrk="0"/>
            <a:r>
              <a:rPr lang="en-US" altLang="ko-KR" dirty="0" smtClean="0"/>
              <a:t>They focus </a:t>
            </a:r>
            <a:r>
              <a:rPr lang="en-US" altLang="ko-KR" dirty="0"/>
              <a:t>specifically on Android </a:t>
            </a:r>
            <a:r>
              <a:rPr lang="en-US" altLang="ko-KR" dirty="0" smtClean="0"/>
              <a:t>apps </a:t>
            </a:r>
            <a:r>
              <a:rPr lang="en-US" altLang="ko-KR" dirty="0"/>
              <a:t>and identify when personally </a:t>
            </a:r>
            <a:r>
              <a:rPr lang="en-US" altLang="ko-KR" dirty="0" smtClean="0"/>
              <a:t>identifiable </a:t>
            </a:r>
            <a:r>
              <a:rPr lang="en-US" altLang="ko-KR" dirty="0"/>
              <a:t>information (</a:t>
            </a:r>
            <a:r>
              <a:rPr lang="en-US" altLang="ko-KR" b="1" dirty="0"/>
              <a:t>PII</a:t>
            </a:r>
            <a:r>
              <a:rPr lang="en-US" altLang="ko-KR" dirty="0"/>
              <a:t>) appears in Internet traffic while using </a:t>
            </a:r>
            <a:r>
              <a:rPr lang="en-US" altLang="ko-KR" dirty="0" smtClean="0"/>
              <a:t>them</a:t>
            </a:r>
            <a:endParaRPr lang="en-US" altLang="ko-KR" dirty="0"/>
          </a:p>
          <a:p>
            <a:pPr lvl="1" fontAlgn="base" latinLnBrk="0"/>
            <a:r>
              <a:rPr lang="en-US" altLang="ko-KR" dirty="0" smtClean="0"/>
              <a:t>Hybrid </a:t>
            </a:r>
            <a:r>
              <a:rPr lang="en-US" altLang="ko-KR" dirty="0"/>
              <a:t>automated and scripted interactions with 512 </a:t>
            </a:r>
            <a:r>
              <a:rPr lang="en-US" altLang="ko-KR" dirty="0" smtClean="0"/>
              <a:t>apps</a:t>
            </a:r>
          </a:p>
          <a:p>
            <a:pPr fontAlgn="base" latinLnBrk="0"/>
            <a:endParaRPr lang="en-US" altLang="ko-KR" dirty="0" smtClean="0"/>
          </a:p>
          <a:p>
            <a:pPr fontAlgn="base" latinLnBrk="0"/>
            <a:r>
              <a:rPr lang="en-US" altLang="ko-KR" dirty="0" smtClean="0"/>
              <a:t>They compile </a:t>
            </a:r>
            <a:r>
              <a:rPr lang="en-US" altLang="ko-KR" dirty="0"/>
              <a:t>a dataset that informs </a:t>
            </a:r>
            <a:r>
              <a:rPr lang="en-US" altLang="ko-KR" b="1" dirty="0"/>
              <a:t>what information</a:t>
            </a:r>
            <a:r>
              <a:rPr lang="en-US" altLang="ko-KR" dirty="0"/>
              <a:t> is exposed </a:t>
            </a:r>
            <a:r>
              <a:rPr lang="en-US" altLang="ko-KR" dirty="0" smtClean="0"/>
              <a:t>(identifiers, locations, passwords, etc.), </a:t>
            </a:r>
            <a:r>
              <a:rPr lang="en-US" altLang="ko-KR" b="1" dirty="0" smtClean="0"/>
              <a:t>how</a:t>
            </a:r>
            <a:r>
              <a:rPr lang="en-US" altLang="ko-KR" dirty="0" smtClean="0"/>
              <a:t> </a:t>
            </a:r>
            <a:r>
              <a:rPr lang="en-US" altLang="ko-KR" dirty="0"/>
              <a:t>it is exposed (encrypted or plaintext), and to </a:t>
            </a:r>
            <a:r>
              <a:rPr lang="en-US" altLang="ko-KR" b="1" dirty="0"/>
              <a:t>whom </a:t>
            </a:r>
            <a:r>
              <a:rPr lang="en-US" altLang="ko-KR" dirty="0"/>
              <a:t>that information is exposed (first or third party</a:t>
            </a:r>
            <a:r>
              <a:rPr lang="en-US" altLang="ko-KR" dirty="0" smtClean="0"/>
              <a:t>)</a:t>
            </a:r>
          </a:p>
          <a:p>
            <a:pPr fontAlgn="base" latinLnBrk="0"/>
            <a:endParaRPr lang="en-US" altLang="ko-KR" dirty="0" smtClean="0"/>
          </a:p>
          <a:p>
            <a:pPr fontAlgn="base" latinLnBrk="0"/>
            <a:r>
              <a:rPr lang="en-US" altLang="ko-KR" dirty="0" smtClean="0"/>
              <a:t>They </a:t>
            </a:r>
            <a:r>
              <a:rPr lang="en-US" altLang="ko-KR" dirty="0"/>
              <a:t>analyze this dataset to understand how privacy has changed over </a:t>
            </a:r>
            <a:r>
              <a:rPr lang="en-US" altLang="ko-KR" dirty="0" smtClean="0"/>
              <a:t>time, why </a:t>
            </a:r>
            <a:r>
              <a:rPr lang="en-US" altLang="ko-KR" dirty="0"/>
              <a:t>these trends occur, and what their implications </a:t>
            </a:r>
            <a:r>
              <a:rPr lang="en-US" altLang="ko-KR" dirty="0" smtClean="0"/>
              <a:t>are</a:t>
            </a:r>
            <a:endParaRPr lang="en-US" altLang="ko-KR" dirty="0"/>
          </a:p>
          <a:p>
            <a:pPr fontAlgn="base"/>
            <a:endParaRPr lang="en-US" altLang="ko-KR" dirty="0" smtClean="0"/>
          </a:p>
        </p:txBody>
      </p:sp>
      <p:sp>
        <p:nvSpPr>
          <p:cNvPr id="4" name="슬라이드 번호 개체 틀 3"/>
          <p:cNvSpPr>
            <a:spLocks noGrp="1"/>
          </p:cNvSpPr>
          <p:nvPr>
            <p:ph type="sldNum" sz="quarter" idx="12"/>
          </p:nvPr>
        </p:nvSpPr>
        <p:spPr/>
        <p:txBody>
          <a:bodyPr/>
          <a:lstStyle/>
          <a:p>
            <a:fld id="{97238628-3C01-4A24-9F6D-C01A27F6F37F}" type="slidenum">
              <a:rPr lang="ko-KR" altLang="en-US" smtClean="0"/>
              <a:pPr/>
              <a:t>6</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2226334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2209428"/>
            <a:ext cx="7772400" cy="1225021"/>
          </a:xfrm>
        </p:spPr>
        <p:txBody>
          <a:bodyPr>
            <a:normAutofit/>
          </a:bodyPr>
          <a:lstStyle/>
          <a:p>
            <a:pPr algn="ctr"/>
            <a:r>
              <a:rPr lang="en-US" altLang="ko-KR" sz="3600" b="1" dirty="0" smtClean="0">
                <a:latin typeface="Calibri" panose="020F0502020204030204" pitchFamily="34" charset="0"/>
                <a:cs typeface="Calibri" panose="020F0502020204030204" pitchFamily="34" charset="0"/>
              </a:rPr>
              <a:t>Background</a:t>
            </a:r>
            <a:endParaRPr lang="ko-KR"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2964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333500"/>
            <a:ext cx="8291264" cy="3771636"/>
          </a:xfrm>
        </p:spPr>
        <p:txBody>
          <a:bodyPr/>
          <a:lstStyle/>
          <a:p>
            <a:pPr fontAlgn="base"/>
            <a:r>
              <a:rPr lang="en-US" altLang="ko-KR" dirty="0"/>
              <a:t>Personally Identifiable </a:t>
            </a:r>
            <a:r>
              <a:rPr lang="en-US" altLang="ko-KR" dirty="0" smtClean="0"/>
              <a:t>Information (PII)</a:t>
            </a:r>
          </a:p>
          <a:p>
            <a:pPr lvl="1" fontAlgn="base"/>
            <a:r>
              <a:rPr lang="en-US" altLang="ko-KR" dirty="0" smtClean="0"/>
              <a:t>Identifiers</a:t>
            </a:r>
            <a:r>
              <a:rPr lang="en-US" altLang="ko-KR" dirty="0"/>
              <a:t>, locations, passwords, </a:t>
            </a:r>
            <a:r>
              <a:rPr lang="en-US" altLang="ko-KR" dirty="0" err="1"/>
              <a:t>etc</a:t>
            </a:r>
            <a:endParaRPr lang="en-US" altLang="ko-KR" dirty="0" smtClean="0"/>
          </a:p>
          <a:p>
            <a:pPr fontAlgn="base"/>
            <a:endParaRPr lang="en-US" altLang="ko-KR" dirty="0"/>
          </a:p>
          <a:p>
            <a:pPr fontAlgn="base"/>
            <a:r>
              <a:rPr lang="en-US" altLang="ko-KR" dirty="0"/>
              <a:t>Transport </a:t>
            </a:r>
            <a:r>
              <a:rPr lang="en-US" altLang="ko-KR" dirty="0" smtClean="0"/>
              <a:t>security</a:t>
            </a:r>
          </a:p>
          <a:p>
            <a:pPr lvl="1" fontAlgn="base"/>
            <a:r>
              <a:rPr lang="en-US" altLang="ko-KR" dirty="0"/>
              <a:t>Encrypted (HTTPS</a:t>
            </a:r>
            <a:r>
              <a:rPr lang="en-US" altLang="ko-KR" dirty="0" smtClean="0"/>
              <a:t>)</a:t>
            </a:r>
            <a:endParaRPr lang="en-US" altLang="ko-KR" dirty="0"/>
          </a:p>
          <a:p>
            <a:pPr lvl="1" fontAlgn="base"/>
            <a:r>
              <a:rPr lang="en-US" altLang="ko-KR" dirty="0"/>
              <a:t>Plaintext (HTTP)</a:t>
            </a:r>
          </a:p>
          <a:p>
            <a:pPr fontAlgn="base"/>
            <a:endParaRPr lang="en-US" altLang="ko-KR" dirty="0"/>
          </a:p>
          <a:p>
            <a:pPr fontAlgn="base"/>
            <a:r>
              <a:rPr lang="en-US" altLang="ko-KR" dirty="0" smtClean="0"/>
              <a:t>Destination</a:t>
            </a:r>
            <a:endParaRPr lang="en-US" altLang="ko-KR" dirty="0"/>
          </a:p>
          <a:p>
            <a:pPr lvl="1" fontAlgn="base"/>
            <a:r>
              <a:rPr lang="en-US" altLang="ko-KR" dirty="0"/>
              <a:t>First party (app owner)</a:t>
            </a:r>
          </a:p>
          <a:p>
            <a:pPr lvl="1" fontAlgn="base"/>
            <a:r>
              <a:rPr lang="en-US" altLang="ko-KR" dirty="0" smtClean="0"/>
              <a:t>Third </a:t>
            </a:r>
            <a:r>
              <a:rPr lang="en-US" altLang="ko-KR" dirty="0"/>
              <a:t>party </a:t>
            </a:r>
            <a:r>
              <a:rPr lang="en-US" altLang="ko-KR" dirty="0" smtClean="0"/>
              <a:t>(advertising and </a:t>
            </a:r>
            <a:r>
              <a:rPr lang="en-US" altLang="ko-KR" dirty="0"/>
              <a:t>analytics)</a:t>
            </a:r>
          </a:p>
          <a:p>
            <a:pPr lvl="1" fontAlgn="base"/>
            <a:endParaRPr lang="en-US" altLang="ko-KR" dirty="0"/>
          </a:p>
        </p:txBody>
      </p:sp>
      <p:sp>
        <p:nvSpPr>
          <p:cNvPr id="2" name="제목 1"/>
          <p:cNvSpPr>
            <a:spLocks noGrp="1"/>
          </p:cNvSpPr>
          <p:nvPr>
            <p:ph type="title"/>
          </p:nvPr>
        </p:nvSpPr>
        <p:spPr/>
        <p:txBody>
          <a:bodyPr/>
          <a:lstStyle/>
          <a:p>
            <a:r>
              <a:rPr lang="en-US" altLang="ko-KR" dirty="0" smtClean="0"/>
              <a:t>Privacy Definition</a:t>
            </a:r>
            <a:endParaRPr lang="ko-KR" altLang="en-US" dirty="0"/>
          </a:p>
        </p:txBody>
      </p:sp>
      <p:pic>
        <p:nvPicPr>
          <p:cNvPr id="4" name="그림 3"/>
          <p:cNvPicPr>
            <a:picLocks noChangeAspect="1"/>
          </p:cNvPicPr>
          <p:nvPr/>
        </p:nvPicPr>
        <p:blipFill>
          <a:blip r:embed="rId3"/>
          <a:stretch>
            <a:fillRect/>
          </a:stretch>
        </p:blipFill>
        <p:spPr>
          <a:xfrm>
            <a:off x="5436723" y="2454232"/>
            <a:ext cx="1387927" cy="979332"/>
          </a:xfrm>
          <a:prstGeom prst="rect">
            <a:avLst/>
          </a:prstGeom>
        </p:spPr>
      </p:pic>
      <p:pic>
        <p:nvPicPr>
          <p:cNvPr id="6" name="그림 5"/>
          <p:cNvPicPr>
            <a:picLocks noChangeAspect="1"/>
          </p:cNvPicPr>
          <p:nvPr/>
        </p:nvPicPr>
        <p:blipFill>
          <a:blip r:embed="rId4"/>
          <a:stretch>
            <a:fillRect/>
          </a:stretch>
        </p:blipFill>
        <p:spPr>
          <a:xfrm>
            <a:off x="5220072" y="3774449"/>
            <a:ext cx="531174" cy="1099275"/>
          </a:xfrm>
          <a:prstGeom prst="rect">
            <a:avLst/>
          </a:prstGeom>
        </p:spPr>
      </p:pic>
      <p:pic>
        <p:nvPicPr>
          <p:cNvPr id="7" name="그림 6"/>
          <p:cNvPicPr>
            <a:picLocks noChangeAspect="1"/>
          </p:cNvPicPr>
          <p:nvPr/>
        </p:nvPicPr>
        <p:blipFill>
          <a:blip r:embed="rId5"/>
          <a:stretch>
            <a:fillRect/>
          </a:stretch>
        </p:blipFill>
        <p:spPr>
          <a:xfrm>
            <a:off x="6012787" y="3774449"/>
            <a:ext cx="1224136" cy="1099275"/>
          </a:xfrm>
          <a:prstGeom prst="rect">
            <a:avLst/>
          </a:prstGeom>
        </p:spPr>
      </p:pic>
      <p:pic>
        <p:nvPicPr>
          <p:cNvPr id="8" name="그림 7"/>
          <p:cNvPicPr>
            <a:picLocks noChangeAspect="1"/>
          </p:cNvPicPr>
          <p:nvPr/>
        </p:nvPicPr>
        <p:blipFill>
          <a:blip r:embed="rId6"/>
          <a:stretch>
            <a:fillRect/>
          </a:stretch>
        </p:blipFill>
        <p:spPr>
          <a:xfrm>
            <a:off x="5554573" y="1190778"/>
            <a:ext cx="1152225" cy="908798"/>
          </a:xfrm>
          <a:prstGeom prst="rect">
            <a:avLst/>
          </a:prstGeom>
        </p:spPr>
      </p:pic>
      <p:sp>
        <p:nvSpPr>
          <p:cNvPr id="9" name="슬라이드 번호 개체 틀 8"/>
          <p:cNvSpPr>
            <a:spLocks noGrp="1"/>
          </p:cNvSpPr>
          <p:nvPr>
            <p:ph type="sldNum" sz="quarter" idx="12"/>
          </p:nvPr>
        </p:nvSpPr>
        <p:spPr/>
        <p:txBody>
          <a:bodyPr/>
          <a:lstStyle/>
          <a:p>
            <a:fld id="{97238628-3C01-4A24-9F6D-C01A27F6F37F}" type="slidenum">
              <a:rPr lang="ko-KR" altLang="en-US" smtClean="0"/>
              <a:pPr/>
              <a:t>8</a:t>
            </a:fld>
            <a:r>
              <a:rPr lang="ko-KR" altLang="en-US" smtClean="0"/>
              <a:t> </a:t>
            </a:r>
            <a:r>
              <a:rPr lang="en-US" altLang="ko-KR" smtClean="0"/>
              <a:t>/ 23</a:t>
            </a:r>
            <a:endParaRPr lang="ko-KR" altLang="en-US" dirty="0"/>
          </a:p>
        </p:txBody>
      </p:sp>
      <p:sp>
        <p:nvSpPr>
          <p:cNvPr id="10" name="TextBox 9"/>
          <p:cNvSpPr txBox="1"/>
          <p:nvPr/>
        </p:nvSpPr>
        <p:spPr>
          <a:xfrm>
            <a:off x="7194448" y="1522250"/>
            <a:ext cx="1049960" cy="338554"/>
          </a:xfrm>
          <a:prstGeom prst="rect">
            <a:avLst/>
          </a:prstGeom>
          <a:noFill/>
        </p:spPr>
        <p:txBody>
          <a:bodyPr wrap="square" rtlCol="0" anchor="ctr">
            <a:spAutoFit/>
          </a:bodyPr>
          <a:lstStyle/>
          <a:p>
            <a:pPr algn="ctr"/>
            <a:r>
              <a:rPr lang="en-US" altLang="ko-KR" sz="1600" dirty="0" smtClean="0">
                <a:solidFill>
                  <a:schemeClr val="accent6"/>
                </a:solidFill>
                <a:latin typeface="Calibri" panose="020F0502020204030204" pitchFamily="34" charset="0"/>
                <a:cs typeface="Calibri" panose="020F0502020204030204" pitchFamily="34" charset="0"/>
              </a:rPr>
              <a:t>What</a:t>
            </a:r>
            <a:endParaRPr lang="ko-KR" altLang="en-US" sz="1600" dirty="0">
              <a:solidFill>
                <a:schemeClr val="accent6"/>
              </a:solidFill>
              <a:latin typeface="Calibri" panose="020F0502020204030204" pitchFamily="34" charset="0"/>
              <a:cs typeface="Calibri" panose="020F0502020204030204" pitchFamily="34" charset="0"/>
            </a:endParaRPr>
          </a:p>
        </p:txBody>
      </p:sp>
      <p:sp>
        <p:nvSpPr>
          <p:cNvPr id="11" name="TextBox 10"/>
          <p:cNvSpPr txBox="1"/>
          <p:nvPr/>
        </p:nvSpPr>
        <p:spPr>
          <a:xfrm>
            <a:off x="7199073" y="2794269"/>
            <a:ext cx="1049960" cy="338554"/>
          </a:xfrm>
          <a:prstGeom prst="rect">
            <a:avLst/>
          </a:prstGeom>
          <a:noFill/>
        </p:spPr>
        <p:txBody>
          <a:bodyPr wrap="square" rtlCol="0" anchor="ctr">
            <a:spAutoFit/>
          </a:bodyPr>
          <a:lstStyle/>
          <a:p>
            <a:pPr algn="ctr"/>
            <a:r>
              <a:rPr lang="en-US" altLang="ko-KR" sz="1600" dirty="0" smtClean="0">
                <a:solidFill>
                  <a:schemeClr val="accent6"/>
                </a:solidFill>
                <a:latin typeface="Calibri" panose="020F0502020204030204" pitchFamily="34" charset="0"/>
                <a:cs typeface="Calibri" panose="020F0502020204030204" pitchFamily="34" charset="0"/>
              </a:rPr>
              <a:t>How</a:t>
            </a:r>
            <a:endParaRPr lang="ko-KR" altLang="en-US" sz="1600" dirty="0">
              <a:solidFill>
                <a:schemeClr val="accent6"/>
              </a:solidFill>
              <a:latin typeface="Calibri" panose="020F0502020204030204" pitchFamily="34" charset="0"/>
              <a:cs typeface="Calibri" panose="020F0502020204030204" pitchFamily="34" charset="0"/>
            </a:endParaRPr>
          </a:p>
        </p:txBody>
      </p:sp>
      <p:sp>
        <p:nvSpPr>
          <p:cNvPr id="12" name="TextBox 11"/>
          <p:cNvSpPr txBox="1"/>
          <p:nvPr/>
        </p:nvSpPr>
        <p:spPr>
          <a:xfrm>
            <a:off x="7194448" y="4154809"/>
            <a:ext cx="1049960" cy="338554"/>
          </a:xfrm>
          <a:prstGeom prst="rect">
            <a:avLst/>
          </a:prstGeom>
          <a:noFill/>
        </p:spPr>
        <p:txBody>
          <a:bodyPr wrap="square" rtlCol="0" anchor="ctr">
            <a:spAutoFit/>
          </a:bodyPr>
          <a:lstStyle/>
          <a:p>
            <a:pPr algn="ctr"/>
            <a:r>
              <a:rPr lang="en-US" altLang="ko-KR" sz="1600" dirty="0" smtClean="0">
                <a:solidFill>
                  <a:schemeClr val="accent6"/>
                </a:solidFill>
                <a:latin typeface="Calibri" panose="020F0502020204030204" pitchFamily="34" charset="0"/>
                <a:cs typeface="Calibri" panose="020F0502020204030204" pitchFamily="34" charset="0"/>
              </a:rPr>
              <a:t>Whom</a:t>
            </a:r>
            <a:endParaRPr lang="ko-KR" altLang="en-US" sz="1600"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72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333500"/>
            <a:ext cx="8291264" cy="3771636"/>
          </a:xfrm>
        </p:spPr>
        <p:txBody>
          <a:bodyPr/>
          <a:lstStyle/>
          <a:p>
            <a:pPr fontAlgn="base"/>
            <a:r>
              <a:rPr lang="en-US" altLang="ko-KR" dirty="0" smtClean="0"/>
              <a:t>Data aggregation</a:t>
            </a:r>
          </a:p>
          <a:p>
            <a:pPr fontAlgn="base"/>
            <a:endParaRPr lang="en-US" altLang="ko-KR" dirty="0"/>
          </a:p>
          <a:p>
            <a:pPr fontAlgn="base"/>
            <a:endParaRPr lang="en-US" altLang="ko-KR" dirty="0" smtClean="0"/>
          </a:p>
          <a:p>
            <a:pPr fontAlgn="base"/>
            <a:endParaRPr lang="en-US" altLang="ko-KR" dirty="0"/>
          </a:p>
          <a:p>
            <a:pPr fontAlgn="base"/>
            <a:endParaRPr lang="en-US" altLang="ko-KR" dirty="0"/>
          </a:p>
          <a:p>
            <a:pPr fontAlgn="base"/>
            <a:r>
              <a:rPr lang="en-US" altLang="ko-KR" dirty="0" smtClean="0"/>
              <a:t>Eavesdropping</a:t>
            </a:r>
            <a:endParaRPr lang="en-US" altLang="ko-KR" dirty="0"/>
          </a:p>
        </p:txBody>
      </p:sp>
      <p:sp>
        <p:nvSpPr>
          <p:cNvPr id="2" name="제목 1"/>
          <p:cNvSpPr>
            <a:spLocks noGrp="1"/>
          </p:cNvSpPr>
          <p:nvPr>
            <p:ph type="title"/>
          </p:nvPr>
        </p:nvSpPr>
        <p:spPr/>
        <p:txBody>
          <a:bodyPr/>
          <a:lstStyle/>
          <a:p>
            <a:r>
              <a:rPr lang="en-US" altLang="ko-KR" dirty="0" smtClean="0"/>
              <a:t>Threat Model</a:t>
            </a:r>
            <a:endParaRPr lang="ko-KR" altLang="en-US" dirty="0"/>
          </a:p>
        </p:txBody>
      </p:sp>
      <p:grpSp>
        <p:nvGrpSpPr>
          <p:cNvPr id="4" name="그룹 3"/>
          <p:cNvGrpSpPr/>
          <p:nvPr/>
        </p:nvGrpSpPr>
        <p:grpSpPr>
          <a:xfrm>
            <a:off x="3203848" y="1333500"/>
            <a:ext cx="775414" cy="1259239"/>
            <a:chOff x="5689104" y="3145532"/>
            <a:chExt cx="864096" cy="1403255"/>
          </a:xfrm>
        </p:grpSpPr>
        <p:pic>
          <p:nvPicPr>
            <p:cNvPr id="7" name="Picture 2" descr="Android, logo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072" y="3586667"/>
              <a:ext cx="459070" cy="513196"/>
            </a:xfrm>
            <a:prstGeom prst="rect">
              <a:avLst/>
            </a:prstGeom>
            <a:noFill/>
            <a:extLst>
              <a:ext uri="{909E8E84-426E-40DD-AFC4-6F175D3DCCD1}">
                <a14:hiddenFill xmlns:a14="http://schemas.microsoft.com/office/drawing/2010/main">
                  <a:solidFill>
                    <a:srgbClr val="FFFFFF"/>
                  </a:solidFill>
                </a14:hiddenFill>
              </a:ext>
            </a:extLst>
          </p:spPr>
        </p:pic>
        <p:pic>
          <p:nvPicPr>
            <p:cNvPr id="8" name="그림 7"/>
            <p:cNvPicPr>
              <a:picLocks noChangeAspect="1"/>
            </p:cNvPicPr>
            <p:nvPr/>
          </p:nvPicPr>
          <p:blipFill rotWithShape="1">
            <a:blip r:embed="rId4" cstate="print">
              <a:extLst>
                <a:ext uri="{28A0092B-C50C-407E-A947-70E740481C1C}">
                  <a14:useLocalDpi xmlns:a14="http://schemas.microsoft.com/office/drawing/2010/main" val="0"/>
                </a:ext>
              </a:extLst>
            </a:blip>
            <a:srcRect l="19359" r="19063"/>
            <a:stretch/>
          </p:blipFill>
          <p:spPr>
            <a:xfrm>
              <a:off x="5689104" y="3145532"/>
              <a:ext cx="864096" cy="1403255"/>
            </a:xfrm>
            <a:prstGeom prst="rect">
              <a:avLst/>
            </a:prstGeom>
          </p:spPr>
        </p:pic>
      </p:grpSp>
      <p:grpSp>
        <p:nvGrpSpPr>
          <p:cNvPr id="9" name="그룹 8"/>
          <p:cNvGrpSpPr/>
          <p:nvPr/>
        </p:nvGrpSpPr>
        <p:grpSpPr>
          <a:xfrm>
            <a:off x="3194385" y="3219318"/>
            <a:ext cx="775414" cy="1259239"/>
            <a:chOff x="5689104" y="3145532"/>
            <a:chExt cx="864096" cy="1403255"/>
          </a:xfrm>
        </p:grpSpPr>
        <p:pic>
          <p:nvPicPr>
            <p:cNvPr id="10" name="Picture 2" descr="Android, logo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072" y="3586667"/>
              <a:ext cx="459070" cy="513196"/>
            </a:xfrm>
            <a:prstGeom prst="rect">
              <a:avLst/>
            </a:prstGeom>
            <a:noFill/>
            <a:extLst>
              <a:ext uri="{909E8E84-426E-40DD-AFC4-6F175D3DCCD1}">
                <a14:hiddenFill xmlns:a14="http://schemas.microsoft.com/office/drawing/2010/main">
                  <a:solidFill>
                    <a:srgbClr val="FFFFFF"/>
                  </a:solidFill>
                </a14:hiddenFill>
              </a:ext>
            </a:extLst>
          </p:spPr>
        </p:pic>
        <p:pic>
          <p:nvPicPr>
            <p:cNvPr id="11" name="그림 10"/>
            <p:cNvPicPr>
              <a:picLocks noChangeAspect="1"/>
            </p:cNvPicPr>
            <p:nvPr/>
          </p:nvPicPr>
          <p:blipFill rotWithShape="1">
            <a:blip r:embed="rId4" cstate="print">
              <a:extLst>
                <a:ext uri="{28A0092B-C50C-407E-A947-70E740481C1C}">
                  <a14:useLocalDpi xmlns:a14="http://schemas.microsoft.com/office/drawing/2010/main" val="0"/>
                </a:ext>
              </a:extLst>
            </a:blip>
            <a:srcRect l="19359" r="19063"/>
            <a:stretch/>
          </p:blipFill>
          <p:spPr>
            <a:xfrm>
              <a:off x="5689104" y="3145532"/>
              <a:ext cx="864096" cy="1403255"/>
            </a:xfrm>
            <a:prstGeom prst="rect">
              <a:avLst/>
            </a:prstGeom>
          </p:spPr>
        </p:pic>
      </p:grpSp>
      <p:pic>
        <p:nvPicPr>
          <p:cNvPr id="12" name="그림 11"/>
          <p:cNvPicPr>
            <a:picLocks noChangeAspect="1"/>
          </p:cNvPicPr>
          <p:nvPr/>
        </p:nvPicPr>
        <p:blipFill>
          <a:blip r:embed="rId5"/>
          <a:stretch>
            <a:fillRect/>
          </a:stretch>
        </p:blipFill>
        <p:spPr>
          <a:xfrm>
            <a:off x="4339797" y="1671242"/>
            <a:ext cx="1891590" cy="576765"/>
          </a:xfrm>
          <a:prstGeom prst="rect">
            <a:avLst/>
          </a:prstGeom>
        </p:spPr>
      </p:pic>
      <p:pic>
        <p:nvPicPr>
          <p:cNvPr id="13" name="그림 12"/>
          <p:cNvPicPr>
            <a:picLocks noChangeAspect="1"/>
          </p:cNvPicPr>
          <p:nvPr/>
        </p:nvPicPr>
        <p:blipFill>
          <a:blip r:embed="rId6"/>
          <a:stretch>
            <a:fillRect/>
          </a:stretch>
        </p:blipFill>
        <p:spPr>
          <a:xfrm>
            <a:off x="4339797" y="3578698"/>
            <a:ext cx="1891590" cy="757615"/>
          </a:xfrm>
          <a:prstGeom prst="rect">
            <a:avLst/>
          </a:prstGeom>
        </p:spPr>
      </p:pic>
      <p:sp>
        <p:nvSpPr>
          <p:cNvPr id="14" name="구름 13"/>
          <p:cNvSpPr/>
          <p:nvPr/>
        </p:nvSpPr>
        <p:spPr>
          <a:xfrm>
            <a:off x="6553200" y="1454904"/>
            <a:ext cx="1728016" cy="1186572"/>
          </a:xfrm>
          <a:prstGeom prst="cloud">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ko-KR" sz="1400" dirty="0">
                <a:latin typeface="Calibri" panose="020F0502020204030204" pitchFamily="34" charset="0"/>
                <a:cs typeface="Calibri" panose="020F0502020204030204" pitchFamily="34" charset="0"/>
              </a:rPr>
              <a:t>First/Third Party</a:t>
            </a:r>
            <a:endParaRPr lang="ko-KR" altLang="en-US" sz="1400" dirty="0">
              <a:latin typeface="Calibri" panose="020F0502020204030204" pitchFamily="34" charset="0"/>
              <a:cs typeface="Calibri" panose="020F0502020204030204" pitchFamily="34" charset="0"/>
            </a:endParaRPr>
          </a:p>
        </p:txBody>
      </p:sp>
      <p:sp>
        <p:nvSpPr>
          <p:cNvPr id="17" name="구름 16"/>
          <p:cNvSpPr/>
          <p:nvPr/>
        </p:nvSpPr>
        <p:spPr>
          <a:xfrm>
            <a:off x="6553200" y="3225352"/>
            <a:ext cx="1728016" cy="1186572"/>
          </a:xfrm>
          <a:prstGeom prst="cloud">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ko-KR" altLang="en-US" sz="1400" dirty="0">
              <a:latin typeface="Calibri" panose="020F0502020204030204" pitchFamily="34" charset="0"/>
              <a:cs typeface="Calibri" panose="020F0502020204030204" pitchFamily="34" charset="0"/>
            </a:endParaRPr>
          </a:p>
        </p:txBody>
      </p:sp>
      <p:sp>
        <p:nvSpPr>
          <p:cNvPr id="18" name="TextBox 17"/>
          <p:cNvSpPr txBox="1"/>
          <p:nvPr/>
        </p:nvSpPr>
        <p:spPr>
          <a:xfrm>
            <a:off x="6456766" y="1201316"/>
            <a:ext cx="1860069" cy="276999"/>
          </a:xfrm>
          <a:prstGeom prst="rect">
            <a:avLst/>
          </a:prstGeom>
          <a:noFill/>
        </p:spPr>
        <p:txBody>
          <a:bodyPr wrap="square" rtlCol="0" anchor="ctr">
            <a:spAutoFit/>
          </a:bodyPr>
          <a:lstStyle/>
          <a:p>
            <a:pPr algn="ctr"/>
            <a:r>
              <a:rPr lang="en-US" altLang="ko-KR" sz="1200" dirty="0" smtClean="0">
                <a:solidFill>
                  <a:srgbClr val="FF0000"/>
                </a:solidFill>
                <a:latin typeface="Calibri" panose="020F0502020204030204" pitchFamily="34" charset="0"/>
                <a:cs typeface="Calibri" panose="020F0502020204030204" pitchFamily="34" charset="0"/>
              </a:rPr>
              <a:t>Data aggregation</a:t>
            </a:r>
            <a:endParaRPr lang="ko-KR" altLang="en-US" sz="1200" dirty="0">
              <a:solidFill>
                <a:srgbClr val="FF0000"/>
              </a:solidFill>
              <a:latin typeface="Calibri" panose="020F0502020204030204" pitchFamily="34" charset="0"/>
              <a:cs typeface="Calibri" panose="020F0502020204030204" pitchFamily="34" charset="0"/>
            </a:endParaRPr>
          </a:p>
        </p:txBody>
      </p:sp>
      <p:sp>
        <p:nvSpPr>
          <p:cNvPr id="19" name="TextBox 18"/>
          <p:cNvSpPr txBox="1"/>
          <p:nvPr/>
        </p:nvSpPr>
        <p:spPr>
          <a:xfrm>
            <a:off x="3923928" y="3423125"/>
            <a:ext cx="2723327" cy="276999"/>
          </a:xfrm>
          <a:prstGeom prst="rect">
            <a:avLst/>
          </a:prstGeom>
          <a:noFill/>
        </p:spPr>
        <p:txBody>
          <a:bodyPr wrap="square" rtlCol="0" anchor="ctr">
            <a:spAutoFit/>
          </a:bodyPr>
          <a:lstStyle/>
          <a:p>
            <a:pPr algn="ctr"/>
            <a:r>
              <a:rPr lang="en-US" altLang="ko-KR" sz="1200" dirty="0" smtClean="0">
                <a:solidFill>
                  <a:srgbClr val="FF0000"/>
                </a:solidFill>
                <a:latin typeface="Calibri" panose="020F0502020204030204" pitchFamily="34" charset="0"/>
                <a:cs typeface="Calibri" panose="020F0502020204030204" pitchFamily="34" charset="0"/>
              </a:rPr>
              <a:t>Eavesdropping</a:t>
            </a:r>
            <a:endParaRPr lang="ko-KR" altLang="en-US" sz="1200" dirty="0">
              <a:solidFill>
                <a:srgbClr val="FF0000"/>
              </a:solidFill>
              <a:latin typeface="Calibri" panose="020F0502020204030204" pitchFamily="34" charset="0"/>
              <a:cs typeface="Calibri" panose="020F0502020204030204" pitchFamily="34" charset="0"/>
            </a:endParaRPr>
          </a:p>
        </p:txBody>
      </p:sp>
      <p:sp>
        <p:nvSpPr>
          <p:cNvPr id="20" name="슬라이드 번호 개체 틀 19"/>
          <p:cNvSpPr>
            <a:spLocks noGrp="1"/>
          </p:cNvSpPr>
          <p:nvPr>
            <p:ph type="sldNum" sz="quarter" idx="12"/>
          </p:nvPr>
        </p:nvSpPr>
        <p:spPr/>
        <p:txBody>
          <a:bodyPr/>
          <a:lstStyle/>
          <a:p>
            <a:fld id="{97238628-3C01-4A24-9F6D-C01A27F6F37F}" type="slidenum">
              <a:rPr lang="ko-KR" altLang="en-US" smtClean="0"/>
              <a:pPr/>
              <a:t>9</a:t>
            </a:fld>
            <a:r>
              <a:rPr lang="ko-KR" altLang="en-US" smtClean="0"/>
              <a:t> </a:t>
            </a:r>
            <a:r>
              <a:rPr lang="en-US" altLang="ko-KR" smtClean="0"/>
              <a:t>/ 23</a:t>
            </a:r>
            <a:endParaRPr lang="ko-KR" altLang="en-US" dirty="0"/>
          </a:p>
        </p:txBody>
      </p:sp>
    </p:spTree>
    <p:extLst>
      <p:ext uri="{BB962C8B-B14F-4D97-AF65-F5344CB8AC3E}">
        <p14:creationId xmlns:p14="http://schemas.microsoft.com/office/powerpoint/2010/main" val="19379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32860</TotalTime>
  <Words>2083</Words>
  <Application>Microsoft Office PowerPoint</Application>
  <PresentationFormat>화면 슬라이드 쇼(16:10)</PresentationFormat>
  <Paragraphs>289</Paragraphs>
  <Slides>23</Slides>
  <Notes>22</Notes>
  <HiddenSlides>0</HiddenSlides>
  <MMClips>0</MMClips>
  <ScaleCrop>false</ScaleCrop>
  <HeadingPairs>
    <vt:vector size="6" baseType="variant">
      <vt:variant>
        <vt:lpstr>사용한 글꼴</vt:lpstr>
      </vt:variant>
      <vt:variant>
        <vt:i4>4</vt:i4>
      </vt:variant>
      <vt:variant>
        <vt:lpstr>테마</vt:lpstr>
      </vt:variant>
      <vt:variant>
        <vt:i4>2</vt:i4>
      </vt:variant>
      <vt:variant>
        <vt:lpstr>슬라이드 제목</vt:lpstr>
      </vt:variant>
      <vt:variant>
        <vt:i4>23</vt:i4>
      </vt:variant>
    </vt:vector>
  </HeadingPairs>
  <TitlesOfParts>
    <vt:vector size="29" baseType="lpstr">
      <vt:lpstr>맑은 고딕</vt:lpstr>
      <vt:lpstr>Arial</vt:lpstr>
      <vt:lpstr>Calibri</vt:lpstr>
      <vt:lpstr>Segoe UI</vt:lpstr>
      <vt:lpstr>Office 테마</vt:lpstr>
      <vt:lpstr>디자인 사용자 지정</vt:lpstr>
      <vt:lpstr>Bug Fixes, Improvements, ... and Privacy Leaks:  A Longitudinal Study of PII Leaks Across Android App Versions  Jingjing Ren, Martina Lindorfery, Daniel J. Dubois, Ashwin Raoz, David Choffnes and Narseo Vallina-Rodriguez  NDSS Symposium 2018</vt:lpstr>
      <vt:lpstr>Outline</vt:lpstr>
      <vt:lpstr>Introduction</vt:lpstr>
      <vt:lpstr>Introduction</vt:lpstr>
      <vt:lpstr>Privacy Change of App</vt:lpstr>
      <vt:lpstr>Contributions</vt:lpstr>
      <vt:lpstr>Background</vt:lpstr>
      <vt:lpstr>Privacy Definition</vt:lpstr>
      <vt:lpstr>Threat Model</vt:lpstr>
      <vt:lpstr>Leak Definition</vt:lpstr>
      <vt:lpstr>Methodology</vt:lpstr>
      <vt:lpstr>Controlled Experiments</vt:lpstr>
      <vt:lpstr>Detecting PII Leaks</vt:lpstr>
      <vt:lpstr>Detecting PII Leaks (Cont.)</vt:lpstr>
      <vt:lpstr>Result</vt:lpstr>
      <vt:lpstr>Example: Pinterest</vt:lpstr>
      <vt:lpstr>Summary of Results</vt:lpstr>
      <vt:lpstr>Variations in PII Leaks</vt:lpstr>
      <vt:lpstr>HTTPS Adoption</vt:lpstr>
      <vt:lpstr>Third-Party Characterization</vt:lpstr>
      <vt:lpstr>Multidimensional analysis</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Naming and Addressing</dc:title>
  <dc:creator>Windows 사용자</dc:creator>
  <cp:lastModifiedBy>ykjung</cp:lastModifiedBy>
  <cp:revision>1603</cp:revision>
  <dcterms:created xsi:type="dcterms:W3CDTF">2019-01-03T16:32:28Z</dcterms:created>
  <dcterms:modified xsi:type="dcterms:W3CDTF">2020-11-25T02:16:10Z</dcterms:modified>
</cp:coreProperties>
</file>