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56" r:id="rId2"/>
    <p:sldId id="257" r:id="rId3"/>
    <p:sldId id="286" r:id="rId4"/>
    <p:sldId id="266" r:id="rId5"/>
    <p:sldId id="287" r:id="rId6"/>
    <p:sldId id="269" r:id="rId7"/>
    <p:sldId id="296" r:id="rId8"/>
    <p:sldId id="297" r:id="rId9"/>
    <p:sldId id="298" r:id="rId10"/>
    <p:sldId id="299" r:id="rId11"/>
    <p:sldId id="300" r:id="rId12"/>
    <p:sldId id="301" r:id="rId13"/>
    <p:sldId id="302" r:id="rId14"/>
    <p:sldId id="303" r:id="rId15"/>
    <p:sldId id="304" r:id="rId16"/>
    <p:sldId id="305" r:id="rId17"/>
    <p:sldId id="306" r:id="rId18"/>
    <p:sldId id="307" r:id="rId19"/>
    <p:sldId id="308" r:id="rId20"/>
    <p:sldId id="309" r:id="rId21"/>
    <p:sldId id="267" r:id="rId22"/>
    <p:sldId id="310" r:id="rId23"/>
    <p:sldId id="311" r:id="rId24"/>
    <p:sldId id="312" r:id="rId25"/>
    <p:sldId id="313" r:id="rId26"/>
    <p:sldId id="314" r:id="rId27"/>
    <p:sldId id="291" r:id="rId28"/>
    <p:sldId id="285" r:id="rId29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6968" autoAdjust="0"/>
  </p:normalViewPr>
  <p:slideViewPr>
    <p:cSldViewPr snapToGrid="0">
      <p:cViewPr varScale="1">
        <p:scale>
          <a:sx n="44" d="100"/>
          <a:sy n="44" d="100"/>
        </p:scale>
        <p:origin x="14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34889899-B5A9-443A-BDC8-B07527D6FB8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16411B97-6D63-457D-A1C8-F88B11EA197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62E0B8-FB9B-45A0-87F5-848419B39EDC}" type="datetimeFigureOut">
              <a:rPr lang="ko-KR" altLang="en-US" smtClean="0"/>
              <a:t>2020-12-02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D4DE0D28-D92F-4B37-8BD0-27E22ABD3DD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8AD62D4B-4943-44D9-91DD-020A4A9ACF0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0CEC71-AC8B-4370-82FF-F0723E856C2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617625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0" name="Shape 12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096884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85464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725934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385955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673067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613975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232817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963251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726541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466330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991022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922940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>
            <a:lvl1pPr>
              <a:defRPr sz="8000"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000">
                <a:solidFill>
                  <a:srgbClr val="92929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indent="228600" algn="ctr">
              <a:spcBef>
                <a:spcPts val="0"/>
              </a:spcBef>
              <a:buSzTx/>
              <a:buNone/>
              <a:defRPr sz="3000">
                <a:solidFill>
                  <a:srgbClr val="929292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indent="457200" algn="ctr">
              <a:spcBef>
                <a:spcPts val="0"/>
              </a:spcBef>
              <a:buSzTx/>
              <a:buNone/>
              <a:defRPr sz="3000">
                <a:solidFill>
                  <a:srgbClr val="929292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indent="685800" algn="ctr">
              <a:spcBef>
                <a:spcPts val="0"/>
              </a:spcBef>
              <a:buSzTx/>
              <a:buNone/>
              <a:defRPr sz="3000">
                <a:solidFill>
                  <a:srgbClr val="929292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indent="914400" algn="ctr">
              <a:spcBef>
                <a:spcPts val="0"/>
              </a:spcBef>
              <a:buSzTx/>
              <a:buNone/>
              <a:defRPr sz="3000">
                <a:solidFill>
                  <a:srgbClr val="929292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" name="바닥글 개체 틀 6"/>
          <p:cNvSpPr txBox="1"/>
          <p:nvPr/>
        </p:nvSpPr>
        <p:spPr>
          <a:xfrm>
            <a:off x="9038018" y="12897276"/>
            <a:ext cx="6307964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 defTabSz="914400">
              <a:defRPr sz="2400" b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Network Convergence &amp; Security Lab.</a:t>
            </a:r>
          </a:p>
        </p:txBody>
      </p:sp>
      <p:sp>
        <p:nvSpPr>
          <p:cNvPr id="1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–Johnny Appleseed"/>
          <p:cNvSpPr txBox="1">
            <a:spLocks noGrp="1"/>
          </p:cNvSpPr>
          <p:nvPr>
            <p:ph type="body" sz="quarter" idx="13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</a:lstStyle>
          <a:p>
            <a:r>
              <a:t>–Johnny Appleseed</a:t>
            </a:r>
          </a:p>
        </p:txBody>
      </p:sp>
      <p:sp>
        <p:nvSpPr>
          <p:cNvPr id="97" name="“Type a quote here.”"/>
          <p:cNvSpPr txBox="1">
            <a:spLocks noGrp="1"/>
          </p:cNvSpPr>
          <p:nvPr>
            <p:ph type="body" sz="quarter" idx="14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“Type a quote here.” </a:t>
            </a:r>
          </a:p>
        </p:txBody>
      </p:sp>
      <p:sp>
        <p:nvSpPr>
          <p:cNvPr id="9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Image"/>
          <p:cNvSpPr>
            <a:spLocks noGrp="1"/>
          </p:cNvSpPr>
          <p:nvPr>
            <p:ph type="pic" idx="13"/>
          </p:nvPr>
        </p:nvSpPr>
        <p:spPr>
          <a:xfrm>
            <a:off x="3125968" y="673100"/>
            <a:ext cx="18135601" cy="8737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3" name="Title Text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228600" algn="ctr">
              <a:spcBef>
                <a:spcPts val="0"/>
              </a:spcBef>
              <a:buSzTx/>
              <a:buNone/>
              <a:defRPr sz="5400"/>
            </a:lvl2pPr>
            <a:lvl3pPr marL="0" indent="457200" algn="ctr">
              <a:spcBef>
                <a:spcPts val="0"/>
              </a:spcBef>
              <a:buSzTx/>
              <a:buNone/>
              <a:defRPr sz="5400"/>
            </a:lvl3pPr>
            <a:lvl4pPr marL="0" indent="685800" algn="ctr">
              <a:spcBef>
                <a:spcPts val="0"/>
              </a:spcBef>
              <a:buSzTx/>
              <a:buNone/>
              <a:defRPr sz="5400"/>
            </a:lvl4pPr>
            <a:lvl5pPr marL="0" indent="91440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le Text"/>
          <p:cNvSpPr txBox="1">
            <a:spLocks noGrp="1"/>
          </p:cNvSpPr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>
            <a:lvl1pPr>
              <a:defRPr sz="10000"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r>
              <a:t>Title Text</a:t>
            </a:r>
          </a:p>
        </p:txBody>
      </p:sp>
      <p:sp>
        <p:nvSpPr>
          <p:cNvPr id="3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Image"/>
          <p:cNvSpPr>
            <a:spLocks noGrp="1"/>
          </p:cNvSpPr>
          <p:nvPr>
            <p:ph type="pic" sz="half" idx="13"/>
          </p:nvPr>
        </p:nvSpPr>
        <p:spPr>
          <a:xfrm>
            <a:off x="13165980" y="952500"/>
            <a:ext cx="9525001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41" name="Title Text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Title Text</a:t>
            </a:r>
          </a:p>
        </p:txBody>
      </p:sp>
      <p:sp>
        <p:nvSpPr>
          <p:cNvPr id="4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228600" algn="ctr">
              <a:spcBef>
                <a:spcPts val="0"/>
              </a:spcBef>
              <a:buSzTx/>
              <a:buNone/>
              <a:defRPr sz="5400"/>
            </a:lvl2pPr>
            <a:lvl3pPr marL="0" indent="457200" algn="ctr">
              <a:spcBef>
                <a:spcPts val="0"/>
              </a:spcBef>
              <a:buSzTx/>
              <a:buNone/>
              <a:defRPr sz="5400"/>
            </a:lvl3pPr>
            <a:lvl4pPr marL="0" indent="685800" algn="ctr">
              <a:spcBef>
                <a:spcPts val="0"/>
              </a:spcBef>
              <a:buSzTx/>
              <a:buNone/>
              <a:defRPr sz="5400"/>
            </a:lvl4pPr>
            <a:lvl5pPr marL="0" indent="91440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itle Text"/>
          <p:cNvSpPr txBox="1">
            <a:spLocks noGrp="1"/>
          </p:cNvSpPr>
          <p:nvPr>
            <p:ph type="title"/>
          </p:nvPr>
        </p:nvSpPr>
        <p:spPr>
          <a:xfrm>
            <a:off x="1032771" y="355600"/>
            <a:ext cx="22318458" cy="2286000"/>
          </a:xfrm>
          <a:prstGeom prst="rect">
            <a:avLst/>
          </a:prstGeom>
        </p:spPr>
        <p:txBody>
          <a:bodyPr/>
          <a:lstStyle>
            <a:lvl1pPr>
              <a:defRPr sz="10000"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r>
              <a:t>Title Text</a:t>
            </a:r>
          </a:p>
        </p:txBody>
      </p:sp>
      <p:sp>
        <p:nvSpPr>
          <p:cNvPr id="59" name="Body Level One…"/>
          <p:cNvSpPr txBox="1">
            <a:spLocks noGrp="1"/>
          </p:cNvSpPr>
          <p:nvPr>
            <p:ph type="body" idx="1"/>
          </p:nvPr>
        </p:nvSpPr>
        <p:spPr>
          <a:xfrm>
            <a:off x="701224" y="2604816"/>
            <a:ext cx="22981552" cy="10284368"/>
          </a:xfrm>
          <a:prstGeom prst="rect">
            <a:avLst/>
          </a:prstGeom>
        </p:spPr>
        <p:txBody>
          <a:bodyPr anchor="t"/>
          <a:lstStyle>
            <a:lvl1pPr>
              <a:spcBef>
                <a:spcPts val="1500"/>
              </a:spcBef>
              <a:defRPr sz="6000">
                <a:latin typeface="Trebuchet MS"/>
                <a:ea typeface="Trebuchet MS"/>
                <a:cs typeface="Trebuchet MS"/>
                <a:sym typeface="Trebuchet MS"/>
              </a:defRPr>
            </a:lvl1pPr>
            <a:lvl2pPr>
              <a:spcBef>
                <a:spcPts val="1200"/>
              </a:spcBef>
              <a:defRPr sz="4800">
                <a:latin typeface="Trebuchet MS"/>
                <a:ea typeface="Trebuchet MS"/>
                <a:cs typeface="Trebuchet MS"/>
                <a:sym typeface="Trebuchet MS"/>
              </a:defRPr>
            </a:lvl2pPr>
            <a:lvl3pPr>
              <a:spcBef>
                <a:spcPts val="1200"/>
              </a:spcBef>
              <a:defRPr sz="4800">
                <a:latin typeface="Trebuchet MS"/>
                <a:ea typeface="Trebuchet MS"/>
                <a:cs typeface="Trebuchet MS"/>
                <a:sym typeface="Trebuchet MS"/>
              </a:defRPr>
            </a:lvl3pPr>
            <a:lvl4pPr>
              <a:spcBef>
                <a:spcPts val="1200"/>
              </a:spcBef>
              <a:defRPr sz="4800">
                <a:latin typeface="Trebuchet MS"/>
                <a:ea typeface="Trebuchet MS"/>
                <a:cs typeface="Trebuchet MS"/>
                <a:sym typeface="Trebuchet MS"/>
              </a:defRPr>
            </a:lvl4pPr>
            <a:lvl5pPr>
              <a:spcBef>
                <a:spcPts val="1200"/>
              </a:spcBef>
              <a:defRPr sz="4800">
                <a:latin typeface="Trebuchet MS"/>
                <a:ea typeface="Trebuchet MS"/>
                <a:cs typeface="Trebuchet MS"/>
                <a:sym typeface="Trebuchet MS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0" name="바닥글 개체 틀 6"/>
          <p:cNvSpPr txBox="1"/>
          <p:nvPr/>
        </p:nvSpPr>
        <p:spPr>
          <a:xfrm>
            <a:off x="9038018" y="12897276"/>
            <a:ext cx="6307964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 defTabSz="914400">
              <a:defRPr sz="2400" b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Network Convergence &amp; Security Lab.</a:t>
            </a:r>
          </a:p>
        </p:txBody>
      </p:sp>
      <p:sp>
        <p:nvSpPr>
          <p:cNvPr id="6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2910770" y="12890266"/>
            <a:ext cx="453239" cy="46106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Image"/>
          <p:cNvSpPr>
            <a:spLocks noGrp="1"/>
          </p:cNvSpPr>
          <p:nvPr>
            <p:ph type="pic" sz="half" idx="13"/>
          </p:nvPr>
        </p:nvSpPr>
        <p:spPr>
          <a:xfrm>
            <a:off x="13169900" y="3149600"/>
            <a:ext cx="95250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9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70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Image"/>
          <p:cNvSpPr>
            <a:spLocks noGrp="1"/>
          </p:cNvSpPr>
          <p:nvPr>
            <p:ph type="pic" sz="quarter" idx="13"/>
          </p:nvPr>
        </p:nvSpPr>
        <p:spPr>
          <a:xfrm>
            <a:off x="15760700" y="7048500"/>
            <a:ext cx="740410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7" name="Image"/>
          <p:cNvSpPr>
            <a:spLocks noGrp="1"/>
          </p:cNvSpPr>
          <p:nvPr>
            <p:ph type="pic" sz="quarter" idx="14"/>
          </p:nvPr>
        </p:nvSpPr>
        <p:spPr>
          <a:xfrm>
            <a:off x="15760700" y="1130300"/>
            <a:ext cx="740410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8" name="Image"/>
          <p:cNvSpPr>
            <a:spLocks noGrp="1"/>
          </p:cNvSpPr>
          <p:nvPr>
            <p:ph type="pic" idx="15"/>
          </p:nvPr>
        </p:nvSpPr>
        <p:spPr>
          <a:xfrm>
            <a:off x="1206500" y="1130300"/>
            <a:ext cx="141732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hf hdr="0" ftr="0" dt="0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ITRC…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altLang="ko-KR" sz="7200" dirty="0"/>
              <a:t>Fill in the B l a n k s : Empirical Analysis of the Privacy Threats of Browser Form Autofill</a:t>
            </a:r>
            <a:endParaRPr sz="7200" dirty="0">
              <a:latin typeface="Trebuchet MS" panose="020B0603020202020204" pitchFamily="34" charset="0"/>
            </a:endParaRPr>
          </a:p>
        </p:txBody>
      </p:sp>
      <p:sp>
        <p:nvSpPr>
          <p:cNvPr id="4" name="ITRC…">
            <a:extLst>
              <a:ext uri="{FF2B5EF4-FFF2-40B4-BE49-F238E27FC236}">
                <a16:creationId xmlns:a16="http://schemas.microsoft.com/office/drawing/2014/main" id="{E8E7B0CD-4B51-4EEF-9D05-DEF63024DB90}"/>
              </a:ext>
            </a:extLst>
          </p:cNvPr>
          <p:cNvSpPr txBox="1">
            <a:spLocks/>
          </p:cNvSpPr>
          <p:nvPr/>
        </p:nvSpPr>
        <p:spPr>
          <a:xfrm>
            <a:off x="1778000" y="7175500"/>
            <a:ext cx="20828000" cy="4648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t">
            <a:normAutofit/>
          </a:bodyPr>
          <a:lstStyle>
            <a:lvl1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indent="228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457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685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9144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r>
              <a:rPr lang="en-US" altLang="ko-KR" sz="2800" dirty="0">
                <a:solidFill>
                  <a:schemeClr val="bg1">
                    <a:lumMod val="65000"/>
                  </a:schemeClr>
                </a:solidFill>
              </a:rPr>
              <a:t>Xu,</a:t>
            </a:r>
            <a:r>
              <a:rPr lang="ko-KR" altLang="en-US" sz="28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ko-KR" sz="2800" dirty="0">
                <a:solidFill>
                  <a:schemeClr val="bg1">
                    <a:lumMod val="65000"/>
                  </a:schemeClr>
                </a:solidFill>
              </a:rPr>
              <a:t>Lin </a:t>
            </a:r>
            <a:r>
              <a:rPr lang="en-US" altLang="ko-KR" sz="2800" dirty="0">
                <a:solidFill>
                  <a:schemeClr val="bg1">
                    <a:lumMod val="65000"/>
                  </a:schemeClr>
                </a:solidFill>
                <a:effectLst/>
              </a:rPr>
              <a:t>/ Panagiotis Ilia / Jason </a:t>
            </a:r>
            <a:r>
              <a:rPr lang="en-US" altLang="ko-KR" sz="2800" dirty="0" err="1">
                <a:solidFill>
                  <a:schemeClr val="bg1">
                    <a:lumMod val="65000"/>
                  </a:schemeClr>
                </a:solidFill>
                <a:effectLst/>
              </a:rPr>
              <a:t>Polakis</a:t>
            </a:r>
            <a:endParaRPr lang="en-US" altLang="ko-KR" sz="2800" dirty="0">
              <a:solidFill>
                <a:schemeClr val="bg1">
                  <a:lumMod val="65000"/>
                </a:schemeClr>
              </a:solidFill>
              <a:effectLst/>
            </a:endParaRPr>
          </a:p>
          <a:p>
            <a:endParaRPr lang="en-US" altLang="ko-KR" sz="2800" dirty="0">
              <a:solidFill>
                <a:schemeClr val="bg1">
                  <a:lumMod val="65000"/>
                </a:schemeClr>
              </a:solidFill>
              <a:effectLst/>
            </a:endParaRPr>
          </a:p>
          <a:p>
            <a:r>
              <a:rPr lang="en-US" altLang="ko-KR" sz="4000" dirty="0">
                <a:effectLst/>
              </a:rPr>
              <a:t>ACM CCS 2020</a:t>
            </a:r>
            <a:endParaRPr lang="en-US" sz="34400" dirty="0">
              <a:solidFill>
                <a:schemeClr val="bg1">
                  <a:lumMod val="65000"/>
                </a:schemeClr>
              </a:solidFill>
            </a:endParaRPr>
          </a:p>
          <a:p>
            <a:pPr hangingPunct="1"/>
            <a:endParaRPr lang="en-US" sz="4400" dirty="0"/>
          </a:p>
          <a:p>
            <a:pPr hangingPunct="1"/>
            <a:endParaRPr lang="en-US" sz="4400" dirty="0"/>
          </a:p>
          <a:p>
            <a:pPr hangingPunct="1"/>
            <a:r>
              <a:rPr lang="en-US" sz="3200" dirty="0"/>
              <a:t>SANGYOON SEOK</a:t>
            </a:r>
          </a:p>
          <a:p>
            <a:pPr hangingPunct="1"/>
            <a:r>
              <a:rPr lang="en-US" sz="3200" dirty="0"/>
              <a:t>20201202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80C847-25C3-4406-8E26-DD53ADE083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Threat Model</a:t>
            </a:r>
            <a:endParaRPr lang="ko-KR" alt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283CBD-F2A2-4EA4-94E1-2E7C3F3CF0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err="1"/>
              <a:t>Autofilling</a:t>
            </a:r>
            <a:r>
              <a:rPr lang="en-US" altLang="ko-KR" dirty="0"/>
              <a:t> hidden elements</a:t>
            </a:r>
          </a:p>
          <a:p>
            <a:pPr lvl="1"/>
            <a:r>
              <a:rPr lang="en-US" altLang="ko-KR" dirty="0"/>
              <a:t>Browsers generally populate all input fields which have corresponding value in the user’s autofill profile</a:t>
            </a:r>
          </a:p>
          <a:p>
            <a:pPr lvl="1"/>
            <a:endParaRPr lang="en-US" altLang="ko-KR" dirty="0"/>
          </a:p>
          <a:p>
            <a:pPr lvl="1"/>
            <a:r>
              <a:rPr lang="en-US" altLang="ko-KR" dirty="0"/>
              <a:t>A malicious website can hide input fields to exfiltrate sensitive information</a:t>
            </a:r>
          </a:p>
          <a:p>
            <a:pPr lvl="2"/>
            <a:r>
              <a:rPr lang="en-US" altLang="ko-KR" dirty="0"/>
              <a:t>The website can collect more information than the user intended</a:t>
            </a:r>
          </a:p>
          <a:p>
            <a:pPr lvl="1"/>
            <a:endParaRPr lang="en-US" altLang="ko-KR" dirty="0"/>
          </a:p>
          <a:p>
            <a:pPr lvl="1"/>
            <a:r>
              <a:rPr lang="en-US" altLang="ko-KR" dirty="0"/>
              <a:t>Browsers do not sufficiently detect and prevent deceptive practices using hidden input fields</a:t>
            </a:r>
          </a:p>
          <a:p>
            <a:pPr lvl="1"/>
            <a:endParaRPr lang="en-US" altLang="ko-KR" dirty="0"/>
          </a:p>
          <a:p>
            <a:endParaRPr lang="en-US" altLang="ko-KR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B00FADB-A3F6-4283-ACD3-5320F9FEC648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22746258" y="12890266"/>
            <a:ext cx="782265" cy="471924"/>
          </a:xfrm>
        </p:spPr>
        <p:txBody>
          <a:bodyPr/>
          <a:lstStyle/>
          <a:p>
            <a:fld id="{86CB4B4D-7CA3-9044-876B-883B54F8677D}" type="slidenum">
              <a:rPr lang="en-US" altLang="ko-KR" smtClean="0"/>
              <a:t>10</a:t>
            </a:fld>
            <a:r>
              <a:rPr lang="en-US" altLang="ko-KR" dirty="0"/>
              <a:t> /28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9119902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80C847-25C3-4406-8E26-DD53ADE083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Threat Model</a:t>
            </a:r>
            <a:endParaRPr lang="ko-KR" alt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283CBD-F2A2-4EA4-94E1-2E7C3F3CF0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Stealthy Data Exfiltration Techniques</a:t>
            </a:r>
          </a:p>
          <a:p>
            <a:pPr lvl="1"/>
            <a:endParaRPr lang="en-US" altLang="ko-KR" dirty="0"/>
          </a:p>
          <a:p>
            <a:endParaRPr lang="en-US" altLang="ko-KR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B00FADB-A3F6-4283-ACD3-5320F9FEC648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22746258" y="12890266"/>
            <a:ext cx="782265" cy="471924"/>
          </a:xfrm>
        </p:spPr>
        <p:txBody>
          <a:bodyPr/>
          <a:lstStyle/>
          <a:p>
            <a:fld id="{86CB4B4D-7CA3-9044-876B-883B54F8677D}" type="slidenum">
              <a:rPr lang="en-US" altLang="ko-KR" smtClean="0"/>
              <a:t>11</a:t>
            </a:fld>
            <a:r>
              <a:rPr lang="en-US" altLang="ko-KR" dirty="0"/>
              <a:t> /28</a:t>
            </a:r>
            <a:endParaRPr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6F1D3A0D-2FE6-4727-A852-AFEA450321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7213" y="4572000"/>
            <a:ext cx="18049573" cy="6539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964530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>
            <a:extLst>
              <a:ext uri="{FF2B5EF4-FFF2-40B4-BE49-F238E27FC236}">
                <a16:creationId xmlns:a16="http://schemas.microsoft.com/office/drawing/2014/main" id="{E4A080DF-AB99-4B0D-8724-9F2B4519E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Data Inference Attacks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23348863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80C847-25C3-4406-8E26-DD53ADE083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Field-Type Mismatch Attack</a:t>
            </a:r>
            <a:endParaRPr lang="ko-KR" alt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283CBD-F2A2-4EA4-94E1-2E7C3F3CF0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Most of the user information stored by browsers is populated in &lt;input&gt; and &lt;select&gt; tag elements</a:t>
            </a:r>
          </a:p>
          <a:p>
            <a:endParaRPr lang="en-US" altLang="ko-KR" dirty="0"/>
          </a:p>
          <a:p>
            <a:r>
              <a:rPr lang="en-US" altLang="ko-KR" dirty="0"/>
              <a:t>Browsers do not restrict the use of autofill profile of &lt;input&gt; tag to &lt;select&gt; tag</a:t>
            </a:r>
          </a:p>
          <a:p>
            <a:endParaRPr lang="en-US" altLang="ko-KR" dirty="0"/>
          </a:p>
          <a:p>
            <a:r>
              <a:rPr lang="en-US" altLang="ko-KR" dirty="0"/>
              <a:t>Attackers can use &lt;select&gt; tag (drop-down menu) with various values to find stored autofill profile</a:t>
            </a:r>
          </a:p>
          <a:p>
            <a:endParaRPr lang="en-US" altLang="ko-KR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B00FADB-A3F6-4283-ACD3-5320F9FEC648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22746258" y="12890266"/>
            <a:ext cx="782265" cy="471924"/>
          </a:xfrm>
        </p:spPr>
        <p:txBody>
          <a:bodyPr/>
          <a:lstStyle/>
          <a:p>
            <a:fld id="{86CB4B4D-7CA3-9044-876B-883B54F8677D}" type="slidenum">
              <a:rPr lang="en-US" altLang="ko-KR" smtClean="0"/>
              <a:t>13</a:t>
            </a:fld>
            <a:r>
              <a:rPr lang="en-US" altLang="ko-KR" dirty="0"/>
              <a:t> /28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39523390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80C847-25C3-4406-8E26-DD53ADE083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Autofill Preview Attack</a:t>
            </a:r>
            <a:endParaRPr lang="ko-KR" alt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283CBD-F2A2-4EA4-94E1-2E7C3F3CF0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If the preview window is displayed, some style properties change</a:t>
            </a:r>
          </a:p>
          <a:p>
            <a:pPr lvl="1"/>
            <a:r>
              <a:rPr lang="en-US" altLang="ko-KR" dirty="0"/>
              <a:t>Change 22 style properties (background-color, border-bottom-color, etc.)</a:t>
            </a:r>
          </a:p>
          <a:p>
            <a:r>
              <a:rPr lang="en-US" altLang="ko-KR" dirty="0"/>
              <a:t>If drop-down menu has a match for user’s profile, same change occurs here</a:t>
            </a:r>
          </a:p>
          <a:p>
            <a:endParaRPr lang="en-US" altLang="ko-KR" dirty="0"/>
          </a:p>
          <a:p>
            <a:r>
              <a:rPr lang="en-US" altLang="ko-KR" dirty="0"/>
              <a:t>If the attacker puts multiple drop-down menus with probing values, she can infer the user’s actual value</a:t>
            </a:r>
          </a:p>
          <a:p>
            <a:pPr lvl="1"/>
            <a:r>
              <a:rPr lang="en-US" altLang="ko-KR" dirty="0"/>
              <a:t>Replicate each candidate value across a unique set of drop-down menus</a:t>
            </a:r>
          </a:p>
          <a:p>
            <a:endParaRPr lang="en-US" altLang="ko-KR" dirty="0"/>
          </a:p>
          <a:p>
            <a:endParaRPr lang="en-US" altLang="ko-KR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B00FADB-A3F6-4283-ACD3-5320F9FEC648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22746258" y="12890266"/>
            <a:ext cx="782265" cy="471924"/>
          </a:xfrm>
        </p:spPr>
        <p:txBody>
          <a:bodyPr/>
          <a:lstStyle/>
          <a:p>
            <a:fld id="{86CB4B4D-7CA3-9044-876B-883B54F8677D}" type="slidenum">
              <a:rPr lang="en-US" altLang="ko-KR" smtClean="0"/>
              <a:t>14</a:t>
            </a:fld>
            <a:r>
              <a:rPr lang="en-US" altLang="ko-KR" dirty="0"/>
              <a:t> /28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56321719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80C847-25C3-4406-8E26-DD53ADE083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Dynamic Element Replacement Attack</a:t>
            </a:r>
            <a:endParaRPr lang="ko-KR" alt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283CBD-F2A2-4EA4-94E1-2E7C3F3CF0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Credit card number autofill functionality has restrictions</a:t>
            </a:r>
          </a:p>
          <a:p>
            <a:endParaRPr lang="en-US" altLang="ko-KR" dirty="0"/>
          </a:p>
          <a:p>
            <a:r>
              <a:rPr lang="en-US" altLang="ko-KR" dirty="0"/>
              <a:t>Dynamic element replacement is applied to trick the browser</a:t>
            </a:r>
          </a:p>
          <a:p>
            <a:pPr lvl="1"/>
            <a:r>
              <a:rPr lang="en-US" altLang="ko-KR" dirty="0"/>
              <a:t>Place multiple identical input elements in the page</a:t>
            </a:r>
          </a:p>
          <a:p>
            <a:pPr lvl="1"/>
            <a:r>
              <a:rPr lang="en-US" altLang="ko-KR" dirty="0"/>
              <a:t>Replace all the input elements with drop-down menu when the user clicks one of the input elements</a:t>
            </a:r>
          </a:p>
          <a:p>
            <a:pPr lvl="1"/>
            <a:r>
              <a:rPr lang="en-US" altLang="ko-KR" dirty="0"/>
              <a:t>Use autofill preview attack to infer the actual value</a:t>
            </a:r>
          </a:p>
          <a:p>
            <a:endParaRPr lang="en-US" altLang="ko-KR" dirty="0"/>
          </a:p>
          <a:p>
            <a:endParaRPr lang="en-US" altLang="ko-KR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B00FADB-A3F6-4283-ACD3-5320F9FEC648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22746258" y="12890266"/>
            <a:ext cx="782265" cy="471924"/>
          </a:xfrm>
        </p:spPr>
        <p:txBody>
          <a:bodyPr/>
          <a:lstStyle/>
          <a:p>
            <a:fld id="{86CB4B4D-7CA3-9044-876B-883B54F8677D}" type="slidenum">
              <a:rPr lang="en-US" altLang="ko-KR" smtClean="0"/>
              <a:t>15</a:t>
            </a:fld>
            <a:r>
              <a:rPr lang="en-US" altLang="ko-KR" dirty="0"/>
              <a:t> /28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57886623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>
            <a:extLst>
              <a:ext uri="{FF2B5EF4-FFF2-40B4-BE49-F238E27FC236}">
                <a16:creationId xmlns:a16="http://schemas.microsoft.com/office/drawing/2014/main" id="{E4A080DF-AB99-4B0D-8724-9F2B4519E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Browser mitigations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92215620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80C847-25C3-4406-8E26-DD53ADE083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Firefox</a:t>
            </a:r>
            <a:endParaRPr lang="ko-KR" alt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283CBD-F2A2-4EA4-94E1-2E7C3F3CF0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Firefox presents a notification that states what type of information will be autocompleted</a:t>
            </a:r>
          </a:p>
          <a:p>
            <a:endParaRPr lang="en-US" altLang="ko-KR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B00FADB-A3F6-4283-ACD3-5320F9FEC648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22746258" y="12890266"/>
            <a:ext cx="782265" cy="471924"/>
          </a:xfrm>
        </p:spPr>
        <p:txBody>
          <a:bodyPr/>
          <a:lstStyle/>
          <a:p>
            <a:fld id="{86CB4B4D-7CA3-9044-876B-883B54F8677D}" type="slidenum">
              <a:rPr lang="en-US" altLang="ko-KR" smtClean="0"/>
              <a:t>17</a:t>
            </a:fld>
            <a:r>
              <a:rPr lang="en-US" altLang="ko-KR" dirty="0"/>
              <a:t> /28</a:t>
            </a:r>
            <a:endParaRPr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9CF7E52-7CCF-437C-9DA6-EAECB51B67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3137" y="4890816"/>
            <a:ext cx="12277725" cy="7349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899441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80C847-25C3-4406-8E26-DD53ADE083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Firefox</a:t>
            </a:r>
            <a:endParaRPr lang="ko-KR" alt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283CBD-F2A2-4EA4-94E1-2E7C3F3CF0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Firefox notification only contains five high-level labels</a:t>
            </a:r>
          </a:p>
          <a:p>
            <a:pPr lvl="1"/>
            <a:r>
              <a:rPr lang="en-US" altLang="ko-KR" dirty="0"/>
              <a:t>Attackers can hide low-level elements to exfiltrate user information</a:t>
            </a:r>
          </a:p>
          <a:p>
            <a:endParaRPr lang="en-US" altLang="ko-KR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B00FADB-A3F6-4283-ACD3-5320F9FEC648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22746258" y="12890266"/>
            <a:ext cx="782265" cy="471924"/>
          </a:xfrm>
        </p:spPr>
        <p:txBody>
          <a:bodyPr/>
          <a:lstStyle/>
          <a:p>
            <a:fld id="{86CB4B4D-7CA3-9044-876B-883B54F8677D}" type="slidenum">
              <a:rPr lang="en-US" altLang="ko-KR" smtClean="0"/>
              <a:t>18</a:t>
            </a:fld>
            <a:r>
              <a:rPr lang="en-US" altLang="ko-KR" dirty="0"/>
              <a:t> /28</a:t>
            </a:r>
            <a:endParaRPr lang="ko-KR" altLang="en-US"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198C5BB7-435D-4FA2-AB9E-E80FD94A57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6758" y="4890816"/>
            <a:ext cx="20189586" cy="7170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293373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80C847-25C3-4406-8E26-DD53ADE083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Safari</a:t>
            </a:r>
            <a:endParaRPr lang="ko-KR" alt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283CBD-F2A2-4EA4-94E1-2E7C3F3CF0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Safari presents a notification for what type of information will be used for autofill functionality</a:t>
            </a:r>
          </a:p>
          <a:p>
            <a:endParaRPr lang="en-US" altLang="ko-KR" dirty="0"/>
          </a:p>
          <a:p>
            <a:r>
              <a:rPr lang="en-US" altLang="ko-KR" dirty="0"/>
              <a:t>Safari’s notification message provides additional fine-grained information</a:t>
            </a:r>
          </a:p>
          <a:p>
            <a:pPr lvl="1"/>
            <a:r>
              <a:rPr lang="en-US" altLang="ko-KR" dirty="0"/>
              <a:t>User can see all the detailed information that will be </a:t>
            </a:r>
            <a:r>
              <a:rPr lang="en-US" altLang="ko-KR" dirty="0" err="1"/>
              <a:t>autofilled</a:t>
            </a:r>
            <a:r>
              <a:rPr lang="en-US" altLang="ko-KR" dirty="0"/>
              <a:t> if she wants</a:t>
            </a:r>
          </a:p>
          <a:p>
            <a:pPr lvl="1"/>
            <a:endParaRPr lang="en-US" altLang="ko-KR" dirty="0"/>
          </a:p>
          <a:p>
            <a:r>
              <a:rPr lang="en-US" altLang="ko-KR" dirty="0"/>
              <a:t>Safari still can be attacked with the same approach with Firefox</a:t>
            </a:r>
          </a:p>
          <a:p>
            <a:pPr lvl="1"/>
            <a:endParaRPr lang="en-US" altLang="ko-KR" dirty="0"/>
          </a:p>
          <a:p>
            <a:pPr lvl="1"/>
            <a:endParaRPr lang="en-US" altLang="ko-KR" dirty="0"/>
          </a:p>
          <a:p>
            <a:pPr lvl="1"/>
            <a:endParaRPr lang="en-US" altLang="ko-KR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B00FADB-A3F6-4283-ACD3-5320F9FEC648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22746258" y="12890266"/>
            <a:ext cx="782265" cy="471924"/>
          </a:xfrm>
        </p:spPr>
        <p:txBody>
          <a:bodyPr/>
          <a:lstStyle/>
          <a:p>
            <a:fld id="{86CB4B4D-7CA3-9044-876B-883B54F8677D}" type="slidenum">
              <a:rPr lang="en-US" altLang="ko-KR" smtClean="0"/>
              <a:t>19</a:t>
            </a:fld>
            <a:r>
              <a:rPr lang="en-US" altLang="ko-KR" dirty="0"/>
              <a:t> /28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25181482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과제 개요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Outline</a:t>
            </a:r>
            <a:endParaRPr dirty="0"/>
          </a:p>
        </p:txBody>
      </p:sp>
      <p:sp>
        <p:nvSpPr>
          <p:cNvPr id="125" name="IITP 과제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 fontScale="62500" lnSpcReduction="20000"/>
          </a:bodyPr>
          <a:lstStyle/>
          <a:p>
            <a:r>
              <a:rPr lang="en-US" dirty="0"/>
              <a:t>Introduction</a:t>
            </a:r>
          </a:p>
          <a:p>
            <a:endParaRPr lang="en-US" altLang="ko-KR" dirty="0"/>
          </a:p>
          <a:p>
            <a:r>
              <a:rPr lang="en-US" dirty="0"/>
              <a:t>Background</a:t>
            </a:r>
          </a:p>
          <a:p>
            <a:endParaRPr lang="en-US" dirty="0"/>
          </a:p>
          <a:p>
            <a:r>
              <a:rPr lang="en-US" altLang="ko-KR" dirty="0"/>
              <a:t>Threat Model</a:t>
            </a:r>
          </a:p>
          <a:p>
            <a:endParaRPr lang="en-US" dirty="0"/>
          </a:p>
          <a:p>
            <a:r>
              <a:rPr lang="en-US" altLang="ko-KR" dirty="0"/>
              <a:t>Data Inference Attacks</a:t>
            </a:r>
          </a:p>
          <a:p>
            <a:endParaRPr lang="en-US" altLang="ko-KR" dirty="0"/>
          </a:p>
          <a:p>
            <a:r>
              <a:rPr lang="en-US" altLang="ko-KR" dirty="0"/>
              <a:t>Browser Mitigations</a:t>
            </a:r>
          </a:p>
          <a:p>
            <a:endParaRPr lang="en-US" dirty="0"/>
          </a:p>
          <a:p>
            <a:r>
              <a:rPr lang="en-US" altLang="ko-KR" dirty="0"/>
              <a:t>Non-Visible Element Detection</a:t>
            </a:r>
          </a:p>
          <a:p>
            <a:endParaRPr lang="en-US" altLang="ko-KR" dirty="0"/>
          </a:p>
          <a:p>
            <a:r>
              <a:rPr lang="en-US" altLang="ko-KR" dirty="0"/>
              <a:t>Countermeasure</a:t>
            </a:r>
          </a:p>
          <a:p>
            <a:endParaRPr lang="en-US" altLang="ko-KR" dirty="0"/>
          </a:p>
          <a:p>
            <a:r>
              <a:rPr lang="en-US" dirty="0"/>
              <a:t>Conclusion</a:t>
            </a:r>
            <a:endParaRPr dirty="0"/>
          </a:p>
        </p:txBody>
      </p:sp>
      <p:sp>
        <p:nvSpPr>
          <p:cNvPr id="12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2746258" y="12890266"/>
            <a:ext cx="782265" cy="47192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rPr smtClean="0"/>
              <a:t>2</a:t>
            </a:fld>
            <a:r>
              <a:rPr lang="en-US" altLang="ko-KR" dirty="0"/>
              <a:t> /28</a:t>
            </a:r>
            <a:endParaRPr dirty="0"/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>
            <a:extLst>
              <a:ext uri="{FF2B5EF4-FFF2-40B4-BE49-F238E27FC236}">
                <a16:creationId xmlns:a16="http://schemas.microsoft.com/office/drawing/2014/main" id="{E4A080DF-AB99-4B0D-8724-9F2B4519E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Non-Visible Element Detection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4271940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390FA3-3674-4E28-8B04-40FD06BAC0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Non-Visible Element Detection</a:t>
            </a:r>
            <a:endParaRPr lang="ko-KR" alt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CA38DE-0719-487E-9146-C1F7C59A91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CSS properties</a:t>
            </a:r>
          </a:p>
          <a:p>
            <a:pPr lvl="1"/>
            <a:r>
              <a:rPr lang="en-US" altLang="ko-KR" dirty="0"/>
              <a:t>Check options such as display, visibility, opacity, etc.</a:t>
            </a:r>
          </a:p>
          <a:p>
            <a:pPr lvl="1"/>
            <a:endParaRPr lang="en-US" altLang="ko-KR" dirty="0"/>
          </a:p>
          <a:p>
            <a:r>
              <a:rPr lang="en-US" altLang="ko-KR" dirty="0"/>
              <a:t>Covered by overlay</a:t>
            </a:r>
          </a:p>
          <a:p>
            <a:pPr lvl="1"/>
            <a:r>
              <a:rPr lang="en-US" altLang="ko-KR" dirty="0"/>
              <a:t>Estimate position and effective size of every element to determine which element is invisible</a:t>
            </a:r>
          </a:p>
          <a:p>
            <a:pPr lvl="1"/>
            <a:endParaRPr lang="en-US" altLang="ko-KR" dirty="0"/>
          </a:p>
          <a:p>
            <a:r>
              <a:rPr lang="en-US" altLang="ko-KR" dirty="0"/>
              <a:t>Additional visual obstacles</a:t>
            </a:r>
          </a:p>
          <a:p>
            <a:pPr lvl="1"/>
            <a:r>
              <a:rPr lang="en-US" altLang="ko-KR" dirty="0"/>
              <a:t>Popup overlays</a:t>
            </a:r>
          </a:p>
          <a:p>
            <a:pPr lvl="1"/>
            <a:r>
              <a:rPr lang="en-US" altLang="ko-KR" dirty="0"/>
              <a:t>Website navigation and header</a:t>
            </a:r>
          </a:p>
          <a:p>
            <a:pPr lvl="1"/>
            <a:r>
              <a:rPr lang="en-US" altLang="ko-KR" dirty="0"/>
              <a:t>Cookie consent overlays</a:t>
            </a:r>
          </a:p>
          <a:p>
            <a:endParaRPr lang="ko-KR" altLang="en-US" dirty="0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1FAFC5AD-645C-4B85-B7EF-E33CA2E88840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22746258" y="12890266"/>
            <a:ext cx="782265" cy="471924"/>
          </a:xfrm>
        </p:spPr>
        <p:txBody>
          <a:bodyPr/>
          <a:lstStyle/>
          <a:p>
            <a:fld id="{86CB4B4D-7CA3-9044-876B-883B54F8677D}" type="slidenum">
              <a:rPr lang="en-US" altLang="ko-KR" smtClean="0"/>
              <a:t>21</a:t>
            </a:fld>
            <a:r>
              <a:rPr lang="en-US" altLang="ko-KR" dirty="0"/>
              <a:t> /28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36710749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390FA3-3674-4E28-8B04-40FD06BAC0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Measurements</a:t>
            </a:r>
            <a:endParaRPr lang="ko-KR" alt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CA38DE-0719-487E-9146-C1F7C59A91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Sites and pages with autofill functionality from Alexa Top 100K</a:t>
            </a:r>
            <a:endParaRPr lang="ko-KR" altLang="en-US" dirty="0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1FAFC5AD-645C-4B85-B7EF-E33CA2E88840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22746258" y="12890266"/>
            <a:ext cx="782265" cy="471924"/>
          </a:xfrm>
        </p:spPr>
        <p:txBody>
          <a:bodyPr/>
          <a:lstStyle/>
          <a:p>
            <a:fld id="{86CB4B4D-7CA3-9044-876B-883B54F8677D}" type="slidenum">
              <a:rPr lang="en-US" altLang="ko-KR" smtClean="0"/>
              <a:t>22</a:t>
            </a:fld>
            <a:r>
              <a:rPr lang="en-US" altLang="ko-KR" dirty="0"/>
              <a:t> /28</a:t>
            </a:r>
            <a:endParaRPr lang="ko-KR" altLang="en-US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B0498CE5-EF8D-454C-9C2D-064722D2A2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7943" y="5443554"/>
            <a:ext cx="19520724" cy="4606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875497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390FA3-3674-4E28-8B04-40FD06BAC0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Measurements</a:t>
            </a:r>
            <a:endParaRPr lang="ko-KR" alt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CA38DE-0719-487E-9146-C1F7C59A91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Used deceptive technique in websites</a:t>
            </a:r>
            <a:endParaRPr lang="ko-KR" altLang="en-US" dirty="0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1FAFC5AD-645C-4B85-B7EF-E33CA2E88840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22746258" y="12890266"/>
            <a:ext cx="782265" cy="471924"/>
          </a:xfrm>
        </p:spPr>
        <p:txBody>
          <a:bodyPr/>
          <a:lstStyle/>
          <a:p>
            <a:fld id="{86CB4B4D-7CA3-9044-876B-883B54F8677D}" type="slidenum">
              <a:rPr lang="en-US" altLang="ko-KR" smtClean="0"/>
              <a:t>23</a:t>
            </a:fld>
            <a:r>
              <a:rPr lang="en-US" altLang="ko-KR" dirty="0"/>
              <a:t> /28</a:t>
            </a:r>
            <a:endParaRPr lang="ko-KR" altLang="en-US"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DF2A8E3D-B2EA-49A4-B691-B6C983A951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7118" y="4098472"/>
            <a:ext cx="12809764" cy="7215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861751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>
            <a:extLst>
              <a:ext uri="{FF2B5EF4-FFF2-40B4-BE49-F238E27FC236}">
                <a16:creationId xmlns:a16="http://schemas.microsoft.com/office/drawing/2014/main" id="{E4A080DF-AB99-4B0D-8724-9F2B4519E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Countermeasure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22945296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390FA3-3674-4E28-8B04-40FD06BAC0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Chrome extension</a:t>
            </a:r>
            <a:endParaRPr lang="ko-KR" alt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CA38DE-0719-487E-9146-C1F7C59A91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The extension is developed to mitigate autofill functionality attack</a:t>
            </a:r>
          </a:p>
          <a:p>
            <a:pPr lvl="1"/>
            <a:endParaRPr lang="en-US" altLang="ko-KR" dirty="0"/>
          </a:p>
          <a:p>
            <a:r>
              <a:rPr lang="en-US" altLang="ko-KR" dirty="0"/>
              <a:t>The extension parses the DOM to identify all the form elements and identify hidden elements</a:t>
            </a:r>
          </a:p>
          <a:p>
            <a:pPr lvl="1"/>
            <a:endParaRPr lang="en-US" altLang="ko-KR" dirty="0"/>
          </a:p>
          <a:p>
            <a:r>
              <a:rPr lang="en-US" altLang="ko-KR" dirty="0"/>
              <a:t>The extension shows warning to the users or automatically removes hidden elements from the page</a:t>
            </a:r>
          </a:p>
          <a:p>
            <a:endParaRPr lang="ko-KR" altLang="en-US" dirty="0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1FAFC5AD-645C-4B85-B7EF-E33CA2E88840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22746258" y="12890266"/>
            <a:ext cx="782265" cy="471924"/>
          </a:xfrm>
        </p:spPr>
        <p:txBody>
          <a:bodyPr/>
          <a:lstStyle/>
          <a:p>
            <a:fld id="{86CB4B4D-7CA3-9044-876B-883B54F8677D}" type="slidenum">
              <a:rPr lang="en-US" altLang="ko-KR" smtClean="0"/>
              <a:t>25</a:t>
            </a:fld>
            <a:r>
              <a:rPr lang="en-US" altLang="ko-KR" dirty="0"/>
              <a:t> /28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49657099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390FA3-3674-4E28-8B04-40FD06BAC0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Chrome extension</a:t>
            </a:r>
            <a:endParaRPr lang="ko-KR" alt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CA38DE-0719-487E-9146-C1F7C59A91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The extension takes </a:t>
            </a:r>
            <a:r>
              <a:rPr lang="en-US" altLang="ko-KR" u="sng" dirty="0"/>
              <a:t>13.09ms</a:t>
            </a:r>
            <a:r>
              <a:rPr lang="en-US" altLang="ko-KR" dirty="0"/>
              <a:t> on average to parse the page and detect all the hidden elements</a:t>
            </a:r>
          </a:p>
          <a:p>
            <a:pPr lvl="1"/>
            <a:r>
              <a:rPr lang="en-US" altLang="ko-KR" dirty="0"/>
              <a:t>The performance impact of the extension is negligible</a:t>
            </a:r>
          </a:p>
          <a:p>
            <a:pPr lvl="1"/>
            <a:endParaRPr lang="en-US" altLang="ko-KR" dirty="0"/>
          </a:p>
          <a:p>
            <a:r>
              <a:rPr lang="en-US" altLang="ko-KR" dirty="0"/>
              <a:t>The extension can be detected based on its unique behavior and targeted by browser fingerprinting</a:t>
            </a:r>
          </a:p>
          <a:p>
            <a:pPr lvl="1"/>
            <a:r>
              <a:rPr lang="en-US" altLang="ko-KR" dirty="0"/>
              <a:t>The</a:t>
            </a:r>
            <a:r>
              <a:rPr lang="ko-KR" altLang="en-US" dirty="0"/>
              <a:t> </a:t>
            </a:r>
            <a:r>
              <a:rPr lang="en-US" altLang="ko-KR" dirty="0"/>
              <a:t>risk</a:t>
            </a:r>
            <a:r>
              <a:rPr lang="ko-KR" altLang="en-US" dirty="0"/>
              <a:t> </a:t>
            </a:r>
            <a:r>
              <a:rPr lang="en-US" altLang="ko-KR" dirty="0"/>
              <a:t>of</a:t>
            </a:r>
            <a:r>
              <a:rPr lang="ko-KR" altLang="en-US" dirty="0"/>
              <a:t> </a:t>
            </a:r>
            <a:r>
              <a:rPr lang="en-US" altLang="ko-KR" dirty="0"/>
              <a:t>autofill</a:t>
            </a:r>
            <a:r>
              <a:rPr lang="ko-KR" altLang="en-US" dirty="0"/>
              <a:t> </a:t>
            </a:r>
            <a:r>
              <a:rPr lang="en-US" altLang="ko-KR" dirty="0"/>
              <a:t>attack</a:t>
            </a:r>
            <a:r>
              <a:rPr lang="ko-KR" altLang="en-US" dirty="0"/>
              <a:t> </a:t>
            </a:r>
            <a:r>
              <a:rPr lang="en-US" altLang="ko-KR" dirty="0"/>
              <a:t>far outweighs the risk of installing the extension</a:t>
            </a:r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1FAFC5AD-645C-4B85-B7EF-E33CA2E88840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22746258" y="12890266"/>
            <a:ext cx="782265" cy="471924"/>
          </a:xfrm>
        </p:spPr>
        <p:txBody>
          <a:bodyPr/>
          <a:lstStyle/>
          <a:p>
            <a:fld id="{86CB4B4D-7CA3-9044-876B-883B54F8677D}" type="slidenum">
              <a:rPr lang="en-US" altLang="ko-KR" smtClean="0"/>
              <a:t>26</a:t>
            </a:fld>
            <a:r>
              <a:rPr lang="en-US" altLang="ko-KR" dirty="0"/>
              <a:t> /28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22291896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>
            <a:extLst>
              <a:ext uri="{FF2B5EF4-FFF2-40B4-BE49-F238E27FC236}">
                <a16:creationId xmlns:a16="http://schemas.microsoft.com/office/drawing/2014/main" id="{E4A080DF-AB99-4B0D-8724-9F2B4519E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Conclusion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12240738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B0EAF4-D690-42C4-A934-DBDCBC621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Conclusion</a:t>
            </a:r>
            <a:endParaRPr lang="ko-KR" alt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07E3DD-CD6C-4DC2-AE96-22886381BD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Browsers provide autofill functionality for better user experience</a:t>
            </a:r>
          </a:p>
          <a:p>
            <a:endParaRPr lang="en-US" altLang="ko-KR" dirty="0"/>
          </a:p>
          <a:p>
            <a:r>
              <a:rPr lang="en-US" altLang="ko-KR" dirty="0"/>
              <a:t>Autofill functionality can be misused for exfiltrating private and sensitive information</a:t>
            </a:r>
          </a:p>
          <a:p>
            <a:endParaRPr lang="en-US" altLang="ko-KR" dirty="0"/>
          </a:p>
          <a:p>
            <a:r>
              <a:rPr lang="en-US" altLang="ko-KR" dirty="0"/>
              <a:t>Using browser extension detecting hidden elements in webpages can prevent deceptive attack</a:t>
            </a:r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58AEC03-3F29-4B88-B140-E64CE432FE1F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22660496" y="12890266"/>
            <a:ext cx="953787" cy="471924"/>
          </a:xfrm>
        </p:spPr>
        <p:txBody>
          <a:bodyPr/>
          <a:lstStyle/>
          <a:p>
            <a:fld id="{86CB4B4D-7CA3-9044-876B-883B54F8677D}" type="slidenum">
              <a:rPr lang="en-US" altLang="ko-KR" smtClean="0"/>
              <a:t>28</a:t>
            </a:fld>
            <a:r>
              <a:rPr lang="en-US" altLang="ko-KR" dirty="0"/>
              <a:t> /28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13069675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>
            <a:extLst>
              <a:ext uri="{FF2B5EF4-FFF2-40B4-BE49-F238E27FC236}">
                <a16:creationId xmlns:a16="http://schemas.microsoft.com/office/drawing/2014/main" id="{E4A080DF-AB99-4B0D-8724-9F2B4519E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Introduction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68761376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과제 개요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/>
              <a:t>Introduction</a:t>
            </a:r>
            <a:endParaRPr dirty="0"/>
          </a:p>
        </p:txBody>
      </p:sp>
      <p:sp>
        <p:nvSpPr>
          <p:cNvPr id="125" name="IITP 과제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5400" dirty="0"/>
              <a:t>Completion of web forms is a considerable pain point for users</a:t>
            </a:r>
          </a:p>
          <a:p>
            <a:endParaRPr lang="en-US" sz="5400" dirty="0"/>
          </a:p>
          <a:p>
            <a:r>
              <a:rPr lang="en-US" sz="5400" dirty="0"/>
              <a:t>Form autofill capabilities are deployed to major browsers to minimize the hassle of completing and submitting web forms</a:t>
            </a:r>
          </a:p>
          <a:p>
            <a:endParaRPr lang="en-US" sz="5400" dirty="0"/>
          </a:p>
          <a:p>
            <a:r>
              <a:rPr lang="en-US" sz="5400" dirty="0"/>
              <a:t>Autofill functionality can be easily misused to exfiltrate sensitive and private information</a:t>
            </a:r>
            <a:endParaRPr lang="en-US" sz="4200" dirty="0"/>
          </a:p>
          <a:p>
            <a:pPr lvl="1"/>
            <a:endParaRPr lang="en-US" sz="4200" dirty="0"/>
          </a:p>
          <a:p>
            <a:endParaRPr lang="en-US" sz="5400" dirty="0"/>
          </a:p>
          <a:p>
            <a:endParaRPr lang="en-US" sz="5400" dirty="0"/>
          </a:p>
          <a:p>
            <a:endParaRPr lang="en-US" sz="4400" dirty="0"/>
          </a:p>
          <a:p>
            <a:endParaRPr sz="5400" dirty="0"/>
          </a:p>
        </p:txBody>
      </p:sp>
      <p:sp>
        <p:nvSpPr>
          <p:cNvPr id="12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2746257" y="12890266"/>
            <a:ext cx="782265" cy="47192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rPr smtClean="0"/>
              <a:t>4</a:t>
            </a:fld>
            <a:r>
              <a:rPr lang="en-US" altLang="ko-KR" dirty="0"/>
              <a:t> /28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20052195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>
            <a:extLst>
              <a:ext uri="{FF2B5EF4-FFF2-40B4-BE49-F238E27FC236}">
                <a16:creationId xmlns:a16="http://schemas.microsoft.com/office/drawing/2014/main" id="{E4A080DF-AB99-4B0D-8724-9F2B4519E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Background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41126774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80C847-25C3-4406-8E26-DD53ADE083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Browser Autofill</a:t>
            </a:r>
            <a:endParaRPr lang="ko-KR" alt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283CBD-F2A2-4EA4-94E1-2E7C3F3CF0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Creating autofill profile</a:t>
            </a:r>
          </a:p>
          <a:p>
            <a:pPr lvl="1"/>
            <a:r>
              <a:rPr lang="en-US" altLang="ko-KR" dirty="0"/>
              <a:t>A profile is automatically created when a user submits a form for the first time</a:t>
            </a:r>
          </a:p>
          <a:p>
            <a:pPr lvl="1"/>
            <a:r>
              <a:rPr lang="en-US" altLang="ko-KR" dirty="0"/>
              <a:t>Multi profile can be stored in the browser</a:t>
            </a:r>
          </a:p>
          <a:p>
            <a:pPr lvl="1"/>
            <a:endParaRPr lang="en-US" altLang="ko-KR" dirty="0"/>
          </a:p>
          <a:p>
            <a:r>
              <a:rPr lang="en-US" altLang="ko-KR" dirty="0"/>
              <a:t>Triggering autofill</a:t>
            </a:r>
          </a:p>
          <a:p>
            <a:pPr lvl="1"/>
            <a:r>
              <a:rPr lang="en-US" altLang="ko-KR" dirty="0"/>
              <a:t>The browser shows the stored autofill values when the user clicks on the form’s input field</a:t>
            </a:r>
          </a:p>
          <a:p>
            <a:pPr lvl="1"/>
            <a:r>
              <a:rPr lang="en-US" altLang="ko-KR" dirty="0"/>
              <a:t>The user can select from the values to trigger the autofill functionality</a:t>
            </a:r>
          </a:p>
          <a:p>
            <a:endParaRPr lang="en-US" altLang="ko-KR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B00FADB-A3F6-4283-ACD3-5320F9FEC648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22746258" y="12890266"/>
            <a:ext cx="782265" cy="471924"/>
          </a:xfrm>
        </p:spPr>
        <p:txBody>
          <a:bodyPr/>
          <a:lstStyle/>
          <a:p>
            <a:fld id="{86CB4B4D-7CA3-9044-876B-883B54F8677D}" type="slidenum">
              <a:rPr lang="en-US" altLang="ko-KR" smtClean="0"/>
              <a:t>6</a:t>
            </a:fld>
            <a:r>
              <a:rPr lang="en-US" altLang="ko-KR" dirty="0"/>
              <a:t> /28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2973396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80C847-25C3-4406-8E26-DD53ADE083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Browser Autofill</a:t>
            </a:r>
            <a:endParaRPr lang="ko-KR" alt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283CBD-F2A2-4EA4-94E1-2E7C3F3CF0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Autofill preview</a:t>
            </a:r>
          </a:p>
          <a:p>
            <a:pPr lvl="1"/>
            <a:r>
              <a:rPr lang="en-US" altLang="ko-KR" dirty="0"/>
              <a:t>The browser provides a preview when the user hovers the mouse over the shown autofill profile</a:t>
            </a:r>
          </a:p>
          <a:p>
            <a:pPr lvl="1"/>
            <a:r>
              <a:rPr lang="en-US" altLang="ko-KR" dirty="0"/>
              <a:t>The preview is not part of the DOM and not accessible to the page</a:t>
            </a:r>
          </a:p>
          <a:p>
            <a:pPr lvl="1"/>
            <a:endParaRPr lang="en-US" altLang="ko-KR" dirty="0"/>
          </a:p>
          <a:p>
            <a:endParaRPr lang="en-US" altLang="ko-KR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B00FADB-A3F6-4283-ACD3-5320F9FEC648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22746258" y="12890266"/>
            <a:ext cx="782265" cy="471924"/>
          </a:xfrm>
        </p:spPr>
        <p:txBody>
          <a:bodyPr/>
          <a:lstStyle/>
          <a:p>
            <a:fld id="{86CB4B4D-7CA3-9044-876B-883B54F8677D}" type="slidenum">
              <a:rPr lang="en-US" altLang="ko-KR" smtClean="0"/>
              <a:t>7</a:t>
            </a:fld>
            <a:r>
              <a:rPr lang="en-US" altLang="ko-KR" dirty="0"/>
              <a:t> /28</a:t>
            </a:r>
            <a:endParaRPr lang="ko-KR" altLang="en-US"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83BA1D6A-2065-4F39-9B43-3958B458D8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8834" y="6314002"/>
            <a:ext cx="13226332" cy="4992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97949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80C847-25C3-4406-8E26-DD53ADE083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Browser Autofill</a:t>
            </a:r>
            <a:endParaRPr lang="ko-KR" alt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283CBD-F2A2-4EA4-94E1-2E7C3F3CF0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Handling credit card information</a:t>
            </a:r>
          </a:p>
          <a:p>
            <a:pPr lvl="1"/>
            <a:r>
              <a:rPr lang="en-US" altLang="ko-KR" dirty="0"/>
              <a:t>Payment information is stored separately, and stricter mechanisms are employed for autofill functionality</a:t>
            </a:r>
          </a:p>
          <a:p>
            <a:pPr lvl="1"/>
            <a:endParaRPr lang="en-US" altLang="ko-KR" dirty="0"/>
          </a:p>
          <a:p>
            <a:pPr lvl="1"/>
            <a:r>
              <a:rPr lang="en-US" altLang="ko-KR" dirty="0"/>
              <a:t>Payment information autofill is not triggered by any other input categories</a:t>
            </a:r>
          </a:p>
          <a:p>
            <a:pPr lvl="2"/>
            <a:r>
              <a:rPr lang="en-US" altLang="ko-KR" dirty="0"/>
              <a:t>Ex) name, address, email, etc.</a:t>
            </a:r>
          </a:p>
          <a:p>
            <a:pPr lvl="1"/>
            <a:endParaRPr lang="en-US" altLang="ko-KR" dirty="0"/>
          </a:p>
          <a:p>
            <a:endParaRPr lang="en-US" altLang="ko-KR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B00FADB-A3F6-4283-ACD3-5320F9FEC648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22746258" y="12890266"/>
            <a:ext cx="782265" cy="471924"/>
          </a:xfrm>
        </p:spPr>
        <p:txBody>
          <a:bodyPr/>
          <a:lstStyle/>
          <a:p>
            <a:fld id="{86CB4B4D-7CA3-9044-876B-883B54F8677D}" type="slidenum">
              <a:rPr lang="en-US" altLang="ko-KR" smtClean="0"/>
              <a:t>8</a:t>
            </a:fld>
            <a:r>
              <a:rPr lang="en-US" altLang="ko-KR" dirty="0"/>
              <a:t> /28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90258850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>
            <a:extLst>
              <a:ext uri="{FF2B5EF4-FFF2-40B4-BE49-F238E27FC236}">
                <a16:creationId xmlns:a16="http://schemas.microsoft.com/office/drawing/2014/main" id="{E4A080DF-AB99-4B0D-8724-9F2B4519E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Threat Model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97097618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4318</TotalTime>
  <Words>808</Words>
  <Application>Microsoft Office PowerPoint</Application>
  <PresentationFormat>사용자 지정</PresentationFormat>
  <Paragraphs>154</Paragraphs>
  <Slides>28</Slides>
  <Notes>12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28</vt:i4>
      </vt:variant>
    </vt:vector>
  </HeadingPairs>
  <TitlesOfParts>
    <vt:vector size="34" baseType="lpstr">
      <vt:lpstr>Helvetica Neue</vt:lpstr>
      <vt:lpstr>Helvetica Neue Light</vt:lpstr>
      <vt:lpstr>Helvetica Neue Medium</vt:lpstr>
      <vt:lpstr>Calibri</vt:lpstr>
      <vt:lpstr>Trebuchet MS</vt:lpstr>
      <vt:lpstr>White</vt:lpstr>
      <vt:lpstr>Fill in the B l a n k s : Empirical Analysis of the Privacy Threats of Browser Form Autofill</vt:lpstr>
      <vt:lpstr>Outline</vt:lpstr>
      <vt:lpstr>Introduction</vt:lpstr>
      <vt:lpstr>Introduction</vt:lpstr>
      <vt:lpstr>Background</vt:lpstr>
      <vt:lpstr>Browser Autofill</vt:lpstr>
      <vt:lpstr>Browser Autofill</vt:lpstr>
      <vt:lpstr>Browser Autofill</vt:lpstr>
      <vt:lpstr>Threat Model</vt:lpstr>
      <vt:lpstr>Threat Model</vt:lpstr>
      <vt:lpstr>Threat Model</vt:lpstr>
      <vt:lpstr>Data Inference Attacks</vt:lpstr>
      <vt:lpstr>Field-Type Mismatch Attack</vt:lpstr>
      <vt:lpstr>Autofill Preview Attack</vt:lpstr>
      <vt:lpstr>Dynamic Element Replacement Attack</vt:lpstr>
      <vt:lpstr>Browser mitigations</vt:lpstr>
      <vt:lpstr>Firefox</vt:lpstr>
      <vt:lpstr>Firefox</vt:lpstr>
      <vt:lpstr>Safari</vt:lpstr>
      <vt:lpstr>Non-Visible Element Detection</vt:lpstr>
      <vt:lpstr>Non-Visible Element Detection</vt:lpstr>
      <vt:lpstr>Measurements</vt:lpstr>
      <vt:lpstr>Measurements</vt:lpstr>
      <vt:lpstr>Countermeasure</vt:lpstr>
      <vt:lpstr>Chrome extension</vt:lpstr>
      <vt:lpstr>Chrome extension</vt:lpstr>
      <vt:lpstr>Conclusion</vt:lpstr>
      <vt:lpstr>Conclusion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ITRC  AISRC (AI Security Research Center)</dc:title>
  <dc:creator>T</dc:creator>
  <cp:lastModifiedBy>상윤 석</cp:lastModifiedBy>
  <cp:revision>121</cp:revision>
  <dcterms:modified xsi:type="dcterms:W3CDTF">2020-12-01T21:03:21Z</dcterms:modified>
</cp:coreProperties>
</file>