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6" r:id="rId4"/>
    <p:sldId id="266" r:id="rId5"/>
    <p:sldId id="287" r:id="rId6"/>
    <p:sldId id="269" r:id="rId7"/>
    <p:sldId id="315" r:id="rId8"/>
    <p:sldId id="301" r:id="rId9"/>
    <p:sldId id="302" r:id="rId10"/>
    <p:sldId id="321" r:id="rId11"/>
    <p:sldId id="316" r:id="rId12"/>
    <p:sldId id="317" r:id="rId13"/>
    <p:sldId id="318" r:id="rId14"/>
    <p:sldId id="303" r:id="rId15"/>
    <p:sldId id="304" r:id="rId16"/>
    <p:sldId id="319" r:id="rId17"/>
    <p:sldId id="324" r:id="rId18"/>
    <p:sldId id="322" r:id="rId19"/>
    <p:sldId id="323" r:id="rId20"/>
    <p:sldId id="325" r:id="rId21"/>
    <p:sldId id="305" r:id="rId22"/>
    <p:sldId id="327" r:id="rId23"/>
    <p:sldId id="326" r:id="rId24"/>
    <p:sldId id="291" r:id="rId25"/>
    <p:sldId id="285" r:id="rId2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07" autoAdjust="0"/>
    <p:restoredTop sz="76968" autoAdjust="0"/>
  </p:normalViewPr>
  <p:slideViewPr>
    <p:cSldViewPr snapToGrid="0">
      <p:cViewPr>
        <p:scale>
          <a:sx n="50" d="100"/>
          <a:sy n="50" d="100"/>
        </p:scale>
        <p:origin x="67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34889899-B5A9-443A-BDC8-B07527D6FB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6411B97-6D63-457D-A1C8-F88B11EA19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2E0B8-FB9B-45A0-87F5-848419B39EDC}" type="datetimeFigureOut">
              <a:rPr lang="ko-KR" altLang="en-US" smtClean="0"/>
              <a:t>2021-02-09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DE0D28-D92F-4B37-8BD0-27E22ABD3D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AD62D4B-4943-44D9-91DD-020A4A9ACF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CEC71-AC8B-4370-82FF-F0723E856C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1762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968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730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4071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1397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3281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1053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9821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143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478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>
            <a:lvl1pPr>
              <a:defRPr sz="8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000">
                <a:solidFill>
                  <a:srgbClr val="92929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000">
                <a:solidFill>
                  <a:srgbClr val="92929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000">
                <a:solidFill>
                  <a:srgbClr val="92929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000">
                <a:solidFill>
                  <a:srgbClr val="92929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000">
                <a:solidFill>
                  <a:srgbClr val="92929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바닥글 개체 틀 6"/>
          <p:cNvSpPr txBox="1"/>
          <p:nvPr/>
        </p:nvSpPr>
        <p:spPr>
          <a:xfrm>
            <a:off x="9038018" y="12897276"/>
            <a:ext cx="630796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defTabSz="914400">
              <a:defRPr sz="2400" b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Network Convergence &amp; Security Lab.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7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>
            <a:lvl1pPr>
              <a:defRPr sz="10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Image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1032771" y="355600"/>
            <a:ext cx="22318458" cy="2286000"/>
          </a:xfrm>
          <a:prstGeom prst="rect">
            <a:avLst/>
          </a:prstGeom>
        </p:spPr>
        <p:txBody>
          <a:bodyPr/>
          <a:lstStyle>
            <a:lvl1pPr>
              <a:defRPr sz="100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idx="1"/>
          </p:nvPr>
        </p:nvSpPr>
        <p:spPr>
          <a:xfrm>
            <a:off x="701224" y="2604816"/>
            <a:ext cx="22981552" cy="10284368"/>
          </a:xfrm>
          <a:prstGeom prst="rect">
            <a:avLst/>
          </a:prstGeom>
        </p:spPr>
        <p:txBody>
          <a:bodyPr anchor="t"/>
          <a:lstStyle>
            <a:lvl1pPr>
              <a:spcBef>
                <a:spcPts val="1500"/>
              </a:spcBef>
              <a:defRPr sz="6000"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1200"/>
              </a:spcBef>
              <a:defRPr sz="4800"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1200"/>
              </a:spcBef>
              <a:defRPr sz="4800"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1200"/>
              </a:spcBef>
              <a:defRPr sz="4800"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1200"/>
              </a:spcBef>
              <a:defRPr sz="4800"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바닥글 개체 틀 6"/>
          <p:cNvSpPr txBox="1"/>
          <p:nvPr/>
        </p:nvSpPr>
        <p:spPr>
          <a:xfrm>
            <a:off x="9038018" y="12897276"/>
            <a:ext cx="630796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defTabSz="914400">
              <a:defRPr sz="2400" b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Network Convergence &amp; Security Lab.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678930" y="12890266"/>
            <a:ext cx="916919" cy="47192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altLang="ko-KR" smtClean="0"/>
              <a:pPr/>
              <a:t>‹#›</a:t>
            </a:fld>
            <a:r>
              <a:rPr lang="en-US" altLang="ko-KR" dirty="0"/>
              <a:t>/25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7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8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TRC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sz="7200" dirty="0" err="1"/>
              <a:t>AdGraph</a:t>
            </a:r>
            <a:r>
              <a:rPr lang="en-US" altLang="ko-KR" sz="7200" dirty="0"/>
              <a:t>: A graph-based approach to ad and tracker blocking</a:t>
            </a:r>
            <a:endParaRPr sz="7200" dirty="0">
              <a:latin typeface="Trebuchet MS" panose="020B0603020202020204" pitchFamily="34" charset="0"/>
            </a:endParaRPr>
          </a:p>
        </p:txBody>
      </p:sp>
      <p:sp>
        <p:nvSpPr>
          <p:cNvPr id="4" name="ITRC…">
            <a:extLst>
              <a:ext uri="{FF2B5EF4-FFF2-40B4-BE49-F238E27FC236}">
                <a16:creationId xmlns:a16="http://schemas.microsoft.com/office/drawing/2014/main" id="{E8E7B0CD-4B51-4EEF-9D05-DEF63024DB90}"/>
              </a:ext>
            </a:extLst>
          </p:cNvPr>
          <p:cNvSpPr txBox="1">
            <a:spLocks/>
          </p:cNvSpPr>
          <p:nvPr/>
        </p:nvSpPr>
        <p:spPr>
          <a:xfrm>
            <a:off x="1778000" y="7175500"/>
            <a:ext cx="208280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r>
              <a:rPr lang="en-US" altLang="ko-K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Iqbal, Umar / Snyder, Peter / Zhu, </a:t>
            </a:r>
            <a:r>
              <a:rPr lang="en-US" altLang="ko-KR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Shitong</a:t>
            </a:r>
            <a:r>
              <a:rPr lang="en-US" altLang="ko-K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/ </a:t>
            </a:r>
            <a:r>
              <a:rPr lang="en-US" altLang="ko-KR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Livshits</a:t>
            </a:r>
            <a:r>
              <a:rPr lang="en-US" altLang="ko-K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Benjamin / Qian, </a:t>
            </a:r>
            <a:r>
              <a:rPr lang="en-US" altLang="ko-KR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Zhiyun</a:t>
            </a:r>
            <a:r>
              <a:rPr lang="en-US" altLang="ko-K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/ Shafiq, Zubair</a:t>
            </a:r>
            <a:endParaRPr lang="en-US" altLang="ko-KR" sz="2800" dirty="0"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endParaRPr lang="en-US" altLang="ko-KR" sz="2800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r>
              <a:rPr lang="en-US" altLang="ko-KR" sz="4000" dirty="0"/>
              <a:t>IEEE</a:t>
            </a:r>
            <a:r>
              <a:rPr lang="ko-KR" altLang="en-US" sz="4000" dirty="0"/>
              <a:t> </a:t>
            </a:r>
            <a:r>
              <a:rPr lang="en-US" altLang="ko-KR" sz="4000" dirty="0"/>
              <a:t>Symposium</a:t>
            </a:r>
            <a:r>
              <a:rPr lang="ko-KR" altLang="en-US" sz="4000" dirty="0"/>
              <a:t> </a:t>
            </a:r>
            <a:r>
              <a:rPr lang="en-US" altLang="ko-KR" sz="4000" dirty="0"/>
              <a:t>on</a:t>
            </a:r>
            <a:r>
              <a:rPr lang="ko-KR" altLang="en-US" sz="4000" dirty="0"/>
              <a:t> </a:t>
            </a:r>
            <a:r>
              <a:rPr lang="en-US" altLang="ko-KR" sz="4000" dirty="0"/>
              <a:t>Security</a:t>
            </a:r>
            <a:r>
              <a:rPr lang="ko-KR" altLang="en-US" sz="4000" dirty="0"/>
              <a:t> </a:t>
            </a:r>
            <a:r>
              <a:rPr lang="en-US" altLang="ko-KR" sz="4000" dirty="0"/>
              <a:t>and</a:t>
            </a:r>
            <a:r>
              <a:rPr lang="ko-KR" altLang="en-US" sz="4000" dirty="0"/>
              <a:t> </a:t>
            </a:r>
            <a:r>
              <a:rPr lang="en-US" altLang="ko-KR" sz="4000" dirty="0"/>
              <a:t>Privacy 2020</a:t>
            </a:r>
            <a:endParaRPr lang="en-US" sz="34400" dirty="0">
              <a:solidFill>
                <a:schemeClr val="bg1">
                  <a:lumMod val="65000"/>
                </a:schemeClr>
              </a:solidFill>
            </a:endParaRPr>
          </a:p>
          <a:p>
            <a:pPr hangingPunct="1"/>
            <a:endParaRPr lang="en-US" sz="4400" dirty="0"/>
          </a:p>
          <a:p>
            <a:pPr hangingPunct="1"/>
            <a:endParaRPr lang="en-US" sz="4400" dirty="0"/>
          </a:p>
          <a:p>
            <a:pPr hangingPunct="1"/>
            <a:r>
              <a:rPr lang="en-US" sz="3200" dirty="0"/>
              <a:t>SANGYOON SEOK</a:t>
            </a:r>
          </a:p>
          <a:p>
            <a:pPr hangingPunct="1"/>
            <a:r>
              <a:rPr lang="en-US" sz="3200" dirty="0"/>
              <a:t>20210209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Graph Representation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224" y="2604816"/>
            <a:ext cx="11490776" cy="10284368"/>
          </a:xfrm>
        </p:spPr>
        <p:txBody>
          <a:bodyPr/>
          <a:lstStyle/>
          <a:p>
            <a:r>
              <a:rPr lang="en-US" altLang="ko-KR" dirty="0"/>
              <a:t>Nodes</a:t>
            </a:r>
          </a:p>
          <a:p>
            <a:pPr lvl="1"/>
            <a:r>
              <a:rPr lang="en-US" altLang="ko-KR" dirty="0"/>
              <a:t>HTML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Network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Script</a:t>
            </a:r>
          </a:p>
          <a:p>
            <a:endParaRPr lang="en-US" altLang="ko-K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398219-2E70-4289-9324-AC046BEB8DFE}"/>
              </a:ext>
            </a:extLst>
          </p:cNvPr>
          <p:cNvSpPr txBox="1">
            <a:spLocks/>
          </p:cNvSpPr>
          <p:nvPr/>
        </p:nvSpPr>
        <p:spPr>
          <a:xfrm>
            <a:off x="12192000" y="2604816"/>
            <a:ext cx="11490776" cy="10284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635000" marR="0" indent="-635000" algn="l" defTabSz="825500" latinLnBrk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6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1270000" marR="0" indent="-635000" algn="l" defTabSz="8255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2pPr>
            <a:lvl3pPr marL="1905000" marR="0" indent="-635000" algn="l" defTabSz="8255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3pPr>
            <a:lvl4pPr marL="2540000" marR="0" indent="-635000" algn="l" defTabSz="8255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4pPr>
            <a:lvl5pPr marL="3175000" marR="0" indent="-635000" algn="l" defTabSz="825500" latinLnBrk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Trebuchet MS"/>
                <a:ea typeface="Trebuchet MS"/>
                <a:cs typeface="Trebuchet MS"/>
                <a:sym typeface="Trebuchet MS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en-US" altLang="ko-KR" dirty="0"/>
              <a:t>Edges (directed only)</a:t>
            </a:r>
          </a:p>
          <a:p>
            <a:pPr lvl="1" hangingPunct="1"/>
            <a:r>
              <a:rPr lang="en-US" altLang="ko-KR" dirty="0"/>
              <a:t>Structural</a:t>
            </a:r>
          </a:p>
          <a:p>
            <a:pPr lvl="1" hangingPunct="1"/>
            <a:endParaRPr lang="en-US" altLang="ko-KR" dirty="0"/>
          </a:p>
          <a:p>
            <a:pPr lvl="1" hangingPunct="1"/>
            <a:r>
              <a:rPr lang="en-US" altLang="ko-KR" dirty="0"/>
              <a:t>Modification</a:t>
            </a:r>
          </a:p>
          <a:p>
            <a:pPr lvl="1" hangingPunct="1"/>
            <a:endParaRPr lang="en-US" altLang="ko-KR" dirty="0"/>
          </a:p>
          <a:p>
            <a:pPr lvl="1" hangingPunct="1"/>
            <a:r>
              <a:rPr lang="en-US" altLang="ko-KR" dirty="0"/>
              <a:t>Network</a:t>
            </a:r>
          </a:p>
          <a:p>
            <a:pPr hangingPunct="1"/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03AAB63-4F88-43A7-9D6B-6D7EFA4382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34" r="2032"/>
          <a:stretch/>
        </p:blipFill>
        <p:spPr>
          <a:xfrm>
            <a:off x="5664200" y="3900487"/>
            <a:ext cx="5146676" cy="400254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B9634D5-6159-4F96-A365-9A6D2204E7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487"/>
          <a:stretch/>
        </p:blipFill>
        <p:spPr>
          <a:xfrm>
            <a:off x="17930690" y="3582806"/>
            <a:ext cx="4815568" cy="4637904"/>
          </a:xfrm>
          <a:prstGeom prst="rect">
            <a:avLst/>
          </a:prstGeom>
        </p:spPr>
      </p:pic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12967AA-9047-4DBB-A366-4E1A5D89A6F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10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5714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F00E4C-F217-471C-8E14-F699E298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Nodes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7C96BAB-2799-46F3-BF49-EA0B6247E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HTML nodes</a:t>
            </a:r>
          </a:p>
          <a:p>
            <a:pPr lvl="1"/>
            <a:r>
              <a:rPr lang="en-US" altLang="ko-KR" dirty="0"/>
              <a:t>HTML elements in the page</a:t>
            </a:r>
          </a:p>
          <a:p>
            <a:pPr lvl="1"/>
            <a:r>
              <a:rPr lang="en-US" altLang="ko-KR" dirty="0"/>
              <a:t>Image tags, anchor tags, paragraph tags,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Network nodes</a:t>
            </a:r>
          </a:p>
          <a:p>
            <a:pPr lvl="1"/>
            <a:r>
              <a:rPr lang="en-US" altLang="ko-KR" dirty="0"/>
              <a:t>Remote resources</a:t>
            </a:r>
          </a:p>
          <a:p>
            <a:pPr lvl="1"/>
            <a:r>
              <a:rPr lang="en-US" altLang="ko-KR" dirty="0"/>
              <a:t>iframe, image file, ajax,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Script nodes </a:t>
            </a:r>
          </a:p>
          <a:p>
            <a:pPr lvl="1"/>
            <a:r>
              <a:rPr lang="en-US" altLang="ko-KR" dirty="0"/>
              <a:t>Body of JavaScript code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E77427-36B3-4B81-96AC-8F0A0BF2B07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11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643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F00E4C-F217-471C-8E14-F699E298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Edges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7C96BAB-2799-46F3-BF49-EA0B6247E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Structural edges</a:t>
            </a:r>
          </a:p>
          <a:p>
            <a:pPr lvl="1"/>
            <a:r>
              <a:rPr lang="en-US" altLang="ko-KR" dirty="0"/>
              <a:t>Relationship between two HTML nodes</a:t>
            </a:r>
          </a:p>
          <a:p>
            <a:pPr lvl="1"/>
            <a:r>
              <a:rPr lang="en-US" altLang="ko-KR" dirty="0"/>
              <a:t>Parent-child nodes, sibling nodes,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Modification edges</a:t>
            </a:r>
          </a:p>
          <a:p>
            <a:pPr lvl="1"/>
            <a:r>
              <a:rPr lang="en-US" altLang="ko-KR" dirty="0"/>
              <a:t>Creation, insertion, deletion, and modification of HTML node</a:t>
            </a:r>
          </a:p>
          <a:p>
            <a:pPr lvl="1"/>
            <a:r>
              <a:rPr lang="en-US" altLang="ko-KR" dirty="0"/>
              <a:t>From script node to HTML node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Network edges</a:t>
            </a:r>
          </a:p>
          <a:p>
            <a:pPr lvl="1"/>
            <a:r>
              <a:rPr lang="en-US" altLang="ko-KR" dirty="0"/>
              <a:t>Request for a remote resource</a:t>
            </a:r>
          </a:p>
          <a:p>
            <a:pPr lvl="1"/>
            <a:r>
              <a:rPr lang="en-US" altLang="ko-KR" dirty="0"/>
              <a:t>From script or HTML node to network node</a:t>
            </a:r>
          </a:p>
          <a:p>
            <a:pPr lvl="1"/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DD3F38-3A9E-4CDF-9E67-345FAE7121E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12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7489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F00E4C-F217-471C-8E14-F699E298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7C96BAB-2799-46F3-BF49-EA0B6247E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&lt;</a:t>
            </a:r>
            <a:r>
              <a:rPr lang="en-US" altLang="ko-KR" dirty="0" err="1"/>
              <a:t>img</a:t>
            </a:r>
            <a:r>
              <a:rPr lang="en-US" altLang="ko-KR" dirty="0"/>
              <a:t> </a:t>
            </a:r>
            <a:r>
              <a:rPr lang="en-US" altLang="ko-KR" dirty="0" err="1"/>
              <a:t>src</a:t>
            </a:r>
            <a:r>
              <a:rPr lang="en-US" altLang="ko-KR" dirty="0"/>
              <a:t>=“/example.png”&gt;</a:t>
            </a:r>
          </a:p>
          <a:p>
            <a:pPr lvl="1"/>
            <a:endParaRPr lang="ko-KR" altLang="en-US" dirty="0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5737119-A888-401E-9FA3-45509BA6128D}"/>
              </a:ext>
            </a:extLst>
          </p:cNvPr>
          <p:cNvGrpSpPr/>
          <p:nvPr/>
        </p:nvGrpSpPr>
        <p:grpSpPr>
          <a:xfrm>
            <a:off x="6111166" y="5607749"/>
            <a:ext cx="12161668" cy="3492708"/>
            <a:chOff x="7677281" y="5433578"/>
            <a:chExt cx="7764772" cy="2229964"/>
          </a:xfrm>
        </p:grpSpPr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EC7E21D5-8C9F-4F5D-830A-CE7C3E2474FD}"/>
                </a:ext>
              </a:extLst>
            </p:cNvPr>
            <p:cNvSpPr/>
            <p:nvPr/>
          </p:nvSpPr>
          <p:spPr>
            <a:xfrm>
              <a:off x="8011886" y="6161314"/>
              <a:ext cx="1502228" cy="1502228"/>
            </a:xfrm>
            <a:prstGeom prst="ellipse">
              <a:avLst/>
            </a:prstGeom>
            <a:solidFill>
              <a:srgbClr val="FFC00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ko-KR" alt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61738529-20AE-432C-BC42-45B399C6F722}"/>
                </a:ext>
              </a:extLst>
            </p:cNvPr>
            <p:cNvSpPr/>
            <p:nvPr/>
          </p:nvSpPr>
          <p:spPr>
            <a:xfrm>
              <a:off x="13367660" y="6161314"/>
              <a:ext cx="1502228" cy="1502228"/>
            </a:xfrm>
            <a:prstGeom prst="ellipse">
              <a:avLst/>
            </a:prstGeom>
            <a:solidFill>
              <a:srgbClr val="00B05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ko-KR" alt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4CEF6B05-F7A0-4A25-A3A1-8F021BFE9BBA}"/>
                </a:ext>
              </a:extLst>
            </p:cNvPr>
            <p:cNvCxnSpPr>
              <a:stCxn id="5" idx="6"/>
              <a:endCxn id="6" idx="2"/>
            </p:cNvCxnSpPr>
            <p:nvPr/>
          </p:nvCxnSpPr>
          <p:spPr>
            <a:xfrm>
              <a:off x="9514114" y="6912428"/>
              <a:ext cx="3853546" cy="0"/>
            </a:xfrm>
            <a:prstGeom prst="straightConnector1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C455F34-AAE9-47F9-8563-99E12B546E7A}"/>
                </a:ext>
              </a:extLst>
            </p:cNvPr>
            <p:cNvSpPr txBox="1"/>
            <p:nvPr/>
          </p:nvSpPr>
          <p:spPr>
            <a:xfrm>
              <a:off x="7677281" y="5433578"/>
              <a:ext cx="2199320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HTML node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11411A-C241-44EB-8EA9-B95EEB1B5A0D}"/>
                </a:ext>
              </a:extLst>
            </p:cNvPr>
            <p:cNvSpPr txBox="1"/>
            <p:nvPr/>
          </p:nvSpPr>
          <p:spPr>
            <a:xfrm>
              <a:off x="12795495" y="5433578"/>
              <a:ext cx="2646558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ko-KR" dirty="0"/>
                <a:t>Network</a:t>
              </a: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 node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FA6BEF-5C9E-4ACD-BCE5-29C15B4294B5}"/>
                </a:ext>
              </a:extLst>
            </p:cNvPr>
            <p:cNvSpPr txBox="1"/>
            <p:nvPr/>
          </p:nvSpPr>
          <p:spPr>
            <a:xfrm>
              <a:off x="8158983" y="6630299"/>
              <a:ext cx="1235916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&lt;</a:t>
              </a:r>
              <a:r>
                <a:rPr kumimoji="0" lang="en-US" altLang="ko-KR" sz="3000" b="1" i="0" u="none" strike="noStrike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img</a:t>
              </a: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&gt;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818945-4C5C-4F53-B262-32094FA1F745}"/>
                </a:ext>
              </a:extLst>
            </p:cNvPr>
            <p:cNvSpPr txBox="1"/>
            <p:nvPr/>
          </p:nvSpPr>
          <p:spPr>
            <a:xfrm>
              <a:off x="9972536" y="6889118"/>
              <a:ext cx="2936702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“/example.png”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B717650-AEE8-40FC-BEF7-300C2F9CB937}"/>
                </a:ext>
              </a:extLst>
            </p:cNvPr>
            <p:cNvSpPr txBox="1"/>
            <p:nvPr/>
          </p:nvSpPr>
          <p:spPr>
            <a:xfrm>
              <a:off x="10128829" y="6324861"/>
              <a:ext cx="2624116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ko-KR" dirty="0"/>
                <a:t>Network</a:t>
              </a: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 edge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FCB6D3-1389-4976-9BFE-934C26319BBA}"/>
                </a:ext>
              </a:extLst>
            </p:cNvPr>
            <p:cNvSpPr txBox="1"/>
            <p:nvPr/>
          </p:nvSpPr>
          <p:spPr>
            <a:xfrm>
              <a:off x="13367660" y="6575871"/>
              <a:ext cx="1502228" cy="5642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3000" b="1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rPr>
                <a:t>image</a:t>
              </a:r>
              <a:endParaRPr kumimoji="0" lang="ko-KR" altLang="en-US" sz="3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8" name="슬라이드 번호 개체 틀 17">
            <a:extLst>
              <a:ext uri="{FF2B5EF4-FFF2-40B4-BE49-F238E27FC236}">
                <a16:creationId xmlns:a16="http://schemas.microsoft.com/office/drawing/2014/main" id="{8A724D5D-7C97-4E3F-825A-4D5CFAC3B87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13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2130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Graph Construction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AdGraph’s</a:t>
            </a:r>
            <a:r>
              <a:rPr lang="en-US" altLang="ko-KR" dirty="0"/>
              <a:t> graph representation requires low level modifications to the browser.</a:t>
            </a:r>
          </a:p>
          <a:p>
            <a:endParaRPr lang="en-US" altLang="ko-KR" dirty="0"/>
          </a:p>
          <a:p>
            <a:r>
              <a:rPr lang="en-US" altLang="ko-KR" dirty="0" err="1"/>
              <a:t>AdGraph</a:t>
            </a:r>
            <a:r>
              <a:rPr lang="en-US" altLang="ko-KR" dirty="0"/>
              <a:t> is implemented on Chromium web browser with some module modifications.</a:t>
            </a:r>
          </a:p>
          <a:p>
            <a:pPr lvl="1"/>
            <a:r>
              <a:rPr lang="en-US" altLang="ko-KR" dirty="0"/>
              <a:t>Blink – HTML module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V8 – JavaScript module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E9E219-C04A-468A-85FE-F8F62CCB997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14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2171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Blink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Blink module is responsible for performing network requests, parsing HTML, user events, and rendering pages.</a:t>
            </a:r>
          </a:p>
          <a:p>
            <a:endParaRPr lang="en-US" altLang="ko-KR" dirty="0"/>
          </a:p>
          <a:p>
            <a:r>
              <a:rPr lang="en-US" altLang="ko-KR" dirty="0"/>
              <a:t>Blink module is modified to capture network requests, HTML node modification, communication with V8 module.</a:t>
            </a:r>
          </a:p>
          <a:p>
            <a:endParaRPr lang="en-US" altLang="ko-KR" dirty="0"/>
          </a:p>
          <a:p>
            <a:r>
              <a:rPr lang="en-US" altLang="ko-KR" dirty="0"/>
              <a:t>Modified Blink module binds the graph representation of the page to each page’s document object.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1C4D2D-6F0F-4DCD-A171-E32940358CF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15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8662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V8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V8 module is responsible for parsing and executing JavaScript.</a:t>
            </a:r>
          </a:p>
          <a:p>
            <a:endParaRPr lang="en-US" altLang="ko-KR" dirty="0"/>
          </a:p>
          <a:p>
            <a:r>
              <a:rPr lang="en-US" altLang="ko-KR" dirty="0"/>
              <a:t>V8 module is modified to associate every function to the script they are compiled from.</a:t>
            </a:r>
          </a:p>
          <a:p>
            <a:endParaRPr lang="en-US" altLang="ko-KR" dirty="0"/>
          </a:p>
          <a:p>
            <a:r>
              <a:rPr lang="en-US" altLang="ko-KR" dirty="0"/>
              <a:t>Modified V8 module can note which script caused document modifications or network requests.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B4828E-F4DB-49EE-BCF4-D3842D87AC7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16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738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Classification of </a:t>
            </a:r>
            <a:r>
              <a:rPr lang="en-US" altLang="ko-KR" dirty="0" err="1"/>
              <a:t>AdGraph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AdGraph</a:t>
            </a:r>
            <a:r>
              <a:rPr lang="en-US" altLang="ko-KR" dirty="0"/>
              <a:t> classifies network requests into AD or NON-AD based on provenance of a node and the context around it.</a:t>
            </a:r>
          </a:p>
          <a:p>
            <a:endParaRPr lang="en-US" altLang="ko-KR" dirty="0"/>
          </a:p>
          <a:p>
            <a:r>
              <a:rPr lang="en-US" altLang="ko-KR" dirty="0"/>
              <a:t>Examples of network requests</a:t>
            </a:r>
          </a:p>
          <a:p>
            <a:pPr lvl="1"/>
            <a:r>
              <a:rPr lang="en-US" altLang="ko-KR" dirty="0"/>
              <a:t>Image reference by &lt;</a:t>
            </a:r>
            <a:r>
              <a:rPr lang="en-US" altLang="ko-KR" dirty="0" err="1"/>
              <a:t>img</a:t>
            </a:r>
            <a:r>
              <a:rPr lang="en-US" altLang="ko-KR" dirty="0"/>
              <a:t>&gt; tag’s </a:t>
            </a:r>
            <a:r>
              <a:rPr lang="en-US" altLang="ko-KR" dirty="0" err="1"/>
              <a:t>src</a:t>
            </a:r>
            <a:r>
              <a:rPr lang="en-US" altLang="ko-KR" dirty="0"/>
              <a:t> attribute </a:t>
            </a:r>
          </a:p>
          <a:p>
            <a:pPr lvl="1"/>
            <a:r>
              <a:rPr lang="en-US" altLang="ko-KR" dirty="0"/>
              <a:t>New background image download due to CSS style rule change</a:t>
            </a:r>
          </a:p>
          <a:p>
            <a:pPr lvl="1"/>
            <a:r>
              <a:rPr lang="en-US" altLang="ko-KR" dirty="0"/>
              <a:t>Requests initiated directly by JavaScript code (AJAX, image objects not in DOM)</a:t>
            </a:r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B75F6E-374C-45B7-9575-1995BCBB58E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17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6313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Feature Extraction (1/2)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AdGraph’s</a:t>
            </a:r>
            <a:r>
              <a:rPr lang="en-US" altLang="ko-KR" dirty="0"/>
              <a:t> features are designed based on domain knowledge and expert intuition.</a:t>
            </a:r>
          </a:p>
          <a:p>
            <a:pPr lvl="1"/>
            <a:r>
              <a:rPr lang="en-US" altLang="ko-KR" dirty="0"/>
              <a:t>Large number of websites are manually analyzed to design features for </a:t>
            </a:r>
            <a:r>
              <a:rPr lang="en-US" altLang="ko-KR" dirty="0" err="1"/>
              <a:t>AdGraph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 err="1"/>
              <a:t>AdGraph’s</a:t>
            </a:r>
            <a:r>
              <a:rPr lang="en-US" altLang="ko-KR" dirty="0"/>
              <a:t> features are divided into two categories.</a:t>
            </a:r>
          </a:p>
          <a:p>
            <a:pPr lvl="1"/>
            <a:r>
              <a:rPr lang="en-US" altLang="ko-KR" dirty="0"/>
              <a:t>Structural features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Content features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18FD725-0F13-4AA8-9C27-776D5FEA484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18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5014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Feature Extraction (2/2)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223" y="2604816"/>
            <a:ext cx="12056833" cy="10284368"/>
          </a:xfrm>
        </p:spPr>
        <p:txBody>
          <a:bodyPr>
            <a:normAutofit/>
          </a:bodyPr>
          <a:lstStyle/>
          <a:p>
            <a:r>
              <a:rPr lang="en-US" altLang="ko-KR" dirty="0"/>
              <a:t>Structural features</a:t>
            </a:r>
          </a:p>
          <a:p>
            <a:pPr lvl="1"/>
            <a:r>
              <a:rPr lang="en-US" altLang="ko-KR" dirty="0"/>
              <a:t>Features about relationship between elements in the page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Content features</a:t>
            </a:r>
          </a:p>
          <a:p>
            <a:pPr lvl="1"/>
            <a:r>
              <a:rPr lang="en-US" altLang="ko-KR" dirty="0"/>
              <a:t>Features related to the values of individual nodes in the graph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A16A4B5-11B2-4851-8E11-199862281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2171" y="2400300"/>
            <a:ext cx="9585218" cy="9331864"/>
          </a:xfrm>
          <a:prstGeom prst="rect">
            <a:avLst/>
          </a:prstGeom>
        </p:spPr>
      </p:pic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727F2AD-AA33-450F-9119-E64CB418F92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19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2556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과제 개요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Outline</a:t>
            </a:r>
            <a:endParaRPr dirty="0"/>
          </a:p>
        </p:txBody>
      </p:sp>
      <p:sp>
        <p:nvSpPr>
          <p:cNvPr id="125" name="IITP 과제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endParaRPr lang="en-US" altLang="ko-KR" dirty="0"/>
          </a:p>
          <a:p>
            <a:r>
              <a:rPr lang="en-US" dirty="0"/>
              <a:t>Background</a:t>
            </a:r>
          </a:p>
          <a:p>
            <a:endParaRPr lang="en-US" dirty="0"/>
          </a:p>
          <a:p>
            <a:r>
              <a:rPr lang="en-US" altLang="ko-KR" dirty="0"/>
              <a:t>Design of </a:t>
            </a:r>
            <a:r>
              <a:rPr lang="en-US" altLang="ko-KR" dirty="0" err="1"/>
              <a:t>AdGraph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Evaluation</a:t>
            </a:r>
          </a:p>
          <a:p>
            <a:endParaRPr lang="en-US" altLang="ko-KR" dirty="0"/>
          </a:p>
          <a:p>
            <a:r>
              <a:rPr lang="en-US" dirty="0"/>
              <a:t>Conclusion</a:t>
            </a:r>
            <a:endParaRPr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148BFBD-27AC-4384-8DFC-EF39FDC1EAF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2</a:t>
            </a:fld>
            <a:r>
              <a:rPr lang="en-US" altLang="ko-KR"/>
              <a:t>/25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5DC04-94FF-43CD-A6E9-3DFAC19D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AdGraph</a:t>
            </a:r>
            <a:r>
              <a:rPr lang="en-US" altLang="ko-KR" dirty="0"/>
              <a:t> Classifier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A00B64-ED4C-4FF9-836A-9F329D69D4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err="1"/>
              <a:t>AdGraph</a:t>
            </a:r>
            <a:r>
              <a:rPr lang="en-US" altLang="ko-KR" dirty="0"/>
              <a:t> used random forest model for classifier.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err="1"/>
              <a:t>AdGraph</a:t>
            </a:r>
            <a:r>
              <a:rPr lang="en-US" altLang="ko-KR" dirty="0"/>
              <a:t> visited Alexa-10K websites to collect network requests for training dataset.</a:t>
            </a:r>
          </a:p>
          <a:p>
            <a:endParaRPr lang="en-US" altLang="ko-KR" dirty="0"/>
          </a:p>
          <a:p>
            <a:r>
              <a:rPr lang="en-US" altLang="ko-KR" dirty="0" err="1"/>
              <a:t>AdGraph</a:t>
            </a:r>
            <a:r>
              <a:rPr lang="en-US" altLang="ko-KR" dirty="0"/>
              <a:t> used 8 popular filter lists to label a large number of ad/tracking related network requests.</a:t>
            </a:r>
          </a:p>
          <a:p>
            <a:pPr lvl="1"/>
            <a:r>
              <a:rPr lang="en-US" altLang="ko-KR" dirty="0"/>
              <a:t>Ex) </a:t>
            </a:r>
            <a:r>
              <a:rPr lang="en-US" altLang="ko-KR" dirty="0" err="1"/>
              <a:t>EasyList</a:t>
            </a:r>
            <a:r>
              <a:rPr lang="en-US" altLang="ko-KR" dirty="0"/>
              <a:t> for AdBlock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9E4003-96D6-46E3-A116-CA8B569A2A2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20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6895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A080DF-AB99-4B0D-8724-9F2B4519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221562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030F6A-B100-48EB-9543-D17FAF89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Accuracy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023BDC-93F9-493E-B9D5-5517B4C1F1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10-fold validation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02E0410-064E-42F9-9812-D4C4B446D5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22</a:t>
            </a:fld>
            <a:r>
              <a:rPr lang="en-US" altLang="ko-KR"/>
              <a:t>/25</a:t>
            </a:r>
            <a:endParaRPr 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D6443EE-E711-4B80-B2DE-80F860DEE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910" y="4086225"/>
            <a:ext cx="19556179" cy="436245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EEF78E5-C1DE-4BA3-B52C-B7813C83CCAB}"/>
              </a:ext>
            </a:extLst>
          </p:cNvPr>
          <p:cNvSpPr/>
          <p:nvPr/>
        </p:nvSpPr>
        <p:spPr>
          <a:xfrm>
            <a:off x="20231100" y="7645400"/>
            <a:ext cx="1358900" cy="4191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60090159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B60480-D285-404C-9D8C-76A17D39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7188019-18CE-49D0-9DBE-527333665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689" y="3326265"/>
            <a:ext cx="11619140" cy="8443632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2FC155D0-D57E-44AC-8AE2-8E26492BF565}"/>
              </a:ext>
            </a:extLst>
          </p:cNvPr>
          <p:cNvSpPr/>
          <p:nvPr/>
        </p:nvSpPr>
        <p:spPr>
          <a:xfrm>
            <a:off x="8115300" y="7620000"/>
            <a:ext cx="4552950" cy="2857500"/>
          </a:xfrm>
          <a:prstGeom prst="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01EF5CA-ACE2-4BB7-9547-C9345EC6DB8F}"/>
              </a:ext>
            </a:extLst>
          </p:cNvPr>
          <p:cNvSpPr/>
          <p:nvPr/>
        </p:nvSpPr>
        <p:spPr>
          <a:xfrm>
            <a:off x="8115300" y="5124450"/>
            <a:ext cx="4552950" cy="5353050"/>
          </a:xfrm>
          <a:prstGeom prst="rect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0" name="슬라이드 번호 개체 틀 19">
            <a:extLst>
              <a:ext uri="{FF2B5EF4-FFF2-40B4-BE49-F238E27FC236}">
                <a16:creationId xmlns:a16="http://schemas.microsoft.com/office/drawing/2014/main" id="{A3122BD2-F54A-49D3-B004-92DCBB6351A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23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84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A080DF-AB99-4B0D-8724-9F2B4519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2240738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0EAF4-D690-42C4-A934-DBDCBC62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E3DD-CD6C-4DC2-AE96-22886381B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A novel graph design of website, </a:t>
            </a:r>
            <a:r>
              <a:rPr lang="en-US" altLang="ko-KR" dirty="0" err="1"/>
              <a:t>AdGraph</a:t>
            </a:r>
            <a:r>
              <a:rPr lang="en-US" altLang="ko-KR" dirty="0"/>
              <a:t> traces relationships between ads/trackers and the page content.</a:t>
            </a:r>
          </a:p>
          <a:p>
            <a:endParaRPr lang="en-US" altLang="ko-KR" dirty="0"/>
          </a:p>
          <a:p>
            <a:r>
              <a:rPr lang="en-US" altLang="ko-KR" dirty="0" err="1"/>
              <a:t>AdGraph</a:t>
            </a:r>
            <a:r>
              <a:rPr lang="en-US" altLang="ko-KR" dirty="0"/>
              <a:t> uses ML classifier to block ad/tracker resources.</a:t>
            </a:r>
          </a:p>
          <a:p>
            <a:endParaRPr lang="en-US" altLang="ko-KR" dirty="0"/>
          </a:p>
          <a:p>
            <a:r>
              <a:rPr lang="en-US" altLang="ko-KR" dirty="0" err="1"/>
              <a:t>AdGraph</a:t>
            </a:r>
            <a:r>
              <a:rPr lang="en-US" altLang="ko-KR" dirty="0"/>
              <a:t> loads pages much faster than existing content blocking tools such as AdBlock.</a:t>
            </a: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D2E471-EAD3-4B1A-B5F0-E11A9842E4D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25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6967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A080DF-AB99-4B0D-8724-9F2B4519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87613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과제 개요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Introduction</a:t>
            </a:r>
            <a:endParaRPr dirty="0"/>
          </a:p>
        </p:txBody>
      </p:sp>
      <p:sp>
        <p:nvSpPr>
          <p:cNvPr id="125" name="IITP 과제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5400" dirty="0"/>
              <a:t>The need for content blocking on the web is large and growing.</a:t>
            </a:r>
          </a:p>
          <a:p>
            <a:endParaRPr lang="en-US" sz="5400" dirty="0"/>
          </a:p>
          <a:p>
            <a:r>
              <a:rPr lang="en-US" sz="5400" dirty="0"/>
              <a:t>The existing content blocking tools are vulnerable to practical, realistic countermeasures.</a:t>
            </a:r>
          </a:p>
          <a:p>
            <a:pPr lvl="1"/>
            <a:r>
              <a:rPr lang="en-US" sz="4200" dirty="0"/>
              <a:t>Domain based blocking</a:t>
            </a:r>
          </a:p>
          <a:p>
            <a:pPr lvl="1"/>
            <a:r>
              <a:rPr lang="en-US" sz="4200" dirty="0"/>
              <a:t>JavaScript based blocking</a:t>
            </a:r>
          </a:p>
          <a:p>
            <a:pPr lvl="1"/>
            <a:endParaRPr lang="en-US" sz="4200" dirty="0"/>
          </a:p>
          <a:p>
            <a:r>
              <a:rPr lang="en-US" sz="5400" dirty="0" err="1"/>
              <a:t>AdGraph</a:t>
            </a:r>
            <a:r>
              <a:rPr lang="en-US" sz="5400" dirty="0"/>
              <a:t>, a novel graph representation of a webpage’s HTML structure can make blocking more accurate and robust.</a:t>
            </a:r>
          </a:p>
          <a:p>
            <a:endParaRPr lang="en-US" sz="5400" dirty="0"/>
          </a:p>
          <a:p>
            <a:pPr lvl="1"/>
            <a:endParaRPr lang="en-US" sz="4200" dirty="0"/>
          </a:p>
          <a:p>
            <a:endParaRPr lang="en-US" sz="5400" dirty="0"/>
          </a:p>
          <a:p>
            <a:endParaRPr lang="en-US" sz="5400" dirty="0"/>
          </a:p>
          <a:p>
            <a:endParaRPr lang="en-US" sz="4400" dirty="0"/>
          </a:p>
          <a:p>
            <a:endParaRPr sz="5400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153D756-073E-4387-9F14-60A095D84E4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4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05219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A080DF-AB99-4B0D-8724-9F2B4519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11267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Domain Based Blocking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Domain based blocking approach identifies suspect domains and blocks all requests to resources on such domains.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Problems</a:t>
            </a:r>
          </a:p>
          <a:p>
            <a:pPr lvl="1"/>
            <a:r>
              <a:rPr lang="en-US" altLang="ko-KR" dirty="0"/>
              <a:t>Advertising / tracking services can use Domain Generation Algorithm (DGA) to change their domains.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Domain-focused approaches are easily circumvented by proxying the malicious resource through the first-party domain.</a:t>
            </a:r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28A498-3DA9-4008-A1F2-2A857379EFE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6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7339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JavaScript Based Blocking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3CBD-F2A2-4EA4-94E1-2E7C3F3CF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JavaScript based blocking approach identifies undesirable code from the structure or behavior of JavaScript code.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Problems</a:t>
            </a:r>
          </a:p>
          <a:p>
            <a:pPr lvl="1"/>
            <a:r>
              <a:rPr lang="en-US" altLang="ko-KR" dirty="0"/>
              <a:t>Attacker can spread the malicious behavior across multiple code units, small enough to avoid being classified as malicious code.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Attacker can use dynamic interpretation facilities (ex. eval()) in the language to confuse static detection. </a:t>
            </a:r>
          </a:p>
          <a:p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8A461C-51D7-4899-8441-A2B642FCD43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7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310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E4A080DF-AB99-4B0D-8724-9F2B4519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Design of </a:t>
            </a:r>
            <a:r>
              <a:rPr lang="en-US" altLang="ko-KR" dirty="0" err="1"/>
              <a:t>AdGraph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334886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C847-25C3-4406-8E26-DD53ADE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AdGraph</a:t>
            </a:r>
            <a:r>
              <a:rPr lang="en-US" altLang="ko-KR" dirty="0"/>
              <a:t> Overview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C163B6D-0197-4AD8-8298-C8184FA23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40" y="4206648"/>
            <a:ext cx="23372920" cy="5512254"/>
          </a:xfrm>
          <a:prstGeom prst="rect">
            <a:avLst/>
          </a:prstGeom>
        </p:spPr>
      </p:pic>
      <p:sp>
        <p:nvSpPr>
          <p:cNvPr id="13" name="슬라이드 번호 개체 틀 12">
            <a:extLst>
              <a:ext uri="{FF2B5EF4-FFF2-40B4-BE49-F238E27FC236}">
                <a16:creationId xmlns:a16="http://schemas.microsoft.com/office/drawing/2014/main" id="{5987E53D-F84D-4DE7-8FCE-FA6E0FDA922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pPr/>
              <a:t>9</a:t>
            </a:fld>
            <a:r>
              <a:rPr lang="en-US" altLang="ko-KR"/>
              <a:t>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233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4881</TotalTime>
  <Words>724</Words>
  <Application>Microsoft Office PowerPoint</Application>
  <PresentationFormat>사용자 지정</PresentationFormat>
  <Paragraphs>184</Paragraphs>
  <Slides>25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Helvetica Neue</vt:lpstr>
      <vt:lpstr>Helvetica Neue Light</vt:lpstr>
      <vt:lpstr>Helvetica Neue Medium</vt:lpstr>
      <vt:lpstr>Calibri</vt:lpstr>
      <vt:lpstr>Trebuchet MS</vt:lpstr>
      <vt:lpstr>White</vt:lpstr>
      <vt:lpstr>AdGraph: A graph-based approach to ad and tracker blocking</vt:lpstr>
      <vt:lpstr>Outline</vt:lpstr>
      <vt:lpstr>Introduction</vt:lpstr>
      <vt:lpstr>Introduction</vt:lpstr>
      <vt:lpstr>Background</vt:lpstr>
      <vt:lpstr>Domain Based Blocking</vt:lpstr>
      <vt:lpstr>JavaScript Based Blocking</vt:lpstr>
      <vt:lpstr>Design of AdGraph</vt:lpstr>
      <vt:lpstr>AdGraph Overview</vt:lpstr>
      <vt:lpstr>Graph Representation</vt:lpstr>
      <vt:lpstr>Nodes</vt:lpstr>
      <vt:lpstr>Edges</vt:lpstr>
      <vt:lpstr>Example</vt:lpstr>
      <vt:lpstr>Graph Construction</vt:lpstr>
      <vt:lpstr>Blink</vt:lpstr>
      <vt:lpstr>V8</vt:lpstr>
      <vt:lpstr>Classification of AdGraph</vt:lpstr>
      <vt:lpstr>Feature Extraction (1/2)</vt:lpstr>
      <vt:lpstr>Feature Extraction (2/2)</vt:lpstr>
      <vt:lpstr>AdGraph Classifier</vt:lpstr>
      <vt:lpstr>Evaluation</vt:lpstr>
      <vt:lpstr>Accuracy</vt:lpstr>
      <vt:lpstr>Performance</vt:lpstr>
      <vt:lpstr>Conclusion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ITRC  AISRC (AI Security Research Center)</dc:title>
  <dc:creator>T</dc:creator>
  <cp:lastModifiedBy>상윤 석</cp:lastModifiedBy>
  <cp:revision>157</cp:revision>
  <dcterms:modified xsi:type="dcterms:W3CDTF">2021-02-09T00:52:06Z</dcterms:modified>
</cp:coreProperties>
</file>