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60" r:id="rId6"/>
    <p:sldId id="262" r:id="rId7"/>
    <p:sldId id="279" r:id="rId8"/>
    <p:sldId id="280" r:id="rId9"/>
    <p:sldId id="263" r:id="rId10"/>
    <p:sldId id="259" r:id="rId11"/>
    <p:sldId id="281" r:id="rId12"/>
    <p:sldId id="282" r:id="rId13"/>
    <p:sldId id="283" r:id="rId14"/>
    <p:sldId id="288" r:id="rId15"/>
    <p:sldId id="266" r:id="rId16"/>
    <p:sldId id="286" r:id="rId17"/>
    <p:sldId id="285" r:id="rId18"/>
    <p:sldId id="267" r:id="rId19"/>
    <p:sldId id="287" r:id="rId20"/>
    <p:sldId id="277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70588" autoAdjust="0"/>
  </p:normalViewPr>
  <p:slideViewPr>
    <p:cSldViewPr snapToGrid="0">
      <p:cViewPr varScale="1">
        <p:scale>
          <a:sx n="79" d="100"/>
          <a:sy n="79" d="100"/>
        </p:scale>
        <p:origin x="18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B7879-69C5-44C5-9295-73D1D9504123}" type="datetimeFigureOut">
              <a:rPr lang="ko-KR" altLang="en-US" smtClean="0"/>
              <a:t>2021-12-23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833A3-4B9B-4D9F-B4F7-1AA1D30F86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217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b="1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30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428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99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948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399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928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9021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i="0" dirty="0">
              <a:solidFill>
                <a:srgbClr val="000000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091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0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479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29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280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71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26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19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182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25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728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822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33A3-4B9B-4D9F-B4F7-1AA1D30F867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2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18DEB0-F4CE-4487-A2B6-2B5495076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79C6C7B-B724-4534-9C33-BBB4F0547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C7182F-B78D-4424-B155-E8C9E967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34B9-C123-4B18-AFD2-1236E0235312}" type="datetime1">
              <a:rPr lang="ko-KR" altLang="en-US" smtClean="0"/>
              <a:t>2021-12-23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76D1DD-C595-4730-B065-3E3D72FB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8759D8-D364-436C-BF1C-DE051C77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93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027EC7-4EF5-481B-8C45-B39A1443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B265107-BA79-4E7F-AEBB-825C2336C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DD7932-85F1-44DB-AEC5-B1CE5DB0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125-21E6-4744-AFE3-89FD57B86C39}" type="datetime1">
              <a:rPr lang="ko-KR" altLang="en-US" smtClean="0"/>
              <a:t>2021-12-23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43F5A4-E9E2-4A97-964A-BAB7C32F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2AFCC9-03E6-451E-8DC2-2F1E779B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01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5817F73-F417-4D74-A658-E4D29E425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95E2B12-2818-4173-8BEA-DAED8395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F481AA-8A3A-4AA3-97E8-399CFC0F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168C-6B33-40EE-AC32-C28F356DFFBD}" type="datetime1">
              <a:rPr lang="ko-KR" altLang="en-US" smtClean="0"/>
              <a:t>2021-12-23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332656-A2A3-4F50-BB72-07626D2C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B04928-4F7D-4AC9-893E-7D243DD1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618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D99383-34D2-4D14-9A23-B2713D66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764"/>
            <a:ext cx="10515600" cy="119192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9EB632-AE12-49AC-BD72-F7FFDE739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3pPr marL="1143000" indent="-228600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360A51-201A-45AD-BE69-56D8490C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7FF8-FEA6-4CA0-85A8-2D673014FBE0}" type="datetime1">
              <a:rPr lang="ko-KR" altLang="en-US" smtClean="0"/>
              <a:t>2021-12-23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E19787-7E07-4BD8-9757-6A67EB29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527740-51AA-4035-8D38-BF31000F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pPr/>
              <a:t>‹#›</a:t>
            </a:fld>
            <a:r>
              <a:rPr lang="en-US" altLang="ko-KR" dirty="0"/>
              <a:t>/20</a:t>
            </a:r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3AD9387-5C1F-40AE-ADA6-D096174FE2F8}"/>
              </a:ext>
            </a:extLst>
          </p:cNvPr>
          <p:cNvCxnSpPr/>
          <p:nvPr/>
        </p:nvCxnSpPr>
        <p:spPr>
          <a:xfrm>
            <a:off x="838200" y="498764"/>
            <a:ext cx="1051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5AC0371A-5AE7-4CDC-B4E5-EAA06FFAF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942" y="176213"/>
            <a:ext cx="1080858" cy="298362"/>
          </a:xfrm>
          <a:prstGeom prst="rect">
            <a:avLst/>
          </a:prstGeom>
        </p:spPr>
      </p:pic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A0C73071-B307-44E2-B291-22485D3971C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21702"/>
            <a:ext cx="7094220" cy="26857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525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DC3C17-AD7F-47E9-BE18-01657CBF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9196-0565-45A2-8D39-46A3FAB492C3}" type="datetime1">
              <a:rPr lang="ko-KR" altLang="en-US" smtClean="0"/>
              <a:t>2021-12-23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DB370A-41D0-43B9-90D7-6A66A323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2E61A6C-71AF-4A16-ACAB-BF2CE959A04C}"/>
              </a:ext>
            </a:extLst>
          </p:cNvPr>
          <p:cNvCxnSpPr/>
          <p:nvPr/>
        </p:nvCxnSpPr>
        <p:spPr>
          <a:xfrm>
            <a:off x="838200" y="498764"/>
            <a:ext cx="1051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6810DA51-9BD6-440A-A0F0-0049506D1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942" y="176213"/>
            <a:ext cx="1080858" cy="298362"/>
          </a:xfrm>
          <a:prstGeom prst="rect">
            <a:avLst/>
          </a:prstGeom>
        </p:spPr>
      </p:pic>
      <p:sp>
        <p:nvSpPr>
          <p:cNvPr id="9" name="내용 개체 틀 11">
            <a:extLst>
              <a:ext uri="{FF2B5EF4-FFF2-40B4-BE49-F238E27FC236}">
                <a16:creationId xmlns:a16="http://schemas.microsoft.com/office/drawing/2014/main" id="{199FFC46-EA20-443A-AF25-F32CF8F0CEA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21702"/>
            <a:ext cx="7094220" cy="26857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47732076-9285-473B-B3F9-774E3752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73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40CA202E-31B0-4698-8D89-AA532B6C6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755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0628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CEF39D-B7B1-45E6-97C8-A4E3E9CD8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D6B0BC-924F-4410-98C9-32A973E99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85E43ED-77C3-43E7-983E-45D53F375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386FC8-BF78-49E0-8A24-0437D7A5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25C3D-85C3-46E4-95BB-D19CDE8F898D}" type="datetime1">
              <a:rPr lang="ko-KR" altLang="en-US" smtClean="0"/>
              <a:t>2021-12-23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AF13EF-2E63-47B2-836A-E89D3B2D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AF47416-6379-4949-87AE-12BDFEEC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902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382C04-50C9-43E6-B082-A1C2FDE9E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B79580-1660-4E22-9A14-7D8067910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29BCEE6-EBC5-4D5E-A588-004015B59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45727EB-6B4C-4E06-B22A-226C9444E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B0DF4AC-C2E6-41F6-AACF-3E6906829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37F1879-6D71-41C2-93C1-A444F211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72E8-2E58-4F0A-AE5B-91903440FFA6}" type="datetime1">
              <a:rPr lang="ko-KR" altLang="en-US" smtClean="0"/>
              <a:t>2021-12-23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B577229-0033-4F36-90A2-42AB473D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168582C-F443-4CB6-9CB7-7D0DD7D1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91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8A47DF-1921-4CC3-AB6D-9BA6EBD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FCA219F-C3B5-41C0-AEF8-12B13D2B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5909-A4F4-4706-9782-A640D52F5865}" type="datetime1">
              <a:rPr lang="ko-KR" altLang="en-US" smtClean="0"/>
              <a:t>2021-12-23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BBCDC11-6F04-416F-82B2-D6EF75D5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E2AF622-B73D-41F8-9D11-0D87868F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499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5F52571-6AB2-48F3-A551-3D38EDFF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3877-7624-40C6-A822-B72A16F739F9}" type="datetime1">
              <a:rPr lang="ko-KR" altLang="en-US" smtClean="0"/>
              <a:t>2021-12-23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1960FE6-DD63-433E-AE03-7BC5CF16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1254833-A640-44CA-9847-AE040910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469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98AE69-818C-42F8-9525-88ADE992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6F745C-4C85-4446-95D0-CC8A82E9E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8476C5E-4DC8-4DD5-A30A-BE8F5B3E3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8FBD1BD-CC04-4E77-A12A-CBD10B59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870E-C9DA-4C49-8B6B-7E13AF4936D3}" type="datetime1">
              <a:rPr lang="ko-KR" altLang="en-US" smtClean="0"/>
              <a:t>2021-12-23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876CD8-0C95-4CB2-848F-AB166F04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26FD9A3-A99B-47B4-9F7D-D64DB3FE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2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90E26B-4C4E-464A-8823-A3B35FA4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DBF99B2-746E-4943-8B38-6224CB14C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5FFBEC-65E8-42F6-8AF1-2ADB438C9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9B4D-AB95-4F3C-8F65-8BBD41E6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7D5D-EFF0-474E-B946-FDAA1156F149}" type="datetime1">
              <a:rPr lang="ko-KR" altLang="en-US" smtClean="0"/>
              <a:t>2021-12-23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F4A03AD-40DA-4F73-932D-112D4E36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B13EA8-5D6C-45C3-92DE-599D1D11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59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AA684D9-A447-4951-B9E8-7B17BB2D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31A518-E57A-4AE8-ABF5-63E932773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1C0DB4-885B-4FDF-88EF-607F1A536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5432E-BFC2-4F93-A780-102FC107BD07}" type="datetime1">
              <a:rPr lang="ko-KR" altLang="en-US" smtClean="0"/>
              <a:t>2021-12-23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4939FF-7CF4-4142-BD11-BB2EDDD9D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D43435-0265-41EB-B384-A2EC7DEE1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1543D-1790-4DEA-BBE4-C0E78DBD48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00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924D7D-3F60-4BC6-B910-B5432B972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>
                <a:effectLst/>
              </a:rPr>
              <a:t>Fingerprinting in Style: Detecting Browser Extensions via Injected Style Sheets</a:t>
            </a:r>
            <a:endParaRPr lang="ko-KR" altLang="en-US" sz="36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9EBAFE8-C0F8-465D-BBC1-F94508E2C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1900" dirty="0">
                <a:solidFill>
                  <a:schemeClr val="bg1">
                    <a:lumMod val="65000"/>
                  </a:schemeClr>
                </a:solidFill>
                <a:effectLst/>
              </a:rPr>
              <a:t>Pierre </a:t>
            </a:r>
            <a:r>
              <a:rPr lang="en-US" altLang="ko-KR" sz="1900" dirty="0" err="1">
                <a:solidFill>
                  <a:schemeClr val="bg1">
                    <a:lumMod val="65000"/>
                  </a:schemeClr>
                </a:solidFill>
                <a:effectLst/>
              </a:rPr>
              <a:t>Laperdrix</a:t>
            </a:r>
            <a:r>
              <a:rPr lang="en-US" altLang="ko-KR" sz="1900" dirty="0">
                <a:solidFill>
                  <a:schemeClr val="bg1">
                    <a:lumMod val="65000"/>
                  </a:schemeClr>
                </a:solidFill>
                <a:effectLst/>
              </a:rPr>
              <a:t>, Oleksii </a:t>
            </a:r>
            <a:r>
              <a:rPr lang="en-US" altLang="ko-KR" sz="1900" dirty="0" err="1">
                <a:solidFill>
                  <a:schemeClr val="bg1">
                    <a:lumMod val="65000"/>
                  </a:schemeClr>
                </a:solidFill>
                <a:effectLst/>
              </a:rPr>
              <a:t>Starov</a:t>
            </a:r>
            <a:r>
              <a:rPr lang="en-US" altLang="ko-KR" sz="1900" dirty="0">
                <a:solidFill>
                  <a:schemeClr val="bg1">
                    <a:lumMod val="65000"/>
                  </a:schemeClr>
                </a:solidFill>
                <a:effectLst/>
              </a:rPr>
              <a:t>, Quan Chen, Alexandros </a:t>
            </a:r>
            <a:r>
              <a:rPr lang="en-US" altLang="ko-KR" sz="1900" dirty="0" err="1">
                <a:solidFill>
                  <a:schemeClr val="bg1">
                    <a:lumMod val="65000"/>
                  </a:schemeClr>
                </a:solidFill>
                <a:effectLst/>
              </a:rPr>
              <a:t>Kapravelos</a:t>
            </a:r>
            <a:r>
              <a:rPr lang="en-US" altLang="ko-KR" sz="1900" dirty="0">
                <a:solidFill>
                  <a:schemeClr val="bg1">
                    <a:lumMod val="65000"/>
                  </a:schemeClr>
                </a:solidFill>
                <a:effectLst/>
              </a:rPr>
              <a:t>, Nick </a:t>
            </a:r>
            <a:r>
              <a:rPr lang="en-US" altLang="ko-KR" sz="1900" dirty="0" err="1">
                <a:solidFill>
                  <a:schemeClr val="bg1">
                    <a:lumMod val="65000"/>
                  </a:schemeClr>
                </a:solidFill>
                <a:effectLst/>
              </a:rPr>
              <a:t>Nikiforakis</a:t>
            </a:r>
            <a:endParaRPr lang="ko-KR" alt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ko-KR" sz="2200" dirty="0">
                <a:effectLst/>
              </a:rPr>
              <a:t>USENIX Security Symposium 2021</a:t>
            </a:r>
          </a:p>
          <a:p>
            <a:endParaRPr lang="en-US" altLang="ko-KR" dirty="0"/>
          </a:p>
          <a:p>
            <a:r>
              <a:rPr lang="en-US" altLang="ko-KR" dirty="0"/>
              <a:t>20211223</a:t>
            </a:r>
          </a:p>
          <a:p>
            <a:r>
              <a:rPr lang="en-US" altLang="ko-KR" dirty="0"/>
              <a:t>SANGYOON SEOK</a:t>
            </a:r>
          </a:p>
          <a:p>
            <a:r>
              <a:rPr lang="en-US" altLang="ko-KR" dirty="0"/>
              <a:t>syseok@mmlab.snu.ac.kr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2031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603AD3-AB00-4E8B-9786-6D6B99E1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manifest.json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3AB661-12FF-4324-9DF5-B769E0C89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Every browser extension has a manifest file which provides metadata information on how the extension works 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1965EB-287A-4458-B771-52751C9839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Style-Fingerprinting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8F8646A-1A8B-41D7-BA70-870F59293D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67"/>
          <a:stretch/>
        </p:blipFill>
        <p:spPr>
          <a:xfrm>
            <a:off x="3581401" y="2766060"/>
            <a:ext cx="5041125" cy="4091940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2A93A2-A14C-46CE-80B8-CFF91E44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pPr/>
              <a:t>10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721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603AD3-AB00-4E8B-9786-6D6B99E1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 scripts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3AB661-12FF-4324-9DF5-B769E0C89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Content scripts contains what CSS rules will be injected to the page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1965EB-287A-4458-B771-52751C9839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Style-Fingerprinting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076D6F9-1AD9-402F-AC91-79A986047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67"/>
          <a:stretch/>
        </p:blipFill>
        <p:spPr>
          <a:xfrm>
            <a:off x="3581401" y="2766060"/>
            <a:ext cx="5041125" cy="409194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7190D4D-5B47-4F06-B3E1-1A5BA4BD21DA}"/>
              </a:ext>
            </a:extLst>
          </p:cNvPr>
          <p:cNvSpPr/>
          <p:nvPr/>
        </p:nvSpPr>
        <p:spPr>
          <a:xfrm>
            <a:off x="4385310" y="4663440"/>
            <a:ext cx="2392680" cy="20580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DBAD9CF-1413-41AD-9BFB-6D0DE5C94443}"/>
              </a:ext>
            </a:extLst>
          </p:cNvPr>
          <p:cNvCxnSpPr>
            <a:cxnSpLocks/>
          </p:cNvCxnSpPr>
          <p:nvPr/>
        </p:nvCxnSpPr>
        <p:spPr>
          <a:xfrm>
            <a:off x="3108960" y="5920740"/>
            <a:ext cx="2526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3B41651-A390-4A8A-BA63-7B8C4E121A61}"/>
              </a:ext>
            </a:extLst>
          </p:cNvPr>
          <p:cNvCxnSpPr>
            <a:cxnSpLocks/>
          </p:cNvCxnSpPr>
          <p:nvPr/>
        </p:nvCxnSpPr>
        <p:spPr>
          <a:xfrm flipV="1">
            <a:off x="2819400" y="4114800"/>
            <a:ext cx="2815590" cy="1188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47AD34B-52EC-44BA-BE37-DE083DCEACC9}"/>
              </a:ext>
            </a:extLst>
          </p:cNvPr>
          <p:cNvSpPr txBox="1"/>
          <p:nvPr/>
        </p:nvSpPr>
        <p:spPr>
          <a:xfrm>
            <a:off x="5851594" y="5595476"/>
            <a:ext cx="416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CSS rules from </a:t>
            </a:r>
            <a:r>
              <a:rPr lang="en-US" altLang="ko-KR" b="1" dirty="0"/>
              <a:t>autowand.css </a:t>
            </a:r>
            <a:r>
              <a:rPr lang="en-US" altLang="ko-KR" dirty="0"/>
              <a:t>and </a:t>
            </a:r>
            <a:r>
              <a:rPr lang="en-US" altLang="ko-KR" b="1" dirty="0"/>
              <a:t>cards.css</a:t>
            </a:r>
          </a:p>
          <a:p>
            <a:r>
              <a:rPr lang="en-US" altLang="ko-KR" dirty="0"/>
              <a:t>will be added to the page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42612E-8085-470F-9DAF-613D18DC4BD6}"/>
              </a:ext>
            </a:extLst>
          </p:cNvPr>
          <p:cNvSpPr txBox="1"/>
          <p:nvPr/>
        </p:nvSpPr>
        <p:spPr>
          <a:xfrm>
            <a:off x="5748066" y="3791634"/>
            <a:ext cx="2998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CSS rules will be added on</a:t>
            </a:r>
          </a:p>
          <a:p>
            <a:r>
              <a:rPr lang="en-US" altLang="ko-KR" dirty="0"/>
              <a:t>all HTTP and HTTPS webpages</a:t>
            </a:r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9589309B-1F7B-46E3-95BA-106690FC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pPr/>
              <a:t>11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61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2289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22864 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603AD3-AB00-4E8B-9786-6D6B99E1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Trigger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3AB661-12FF-4324-9DF5-B769E0C89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By adding elements with the appropriate IDs and class names that match the injected CSS rules, trigger can be established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1965EB-287A-4458-B771-52751C9839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Style-Fingerprinting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F96AF3F-8959-4C53-A727-C56DC7EAB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72972"/>
            <a:ext cx="5091479" cy="265664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C0FC1E7-D960-4AFF-8C9A-6A2868593F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32"/>
          <a:stretch/>
        </p:blipFill>
        <p:spPr>
          <a:xfrm>
            <a:off x="838200" y="5342314"/>
            <a:ext cx="5162550" cy="1432123"/>
          </a:xfrm>
          <a:prstGeom prst="rect">
            <a:avLst/>
          </a:prstGeom>
        </p:spPr>
      </p:pic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F886C534-AF3C-420B-959E-9973E08D00E3}"/>
              </a:ext>
            </a:extLst>
          </p:cNvPr>
          <p:cNvCxnSpPr/>
          <p:nvPr/>
        </p:nvCxnSpPr>
        <p:spPr>
          <a:xfrm>
            <a:off x="1160585" y="3492500"/>
            <a:ext cx="20280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C4B0964F-C07E-43F0-9261-1F1C0E576820}"/>
              </a:ext>
            </a:extLst>
          </p:cNvPr>
          <p:cNvCxnSpPr>
            <a:cxnSpLocks/>
          </p:cNvCxnSpPr>
          <p:nvPr/>
        </p:nvCxnSpPr>
        <p:spPr>
          <a:xfrm>
            <a:off x="1910194" y="5817437"/>
            <a:ext cx="12784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F23E17FA-FECA-4683-9BB1-5E99A5E43F30}"/>
              </a:ext>
            </a:extLst>
          </p:cNvPr>
          <p:cNvCxnSpPr>
            <a:cxnSpLocks/>
          </p:cNvCxnSpPr>
          <p:nvPr/>
        </p:nvCxnSpPr>
        <p:spPr>
          <a:xfrm>
            <a:off x="2272144" y="5989210"/>
            <a:ext cx="9165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>
            <a:extLst>
              <a:ext uri="{FF2B5EF4-FFF2-40B4-BE49-F238E27FC236}">
                <a16:creationId xmlns:a16="http://schemas.microsoft.com/office/drawing/2014/main" id="{87485B9F-F6FA-41E0-AB1D-8E9DD157E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948" y="3492500"/>
            <a:ext cx="4591841" cy="2249400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CA4C3E-BD7F-4A47-AB78-D177E708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pPr/>
              <a:t>12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603AD3-AB00-4E8B-9786-6D6B99E1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Style-Fingerprinting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3AB661-12FF-4324-9DF5-B769E0C89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By adding thousands of triggers, website can build a list of installed browser extensions of a user </a:t>
            </a:r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1965EB-287A-4458-B771-52751C9839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Style-Fingerprinting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BB5AB3B-3A5F-4CE8-83AC-AE5C923DD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938821"/>
            <a:ext cx="4968159" cy="248408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50DEB59-2AC2-4E6A-B5AB-E821E6D7D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641" y="2938821"/>
            <a:ext cx="4968159" cy="2484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D70AFF-B239-471B-B021-3BF1967F36D7}"/>
              </a:ext>
            </a:extLst>
          </p:cNvPr>
          <p:cNvSpPr txBox="1"/>
          <p:nvPr/>
        </p:nvSpPr>
        <p:spPr>
          <a:xfrm>
            <a:off x="2928582" y="555783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User 1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0CA83C-F2B4-4447-9290-8CE2587649D6}"/>
              </a:ext>
            </a:extLst>
          </p:cNvPr>
          <p:cNvSpPr txBox="1"/>
          <p:nvPr/>
        </p:nvSpPr>
        <p:spPr>
          <a:xfrm>
            <a:off x="8476022" y="561526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User 2</a:t>
            </a:r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3ACBFB9-DB7B-4C4D-9E30-2A05CD33EB5B}"/>
              </a:ext>
            </a:extLst>
          </p:cNvPr>
          <p:cNvSpPr/>
          <p:nvPr/>
        </p:nvSpPr>
        <p:spPr>
          <a:xfrm>
            <a:off x="1638300" y="2938821"/>
            <a:ext cx="863600" cy="83307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03AF4E4-E0A6-4238-B22C-98404A89B78B}"/>
              </a:ext>
            </a:extLst>
          </p:cNvPr>
          <p:cNvSpPr/>
          <p:nvPr/>
        </p:nvSpPr>
        <p:spPr>
          <a:xfrm>
            <a:off x="1638300" y="3764321"/>
            <a:ext cx="863600" cy="83307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F855B5C-DCD6-4458-AC9A-76601030D194}"/>
              </a:ext>
            </a:extLst>
          </p:cNvPr>
          <p:cNvSpPr/>
          <p:nvPr/>
        </p:nvSpPr>
        <p:spPr>
          <a:xfrm>
            <a:off x="7192076" y="3751630"/>
            <a:ext cx="863600" cy="83307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8463693-196B-478A-98C2-5458A34FDDAC}"/>
              </a:ext>
            </a:extLst>
          </p:cNvPr>
          <p:cNvSpPr/>
          <p:nvPr/>
        </p:nvSpPr>
        <p:spPr>
          <a:xfrm>
            <a:off x="8851816" y="2938821"/>
            <a:ext cx="863600" cy="833079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FA1F8A2-9F99-4BAC-B99A-BE4D0B5D3132}"/>
              </a:ext>
            </a:extLst>
          </p:cNvPr>
          <p:cNvSpPr/>
          <p:nvPr/>
        </p:nvSpPr>
        <p:spPr>
          <a:xfrm>
            <a:off x="9690100" y="3767437"/>
            <a:ext cx="863600" cy="83307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01B1B63-9070-4F81-A1CB-A139D0E67AEF}"/>
              </a:ext>
            </a:extLst>
          </p:cNvPr>
          <p:cNvSpPr/>
          <p:nvPr/>
        </p:nvSpPr>
        <p:spPr>
          <a:xfrm>
            <a:off x="2501900" y="3767437"/>
            <a:ext cx="1634424" cy="83307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376C22D-35D7-454F-BFD4-02EF13E672A8}"/>
              </a:ext>
            </a:extLst>
          </p:cNvPr>
          <p:cNvSpPr/>
          <p:nvPr/>
        </p:nvSpPr>
        <p:spPr>
          <a:xfrm>
            <a:off x="867476" y="4586033"/>
            <a:ext cx="1634424" cy="833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8622452-F30F-42E1-BCB4-47D4C4AC159D}"/>
              </a:ext>
            </a:extLst>
          </p:cNvPr>
          <p:cNvSpPr/>
          <p:nvPr/>
        </p:nvSpPr>
        <p:spPr>
          <a:xfrm>
            <a:off x="6421252" y="4582077"/>
            <a:ext cx="1634424" cy="833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B1F742B-9A38-47DD-83AB-67E24788EF44}"/>
              </a:ext>
            </a:extLst>
          </p:cNvPr>
          <p:cNvSpPr/>
          <p:nvPr/>
        </p:nvSpPr>
        <p:spPr>
          <a:xfrm>
            <a:off x="4157396" y="4582077"/>
            <a:ext cx="1634424" cy="833079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13E534-5670-4A65-95F1-FA949801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pPr/>
              <a:t>13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738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41DAB19-8118-4B3E-A492-A9AA9CDB99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Experiment results</a:t>
            </a: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2546345-59B4-44D6-8E06-4A092CD09A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Experiment results</a:t>
            </a: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7A5AF7FD-3A9F-4AEE-9B1B-11CC7C7053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64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627C94-C7C7-4E6C-A528-819BE16A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settings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ACA846-694D-4C59-8DEE-B1CCA2754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Dataset</a:t>
            </a:r>
          </a:p>
          <a:p>
            <a:pPr lvl="1"/>
            <a:r>
              <a:rPr lang="en-US" altLang="ko-KR" dirty="0"/>
              <a:t>116,485 browser extensions from the Chrome store in April 2019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Extension analysis pipeline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39D637C-F6A1-427A-9DD8-C5D5B03890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Style-Fingerprinting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C8B9FBB-811F-467A-B6F8-1E4979D59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44" r="5200" b="6115"/>
          <a:stretch/>
        </p:blipFill>
        <p:spPr>
          <a:xfrm>
            <a:off x="316992" y="3641059"/>
            <a:ext cx="11558016" cy="2625598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D9DEA9F2-6629-46A4-9179-521BFB3E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pPr/>
              <a:t>15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2384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627C94-C7C7-4E6C-A528-819BE16A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ACA846-694D-4C59-8DEE-B1CCA2754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Results</a:t>
            </a:r>
          </a:p>
          <a:p>
            <a:pPr lvl="1"/>
            <a:r>
              <a:rPr lang="en-US" altLang="ko-KR" dirty="0"/>
              <a:t>6,645 extensions injected CSS rules to every website</a:t>
            </a:r>
          </a:p>
          <a:p>
            <a:pPr lvl="1"/>
            <a:r>
              <a:rPr lang="en-US" altLang="ko-KR" dirty="0"/>
              <a:t>4,806 extensions actually made differences in styles of website</a:t>
            </a:r>
          </a:p>
          <a:p>
            <a:pPr lvl="1"/>
            <a:r>
              <a:rPr lang="en-US" altLang="ko-KR" dirty="0"/>
              <a:t>Removing triggers which made exact same change between two or more extensions, </a:t>
            </a:r>
            <a:r>
              <a:rPr lang="en-US" altLang="ko-KR" b="1" dirty="0"/>
              <a:t>4,446 (3.8%) extensions </a:t>
            </a:r>
            <a:r>
              <a:rPr lang="en-US" altLang="ko-KR" dirty="0"/>
              <a:t>with 40,722 triggers were uniquely identified on any webpage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Why some extensions that inject CSS rules are not </a:t>
            </a:r>
            <a:r>
              <a:rPr lang="en-US" altLang="ko-KR" dirty="0" err="1"/>
              <a:t>fingerprintable</a:t>
            </a:r>
            <a:endParaRPr lang="en-US" altLang="ko-KR" dirty="0"/>
          </a:p>
          <a:p>
            <a:pPr lvl="1"/>
            <a:r>
              <a:rPr lang="en-US" altLang="ko-KR" dirty="0"/>
              <a:t>Same extension with different versions</a:t>
            </a:r>
          </a:p>
          <a:p>
            <a:pPr lvl="1"/>
            <a:r>
              <a:rPr lang="en-US" altLang="ko-KR" dirty="0"/>
              <a:t>Copy of another extension</a:t>
            </a:r>
          </a:p>
          <a:p>
            <a:pPr lvl="1"/>
            <a:r>
              <a:rPr lang="en-US" altLang="ko-KR" dirty="0"/>
              <a:t>Using same libraries</a:t>
            </a:r>
          </a:p>
          <a:p>
            <a:pPr lvl="1"/>
            <a:r>
              <a:rPr lang="en-US" altLang="ko-KR" dirty="0"/>
              <a:t>Coincidence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39D637C-F6A1-427A-9DD8-C5D5B03890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Style-Fingerprinting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228E8BD-426D-4CB4-8CCB-05DE41ED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pPr/>
              <a:t>16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3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41DAB19-8118-4B3E-A492-A9AA9CDB99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Countermeasures</a:t>
            </a: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2546345-59B4-44D6-8E06-4A092CD09A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Countermeasures</a:t>
            </a: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7A5AF7FD-3A9F-4AEE-9B1B-11CC7C7053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490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B43EC2-9C68-4A1D-A622-1BB77F59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getComputedStyle</a:t>
            </a:r>
            <a:r>
              <a:rPr lang="en-US" altLang="ko-KR" dirty="0"/>
              <a:t> API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3C40C-B184-4141-A1FF-1A35CC3A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err="1"/>
              <a:t>getComputedStyle</a:t>
            </a:r>
            <a:r>
              <a:rPr lang="en-US" altLang="ko-KR" dirty="0"/>
              <a:t> API returns the resolved CSS properties of the element</a:t>
            </a:r>
          </a:p>
          <a:p>
            <a:pPr lvl="1"/>
            <a:r>
              <a:rPr lang="en-US" altLang="ko-KR" dirty="0"/>
              <a:t>Extensions can be fingerprinted by comparing the CSS properties using </a:t>
            </a:r>
            <a:r>
              <a:rPr lang="en-US" altLang="ko-KR" dirty="0" err="1"/>
              <a:t>getComputedStyle</a:t>
            </a:r>
            <a:r>
              <a:rPr lang="en-US" altLang="ko-KR" dirty="0"/>
              <a:t> API</a:t>
            </a:r>
          </a:p>
          <a:p>
            <a:endParaRPr lang="en-US" altLang="ko-KR" b="1" dirty="0"/>
          </a:p>
          <a:p>
            <a:r>
              <a:rPr lang="en-US" altLang="ko-KR" dirty="0"/>
              <a:t>Removing</a:t>
            </a:r>
            <a:r>
              <a:rPr lang="en-US" altLang="ko-KR" b="1" dirty="0"/>
              <a:t> </a:t>
            </a:r>
            <a:r>
              <a:rPr lang="en-US" altLang="ko-KR" dirty="0" err="1"/>
              <a:t>getComputedStyle</a:t>
            </a:r>
            <a:r>
              <a:rPr lang="en-US" altLang="ko-KR" dirty="0"/>
              <a:t>?</a:t>
            </a:r>
          </a:p>
          <a:p>
            <a:pPr lvl="1"/>
            <a:r>
              <a:rPr lang="en-US" altLang="ko-KR" dirty="0"/>
              <a:t>Among Alexa 100K websites, 76.64% of websites contain at least one </a:t>
            </a:r>
            <a:r>
              <a:rPr lang="en-US" altLang="ko-KR" dirty="0" err="1"/>
              <a:t>getComputedStyle</a:t>
            </a:r>
            <a:r>
              <a:rPr lang="en-US" altLang="ko-KR" dirty="0"/>
              <a:t> API</a:t>
            </a:r>
          </a:p>
          <a:p>
            <a:pPr lvl="1"/>
            <a:endParaRPr lang="ko-KR" altLang="en-US" b="1" dirty="0"/>
          </a:p>
          <a:p>
            <a:pPr lvl="1"/>
            <a:r>
              <a:rPr lang="en-US" altLang="ko-KR" dirty="0"/>
              <a:t>The API cannot be removed simply to mitigate fingerprinting due to its widespread usage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64F16E3-3C12-4AA5-B185-37D846C5AA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Countermeasures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24A94E9-8BF5-4126-9CFA-FED95D0C8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29" y="3253512"/>
            <a:ext cx="9391650" cy="3484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B37C0-C01F-425C-B0E0-34D654AF29B0}"/>
              </a:ext>
            </a:extLst>
          </p:cNvPr>
          <p:cNvSpPr txBox="1"/>
          <p:nvPr/>
        </p:nvSpPr>
        <p:spPr>
          <a:xfrm>
            <a:off x="1509255" y="5180529"/>
            <a:ext cx="192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Without extension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102AB-4159-47C2-B0F5-DA101CA86BEC}"/>
              </a:ext>
            </a:extLst>
          </p:cNvPr>
          <p:cNvSpPr txBox="1"/>
          <p:nvPr/>
        </p:nvSpPr>
        <p:spPr>
          <a:xfrm>
            <a:off x="6794811" y="4995863"/>
            <a:ext cx="16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With extension</a:t>
            </a: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2425AD2-80C4-4220-A244-151B27E7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pPr/>
              <a:t>18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519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B43EC2-9C68-4A1D-A622-1BB77F59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Shadow DOM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3C40C-B184-4141-A1FF-1A35CC3A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Using shadow DOM</a:t>
            </a:r>
            <a:r>
              <a:rPr lang="en-US" altLang="ko-KR" baseline="30000" dirty="0"/>
              <a:t>1)</a:t>
            </a:r>
            <a:r>
              <a:rPr lang="en-US" altLang="ko-KR" dirty="0"/>
              <a:t> modified </a:t>
            </a:r>
            <a:r>
              <a:rPr lang="en-US" altLang="ko-KR" dirty="0" err="1"/>
              <a:t>getComputedStyle</a:t>
            </a:r>
            <a:r>
              <a:rPr lang="en-US" altLang="ko-KR" dirty="0"/>
              <a:t> API, hide extension effects from the website</a:t>
            </a:r>
            <a:endParaRPr lang="ko-KR" altLang="en-US" b="1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64F16E3-3C12-4AA5-B185-37D846C5AA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Countermeasures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FFD3B35-9D11-4E07-B6C6-908AFFA4E1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55"/>
          <a:stretch/>
        </p:blipFill>
        <p:spPr>
          <a:xfrm>
            <a:off x="2300287" y="2695027"/>
            <a:ext cx="7591425" cy="36168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C1855E-3C1F-49D8-AA61-7ACCAEDFD0CD}"/>
              </a:ext>
            </a:extLst>
          </p:cNvPr>
          <p:cNvSpPr txBox="1"/>
          <p:nvPr/>
        </p:nvSpPr>
        <p:spPr>
          <a:xfrm>
            <a:off x="838200" y="6444476"/>
            <a:ext cx="8756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1) Document Object Model: D</a:t>
            </a:r>
            <a:r>
              <a:rPr lang="en-US" altLang="ko-KR" sz="12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ata representation of the objects that comprise the structure and content of a document on the web</a:t>
            </a:r>
            <a:endParaRPr lang="ko-KR" altLang="en-US" sz="12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DF155B5-19CE-4612-B0AF-71D4CC1AC6CA}"/>
              </a:ext>
            </a:extLst>
          </p:cNvPr>
          <p:cNvSpPr/>
          <p:nvPr/>
        </p:nvSpPr>
        <p:spPr>
          <a:xfrm>
            <a:off x="6254496" y="3243072"/>
            <a:ext cx="1280160" cy="99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30B8E5C-4C35-41D9-9A61-B946073A7D2E}"/>
              </a:ext>
            </a:extLst>
          </p:cNvPr>
          <p:cNvSpPr/>
          <p:nvPr/>
        </p:nvSpPr>
        <p:spPr>
          <a:xfrm>
            <a:off x="8702040" y="3742944"/>
            <a:ext cx="1280160" cy="99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94226BE-6DB6-4716-AD4A-F583C5BF4D33}"/>
              </a:ext>
            </a:extLst>
          </p:cNvPr>
          <p:cNvSpPr/>
          <p:nvPr/>
        </p:nvSpPr>
        <p:spPr>
          <a:xfrm>
            <a:off x="4026217" y="4338244"/>
            <a:ext cx="3940493" cy="16962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84BAF67-1DCE-488E-B104-EB4E3E85FDED}"/>
              </a:ext>
            </a:extLst>
          </p:cNvPr>
          <p:cNvSpPr/>
          <p:nvPr/>
        </p:nvSpPr>
        <p:spPr>
          <a:xfrm rot="972755">
            <a:off x="7187223" y="3870943"/>
            <a:ext cx="1874996" cy="139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E9221AA-DA60-44B7-B31F-485B878D17BD}"/>
              </a:ext>
            </a:extLst>
          </p:cNvPr>
          <p:cNvSpPr/>
          <p:nvPr/>
        </p:nvSpPr>
        <p:spPr>
          <a:xfrm rot="20525263">
            <a:off x="7486386" y="4725613"/>
            <a:ext cx="1874996" cy="139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F9502AD6-38C2-4A51-AFC3-47176D1485D6}"/>
              </a:ext>
            </a:extLst>
          </p:cNvPr>
          <p:cNvSpPr/>
          <p:nvPr/>
        </p:nvSpPr>
        <p:spPr>
          <a:xfrm>
            <a:off x="4671633" y="4742687"/>
            <a:ext cx="2461258" cy="10972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351E9C1-71B8-4BAF-966C-E8F7011FD6E6}"/>
              </a:ext>
            </a:extLst>
          </p:cNvPr>
          <p:cNvSpPr/>
          <p:nvPr/>
        </p:nvSpPr>
        <p:spPr>
          <a:xfrm>
            <a:off x="2526024" y="4795361"/>
            <a:ext cx="1273685" cy="5569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38549DE-FE36-458C-A16E-AE8C3C7419F6}"/>
              </a:ext>
            </a:extLst>
          </p:cNvPr>
          <p:cNvSpPr/>
          <p:nvPr/>
        </p:nvSpPr>
        <p:spPr>
          <a:xfrm>
            <a:off x="2398323" y="4503463"/>
            <a:ext cx="1416554" cy="99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D14E19D8-1EB3-4C3F-A1C3-D356229C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pPr/>
              <a:t>19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52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7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E0C3AD-AA78-4E51-A14B-1EA88D63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Outline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F90FB4-4E2D-411F-A4D7-BF93CB188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/>
              <a:t>Introduction</a:t>
            </a:r>
          </a:p>
          <a:p>
            <a:endParaRPr lang="en-US" altLang="ko-KR" dirty="0"/>
          </a:p>
          <a:p>
            <a:r>
              <a:rPr lang="en-US" altLang="ko-KR" dirty="0"/>
              <a:t>Backgrounds</a:t>
            </a:r>
          </a:p>
          <a:p>
            <a:endParaRPr lang="en-US" altLang="ko-KR" dirty="0"/>
          </a:p>
          <a:p>
            <a:r>
              <a:rPr lang="en-US" altLang="ko-KR" dirty="0"/>
              <a:t>Style-Fingerprinting</a:t>
            </a:r>
          </a:p>
          <a:p>
            <a:endParaRPr lang="en-US" altLang="ko-KR" dirty="0"/>
          </a:p>
          <a:p>
            <a:r>
              <a:rPr lang="en-US" altLang="ko-KR" dirty="0"/>
              <a:t>Experiment results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Countermeasures</a:t>
            </a:r>
          </a:p>
          <a:p>
            <a:endParaRPr lang="en-US" altLang="ko-KR" dirty="0"/>
          </a:p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5DABE6-8A2B-4C9E-BDA0-F5B61E6EFA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Outline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26C1BA9-BAD2-4057-82D6-71F6E5D7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pPr/>
              <a:t>2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30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8F73EB-AF84-4022-888E-65558ECF4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EA7A1A-7EFA-4886-8FBC-4EB300116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Browser extensions can be fingerprinted by looking at the change of CSS properties</a:t>
            </a:r>
          </a:p>
          <a:p>
            <a:endParaRPr lang="en-US" altLang="ko-KR" dirty="0"/>
          </a:p>
          <a:p>
            <a:r>
              <a:rPr lang="en-US" altLang="ko-KR" dirty="0"/>
              <a:t>Through CSS-based fingerprinting pipeline, 4,446 extensions were able to be uniquely identified on any webpage </a:t>
            </a:r>
          </a:p>
          <a:p>
            <a:endParaRPr lang="en-US" altLang="ko-KR" dirty="0"/>
          </a:p>
          <a:p>
            <a:r>
              <a:rPr lang="en-US" altLang="ko-KR" dirty="0"/>
              <a:t>By hiding the CSS effects with shadow DOM, CSS-based fingerprinting can be prevented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DF77DC4-3D95-4C1D-9B72-E3E912617C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E69F88-E0F1-42F9-8AE6-F0D622EE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pPr/>
              <a:t>20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760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6D2B0F-36C6-4086-8A59-001EDCD5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96E9E6-DECE-4082-809C-A08093D7C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Modern browsers are customized via </a:t>
            </a:r>
            <a:r>
              <a:rPr lang="en-US" altLang="ko-KR" b="1" dirty="0"/>
              <a:t>browser extensions </a:t>
            </a:r>
            <a:r>
              <a:rPr lang="en-US" altLang="ko-KR" dirty="0"/>
              <a:t>to provide increased functionality and customizability</a:t>
            </a:r>
          </a:p>
          <a:p>
            <a:endParaRPr lang="en-US" altLang="ko-KR" dirty="0"/>
          </a:p>
          <a:p>
            <a:r>
              <a:rPr lang="en-US" altLang="ko-KR" dirty="0"/>
              <a:t>Browser extensions </a:t>
            </a:r>
            <a:r>
              <a:rPr lang="en-US" altLang="ko-KR" b="1" dirty="0"/>
              <a:t>inject CSS rules </a:t>
            </a:r>
            <a:r>
              <a:rPr lang="en-US" altLang="ko-KR" dirty="0"/>
              <a:t>which are declared in manifest files to web pages to customize their looks</a:t>
            </a:r>
          </a:p>
          <a:p>
            <a:endParaRPr lang="en-US" altLang="ko-KR" dirty="0"/>
          </a:p>
          <a:p>
            <a:r>
              <a:rPr lang="en-US" altLang="ko-KR" dirty="0"/>
              <a:t>Malicious websites can use injected CSS rules as extension-fingerprinting vector to </a:t>
            </a:r>
            <a:r>
              <a:rPr lang="en-US" altLang="ko-KR" b="1" dirty="0"/>
              <a:t>identify users or reveal personal information</a:t>
            </a:r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72087EC-66DB-4EB8-A6FD-2C518B0420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AEFE904-ADBB-4178-8187-05D1DFF0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pPr/>
              <a:t>3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541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1329F6C6-AE5A-499F-B8C1-7E0506BA55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Backgrounds</a:t>
            </a:r>
            <a:endParaRPr lang="ko-KR" altLang="en-US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526B2843-8ECF-4F64-B0B6-52680DF83B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Backgrounds</a:t>
            </a:r>
            <a:endParaRPr lang="ko-KR" altLang="en-US" dirty="0"/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999CCF2E-2770-4467-A426-DC786DBECC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79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B2905-64BE-4516-9613-8B3000C8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Browser extension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145A66-A186-4D45-9E34-B877499AD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Small programs that extend capabilities of a browser</a:t>
            </a:r>
          </a:p>
          <a:p>
            <a:pPr lvl="1"/>
            <a:r>
              <a:rPr lang="en-US" altLang="ko-KR" dirty="0"/>
              <a:t>AD blockers, password managers, etc.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EF54584-5694-46AF-967F-C364A18A82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Backgrounds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FE8B028-9862-4792-AB89-14EDEFF19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20" y="2750810"/>
            <a:ext cx="5347962" cy="404242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8623B24-3DF0-4E12-B54C-7FEE47CE9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111" y="3352194"/>
            <a:ext cx="4867689" cy="2616517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7BF1BD-364A-4442-908E-9B823642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pPr/>
              <a:t>5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770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A1C7D1-C5CB-42C8-AE80-B5B28EA7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Browser extension fingerprinting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2963C9-B934-4838-855C-312B66890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Building a list of installed browser extensions of a user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077AFD0-3C39-48C1-8A6D-479D400F62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Backgrounds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7" name="그래픽 6" descr="사용자 단색으로 채워진">
            <a:extLst>
              <a:ext uri="{FF2B5EF4-FFF2-40B4-BE49-F238E27FC236}">
                <a16:creationId xmlns:a16="http://schemas.microsoft.com/office/drawing/2014/main" id="{409B6D0C-D24A-461C-A5DF-F67D0E046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6940" y="2446020"/>
            <a:ext cx="1413510" cy="1413510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32C096F2-A230-4CE7-A18C-931C010E741D}"/>
              </a:ext>
            </a:extLst>
          </p:cNvPr>
          <p:cNvSpPr/>
          <p:nvPr/>
        </p:nvSpPr>
        <p:spPr>
          <a:xfrm>
            <a:off x="3600450" y="2446020"/>
            <a:ext cx="1748790" cy="165735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7D07682-4756-4849-A139-C55DB59EF4EF}"/>
              </a:ext>
            </a:extLst>
          </p:cNvPr>
          <p:cNvSpPr/>
          <p:nvPr/>
        </p:nvSpPr>
        <p:spPr>
          <a:xfrm>
            <a:off x="3783330" y="2552859"/>
            <a:ext cx="1383030" cy="3314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1</a:t>
            </a:r>
            <a:endParaRPr lang="ko-KR" altLang="en-US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BB1E67B-8926-4066-A270-E4AE44AED2C7}"/>
              </a:ext>
            </a:extLst>
          </p:cNvPr>
          <p:cNvSpPr/>
          <p:nvPr/>
        </p:nvSpPr>
        <p:spPr>
          <a:xfrm>
            <a:off x="3783330" y="2917508"/>
            <a:ext cx="1383030" cy="3314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2</a:t>
            </a:r>
            <a:endParaRPr lang="ko-KR" altLang="en-US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521FA9D-4BEC-4FC5-AA18-04E234E6E270}"/>
              </a:ext>
            </a:extLst>
          </p:cNvPr>
          <p:cNvSpPr/>
          <p:nvPr/>
        </p:nvSpPr>
        <p:spPr>
          <a:xfrm>
            <a:off x="3783330" y="3282157"/>
            <a:ext cx="1383030" cy="3314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3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9E272D-4283-4A5F-BEB6-0503CC0E062F}"/>
              </a:ext>
            </a:extLst>
          </p:cNvPr>
          <p:cNvSpPr txBox="1"/>
          <p:nvPr/>
        </p:nvSpPr>
        <p:spPr>
          <a:xfrm>
            <a:off x="4271843" y="3646806"/>
            <a:ext cx="615553" cy="3407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/>
              <a:t>…</a:t>
            </a:r>
            <a:endParaRPr lang="ko-KR" altLang="en-US" sz="2800" dirty="0"/>
          </a:p>
        </p:txBody>
      </p:sp>
      <p:pic>
        <p:nvPicPr>
          <p:cNvPr id="14" name="그래픽 13" descr="사용자 단색으로 채워진">
            <a:extLst>
              <a:ext uri="{FF2B5EF4-FFF2-40B4-BE49-F238E27FC236}">
                <a16:creationId xmlns:a16="http://schemas.microsoft.com/office/drawing/2014/main" id="{49CCAADB-AC9B-4E46-8DDC-5E67EFB9D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2386" y="2446020"/>
            <a:ext cx="1413510" cy="1413510"/>
          </a:xfrm>
          <a:prstGeom prst="rect">
            <a:avLst/>
          </a:prstGeo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EBFD5F96-6B54-4D1E-9B47-33588175F8DE}"/>
              </a:ext>
            </a:extLst>
          </p:cNvPr>
          <p:cNvSpPr/>
          <p:nvPr/>
        </p:nvSpPr>
        <p:spPr>
          <a:xfrm>
            <a:off x="8125896" y="2446020"/>
            <a:ext cx="1748790" cy="16573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44460E5A-1D7F-4EB7-8DA4-4222FE0AAB18}"/>
              </a:ext>
            </a:extLst>
          </p:cNvPr>
          <p:cNvSpPr/>
          <p:nvPr/>
        </p:nvSpPr>
        <p:spPr>
          <a:xfrm>
            <a:off x="8308776" y="2552859"/>
            <a:ext cx="1383030" cy="331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1</a:t>
            </a:r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3896007E-7F39-410F-9FF0-220925CF5453}"/>
              </a:ext>
            </a:extLst>
          </p:cNvPr>
          <p:cNvSpPr/>
          <p:nvPr/>
        </p:nvSpPr>
        <p:spPr>
          <a:xfrm>
            <a:off x="8308776" y="2917508"/>
            <a:ext cx="1383030" cy="331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4</a:t>
            </a:r>
            <a:endParaRPr lang="ko-KR" altLang="en-US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6859213-D1B7-43FE-A6C0-26702AE0E35B}"/>
              </a:ext>
            </a:extLst>
          </p:cNvPr>
          <p:cNvSpPr/>
          <p:nvPr/>
        </p:nvSpPr>
        <p:spPr>
          <a:xfrm>
            <a:off x="8308776" y="3282157"/>
            <a:ext cx="1383030" cy="331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5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D59C17-D43F-443D-9ECA-82E911437625}"/>
              </a:ext>
            </a:extLst>
          </p:cNvPr>
          <p:cNvSpPr txBox="1"/>
          <p:nvPr/>
        </p:nvSpPr>
        <p:spPr>
          <a:xfrm>
            <a:off x="8797289" y="3646806"/>
            <a:ext cx="615553" cy="3407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/>
              <a:t>…</a:t>
            </a:r>
            <a:endParaRPr lang="ko-KR" alt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0B8CF4-7020-4F61-B268-480C13B3DCEF}"/>
              </a:ext>
            </a:extLst>
          </p:cNvPr>
          <p:cNvSpPr txBox="1"/>
          <p:nvPr/>
        </p:nvSpPr>
        <p:spPr>
          <a:xfrm>
            <a:off x="2499998" y="365677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User 1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8C45D3-B390-4B9A-B9B0-B042C9E64260}"/>
              </a:ext>
            </a:extLst>
          </p:cNvPr>
          <p:cNvSpPr txBox="1"/>
          <p:nvPr/>
        </p:nvSpPr>
        <p:spPr>
          <a:xfrm>
            <a:off x="7025444" y="367486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User 2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4D1D93-9D5B-4CE4-BB2F-2E72C72E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pPr/>
              <a:t>6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996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A1C7D1-C5CB-42C8-AE80-B5B28EA7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Browser extension fingerprinting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2963C9-B934-4838-855C-312B66890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Building a list of installed browser extensions of a user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077AFD0-3C39-48C1-8A6D-479D400F62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Backgrounds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7" name="그래픽 6" descr="사용자 단색으로 채워진">
            <a:extLst>
              <a:ext uri="{FF2B5EF4-FFF2-40B4-BE49-F238E27FC236}">
                <a16:creationId xmlns:a16="http://schemas.microsoft.com/office/drawing/2014/main" id="{409B6D0C-D24A-461C-A5DF-F67D0E046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6940" y="2446020"/>
            <a:ext cx="1413510" cy="1413510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32C096F2-A230-4CE7-A18C-931C010E741D}"/>
              </a:ext>
            </a:extLst>
          </p:cNvPr>
          <p:cNvSpPr/>
          <p:nvPr/>
        </p:nvSpPr>
        <p:spPr>
          <a:xfrm>
            <a:off x="3600450" y="2446020"/>
            <a:ext cx="1748790" cy="165735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7D07682-4756-4849-A139-C55DB59EF4EF}"/>
              </a:ext>
            </a:extLst>
          </p:cNvPr>
          <p:cNvSpPr/>
          <p:nvPr/>
        </p:nvSpPr>
        <p:spPr>
          <a:xfrm>
            <a:off x="3783330" y="2552859"/>
            <a:ext cx="1383030" cy="3314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1</a:t>
            </a:r>
            <a:endParaRPr lang="ko-KR" altLang="en-US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BB1E67B-8926-4066-A270-E4AE44AED2C7}"/>
              </a:ext>
            </a:extLst>
          </p:cNvPr>
          <p:cNvSpPr/>
          <p:nvPr/>
        </p:nvSpPr>
        <p:spPr>
          <a:xfrm>
            <a:off x="3783330" y="2917508"/>
            <a:ext cx="1383030" cy="3314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2</a:t>
            </a:r>
            <a:endParaRPr lang="ko-KR" altLang="en-US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521FA9D-4BEC-4FC5-AA18-04E234E6E270}"/>
              </a:ext>
            </a:extLst>
          </p:cNvPr>
          <p:cNvSpPr/>
          <p:nvPr/>
        </p:nvSpPr>
        <p:spPr>
          <a:xfrm>
            <a:off x="3783330" y="3282157"/>
            <a:ext cx="1383030" cy="3314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3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9E272D-4283-4A5F-BEB6-0503CC0E062F}"/>
              </a:ext>
            </a:extLst>
          </p:cNvPr>
          <p:cNvSpPr txBox="1"/>
          <p:nvPr/>
        </p:nvSpPr>
        <p:spPr>
          <a:xfrm>
            <a:off x="4271843" y="3646806"/>
            <a:ext cx="615553" cy="3407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/>
              <a:t>…</a:t>
            </a:r>
            <a:endParaRPr lang="ko-KR" altLang="en-US" sz="2800" dirty="0"/>
          </a:p>
        </p:txBody>
      </p:sp>
      <p:pic>
        <p:nvPicPr>
          <p:cNvPr id="14" name="그래픽 13" descr="사용자 단색으로 채워진">
            <a:extLst>
              <a:ext uri="{FF2B5EF4-FFF2-40B4-BE49-F238E27FC236}">
                <a16:creationId xmlns:a16="http://schemas.microsoft.com/office/drawing/2014/main" id="{49CCAADB-AC9B-4E46-8DDC-5E67EFB9D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2386" y="2446020"/>
            <a:ext cx="1413510" cy="1413510"/>
          </a:xfrm>
          <a:prstGeom prst="rect">
            <a:avLst/>
          </a:prstGeo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EBFD5F96-6B54-4D1E-9B47-33588175F8DE}"/>
              </a:ext>
            </a:extLst>
          </p:cNvPr>
          <p:cNvSpPr/>
          <p:nvPr/>
        </p:nvSpPr>
        <p:spPr>
          <a:xfrm>
            <a:off x="8125896" y="2446020"/>
            <a:ext cx="1748790" cy="16573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44460E5A-1D7F-4EB7-8DA4-4222FE0AAB18}"/>
              </a:ext>
            </a:extLst>
          </p:cNvPr>
          <p:cNvSpPr/>
          <p:nvPr/>
        </p:nvSpPr>
        <p:spPr>
          <a:xfrm>
            <a:off x="8308776" y="2552859"/>
            <a:ext cx="1383030" cy="331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1</a:t>
            </a:r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3896007E-7F39-410F-9FF0-220925CF5453}"/>
              </a:ext>
            </a:extLst>
          </p:cNvPr>
          <p:cNvSpPr/>
          <p:nvPr/>
        </p:nvSpPr>
        <p:spPr>
          <a:xfrm>
            <a:off x="8308776" y="2917508"/>
            <a:ext cx="1383030" cy="331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4</a:t>
            </a:r>
            <a:endParaRPr lang="ko-KR" altLang="en-US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6859213-D1B7-43FE-A6C0-26702AE0E35B}"/>
              </a:ext>
            </a:extLst>
          </p:cNvPr>
          <p:cNvSpPr/>
          <p:nvPr/>
        </p:nvSpPr>
        <p:spPr>
          <a:xfrm>
            <a:off x="8308776" y="3282157"/>
            <a:ext cx="1383030" cy="331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5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D59C17-D43F-443D-9ECA-82E911437625}"/>
              </a:ext>
            </a:extLst>
          </p:cNvPr>
          <p:cNvSpPr txBox="1"/>
          <p:nvPr/>
        </p:nvSpPr>
        <p:spPr>
          <a:xfrm>
            <a:off x="8797289" y="3646806"/>
            <a:ext cx="615553" cy="3407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/>
              <a:t>…</a:t>
            </a:r>
            <a:endParaRPr lang="ko-KR" alt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0B8CF4-7020-4F61-B268-480C13B3DCEF}"/>
              </a:ext>
            </a:extLst>
          </p:cNvPr>
          <p:cNvSpPr txBox="1"/>
          <p:nvPr/>
        </p:nvSpPr>
        <p:spPr>
          <a:xfrm>
            <a:off x="2499998" y="365677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User 1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8C45D3-B390-4B9A-B9B0-B042C9E64260}"/>
              </a:ext>
            </a:extLst>
          </p:cNvPr>
          <p:cNvSpPr txBox="1"/>
          <p:nvPr/>
        </p:nvSpPr>
        <p:spPr>
          <a:xfrm>
            <a:off x="7025444" y="367486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User 2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645900D-4247-4402-9F0B-466340D0F0F9}"/>
              </a:ext>
            </a:extLst>
          </p:cNvPr>
          <p:cNvSpPr/>
          <p:nvPr/>
        </p:nvSpPr>
        <p:spPr>
          <a:xfrm>
            <a:off x="3730825" y="2446019"/>
            <a:ext cx="1502447" cy="1792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C91B8C6-E9C6-4B98-8474-C979B5EC1B85}"/>
              </a:ext>
            </a:extLst>
          </p:cNvPr>
          <p:cNvSpPr/>
          <p:nvPr/>
        </p:nvSpPr>
        <p:spPr>
          <a:xfrm>
            <a:off x="8249067" y="2432366"/>
            <a:ext cx="1502447" cy="1792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6B859-4BF5-4229-BC5D-95895ADEA778}"/>
              </a:ext>
            </a:extLst>
          </p:cNvPr>
          <p:cNvSpPr txBox="1"/>
          <p:nvPr/>
        </p:nvSpPr>
        <p:spPr>
          <a:xfrm>
            <a:off x="2186940" y="4359590"/>
            <a:ext cx="9006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Problem 1. Unique combination of browser extensions can lead to user identification</a:t>
            </a:r>
            <a:endParaRPr lang="ko-KR" altLang="en-US" sz="2000" dirty="0"/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1539E550-B094-4F46-BC0F-8B34E78D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pPr/>
              <a:t>7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4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>
            <a:extLst>
              <a:ext uri="{FF2B5EF4-FFF2-40B4-BE49-F238E27FC236}">
                <a16:creationId xmlns:a16="http://schemas.microsoft.com/office/drawing/2014/main" id="{DCA9B76D-82D5-4997-8D18-52948A0E6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78" b="16513"/>
          <a:stretch/>
        </p:blipFill>
        <p:spPr>
          <a:xfrm>
            <a:off x="4528215" y="4666344"/>
            <a:ext cx="5173921" cy="118143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0A1C7D1-C5CB-42C8-AE80-B5B28EA7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Browser extension fingerprinting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2963C9-B934-4838-855C-312B66890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Building a list of installed browser extensions of a user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077AFD0-3C39-48C1-8A6D-479D400F62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Backgrounds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7" name="그래픽 6" descr="사용자 단색으로 채워진">
            <a:extLst>
              <a:ext uri="{FF2B5EF4-FFF2-40B4-BE49-F238E27FC236}">
                <a16:creationId xmlns:a16="http://schemas.microsoft.com/office/drawing/2014/main" id="{409B6D0C-D24A-461C-A5DF-F67D0E046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6940" y="2446020"/>
            <a:ext cx="1413510" cy="1413510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32C096F2-A230-4CE7-A18C-931C010E741D}"/>
              </a:ext>
            </a:extLst>
          </p:cNvPr>
          <p:cNvSpPr/>
          <p:nvPr/>
        </p:nvSpPr>
        <p:spPr>
          <a:xfrm>
            <a:off x="3600450" y="2446020"/>
            <a:ext cx="1748790" cy="165735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7D07682-4756-4849-A139-C55DB59EF4EF}"/>
              </a:ext>
            </a:extLst>
          </p:cNvPr>
          <p:cNvSpPr/>
          <p:nvPr/>
        </p:nvSpPr>
        <p:spPr>
          <a:xfrm>
            <a:off x="3783330" y="2552859"/>
            <a:ext cx="1383030" cy="3314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1</a:t>
            </a:r>
            <a:endParaRPr lang="ko-KR" altLang="en-US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BB1E67B-8926-4066-A270-E4AE44AED2C7}"/>
              </a:ext>
            </a:extLst>
          </p:cNvPr>
          <p:cNvSpPr/>
          <p:nvPr/>
        </p:nvSpPr>
        <p:spPr>
          <a:xfrm>
            <a:off x="3783330" y="2917508"/>
            <a:ext cx="1383030" cy="3314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2</a:t>
            </a:r>
            <a:endParaRPr lang="ko-KR" altLang="en-US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521FA9D-4BEC-4FC5-AA18-04E234E6E270}"/>
              </a:ext>
            </a:extLst>
          </p:cNvPr>
          <p:cNvSpPr/>
          <p:nvPr/>
        </p:nvSpPr>
        <p:spPr>
          <a:xfrm>
            <a:off x="3783330" y="3282157"/>
            <a:ext cx="1383030" cy="3314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3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9E272D-4283-4A5F-BEB6-0503CC0E062F}"/>
              </a:ext>
            </a:extLst>
          </p:cNvPr>
          <p:cNvSpPr txBox="1"/>
          <p:nvPr/>
        </p:nvSpPr>
        <p:spPr>
          <a:xfrm>
            <a:off x="4271843" y="3646806"/>
            <a:ext cx="615553" cy="3407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/>
              <a:t>…</a:t>
            </a:r>
            <a:endParaRPr lang="ko-KR" altLang="en-US" sz="2800" dirty="0"/>
          </a:p>
        </p:txBody>
      </p:sp>
      <p:pic>
        <p:nvPicPr>
          <p:cNvPr id="14" name="그래픽 13" descr="사용자 단색으로 채워진">
            <a:extLst>
              <a:ext uri="{FF2B5EF4-FFF2-40B4-BE49-F238E27FC236}">
                <a16:creationId xmlns:a16="http://schemas.microsoft.com/office/drawing/2014/main" id="{49CCAADB-AC9B-4E46-8DDC-5E67EFB9DA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2386" y="2446020"/>
            <a:ext cx="1413510" cy="1413510"/>
          </a:xfrm>
          <a:prstGeom prst="rect">
            <a:avLst/>
          </a:prstGeo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EBFD5F96-6B54-4D1E-9B47-33588175F8DE}"/>
              </a:ext>
            </a:extLst>
          </p:cNvPr>
          <p:cNvSpPr/>
          <p:nvPr/>
        </p:nvSpPr>
        <p:spPr>
          <a:xfrm>
            <a:off x="8125896" y="2446020"/>
            <a:ext cx="1748790" cy="16573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44460E5A-1D7F-4EB7-8DA4-4222FE0AAB18}"/>
              </a:ext>
            </a:extLst>
          </p:cNvPr>
          <p:cNvSpPr/>
          <p:nvPr/>
        </p:nvSpPr>
        <p:spPr>
          <a:xfrm>
            <a:off x="8308776" y="2552859"/>
            <a:ext cx="1383030" cy="331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1</a:t>
            </a:r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3896007E-7F39-410F-9FF0-220925CF5453}"/>
              </a:ext>
            </a:extLst>
          </p:cNvPr>
          <p:cNvSpPr/>
          <p:nvPr/>
        </p:nvSpPr>
        <p:spPr>
          <a:xfrm>
            <a:off x="8308776" y="2917508"/>
            <a:ext cx="1383030" cy="331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4</a:t>
            </a:r>
            <a:endParaRPr lang="ko-KR" altLang="en-US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6859213-D1B7-43FE-A6C0-26702AE0E35B}"/>
              </a:ext>
            </a:extLst>
          </p:cNvPr>
          <p:cNvSpPr/>
          <p:nvPr/>
        </p:nvSpPr>
        <p:spPr>
          <a:xfrm>
            <a:off x="8308776" y="3282157"/>
            <a:ext cx="1383030" cy="331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Extension 5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D59C17-D43F-443D-9ECA-82E911437625}"/>
              </a:ext>
            </a:extLst>
          </p:cNvPr>
          <p:cNvSpPr txBox="1"/>
          <p:nvPr/>
        </p:nvSpPr>
        <p:spPr>
          <a:xfrm>
            <a:off x="8797289" y="3646806"/>
            <a:ext cx="615553" cy="3407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800" dirty="0"/>
              <a:t>…</a:t>
            </a:r>
            <a:endParaRPr lang="ko-KR" alt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0B8CF4-7020-4F61-B268-480C13B3DCEF}"/>
              </a:ext>
            </a:extLst>
          </p:cNvPr>
          <p:cNvSpPr txBox="1"/>
          <p:nvPr/>
        </p:nvSpPr>
        <p:spPr>
          <a:xfrm>
            <a:off x="2499998" y="365677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User 1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8C45D3-B390-4B9A-B9B0-B042C9E64260}"/>
              </a:ext>
            </a:extLst>
          </p:cNvPr>
          <p:cNvSpPr txBox="1"/>
          <p:nvPr/>
        </p:nvSpPr>
        <p:spPr>
          <a:xfrm>
            <a:off x="7025444" y="367486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User 2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40BFF8B-7C75-469F-938E-5A81B9F001C0}"/>
              </a:ext>
            </a:extLst>
          </p:cNvPr>
          <p:cNvSpPr/>
          <p:nvPr/>
        </p:nvSpPr>
        <p:spPr>
          <a:xfrm>
            <a:off x="8190470" y="3194309"/>
            <a:ext cx="1611630" cy="491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FDA5440A-8D15-490C-86E1-B022FD2597D3}"/>
              </a:ext>
            </a:extLst>
          </p:cNvPr>
          <p:cNvCxnSpPr>
            <a:cxnSpLocks/>
          </p:cNvCxnSpPr>
          <p:nvPr/>
        </p:nvCxnSpPr>
        <p:spPr>
          <a:xfrm flipH="1">
            <a:off x="4446270" y="3685799"/>
            <a:ext cx="3744200" cy="90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B3C71F29-96EB-4F71-9CCF-4DEDEB65AB57}"/>
              </a:ext>
            </a:extLst>
          </p:cNvPr>
          <p:cNvCxnSpPr>
            <a:cxnSpLocks/>
          </p:cNvCxnSpPr>
          <p:nvPr/>
        </p:nvCxnSpPr>
        <p:spPr>
          <a:xfrm flipH="1">
            <a:off x="9620192" y="3685799"/>
            <a:ext cx="181909" cy="90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5A9F045-824C-49F3-837D-A009C77C636A}"/>
              </a:ext>
            </a:extLst>
          </p:cNvPr>
          <p:cNvSpPr/>
          <p:nvPr/>
        </p:nvSpPr>
        <p:spPr>
          <a:xfrm>
            <a:off x="4446271" y="4594861"/>
            <a:ext cx="5173921" cy="1309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DD678F-FB6D-4237-8AF9-36C2D752CA73}"/>
              </a:ext>
            </a:extLst>
          </p:cNvPr>
          <p:cNvSpPr txBox="1"/>
          <p:nvPr/>
        </p:nvSpPr>
        <p:spPr>
          <a:xfrm>
            <a:off x="980832" y="5916346"/>
            <a:ext cx="1049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Problem 2. If some extensions offer very specific functionality, personal information can be revealed</a:t>
            </a:r>
            <a:endParaRPr lang="ko-KR" altLang="en-US" sz="2000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ABA21ECE-8E0C-46BE-B756-E5548326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43D-1790-4DEA-BBE4-C0E78DBD48B9}" type="slidenum">
              <a:rPr lang="ko-KR" altLang="en-US" smtClean="0"/>
              <a:pPr/>
              <a:t>8</a:t>
            </a:fld>
            <a:r>
              <a:rPr lang="en-US" altLang="ko-KR"/>
              <a:t>/20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149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41DAB19-8118-4B3E-A492-A9AA9CDB99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Style-Fingerprinting</a:t>
            </a: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2546345-59B4-44D6-8E06-4A092CD09A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Style-Fingerprinting</a:t>
            </a: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7A5AF7FD-3A9F-4AEE-9B1B-11CC7C7053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735641"/>
      </p:ext>
    </p:extLst>
  </p:cSld>
  <p:clrMapOvr>
    <a:masterClrMapping/>
  </p:clrMapOvr>
</p:sld>
</file>

<file path=ppt/theme/theme1.xml><?xml version="1.0" encoding="utf-8"?>
<a:theme xmlns:a="http://schemas.openxmlformats.org/drawingml/2006/main" name="mmla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8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rvey - syseok.pptx" id="{9DD56A80-25A3-4241-81F3-58133642CBF7}" vid="{DC7A033F-9CBB-4C36-BF9F-AEA6711BBC6F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Malicious Browser Extension - syseok - 210506</Template>
  <TotalTime>1104</TotalTime>
  <Words>647</Words>
  <Application>Microsoft Office PowerPoint</Application>
  <PresentationFormat>와이드스크린</PresentationFormat>
  <Paragraphs>187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맑은 고딕</vt:lpstr>
      <vt:lpstr>Arial</vt:lpstr>
      <vt:lpstr>Arial</vt:lpstr>
      <vt:lpstr>Calibri</vt:lpstr>
      <vt:lpstr>Noto Sans</vt:lpstr>
      <vt:lpstr>Open Sans</vt:lpstr>
      <vt:lpstr>Wingdings</vt:lpstr>
      <vt:lpstr>mmlab</vt:lpstr>
      <vt:lpstr>Fingerprinting in Style: Detecting Browser Extensions via Injected Style Sheets</vt:lpstr>
      <vt:lpstr>Outline</vt:lpstr>
      <vt:lpstr>Introduction</vt:lpstr>
      <vt:lpstr>Backgrounds</vt:lpstr>
      <vt:lpstr>Browser extension</vt:lpstr>
      <vt:lpstr>Browser extension fingerprinting</vt:lpstr>
      <vt:lpstr>Browser extension fingerprinting</vt:lpstr>
      <vt:lpstr>Browser extension fingerprinting</vt:lpstr>
      <vt:lpstr>Style-Fingerprinting</vt:lpstr>
      <vt:lpstr>manifest.json</vt:lpstr>
      <vt:lpstr>Content scripts</vt:lpstr>
      <vt:lpstr>Trigger</vt:lpstr>
      <vt:lpstr>Style-Fingerprinting</vt:lpstr>
      <vt:lpstr>Experiment results</vt:lpstr>
      <vt:lpstr>Experiment settings</vt:lpstr>
      <vt:lpstr>Experiment results</vt:lpstr>
      <vt:lpstr>Countermeasures</vt:lpstr>
      <vt:lpstr>getComputedStyle API</vt:lpstr>
      <vt:lpstr>Shadow DOM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석상윤</dc:creator>
  <cp:lastModifiedBy>상윤 석</cp:lastModifiedBy>
  <cp:revision>63</cp:revision>
  <dcterms:created xsi:type="dcterms:W3CDTF">2021-05-26T05:37:55Z</dcterms:created>
  <dcterms:modified xsi:type="dcterms:W3CDTF">2021-12-22T17:55:43Z</dcterms:modified>
</cp:coreProperties>
</file>