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466" r:id="rId4"/>
    <p:sldId id="258" r:id="rId5"/>
    <p:sldId id="462" r:id="rId6"/>
    <p:sldId id="459" r:id="rId7"/>
    <p:sldId id="430" r:id="rId8"/>
    <p:sldId id="460" r:id="rId9"/>
    <p:sldId id="461" r:id="rId10"/>
    <p:sldId id="463" r:id="rId11"/>
    <p:sldId id="464" r:id="rId12"/>
    <p:sldId id="465" r:id="rId13"/>
    <p:sldId id="471" r:id="rId14"/>
    <p:sldId id="469" r:id="rId15"/>
    <p:sldId id="429" r:id="rId16"/>
    <p:sldId id="472" r:id="rId17"/>
    <p:sldId id="467" r:id="rId18"/>
    <p:sldId id="473" r:id="rId19"/>
    <p:sldId id="474" r:id="rId20"/>
    <p:sldId id="450" r:id="rId21"/>
    <p:sldId id="456" r:id="rId22"/>
    <p:sldId id="475" r:id="rId23"/>
    <p:sldId id="423" r:id="rId2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89659"/>
  </p:normalViewPr>
  <p:slideViewPr>
    <p:cSldViewPr snapToGrid="0" snapToObjects="1">
      <p:cViewPr varScale="1">
        <p:scale>
          <a:sx n="143" d="100"/>
          <a:sy n="143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44D54-B641-774E-8FDC-3E22FCC29886}" type="datetimeFigureOut">
              <a:rPr kumimoji="1" lang="ko-Kore-KR" altLang="en-US" smtClean="0"/>
              <a:t>2023. 4. 6.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E3ECE-AB8E-314D-81B7-B4A342073B7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3460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0033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5442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91235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49072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21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94472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22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1697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4544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4872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6938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5973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711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6745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9265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5898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7EA48-93DE-21E4-2EBC-22585FE85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5B76201-5D89-FBD3-A880-D012598CC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E88EBC-19D4-691B-4BE1-3FAC0CA2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2053-B2DC-EE44-90DA-4E157FC4DC2A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C31737-F714-4BB9-9EDA-87A3339F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FC7D8F-CB92-BAB3-EACA-341D9ED3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68366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28D33-4640-3483-F892-CF60D89E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CA6834C-A005-ED16-88EE-7CE761AEA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C3FB0F-65CB-BA00-AACB-47379720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A4B-064B-9A42-88FB-C4F078DD53F8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DFCEB9-6876-EBB8-109F-DA54E4EC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C47FC-71AF-9D32-C153-ED28C59A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537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E03712E-926A-4354-0D41-28384108B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CF4E4F-8FB9-D89A-3BF4-E21B4EE8B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D5475E-8227-92BD-F550-6F0746D8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F553-55E5-1F42-B002-ADF9E3E0B1A7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CD3784-66DB-1601-0097-52416EA5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F0A5EE-DF49-9659-039D-B243093B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7745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636F65-9678-72E8-6F8F-EEBC64B3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7A7F20-CE02-256F-B09C-2147BCC9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32968C-20D7-A986-2628-06D04E2B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300-342F-F242-BEC6-E327FAF022CE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49FD72-85CD-6287-C6C2-4EE8CD64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B66DF1-E5DC-3CA5-61EA-463C43A0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0765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79B6C3-8965-D1B7-137A-00136845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00A1F1-5C12-9954-BBC6-27B59DA77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A62DC5-11F3-BAB4-7424-EB629015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CE87-EC6D-8841-AF92-AA8E7EED25D6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8D2153-D60D-849D-2087-458532A5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39E08F-CB5F-CBE3-FBB5-2012DD79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2408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543EA5-F1A9-DE7C-39E3-AFD26498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093C10-9043-355B-0B3E-AAE26BC75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C70C3C-7D28-DC82-2CA8-3A25BE257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2F0D26-ABE4-076A-3A34-A202E3CD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3D00-447E-E346-B2EE-BE7A0C8CED1A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E8187A-5361-6DDC-B58E-58740CB9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B72730-53C5-2EA4-5BB0-91F09E57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692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18F867-B6C8-E3AA-C3DD-058B804E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F9D00B-97F7-B0B7-2AD8-982BEBDF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99FF8D-BDD6-B11A-3A50-0D91FBFB9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1CE605E-61D2-22AB-7983-E0791E223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2EB3CA0-22B9-596F-212E-8D8EB3E73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5576B19-E527-BC7D-9B63-980C831D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98F8-6C82-AA40-94B7-2A8D3E8D8773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37D8E1-FB7D-1764-A8E6-9A73AEA1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605AE3-6307-256B-640D-DC55B8CB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8682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B3B0F-7B6D-332B-26CF-5E4D313C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686F7D3-4C81-6BD3-6C6A-2BF55702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0DB-2351-3945-B64E-71B115BEC192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EE2D87B-4B98-6777-530C-17AE0591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371D9B7-DD9B-84D5-B582-0131BC02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4950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11A44F-8842-8CE9-186A-C5943290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4DCA-49D4-044D-84D1-4C94B7807EFF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F566139-EFD2-403C-2289-D445D4C2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4E6060-1B82-74BF-6EB3-45F3AF7F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0981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D1E37A-0B87-89FA-94E6-44C412D4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332B23-F68C-12E4-8B84-3F5223E6E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7EBBCC-31E0-E165-B69B-54A179E56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8495B1-C129-640D-7358-DB998979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04FB-96F6-F440-9B86-7DBD71FD5200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C3CE8A-84CC-9ABE-C3AC-A2CB8412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5CC4FB-35CE-4AE5-BC0B-EA88639E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8270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C8BEA-7A92-24AA-D677-2E846E52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05FA9D8-7443-9B76-FB34-D354B87B6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050292-2D7B-8059-EC5F-AC2DDA708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A3DF01-1606-8C86-E5DC-1150C878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CE90-C300-6744-8C14-CA0569D7D985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6446CB-03F5-83D0-A46B-776402C4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616B23-BE58-8DE3-D68D-2A9DFB9A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560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0B32B1E-076B-5C64-E350-28D14032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D111B6-6D50-74B5-B9DF-B9DD89FD7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6894"/>
            <a:ext cx="10515600" cy="4690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ko-Kore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B1179-C951-A9FB-F44B-FED58B485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3976-558E-0F42-A84B-EE8BCB2E8102}" type="datetime1">
              <a:rPr kumimoji="1" lang="ko-KR" altLang="en-US" smtClean="0"/>
              <a:t>2023. 4. 6.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350CAC-AE8B-3B3E-926E-E05DF770B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3B3493-0C97-C83E-47C3-DAB8BE5B4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F1ED-EB34-FD49-967D-BE73EC6979A1}" type="slidenum">
              <a:rPr kumimoji="1" lang="ko-Kore-KR" altLang="en-US" smtClean="0"/>
              <a:pPr/>
              <a:t>‹#›</a:t>
            </a:fld>
            <a:endParaRPr kumimoji="1" lang="ko-Kore-KR" altLang="en-US" dirty="0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AA2D62B3-65A5-7E7E-A28D-AAE13D811DD6}"/>
              </a:ext>
            </a:extLst>
          </p:cNvPr>
          <p:cNvSpPr txBox="1">
            <a:spLocks/>
          </p:cNvSpPr>
          <p:nvPr userDrawn="1"/>
        </p:nvSpPr>
        <p:spPr>
          <a:xfrm>
            <a:off x="11141239" y="6356350"/>
            <a:ext cx="669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ore-KR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ore-KR" dirty="0"/>
              <a:t>/23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28180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419124-0488-E42B-2174-B2B101CF2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1110586"/>
            <a:ext cx="9829800" cy="2387600"/>
          </a:xfrm>
        </p:spPr>
        <p:txBody>
          <a:bodyPr>
            <a:noAutofit/>
          </a:bodyPr>
          <a:lstStyle/>
          <a:p>
            <a:r>
              <a:rPr kumimoji="1" lang="en-US" altLang="en-US" sz="4000" dirty="0" err="1"/>
              <a:t>DroneKey</a:t>
            </a:r>
            <a:r>
              <a:rPr kumimoji="1" lang="en-US" altLang="en-US" sz="4000" dirty="0"/>
              <a:t>: A Drone-Aided</a:t>
            </a:r>
            <a:br>
              <a:rPr kumimoji="1" lang="en-US" altLang="en-US" sz="4000" dirty="0"/>
            </a:br>
            <a:r>
              <a:rPr kumimoji="1" lang="en-US" altLang="en-US" sz="4000" dirty="0"/>
              <a:t>Group-Key Generation Scheme</a:t>
            </a:r>
            <a:br>
              <a:rPr kumimoji="1" lang="en-US" altLang="en-US" sz="4000" dirty="0"/>
            </a:br>
            <a:r>
              <a:rPr kumimoji="1" lang="en-US" altLang="en-US" sz="4000" dirty="0"/>
              <a:t>for Large-Scale IoT Networks</a:t>
            </a:r>
            <a:endParaRPr kumimoji="1" lang="ko-Kore-KR" altLang="en-US" sz="4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2BB670-D5E9-E5EB-FF7C-69E759016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12940"/>
          </a:xfrm>
        </p:spPr>
        <p:txBody>
          <a:bodyPr>
            <a:normAutofit/>
          </a:bodyPr>
          <a:lstStyle/>
          <a:p>
            <a:r>
              <a:rPr kumimoji="1" lang="en-US" altLang="ko-Kore-KR" sz="2000" dirty="0"/>
              <a:t>Han, D., Li, A., Li, J.,</a:t>
            </a:r>
          </a:p>
          <a:p>
            <a:r>
              <a:rPr kumimoji="1" lang="en-US" altLang="ko-Kore-KR" sz="2000" dirty="0"/>
              <a:t>Zhang, Y., Li, T., Zhang, Y.</a:t>
            </a:r>
          </a:p>
          <a:p>
            <a:r>
              <a:rPr kumimoji="1" lang="en-US" altLang="ko-Kore-KR" sz="2000" dirty="0"/>
              <a:t>2021 ACM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SIGSAC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Conference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on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Computer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and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Communication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Security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(CCS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’21)</a:t>
            </a:r>
            <a:endParaRPr kumimoji="1" lang="en-US" altLang="ko-Kore-KR" sz="2000" dirty="0"/>
          </a:p>
          <a:p>
            <a:endParaRPr kumimoji="1" lang="en-US" altLang="ko-Kore-KR" dirty="0"/>
          </a:p>
          <a:p>
            <a:r>
              <a:rPr kumimoji="1" lang="en-US" altLang="ko-Kore-KR" dirty="0"/>
              <a:t>2023.4.6.</a:t>
            </a:r>
          </a:p>
          <a:p>
            <a:r>
              <a:rPr kumimoji="1" lang="en-US" altLang="ko-Kore-KR" sz="2000" dirty="0"/>
              <a:t>Summarized by,</a:t>
            </a:r>
            <a:r>
              <a:rPr kumimoji="1" lang="en-US" altLang="ko-Kore-KR" dirty="0"/>
              <a:t> </a:t>
            </a:r>
            <a:r>
              <a:rPr kumimoji="1" lang="en-US" altLang="ko-Kore-KR" dirty="0" err="1"/>
              <a:t>Sangwi</a:t>
            </a:r>
            <a:r>
              <a:rPr kumimoji="1" lang="en-US" altLang="ko-Kore-KR" dirty="0"/>
              <a:t> Kang | swkang@mmlab.snu.ac.kr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ACBFC8-B7B6-36C2-FA4A-0F2234D2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1868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타원 200">
            <a:extLst>
              <a:ext uri="{FF2B5EF4-FFF2-40B4-BE49-F238E27FC236}">
                <a16:creationId xmlns:a16="http://schemas.microsoft.com/office/drawing/2014/main" id="{E17EB628-970D-C880-5110-7253E8D27D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93214" y="1197763"/>
            <a:ext cx="8752114" cy="329061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D4FC828-8BDB-D946-5B3D-D4855E73D6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56" t="3789" r="1582" b="8398"/>
          <a:stretch/>
        </p:blipFill>
        <p:spPr>
          <a:xfrm>
            <a:off x="1418097" y="4562629"/>
            <a:ext cx="9355805" cy="203556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The Workflow of </a:t>
            </a:r>
            <a:r>
              <a:rPr kumimoji="1" lang="en-US" altLang="en-US" dirty="0" err="1"/>
              <a:t>DroneKey</a:t>
            </a:r>
            <a:r>
              <a:rPr kumimoji="1" lang="en-US" altLang="en-US" dirty="0"/>
              <a:t> (1) : </a:t>
            </a:r>
            <a:r>
              <a:rPr kumimoji="1" lang="en-US" altLang="en-US" b="1" u="sng" dirty="0"/>
              <a:t>Initialization</a:t>
            </a:r>
            <a:r>
              <a:rPr kumimoji="1" lang="en-US" altLang="en-US" dirty="0"/>
              <a:t> stage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76F63E7-3828-4A58-48A6-EFD703B84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84" y="2481149"/>
            <a:ext cx="583577" cy="7273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4F5503-C53E-8BD9-E4DB-A523A9D71E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90635" y="3242166"/>
            <a:ext cx="7572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Head</a:t>
            </a:r>
            <a:endParaRPr lang="ko-Kore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C595DDCB-A4EA-7555-CE59-01E2EC973B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952903" y="1931622"/>
            <a:ext cx="757273" cy="895926"/>
            <a:chOff x="4952903" y="1931622"/>
            <a:chExt cx="757273" cy="895926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AE0FDCEF-6B07-DFC7-F75F-1A44443BDC0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BB85C43D-A914-8EF2-6983-BEE7303BC00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50" name="사각형: 둥근 모서리 49">
                  <a:extLst>
                    <a:ext uri="{FF2B5EF4-FFF2-40B4-BE49-F238E27FC236}">
                      <a16:creationId xmlns:a16="http://schemas.microsoft.com/office/drawing/2014/main" id="{FF5C4355-1C99-E12D-7CAE-24DA9E70209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사각형: 둥근 모서리 50">
                  <a:extLst>
                    <a:ext uri="{FF2B5EF4-FFF2-40B4-BE49-F238E27FC236}">
                      <a16:creationId xmlns:a16="http://schemas.microsoft.com/office/drawing/2014/main" id="{78C86EAA-F99A-D0A0-4689-7F6E54CB3E9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사각형: 둥근 모서리 51">
                  <a:extLst>
                    <a:ext uri="{FF2B5EF4-FFF2-40B4-BE49-F238E27FC236}">
                      <a16:creationId xmlns:a16="http://schemas.microsoft.com/office/drawing/2014/main" id="{2DCF4776-E516-C99D-5870-B081285EE87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타원 52">
                  <a:extLst>
                    <a:ext uri="{FF2B5EF4-FFF2-40B4-BE49-F238E27FC236}">
                      <a16:creationId xmlns:a16="http://schemas.microsoft.com/office/drawing/2014/main" id="{9CAE14A8-619D-B091-EACE-5859749EA0C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타원 53">
                  <a:extLst>
                    <a:ext uri="{FF2B5EF4-FFF2-40B4-BE49-F238E27FC236}">
                      <a16:creationId xmlns:a16="http://schemas.microsoft.com/office/drawing/2014/main" id="{3F90B03A-894C-9D8B-7EC4-A00277B719C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사각형: 둥근 모서리 54">
                  <a:extLst>
                    <a:ext uri="{FF2B5EF4-FFF2-40B4-BE49-F238E27FC236}">
                      <a16:creationId xmlns:a16="http://schemas.microsoft.com/office/drawing/2014/main" id="{611DE541-F896-DDAC-774B-847D1428D0E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F45C796D-DBC9-F4C5-8251-71B8608CBE3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46" name="원호 45">
                  <a:extLst>
                    <a:ext uri="{FF2B5EF4-FFF2-40B4-BE49-F238E27FC236}">
                      <a16:creationId xmlns:a16="http://schemas.microsoft.com/office/drawing/2014/main" id="{B11747FD-37AF-5CAB-73FD-30163B66A76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원호 46">
                  <a:extLst>
                    <a:ext uri="{FF2B5EF4-FFF2-40B4-BE49-F238E27FC236}">
                      <a16:creationId xmlns:a16="http://schemas.microsoft.com/office/drawing/2014/main" id="{6D8DAFDD-5A75-2939-23B2-B48BFF509E0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원호 47">
                  <a:extLst>
                    <a:ext uri="{FF2B5EF4-FFF2-40B4-BE49-F238E27FC236}">
                      <a16:creationId xmlns:a16="http://schemas.microsoft.com/office/drawing/2014/main" id="{4AF97151-FF32-573D-BFC6-EB90A50C9F8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48">
                  <a:extLst>
                    <a:ext uri="{FF2B5EF4-FFF2-40B4-BE49-F238E27FC236}">
                      <a16:creationId xmlns:a16="http://schemas.microsoft.com/office/drawing/2014/main" id="{6EBDD4F9-19DA-867D-0CDA-2E61FD0FFC1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FC7B87C-DB8B-4EA0-B0C1-0D381DEB3AC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9" name="그룹 208">
            <a:extLst>
              <a:ext uri="{FF2B5EF4-FFF2-40B4-BE49-F238E27FC236}">
                <a16:creationId xmlns:a16="http://schemas.microsoft.com/office/drawing/2014/main" id="{D9B36AA0-0660-EF38-44CA-D3BA9ADC60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060087" y="1399445"/>
            <a:ext cx="757273" cy="895926"/>
            <a:chOff x="7060087" y="1399445"/>
            <a:chExt cx="757273" cy="895926"/>
          </a:xfrm>
        </p:grpSpPr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9E95083A-CA8F-34A5-1559-511EC0C852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167240" y="1499933"/>
              <a:ext cx="543815" cy="462453"/>
              <a:chOff x="7266752" y="2755543"/>
              <a:chExt cx="1012051" cy="860634"/>
            </a:xfrm>
          </p:grpSpPr>
          <p:sp>
            <p:nvSpPr>
              <p:cNvPr id="120" name="사각형: 둥근 모서리 119">
                <a:extLst>
                  <a:ext uri="{FF2B5EF4-FFF2-40B4-BE49-F238E27FC236}">
                    <a16:creationId xmlns:a16="http://schemas.microsoft.com/office/drawing/2014/main" id="{47E81616-5FFF-2429-EE56-0341C91E9F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7072497" y="3088722"/>
                <a:ext cx="779668" cy="11331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사각형: 둥근 모서리 120">
                <a:extLst>
                  <a:ext uri="{FF2B5EF4-FFF2-40B4-BE49-F238E27FC236}">
                    <a16:creationId xmlns:a16="http://schemas.microsoft.com/office/drawing/2014/main" id="{E8D7B1F3-A6E2-AE2D-EDD6-4F402F01EB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7712092" y="3095545"/>
                <a:ext cx="773789" cy="937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사각형: 둥근 모서리 121">
                <a:extLst>
                  <a:ext uri="{FF2B5EF4-FFF2-40B4-BE49-F238E27FC236}">
                    <a16:creationId xmlns:a16="http://schemas.microsoft.com/office/drawing/2014/main" id="{2E369DB5-EACF-9812-C5E1-6B26328DBBE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66752" y="3374352"/>
                <a:ext cx="1012051" cy="24182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타원 122">
                <a:extLst>
                  <a:ext uri="{FF2B5EF4-FFF2-40B4-BE49-F238E27FC236}">
                    <a16:creationId xmlns:a16="http://schemas.microsoft.com/office/drawing/2014/main" id="{7BAEAC9A-EDF4-0F85-9FA5-DD342371EC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45974" y="3435562"/>
                <a:ext cx="119404" cy="1194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타원 123">
                <a:extLst>
                  <a:ext uri="{FF2B5EF4-FFF2-40B4-BE49-F238E27FC236}">
                    <a16:creationId xmlns:a16="http://schemas.microsoft.com/office/drawing/2014/main" id="{8EBE9CB9-2D1E-E5B3-4853-4162C4F84B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18986" y="3435562"/>
                <a:ext cx="119404" cy="1194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사각형: 둥근 모서리 124">
                <a:extLst>
                  <a:ext uri="{FF2B5EF4-FFF2-40B4-BE49-F238E27FC236}">
                    <a16:creationId xmlns:a16="http://schemas.microsoft.com/office/drawing/2014/main" id="{E0D2B4FA-B69C-5738-D9B9-D52F0689BAC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800000">
                <a:off x="7678159" y="3472402"/>
                <a:ext cx="517770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7682867F-19B9-9716-2DAC-D9674BB0BDF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256168" y="1399445"/>
              <a:ext cx="365113" cy="365113"/>
              <a:chOff x="7432249" y="2568533"/>
              <a:chExt cx="679483" cy="679483"/>
            </a:xfrm>
          </p:grpSpPr>
          <p:sp>
            <p:nvSpPr>
              <p:cNvPr id="116" name="원호 115">
                <a:extLst>
                  <a:ext uri="{FF2B5EF4-FFF2-40B4-BE49-F238E27FC236}">
                    <a16:creationId xmlns:a16="http://schemas.microsoft.com/office/drawing/2014/main" id="{2E670386-5BDF-C26A-B28B-5119E6B7E0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8967467">
                <a:off x="7626865" y="2815618"/>
                <a:ext cx="290256" cy="29025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원호 116">
                <a:extLst>
                  <a:ext uri="{FF2B5EF4-FFF2-40B4-BE49-F238E27FC236}">
                    <a16:creationId xmlns:a16="http://schemas.microsoft.com/office/drawing/2014/main" id="{072CBB12-C6EA-FAFC-C88E-92FED80FA3C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8967467">
                <a:off x="7527080" y="2694875"/>
                <a:ext cx="489823" cy="48982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원호 117">
                <a:extLst>
                  <a:ext uri="{FF2B5EF4-FFF2-40B4-BE49-F238E27FC236}">
                    <a16:creationId xmlns:a16="http://schemas.microsoft.com/office/drawing/2014/main" id="{DF61CF14-9757-97CD-7890-7619B5AE5E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8967467">
                <a:off x="7432249" y="2568533"/>
                <a:ext cx="679483" cy="67948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>
                <a:extLst>
                  <a:ext uri="{FF2B5EF4-FFF2-40B4-BE49-F238E27FC236}">
                    <a16:creationId xmlns:a16="http://schemas.microsoft.com/office/drawing/2014/main" id="{38C98B10-5454-03D9-8038-843FD1C8C0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733412" y="2916420"/>
                <a:ext cx="77155" cy="771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BB2E598-26B5-DCF0-1734-D95180C833E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60087" y="1987594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4EB6267D-D6DA-6085-0A5D-09C0738EB0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02908" y="3353190"/>
            <a:ext cx="757273" cy="895926"/>
            <a:chOff x="4952903" y="1931622"/>
            <a:chExt cx="757273" cy="895926"/>
          </a:xfrm>
        </p:grpSpPr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11E107CD-3D67-DFC7-A33C-7F1FF780B84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129" name="그룹 128">
                <a:extLst>
                  <a:ext uri="{FF2B5EF4-FFF2-40B4-BE49-F238E27FC236}">
                    <a16:creationId xmlns:a16="http://schemas.microsoft.com/office/drawing/2014/main" id="{356179CE-6431-66EC-1003-FE8E50A0069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135" name="사각형: 둥근 모서리 134">
                  <a:extLst>
                    <a:ext uri="{FF2B5EF4-FFF2-40B4-BE49-F238E27FC236}">
                      <a16:creationId xmlns:a16="http://schemas.microsoft.com/office/drawing/2014/main" id="{E2C21CB1-07BF-A172-2F4A-6A26597704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" name="사각형: 둥근 모서리 135">
                  <a:extLst>
                    <a:ext uri="{FF2B5EF4-FFF2-40B4-BE49-F238E27FC236}">
                      <a16:creationId xmlns:a16="http://schemas.microsoft.com/office/drawing/2014/main" id="{A6797B22-ECF1-7B33-CF7D-7237AA27C54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" name="사각형: 둥근 모서리 136">
                  <a:extLst>
                    <a:ext uri="{FF2B5EF4-FFF2-40B4-BE49-F238E27FC236}">
                      <a16:creationId xmlns:a16="http://schemas.microsoft.com/office/drawing/2014/main" id="{6E117A6F-5886-4EA3-E6D0-7E64769CFE8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" name="타원 137">
                  <a:extLst>
                    <a:ext uri="{FF2B5EF4-FFF2-40B4-BE49-F238E27FC236}">
                      <a16:creationId xmlns:a16="http://schemas.microsoft.com/office/drawing/2014/main" id="{3805D402-CAF1-D382-1D5A-E75A7395DC7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" name="타원 138">
                  <a:extLst>
                    <a:ext uri="{FF2B5EF4-FFF2-40B4-BE49-F238E27FC236}">
                      <a16:creationId xmlns:a16="http://schemas.microsoft.com/office/drawing/2014/main" id="{3A5BEFC9-79A7-88CA-90C2-1C0B74D27F6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" name="사각형: 둥근 모서리 139">
                  <a:extLst>
                    <a:ext uri="{FF2B5EF4-FFF2-40B4-BE49-F238E27FC236}">
                      <a16:creationId xmlns:a16="http://schemas.microsoft.com/office/drawing/2014/main" id="{3D98FB40-AF80-72E7-63CB-5605CD123C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0" name="그룹 129">
                <a:extLst>
                  <a:ext uri="{FF2B5EF4-FFF2-40B4-BE49-F238E27FC236}">
                    <a16:creationId xmlns:a16="http://schemas.microsoft.com/office/drawing/2014/main" id="{158BE642-75EB-CB94-5AA3-600B0A2CC6F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131" name="원호 130">
                  <a:extLst>
                    <a:ext uri="{FF2B5EF4-FFF2-40B4-BE49-F238E27FC236}">
                      <a16:creationId xmlns:a16="http://schemas.microsoft.com/office/drawing/2014/main" id="{9A9F5935-2498-876E-C5F2-4FCDB618BDA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" name="원호 131">
                  <a:extLst>
                    <a:ext uri="{FF2B5EF4-FFF2-40B4-BE49-F238E27FC236}">
                      <a16:creationId xmlns:a16="http://schemas.microsoft.com/office/drawing/2014/main" id="{27435165-7FD8-B4FD-F471-358FBD9063B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" name="원호 132">
                  <a:extLst>
                    <a:ext uri="{FF2B5EF4-FFF2-40B4-BE49-F238E27FC236}">
                      <a16:creationId xmlns:a16="http://schemas.microsoft.com/office/drawing/2014/main" id="{3E9B717C-61F4-80CA-AB2B-D4E7544CE74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타원 133">
                  <a:extLst>
                    <a:ext uri="{FF2B5EF4-FFF2-40B4-BE49-F238E27FC236}">
                      <a16:creationId xmlns:a16="http://schemas.microsoft.com/office/drawing/2014/main" id="{2EDD193A-4DD2-63EB-76C3-24F1DDCA70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699BE6C-FBE5-3657-D21E-8E1FB0FA193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B9010623-F41E-60A2-7537-907719D7B0A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33446" y="1909697"/>
            <a:ext cx="757273" cy="895926"/>
            <a:chOff x="4952903" y="1931622"/>
            <a:chExt cx="757273" cy="895926"/>
          </a:xfrm>
        </p:grpSpPr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D8BF2D79-D9F6-8121-4C5A-0D3DC5D298C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144" name="그룹 143">
                <a:extLst>
                  <a:ext uri="{FF2B5EF4-FFF2-40B4-BE49-F238E27FC236}">
                    <a16:creationId xmlns:a16="http://schemas.microsoft.com/office/drawing/2014/main" id="{58F89423-7E80-7894-F059-6DF575D957F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150" name="사각형: 둥근 모서리 149">
                  <a:extLst>
                    <a:ext uri="{FF2B5EF4-FFF2-40B4-BE49-F238E27FC236}">
                      <a16:creationId xmlns:a16="http://schemas.microsoft.com/office/drawing/2014/main" id="{0F9EF71D-EBFB-5B25-14C6-EC47E397F9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사각형: 둥근 모서리 150">
                  <a:extLst>
                    <a:ext uri="{FF2B5EF4-FFF2-40B4-BE49-F238E27FC236}">
                      <a16:creationId xmlns:a16="http://schemas.microsoft.com/office/drawing/2014/main" id="{6CDF02BA-5B88-713D-7710-C3027E16D20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" name="사각형: 둥근 모서리 151">
                  <a:extLst>
                    <a:ext uri="{FF2B5EF4-FFF2-40B4-BE49-F238E27FC236}">
                      <a16:creationId xmlns:a16="http://schemas.microsoft.com/office/drawing/2014/main" id="{4A6D8F1E-DF26-51C1-629F-C87D3469A61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" name="타원 152">
                  <a:extLst>
                    <a:ext uri="{FF2B5EF4-FFF2-40B4-BE49-F238E27FC236}">
                      <a16:creationId xmlns:a16="http://schemas.microsoft.com/office/drawing/2014/main" id="{64E4713D-6B73-8979-295D-938E4A05335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" name="타원 153">
                  <a:extLst>
                    <a:ext uri="{FF2B5EF4-FFF2-40B4-BE49-F238E27FC236}">
                      <a16:creationId xmlns:a16="http://schemas.microsoft.com/office/drawing/2014/main" id="{2CC00318-250F-EE15-2512-56BE4E8AD6C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" name="사각형: 둥근 모서리 154">
                  <a:extLst>
                    <a:ext uri="{FF2B5EF4-FFF2-40B4-BE49-F238E27FC236}">
                      <a16:creationId xmlns:a16="http://schemas.microsoft.com/office/drawing/2014/main" id="{3E5A876F-1A6D-7CAF-6C42-7D2A6678804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5" name="그룹 144">
                <a:extLst>
                  <a:ext uri="{FF2B5EF4-FFF2-40B4-BE49-F238E27FC236}">
                    <a16:creationId xmlns:a16="http://schemas.microsoft.com/office/drawing/2014/main" id="{D485A07E-F95F-73B2-29A3-90179448CF4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146" name="원호 145">
                  <a:extLst>
                    <a:ext uri="{FF2B5EF4-FFF2-40B4-BE49-F238E27FC236}">
                      <a16:creationId xmlns:a16="http://schemas.microsoft.com/office/drawing/2014/main" id="{DFDEDEF8-7917-66F3-F28A-1DD352A61E8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원호 146">
                  <a:extLst>
                    <a:ext uri="{FF2B5EF4-FFF2-40B4-BE49-F238E27FC236}">
                      <a16:creationId xmlns:a16="http://schemas.microsoft.com/office/drawing/2014/main" id="{B8FF79F9-94B6-9A5F-E265-48F5E0FB55A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" name="원호 147">
                  <a:extLst>
                    <a:ext uri="{FF2B5EF4-FFF2-40B4-BE49-F238E27FC236}">
                      <a16:creationId xmlns:a16="http://schemas.microsoft.com/office/drawing/2014/main" id="{19688470-B388-A248-D91A-8B59936428B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" name="타원 148">
                  <a:extLst>
                    <a:ext uri="{FF2B5EF4-FFF2-40B4-BE49-F238E27FC236}">
                      <a16:creationId xmlns:a16="http://schemas.microsoft.com/office/drawing/2014/main" id="{A09BF0EF-E180-6164-BC83-5325E01FCAB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EDBE93A-193B-A185-16DF-0BEBF3BA55C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9B882056-8385-5119-C22A-3E7BBE53CD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87664" y="3424662"/>
            <a:ext cx="757273" cy="895926"/>
            <a:chOff x="4952903" y="1931622"/>
            <a:chExt cx="757273" cy="895926"/>
          </a:xfrm>
        </p:grpSpPr>
        <p:grpSp>
          <p:nvGrpSpPr>
            <p:cNvPr id="157" name="그룹 156">
              <a:extLst>
                <a:ext uri="{FF2B5EF4-FFF2-40B4-BE49-F238E27FC236}">
                  <a16:creationId xmlns:a16="http://schemas.microsoft.com/office/drawing/2014/main" id="{DCA8DBA3-0BBF-E4FC-11AA-FD77DBB9E15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159" name="그룹 158">
                <a:extLst>
                  <a:ext uri="{FF2B5EF4-FFF2-40B4-BE49-F238E27FC236}">
                    <a16:creationId xmlns:a16="http://schemas.microsoft.com/office/drawing/2014/main" id="{5042D089-60D1-B938-5358-5BF0A50CB4E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165" name="사각형: 둥근 모서리 164">
                  <a:extLst>
                    <a:ext uri="{FF2B5EF4-FFF2-40B4-BE49-F238E27FC236}">
                      <a16:creationId xmlns:a16="http://schemas.microsoft.com/office/drawing/2014/main" id="{58C57B07-497E-A579-1DBF-B9AFDBD44F2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" name="사각형: 둥근 모서리 165">
                  <a:extLst>
                    <a:ext uri="{FF2B5EF4-FFF2-40B4-BE49-F238E27FC236}">
                      <a16:creationId xmlns:a16="http://schemas.microsoft.com/office/drawing/2014/main" id="{0928466B-590F-CDA8-46FE-B190C8E6B13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" name="사각형: 둥근 모서리 166">
                  <a:extLst>
                    <a:ext uri="{FF2B5EF4-FFF2-40B4-BE49-F238E27FC236}">
                      <a16:creationId xmlns:a16="http://schemas.microsoft.com/office/drawing/2014/main" id="{55F1BDAE-1405-1319-AE5E-0F9230A7978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" name="타원 167">
                  <a:extLst>
                    <a:ext uri="{FF2B5EF4-FFF2-40B4-BE49-F238E27FC236}">
                      <a16:creationId xmlns:a16="http://schemas.microsoft.com/office/drawing/2014/main" id="{B290E63A-CD19-5325-12EF-3011939D757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" name="타원 168">
                  <a:extLst>
                    <a:ext uri="{FF2B5EF4-FFF2-40B4-BE49-F238E27FC236}">
                      <a16:creationId xmlns:a16="http://schemas.microsoft.com/office/drawing/2014/main" id="{DCC1CF86-9551-F2B3-943C-749EB2248CC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" name="사각형: 둥근 모서리 169">
                  <a:extLst>
                    <a:ext uri="{FF2B5EF4-FFF2-40B4-BE49-F238E27FC236}">
                      <a16:creationId xmlns:a16="http://schemas.microsoft.com/office/drawing/2014/main" id="{A70BC047-9D27-3A69-6FB7-F8E5C3D419C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0" name="그룹 159">
                <a:extLst>
                  <a:ext uri="{FF2B5EF4-FFF2-40B4-BE49-F238E27FC236}">
                    <a16:creationId xmlns:a16="http://schemas.microsoft.com/office/drawing/2014/main" id="{1C619B94-5C5D-C54F-7670-4827C01EAB3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161" name="원호 160">
                  <a:extLst>
                    <a:ext uri="{FF2B5EF4-FFF2-40B4-BE49-F238E27FC236}">
                      <a16:creationId xmlns:a16="http://schemas.microsoft.com/office/drawing/2014/main" id="{A9BE3135-F686-AB6D-7C1C-CE3AE2FE4A3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" name="원호 161">
                  <a:extLst>
                    <a:ext uri="{FF2B5EF4-FFF2-40B4-BE49-F238E27FC236}">
                      <a16:creationId xmlns:a16="http://schemas.microsoft.com/office/drawing/2014/main" id="{FC0FE0F0-2CED-1B15-8F08-1FD8F7AB497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" name="원호 162">
                  <a:extLst>
                    <a:ext uri="{FF2B5EF4-FFF2-40B4-BE49-F238E27FC236}">
                      <a16:creationId xmlns:a16="http://schemas.microsoft.com/office/drawing/2014/main" id="{F01307EA-4D00-39B2-109D-4E0630CD520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" name="타원 163">
                  <a:extLst>
                    <a:ext uri="{FF2B5EF4-FFF2-40B4-BE49-F238E27FC236}">
                      <a16:creationId xmlns:a16="http://schemas.microsoft.com/office/drawing/2014/main" id="{E569D36A-8054-13D7-D68E-A04C46F540B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665C3CBE-055D-934A-50D5-EC86B51AB27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E58D1D32-FC5E-8FEB-6E27-C183DE37EE5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12109" y="1892594"/>
            <a:ext cx="757273" cy="895926"/>
            <a:chOff x="4952903" y="1931622"/>
            <a:chExt cx="757273" cy="895926"/>
          </a:xfrm>
        </p:grpSpPr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760573CE-BFE6-3A73-5AF3-A7612C22138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174" name="그룹 173">
                <a:extLst>
                  <a:ext uri="{FF2B5EF4-FFF2-40B4-BE49-F238E27FC236}">
                    <a16:creationId xmlns:a16="http://schemas.microsoft.com/office/drawing/2014/main" id="{BD6BE73D-CFB1-50E5-C6F4-DCB3E443EB0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180" name="사각형: 둥근 모서리 179">
                  <a:extLst>
                    <a:ext uri="{FF2B5EF4-FFF2-40B4-BE49-F238E27FC236}">
                      <a16:creationId xmlns:a16="http://schemas.microsoft.com/office/drawing/2014/main" id="{6F5B03D3-1035-344C-3509-CB4D3D51BF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" name="사각형: 둥근 모서리 180">
                  <a:extLst>
                    <a:ext uri="{FF2B5EF4-FFF2-40B4-BE49-F238E27FC236}">
                      <a16:creationId xmlns:a16="http://schemas.microsoft.com/office/drawing/2014/main" id="{154B7170-C584-A462-AA01-F15B97259E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" name="사각형: 둥근 모서리 181">
                  <a:extLst>
                    <a:ext uri="{FF2B5EF4-FFF2-40B4-BE49-F238E27FC236}">
                      <a16:creationId xmlns:a16="http://schemas.microsoft.com/office/drawing/2014/main" id="{D03F27A2-9E96-524B-FFB8-0E6B3326E8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" name="타원 182">
                  <a:extLst>
                    <a:ext uri="{FF2B5EF4-FFF2-40B4-BE49-F238E27FC236}">
                      <a16:creationId xmlns:a16="http://schemas.microsoft.com/office/drawing/2014/main" id="{A1D34A46-CDF1-95FD-FB8A-6B8E51FCABF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" name="타원 183">
                  <a:extLst>
                    <a:ext uri="{FF2B5EF4-FFF2-40B4-BE49-F238E27FC236}">
                      <a16:creationId xmlns:a16="http://schemas.microsoft.com/office/drawing/2014/main" id="{4436EC1E-5781-9991-5B4E-E82DB0BE4C1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" name="사각형: 둥근 모서리 184">
                  <a:extLst>
                    <a:ext uri="{FF2B5EF4-FFF2-40B4-BE49-F238E27FC236}">
                      <a16:creationId xmlns:a16="http://schemas.microsoft.com/office/drawing/2014/main" id="{3908318C-73A9-3022-A4EA-828FBCC7ACA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5" name="그룹 174">
                <a:extLst>
                  <a:ext uri="{FF2B5EF4-FFF2-40B4-BE49-F238E27FC236}">
                    <a16:creationId xmlns:a16="http://schemas.microsoft.com/office/drawing/2014/main" id="{27C9F21D-858B-2AB5-23C4-7E51CE3C1F62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176" name="원호 175">
                  <a:extLst>
                    <a:ext uri="{FF2B5EF4-FFF2-40B4-BE49-F238E27FC236}">
                      <a16:creationId xmlns:a16="http://schemas.microsoft.com/office/drawing/2014/main" id="{5396FE6B-4148-D925-DCEE-B3404F4D084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" name="원호 176">
                  <a:extLst>
                    <a:ext uri="{FF2B5EF4-FFF2-40B4-BE49-F238E27FC236}">
                      <a16:creationId xmlns:a16="http://schemas.microsoft.com/office/drawing/2014/main" id="{925186CB-46B4-7D8C-BE6C-37D29393B06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" name="원호 177">
                  <a:extLst>
                    <a:ext uri="{FF2B5EF4-FFF2-40B4-BE49-F238E27FC236}">
                      <a16:creationId xmlns:a16="http://schemas.microsoft.com/office/drawing/2014/main" id="{02D33258-EE9E-22D0-9415-3CC9DC44A8B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" name="타원 178">
                  <a:extLst>
                    <a:ext uri="{FF2B5EF4-FFF2-40B4-BE49-F238E27FC236}">
                      <a16:creationId xmlns:a16="http://schemas.microsoft.com/office/drawing/2014/main" id="{8DA75992-CE57-FD89-37E6-2A93A6DB842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FCB8F6CB-D7D2-21E6-A110-52B28F0EA2F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413356E8-EFB8-A9F2-9345-A5E22EEEE2D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94628" y="2918641"/>
            <a:ext cx="757273" cy="895926"/>
            <a:chOff x="4952903" y="1931622"/>
            <a:chExt cx="757273" cy="895926"/>
          </a:xfrm>
        </p:grpSpPr>
        <p:grpSp>
          <p:nvGrpSpPr>
            <p:cNvPr id="187" name="그룹 186">
              <a:extLst>
                <a:ext uri="{FF2B5EF4-FFF2-40B4-BE49-F238E27FC236}">
                  <a16:creationId xmlns:a16="http://schemas.microsoft.com/office/drawing/2014/main" id="{C0013F1D-C8A1-360B-EC33-7C3794131CD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189" name="그룹 188">
                <a:extLst>
                  <a:ext uri="{FF2B5EF4-FFF2-40B4-BE49-F238E27FC236}">
                    <a16:creationId xmlns:a16="http://schemas.microsoft.com/office/drawing/2014/main" id="{F6B7FD70-8ABD-F523-A6F2-ABDF8F9B766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195" name="사각형: 둥근 모서리 194">
                  <a:extLst>
                    <a:ext uri="{FF2B5EF4-FFF2-40B4-BE49-F238E27FC236}">
                      <a16:creationId xmlns:a16="http://schemas.microsoft.com/office/drawing/2014/main" id="{0B8E4F1A-769F-74AB-8AD2-9D876344F2D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6" name="사각형: 둥근 모서리 195">
                  <a:extLst>
                    <a:ext uri="{FF2B5EF4-FFF2-40B4-BE49-F238E27FC236}">
                      <a16:creationId xmlns:a16="http://schemas.microsoft.com/office/drawing/2014/main" id="{229AD5BE-DAA9-6456-4887-45BC0E6D576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" name="사각형: 둥근 모서리 196">
                  <a:extLst>
                    <a:ext uri="{FF2B5EF4-FFF2-40B4-BE49-F238E27FC236}">
                      <a16:creationId xmlns:a16="http://schemas.microsoft.com/office/drawing/2014/main" id="{B4C341EC-4C45-E60B-E5EF-5C2B29628F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" name="타원 197">
                  <a:extLst>
                    <a:ext uri="{FF2B5EF4-FFF2-40B4-BE49-F238E27FC236}">
                      <a16:creationId xmlns:a16="http://schemas.microsoft.com/office/drawing/2014/main" id="{CCE9E948-EB7C-063D-95EF-1A2AD181ACA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" name="타원 198">
                  <a:extLst>
                    <a:ext uri="{FF2B5EF4-FFF2-40B4-BE49-F238E27FC236}">
                      <a16:creationId xmlns:a16="http://schemas.microsoft.com/office/drawing/2014/main" id="{AC9F522F-49F1-D665-0785-F9D56902CB1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" name="사각형: 둥근 모서리 199">
                  <a:extLst>
                    <a:ext uri="{FF2B5EF4-FFF2-40B4-BE49-F238E27FC236}">
                      <a16:creationId xmlns:a16="http://schemas.microsoft.com/office/drawing/2014/main" id="{91842848-09F6-4B26-F47C-7327013472E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0" name="그룹 189">
                <a:extLst>
                  <a:ext uri="{FF2B5EF4-FFF2-40B4-BE49-F238E27FC236}">
                    <a16:creationId xmlns:a16="http://schemas.microsoft.com/office/drawing/2014/main" id="{365427ED-4A32-5A65-D468-03F9F3BF92E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191" name="원호 190">
                  <a:extLst>
                    <a:ext uri="{FF2B5EF4-FFF2-40B4-BE49-F238E27FC236}">
                      <a16:creationId xmlns:a16="http://schemas.microsoft.com/office/drawing/2014/main" id="{DD314EDD-865E-684B-C5D3-DF99CF1CE8C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" name="원호 191">
                  <a:extLst>
                    <a:ext uri="{FF2B5EF4-FFF2-40B4-BE49-F238E27FC236}">
                      <a16:creationId xmlns:a16="http://schemas.microsoft.com/office/drawing/2014/main" id="{6587F747-AC0B-9640-3816-23359689198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" name="원호 192">
                  <a:extLst>
                    <a:ext uri="{FF2B5EF4-FFF2-40B4-BE49-F238E27FC236}">
                      <a16:creationId xmlns:a16="http://schemas.microsoft.com/office/drawing/2014/main" id="{9C4DC811-4DDC-259A-B6F4-81726682BB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" name="타원 193">
                  <a:extLst>
                    <a:ext uri="{FF2B5EF4-FFF2-40B4-BE49-F238E27FC236}">
                      <a16:creationId xmlns:a16="http://schemas.microsoft.com/office/drawing/2014/main" id="{6B9C9D7C-6B4E-CE7C-E49D-D74F134E393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BD808D28-246B-0BDF-8CA0-A32F1B7B459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74AAFBA1-45AD-9DDF-8B19-CC7C367F77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50016" y="913420"/>
            <a:ext cx="2798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Communication Range</a:t>
            </a:r>
            <a:endParaRPr lang="ko-Kore-KR" altLang="en-US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8" name="그룹 227">
            <a:extLst>
              <a:ext uri="{FF2B5EF4-FFF2-40B4-BE49-F238E27FC236}">
                <a16:creationId xmlns:a16="http://schemas.microsoft.com/office/drawing/2014/main" id="{7DC8A887-F9FC-8E99-62D3-83B03EBE841D}"/>
              </a:ext>
            </a:extLst>
          </p:cNvPr>
          <p:cNvGrpSpPr/>
          <p:nvPr/>
        </p:nvGrpSpPr>
        <p:grpSpPr>
          <a:xfrm>
            <a:off x="279128" y="2041774"/>
            <a:ext cx="2207989" cy="1519078"/>
            <a:chOff x="383107" y="2786326"/>
            <a:chExt cx="2207989" cy="1519078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A08E24E-E6B7-975B-6F2B-1ABC58689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78" y="3068928"/>
              <a:ext cx="850018" cy="850018"/>
            </a:xfrm>
            <a:prstGeom prst="rect">
              <a:avLst/>
            </a:prstGeom>
          </p:spPr>
        </p:pic>
        <p:grpSp>
          <p:nvGrpSpPr>
            <p:cNvPr id="204" name="그룹 203">
              <a:extLst>
                <a:ext uri="{FF2B5EF4-FFF2-40B4-BE49-F238E27FC236}">
                  <a16:creationId xmlns:a16="http://schemas.microsoft.com/office/drawing/2014/main" id="{2EA02585-660C-078E-4F67-5C2114BEC338}"/>
                </a:ext>
              </a:extLst>
            </p:cNvPr>
            <p:cNvGrpSpPr>
              <a:grpSpLocks/>
            </p:cNvGrpSpPr>
            <p:nvPr/>
          </p:nvGrpSpPr>
          <p:grpSpPr>
            <a:xfrm rot="5400000">
              <a:off x="1884099" y="3232055"/>
              <a:ext cx="706997" cy="706997"/>
              <a:chOff x="7432249" y="2568533"/>
              <a:chExt cx="679483" cy="679483"/>
            </a:xfrm>
          </p:grpSpPr>
          <p:sp>
            <p:nvSpPr>
              <p:cNvPr id="205" name="원호 204">
                <a:extLst>
                  <a:ext uri="{FF2B5EF4-FFF2-40B4-BE49-F238E27FC236}">
                    <a16:creationId xmlns:a16="http://schemas.microsoft.com/office/drawing/2014/main" id="{676B2E2C-8BE1-24C9-1649-0735A09E75B4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626865" y="2815618"/>
                <a:ext cx="290256" cy="29025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6" name="원호 205">
                <a:extLst>
                  <a:ext uri="{FF2B5EF4-FFF2-40B4-BE49-F238E27FC236}">
                    <a16:creationId xmlns:a16="http://schemas.microsoft.com/office/drawing/2014/main" id="{1FF30130-F5D9-87E1-CFD0-8491612E18FF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527080" y="2694875"/>
                <a:ext cx="489823" cy="48982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7" name="원호 206">
                <a:extLst>
                  <a:ext uri="{FF2B5EF4-FFF2-40B4-BE49-F238E27FC236}">
                    <a16:creationId xmlns:a16="http://schemas.microsoft.com/office/drawing/2014/main" id="{1B7ECD33-4181-A77F-AD07-B7BE7993F704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432249" y="2568533"/>
                <a:ext cx="679483" cy="67948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타원 207">
                <a:extLst>
                  <a:ext uri="{FF2B5EF4-FFF2-40B4-BE49-F238E27FC236}">
                    <a16:creationId xmlns:a16="http://schemas.microsoft.com/office/drawing/2014/main" id="{9C13304B-74B6-C265-6C6B-7D2C7EBD90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33412" y="2916420"/>
                <a:ext cx="77155" cy="771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id="{A27EC0F1-CA5B-AE84-E938-64EC8B6E0AEF}"/>
                </a:ext>
              </a:extLst>
            </p:cNvPr>
            <p:cNvGrpSpPr>
              <a:grpSpLocks/>
            </p:cNvGrpSpPr>
            <p:nvPr/>
          </p:nvGrpSpPr>
          <p:grpSpPr>
            <a:xfrm rot="10800000">
              <a:off x="1341381" y="3598407"/>
              <a:ext cx="706997" cy="706997"/>
              <a:chOff x="7450295" y="2573934"/>
              <a:chExt cx="679483" cy="679483"/>
            </a:xfrm>
          </p:grpSpPr>
          <p:sp>
            <p:nvSpPr>
              <p:cNvPr id="211" name="원호 210">
                <a:extLst>
                  <a:ext uri="{FF2B5EF4-FFF2-40B4-BE49-F238E27FC236}">
                    <a16:creationId xmlns:a16="http://schemas.microsoft.com/office/drawing/2014/main" id="{049E1379-FB64-40AB-0C44-A25D9DCBE2F8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644911" y="2821019"/>
                <a:ext cx="290256" cy="29025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원호 211">
                <a:extLst>
                  <a:ext uri="{FF2B5EF4-FFF2-40B4-BE49-F238E27FC236}">
                    <a16:creationId xmlns:a16="http://schemas.microsoft.com/office/drawing/2014/main" id="{355A589F-C875-8FB0-16D0-227EE44A244D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545126" y="2700276"/>
                <a:ext cx="489823" cy="48982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원호 212">
                <a:extLst>
                  <a:ext uri="{FF2B5EF4-FFF2-40B4-BE49-F238E27FC236}">
                    <a16:creationId xmlns:a16="http://schemas.microsoft.com/office/drawing/2014/main" id="{DD9D446A-6ED7-1EAF-6475-1B155A64A093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450295" y="2573934"/>
                <a:ext cx="679483" cy="67948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타원 213">
                <a:extLst>
                  <a:ext uri="{FF2B5EF4-FFF2-40B4-BE49-F238E27FC236}">
                    <a16:creationId xmlns:a16="http://schemas.microsoft.com/office/drawing/2014/main" id="{81477ED8-FD1F-4F22-756A-0198658E1C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51458" y="2921821"/>
                <a:ext cx="77155" cy="771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73917891-4B6B-AF38-BFB9-245E973D63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54533" y="2786326"/>
              <a:ext cx="706997" cy="706997"/>
              <a:chOff x="7432249" y="2568533"/>
              <a:chExt cx="679483" cy="679483"/>
            </a:xfrm>
          </p:grpSpPr>
          <p:sp>
            <p:nvSpPr>
              <p:cNvPr id="216" name="원호 215">
                <a:extLst>
                  <a:ext uri="{FF2B5EF4-FFF2-40B4-BE49-F238E27FC236}">
                    <a16:creationId xmlns:a16="http://schemas.microsoft.com/office/drawing/2014/main" id="{53A4C2F4-41E1-15EB-5A9F-2463E12458C9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626865" y="2815618"/>
                <a:ext cx="290256" cy="29025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원호 216">
                <a:extLst>
                  <a:ext uri="{FF2B5EF4-FFF2-40B4-BE49-F238E27FC236}">
                    <a16:creationId xmlns:a16="http://schemas.microsoft.com/office/drawing/2014/main" id="{DF72D7E7-3571-920F-D713-186E75C0F454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527080" y="2694875"/>
                <a:ext cx="489823" cy="48982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8" name="원호 217">
                <a:extLst>
                  <a:ext uri="{FF2B5EF4-FFF2-40B4-BE49-F238E27FC236}">
                    <a16:creationId xmlns:a16="http://schemas.microsoft.com/office/drawing/2014/main" id="{7956747C-2427-66F7-D65A-8560C5204F13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432249" y="2568533"/>
                <a:ext cx="679483" cy="67948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9" name="타원 218">
                <a:extLst>
                  <a:ext uri="{FF2B5EF4-FFF2-40B4-BE49-F238E27FC236}">
                    <a16:creationId xmlns:a16="http://schemas.microsoft.com/office/drawing/2014/main" id="{A13296D7-7FA0-2AAD-0B24-61BA560AFC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33412" y="2916420"/>
                <a:ext cx="77155" cy="771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0" name="그룹 219">
              <a:extLst>
                <a:ext uri="{FF2B5EF4-FFF2-40B4-BE49-F238E27FC236}">
                  <a16:creationId xmlns:a16="http://schemas.microsoft.com/office/drawing/2014/main" id="{7D021C1A-4340-89CB-8E4D-FD4BEC33AD61}"/>
                </a:ext>
              </a:extLst>
            </p:cNvPr>
            <p:cNvGrpSpPr>
              <a:grpSpLocks/>
            </p:cNvGrpSpPr>
            <p:nvPr/>
          </p:nvGrpSpPr>
          <p:grpSpPr>
            <a:xfrm rot="16200000">
              <a:off x="823717" y="3238095"/>
              <a:ext cx="706997" cy="706997"/>
              <a:chOff x="7432249" y="2568533"/>
              <a:chExt cx="679483" cy="679483"/>
            </a:xfrm>
          </p:grpSpPr>
          <p:sp>
            <p:nvSpPr>
              <p:cNvPr id="221" name="원호 220">
                <a:extLst>
                  <a:ext uri="{FF2B5EF4-FFF2-40B4-BE49-F238E27FC236}">
                    <a16:creationId xmlns:a16="http://schemas.microsoft.com/office/drawing/2014/main" id="{90F166FB-A6DD-C39E-D6CA-1F4EEBC7E3CD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626865" y="2815618"/>
                <a:ext cx="290256" cy="29025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2" name="원호 221">
                <a:extLst>
                  <a:ext uri="{FF2B5EF4-FFF2-40B4-BE49-F238E27FC236}">
                    <a16:creationId xmlns:a16="http://schemas.microsoft.com/office/drawing/2014/main" id="{F8010EEF-9962-F484-2F5F-AE54923DD848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527080" y="2694875"/>
                <a:ext cx="489823" cy="48982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3" name="원호 222">
                <a:extLst>
                  <a:ext uri="{FF2B5EF4-FFF2-40B4-BE49-F238E27FC236}">
                    <a16:creationId xmlns:a16="http://schemas.microsoft.com/office/drawing/2014/main" id="{37884C37-6E7F-FA1B-6E31-61F09952A9BC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432249" y="2568533"/>
                <a:ext cx="679483" cy="67948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4" name="타원 223">
                <a:extLst>
                  <a:ext uri="{FF2B5EF4-FFF2-40B4-BE49-F238E27FC236}">
                    <a16:creationId xmlns:a16="http://schemas.microsoft.com/office/drawing/2014/main" id="{551F24E7-E330-7EB8-1EA1-DA24764ED0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33412" y="2916420"/>
                <a:ext cx="77155" cy="771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81F830F9-B2E8-C965-56F8-C6E35D919A05}"/>
                </a:ext>
              </a:extLst>
            </p:cNvPr>
            <p:cNvSpPr txBox="1"/>
            <p:nvPr/>
          </p:nvSpPr>
          <p:spPr>
            <a:xfrm>
              <a:off x="383107" y="2786421"/>
              <a:ext cx="136651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Broadcast Signal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4FB3BA28-428C-1665-32EB-89152D9BEA7E}"/>
              </a:ext>
            </a:extLst>
          </p:cNvPr>
          <p:cNvSpPr/>
          <p:nvPr/>
        </p:nvSpPr>
        <p:spPr>
          <a:xfrm>
            <a:off x="2223995" y="4623156"/>
            <a:ext cx="1700356" cy="1744756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0" name="직사각형 229">
            <a:extLst>
              <a:ext uri="{FF2B5EF4-FFF2-40B4-BE49-F238E27FC236}">
                <a16:creationId xmlns:a16="http://schemas.microsoft.com/office/drawing/2014/main" id="{9B4F730C-33F7-8302-0E0D-94936378B6FA}"/>
              </a:ext>
            </a:extLst>
          </p:cNvPr>
          <p:cNvSpPr/>
          <p:nvPr/>
        </p:nvSpPr>
        <p:spPr>
          <a:xfrm>
            <a:off x="2312731" y="3793237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1" name="직사각형 230">
            <a:extLst>
              <a:ext uri="{FF2B5EF4-FFF2-40B4-BE49-F238E27FC236}">
                <a16:creationId xmlns:a16="http://schemas.microsoft.com/office/drawing/2014/main" id="{40604F57-872D-223F-BE7D-95CC931C2FF7}"/>
              </a:ext>
            </a:extLst>
          </p:cNvPr>
          <p:cNvSpPr/>
          <p:nvPr/>
        </p:nvSpPr>
        <p:spPr>
          <a:xfrm>
            <a:off x="3293026" y="1492553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633EB65E-1324-46D8-6407-3D7084F57CB9}"/>
              </a:ext>
            </a:extLst>
          </p:cNvPr>
          <p:cNvSpPr/>
          <p:nvPr/>
        </p:nvSpPr>
        <p:spPr>
          <a:xfrm>
            <a:off x="4488108" y="4061301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3" name="직사각형 232">
            <a:extLst>
              <a:ext uri="{FF2B5EF4-FFF2-40B4-BE49-F238E27FC236}">
                <a16:creationId xmlns:a16="http://schemas.microsoft.com/office/drawing/2014/main" id="{B4C844FB-869A-865A-8866-17923F365A9D}"/>
              </a:ext>
            </a:extLst>
          </p:cNvPr>
          <p:cNvSpPr/>
          <p:nvPr/>
        </p:nvSpPr>
        <p:spPr>
          <a:xfrm>
            <a:off x="4823106" y="1529855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D8FE2876-2630-E92A-CA0F-2D29530F02DA}"/>
              </a:ext>
            </a:extLst>
          </p:cNvPr>
          <p:cNvSpPr/>
          <p:nvPr/>
        </p:nvSpPr>
        <p:spPr>
          <a:xfrm>
            <a:off x="5750822" y="3525151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207C777B-6EAD-C377-5AB0-74E26400DB0C}"/>
              </a:ext>
            </a:extLst>
          </p:cNvPr>
          <p:cNvSpPr/>
          <p:nvPr/>
        </p:nvSpPr>
        <p:spPr>
          <a:xfrm>
            <a:off x="6946323" y="2285161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6" name="직사각형 235">
            <a:extLst>
              <a:ext uri="{FF2B5EF4-FFF2-40B4-BE49-F238E27FC236}">
                <a16:creationId xmlns:a16="http://schemas.microsoft.com/office/drawing/2014/main" id="{5D471991-2110-84B3-1796-2ECF2E2B90E2}"/>
              </a:ext>
            </a:extLst>
          </p:cNvPr>
          <p:cNvSpPr/>
          <p:nvPr/>
        </p:nvSpPr>
        <p:spPr>
          <a:xfrm>
            <a:off x="7514636" y="2932055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F5905C09-2179-18A9-6D5C-7D0DB17CF7A2}"/>
              </a:ext>
            </a:extLst>
          </p:cNvPr>
          <p:cNvSpPr/>
          <p:nvPr/>
        </p:nvSpPr>
        <p:spPr>
          <a:xfrm>
            <a:off x="8799107" y="2849924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cxnSp>
        <p:nvCxnSpPr>
          <p:cNvPr id="239" name="직선 화살표 연결선 238">
            <a:extLst>
              <a:ext uri="{FF2B5EF4-FFF2-40B4-BE49-F238E27FC236}">
                <a16:creationId xmlns:a16="http://schemas.microsoft.com/office/drawing/2014/main" id="{D2931F34-F6AF-988B-6582-091D6C4E2007}"/>
              </a:ext>
            </a:extLst>
          </p:cNvPr>
          <p:cNvCxnSpPr>
            <a:cxnSpLocks/>
          </p:cNvCxnSpPr>
          <p:nvPr/>
        </p:nvCxnSpPr>
        <p:spPr>
          <a:xfrm>
            <a:off x="4135126" y="1791505"/>
            <a:ext cx="1615696" cy="1051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직선 화살표 연결선 239">
            <a:extLst>
              <a:ext uri="{FF2B5EF4-FFF2-40B4-BE49-F238E27FC236}">
                <a16:creationId xmlns:a16="http://schemas.microsoft.com/office/drawing/2014/main" id="{A070A0D5-C8EB-00D7-6943-D113653E2458}"/>
              </a:ext>
            </a:extLst>
          </p:cNvPr>
          <p:cNvCxnSpPr>
            <a:cxnSpLocks/>
          </p:cNvCxnSpPr>
          <p:nvPr/>
        </p:nvCxnSpPr>
        <p:spPr>
          <a:xfrm>
            <a:off x="5717635" y="1799071"/>
            <a:ext cx="278999" cy="6428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직선 화살표 연결선 243">
            <a:extLst>
              <a:ext uri="{FF2B5EF4-FFF2-40B4-BE49-F238E27FC236}">
                <a16:creationId xmlns:a16="http://schemas.microsoft.com/office/drawing/2014/main" id="{82C6A3BB-9C54-C2DB-629E-4A4AC37277FE}"/>
              </a:ext>
            </a:extLst>
          </p:cNvPr>
          <p:cNvCxnSpPr>
            <a:cxnSpLocks/>
          </p:cNvCxnSpPr>
          <p:nvPr/>
        </p:nvCxnSpPr>
        <p:spPr>
          <a:xfrm flipH="1">
            <a:off x="6588764" y="2570170"/>
            <a:ext cx="372391" cy="83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직선 화살표 연결선 246">
            <a:extLst>
              <a:ext uri="{FF2B5EF4-FFF2-40B4-BE49-F238E27FC236}">
                <a16:creationId xmlns:a16="http://schemas.microsoft.com/office/drawing/2014/main" id="{C37D68EF-8FF6-F3A3-FC34-EA17637C4788}"/>
              </a:ext>
            </a:extLst>
          </p:cNvPr>
          <p:cNvCxnSpPr>
            <a:cxnSpLocks/>
          </p:cNvCxnSpPr>
          <p:nvPr/>
        </p:nvCxnSpPr>
        <p:spPr>
          <a:xfrm flipH="1" flipV="1">
            <a:off x="6613813" y="3036289"/>
            <a:ext cx="975421" cy="172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직선 화살표 연결선 249">
            <a:extLst>
              <a:ext uri="{FF2B5EF4-FFF2-40B4-BE49-F238E27FC236}">
                <a16:creationId xmlns:a16="http://schemas.microsoft.com/office/drawing/2014/main" id="{0511B46B-81AE-6E53-3F70-D5E2A3DC5022}"/>
              </a:ext>
            </a:extLst>
          </p:cNvPr>
          <p:cNvCxnSpPr>
            <a:cxnSpLocks/>
          </p:cNvCxnSpPr>
          <p:nvPr/>
        </p:nvCxnSpPr>
        <p:spPr>
          <a:xfrm flipH="1" flipV="1">
            <a:off x="6649802" y="2853301"/>
            <a:ext cx="2188836" cy="12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직선 화살표 연결선 251">
            <a:extLst>
              <a:ext uri="{FF2B5EF4-FFF2-40B4-BE49-F238E27FC236}">
                <a16:creationId xmlns:a16="http://schemas.microsoft.com/office/drawing/2014/main" id="{7435ACF6-B0AC-7C1A-85E8-C541CF9D6EB9}"/>
              </a:ext>
            </a:extLst>
          </p:cNvPr>
          <p:cNvCxnSpPr>
            <a:cxnSpLocks/>
            <a:stCxn id="232" idx="0"/>
          </p:cNvCxnSpPr>
          <p:nvPr/>
        </p:nvCxnSpPr>
        <p:spPr>
          <a:xfrm flipV="1">
            <a:off x="5006557" y="3426617"/>
            <a:ext cx="711078" cy="634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직선 화살표 연결선 254">
            <a:extLst>
              <a:ext uri="{FF2B5EF4-FFF2-40B4-BE49-F238E27FC236}">
                <a16:creationId xmlns:a16="http://schemas.microsoft.com/office/drawing/2014/main" id="{6CE1C49D-7765-6B81-2B92-610D2F478D13}"/>
              </a:ext>
            </a:extLst>
          </p:cNvPr>
          <p:cNvCxnSpPr>
            <a:cxnSpLocks/>
          </p:cNvCxnSpPr>
          <p:nvPr/>
        </p:nvCxnSpPr>
        <p:spPr>
          <a:xfrm flipV="1">
            <a:off x="3195085" y="3133608"/>
            <a:ext cx="2602100" cy="740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사각형: 둥근 모서리 257">
            <a:extLst>
              <a:ext uri="{FF2B5EF4-FFF2-40B4-BE49-F238E27FC236}">
                <a16:creationId xmlns:a16="http://schemas.microsoft.com/office/drawing/2014/main" id="{9382ED24-CD49-166B-C435-EC435907DE04}"/>
              </a:ext>
            </a:extLst>
          </p:cNvPr>
          <p:cNvSpPr/>
          <p:nvPr/>
        </p:nvSpPr>
        <p:spPr>
          <a:xfrm>
            <a:off x="4178899" y="4623156"/>
            <a:ext cx="850518" cy="1744756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9" name="사각형: 둥근 모서리 258">
            <a:extLst>
              <a:ext uri="{FF2B5EF4-FFF2-40B4-BE49-F238E27FC236}">
                <a16:creationId xmlns:a16="http://schemas.microsoft.com/office/drawing/2014/main" id="{DDABC8A9-64CA-95F9-764C-799C0BEADB02}"/>
              </a:ext>
            </a:extLst>
          </p:cNvPr>
          <p:cNvSpPr/>
          <p:nvPr/>
        </p:nvSpPr>
        <p:spPr>
          <a:xfrm>
            <a:off x="5245481" y="4623156"/>
            <a:ext cx="645154" cy="521421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0" name="사각형: 둥근 모서리 259">
            <a:extLst>
              <a:ext uri="{FF2B5EF4-FFF2-40B4-BE49-F238E27FC236}">
                <a16:creationId xmlns:a16="http://schemas.microsoft.com/office/drawing/2014/main" id="{703B6323-0570-5F5E-77E8-F7BDB8165513}"/>
              </a:ext>
            </a:extLst>
          </p:cNvPr>
          <p:cNvSpPr/>
          <p:nvPr/>
        </p:nvSpPr>
        <p:spPr>
          <a:xfrm>
            <a:off x="5844681" y="3530724"/>
            <a:ext cx="848604" cy="581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DNN</a:t>
            </a:r>
          </a:p>
          <a:p>
            <a:pPr algn="ctr"/>
            <a:r>
              <a:rPr lang="en-US" altLang="ko-KR" sz="1400" dirty="0"/>
              <a:t>Q-bins</a:t>
            </a:r>
            <a:endParaRPr lang="ko-KR" altLang="en-US" sz="1400" dirty="0"/>
          </a:p>
        </p:txBody>
      </p:sp>
      <p:cxnSp>
        <p:nvCxnSpPr>
          <p:cNvPr id="262" name="직선 화살표 연결선 261">
            <a:extLst>
              <a:ext uri="{FF2B5EF4-FFF2-40B4-BE49-F238E27FC236}">
                <a16:creationId xmlns:a16="http://schemas.microsoft.com/office/drawing/2014/main" id="{0C492874-7AE6-FF4D-632E-BA6461229BE0}"/>
              </a:ext>
            </a:extLst>
          </p:cNvPr>
          <p:cNvCxnSpPr>
            <a:stCxn id="260" idx="3"/>
          </p:cNvCxnSpPr>
          <p:nvPr/>
        </p:nvCxnSpPr>
        <p:spPr>
          <a:xfrm>
            <a:off x="6693285" y="3821317"/>
            <a:ext cx="1124075" cy="17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직선 화살표 연결선 262">
            <a:extLst>
              <a:ext uri="{FF2B5EF4-FFF2-40B4-BE49-F238E27FC236}">
                <a16:creationId xmlns:a16="http://schemas.microsoft.com/office/drawing/2014/main" id="{8F6E50F4-EE22-A992-6D48-657B13278DDA}"/>
              </a:ext>
            </a:extLst>
          </p:cNvPr>
          <p:cNvCxnSpPr>
            <a:cxnSpLocks/>
          </p:cNvCxnSpPr>
          <p:nvPr/>
        </p:nvCxnSpPr>
        <p:spPr>
          <a:xfrm flipV="1">
            <a:off x="6455733" y="2238901"/>
            <a:ext cx="816599" cy="1377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id="{72ED1CC5-8EF6-2E82-7C8D-C5C7D3974980}"/>
              </a:ext>
            </a:extLst>
          </p:cNvPr>
          <p:cNvCxnSpPr>
            <a:cxnSpLocks/>
          </p:cNvCxnSpPr>
          <p:nvPr/>
        </p:nvCxnSpPr>
        <p:spPr>
          <a:xfrm flipV="1">
            <a:off x="6608133" y="2429132"/>
            <a:ext cx="2395922" cy="1340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id="{1444D4C0-987C-0BEA-597D-4B6C0138A346}"/>
              </a:ext>
            </a:extLst>
          </p:cNvPr>
          <p:cNvCxnSpPr>
            <a:cxnSpLocks/>
          </p:cNvCxnSpPr>
          <p:nvPr/>
        </p:nvCxnSpPr>
        <p:spPr>
          <a:xfrm flipH="1" flipV="1">
            <a:off x="4574802" y="3743959"/>
            <a:ext cx="1356295" cy="157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id="{05246A8F-4D2A-64D5-417F-F760415648B9}"/>
              </a:ext>
            </a:extLst>
          </p:cNvPr>
          <p:cNvCxnSpPr>
            <a:cxnSpLocks/>
          </p:cNvCxnSpPr>
          <p:nvPr/>
        </p:nvCxnSpPr>
        <p:spPr>
          <a:xfrm flipH="1" flipV="1">
            <a:off x="5603723" y="2596626"/>
            <a:ext cx="409394" cy="10275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직선 화살표 연결선 272">
            <a:extLst>
              <a:ext uri="{FF2B5EF4-FFF2-40B4-BE49-F238E27FC236}">
                <a16:creationId xmlns:a16="http://schemas.microsoft.com/office/drawing/2014/main" id="{63600D13-AEC6-D8C0-E546-40623995D82D}"/>
              </a:ext>
            </a:extLst>
          </p:cNvPr>
          <p:cNvCxnSpPr>
            <a:cxnSpLocks/>
          </p:cNvCxnSpPr>
          <p:nvPr/>
        </p:nvCxnSpPr>
        <p:spPr>
          <a:xfrm flipH="1" flipV="1">
            <a:off x="4135126" y="2400893"/>
            <a:ext cx="1756318" cy="1330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직선 화살표 연결선 274">
            <a:extLst>
              <a:ext uri="{FF2B5EF4-FFF2-40B4-BE49-F238E27FC236}">
                <a16:creationId xmlns:a16="http://schemas.microsoft.com/office/drawing/2014/main" id="{D15CB207-B3E3-C99F-6DF5-AA722AFA1079}"/>
              </a:ext>
            </a:extLst>
          </p:cNvPr>
          <p:cNvCxnSpPr>
            <a:cxnSpLocks/>
          </p:cNvCxnSpPr>
          <p:nvPr/>
        </p:nvCxnSpPr>
        <p:spPr>
          <a:xfrm flipH="1" flipV="1">
            <a:off x="3286163" y="3214779"/>
            <a:ext cx="2635761" cy="6691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사각형: 둥근 모서리 276">
            <a:extLst>
              <a:ext uri="{FF2B5EF4-FFF2-40B4-BE49-F238E27FC236}">
                <a16:creationId xmlns:a16="http://schemas.microsoft.com/office/drawing/2014/main" id="{B34B65E0-D21A-EAFC-764C-1ACB980EB1AC}"/>
              </a:ext>
            </a:extLst>
          </p:cNvPr>
          <p:cNvSpPr/>
          <p:nvPr/>
        </p:nvSpPr>
        <p:spPr>
          <a:xfrm>
            <a:off x="5589665" y="4515769"/>
            <a:ext cx="806452" cy="1768498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1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0.03426 L 0.03763 0.03426 C 0.03893 0.02801 0.03998 0.02176 0.04154 0.01551 C 0.04583 -0.00115 0.04948 -0.01412 0.05508 -0.02893 C 0.0569 -0.03379 0.06341 -0.0493 0.06602 -0.0537 C 0.07487 -0.06805 0.08347 -0.07222 0.09505 -0.08125 C 0.09974 -0.08495 0.10599 -0.08912 0.11107 -0.09097 C 0.11302 -0.09166 0.11511 -0.09166 0.11706 -0.09189 C 0.12474 -0.09097 0.13242 -0.0912 0.14011 -0.08935 C 0.14141 -0.08889 0.14245 -0.08634 0.14349 -0.08472 C 0.14753 -0.07916 0.15222 -0.07222 0.1556 -0.06527 C 0.15677 -0.06273 0.15768 -0.05995 0.1586 -0.05717 C 0.16576 -0.03472 0.16185 -0.04629 0.16706 -0.02176 C 0.16875 -0.01365 0.1711 -0.00602 0.17253 0.00232 C 0.17305 0.00533 0.17331 0.00834 0.17409 0.01111 C 0.17513 0.01551 0.17695 0.01922 0.178 0.02361 C 0.17904 0.02755 0.17956 0.03195 0.1806 0.03611 C 0.18216 0.04283 0.18451 0.04885 0.18607 0.05556 C 0.18776 0.06273 0.18854 0.07061 0.19102 0.07686 C 0.19271 0.08102 0.1944 0.08519 0.1961 0.08936 C 0.19766 0.09352 0.19883 0.09792 0.20052 0.10186 C 0.20521 0.1125 0.20873 0.12547 0.21511 0.13287 C 0.21758 0.13588 0.21992 0.13936 0.22253 0.1419 C 0.22565 0.14491 0.23646 0.15186 0.23906 0.15348 C 0.24063 0.1544 0.24232 0.15556 0.24401 0.15602 C 0.24662 0.15672 0.26107 0.15834 0.2655 0.1588 C 0.27552 0.15695 0.28568 0.15695 0.29557 0.15348 C 0.30026 0.15162 0.3043 0.14676 0.3086 0.14283 C 0.31979 0.13218 0.33099 0.11945 0.34102 0.10533 C 0.34675 0.09746 0.353 0.09051 0.35755 0.08056 C 0.36042 0.07431 0.36367 0.06852 0.36602 0.06181 C 0.36771 0.05718 0.36901 0.05186 0.37097 0.04769 C 0.37591 0.03681 0.38177 0.02755 0.38646 0.01644 L 0.39505 -0.00301 C 0.39688 -0.00717 0.3987 -0.01134 0.40052 -0.01551 C 0.40208 -0.01898 0.40378 -0.02222 0.40508 -0.02615 C 0.40612 -0.02963 0.40703 -0.03379 0.40847 -0.0368 C 0.41667 -0.05393 0.428 -0.07268 0.43854 -0.08472 C 0.44284 -0.08981 0.44675 -0.0949 0.45156 -0.09814 C 0.46042 -0.10439 0.46849 -0.1081 0.478 -0.11064 C 0.48229 -0.1118 0.48672 -0.1118 0.49102 -0.11227 C 0.49935 -0.1118 0.50781 -0.11296 0.51602 -0.11064 C 0.52044 -0.10926 0.52435 -0.10463 0.52852 -0.10162 C 0.53268 -0.09884 0.53711 -0.09768 0.54102 -0.09375 C 0.55274 -0.08194 0.56367 -0.06574 0.57344 -0.0493 C 0.58112 -0.03657 0.58438 -0.03102 0.58998 -0.01643 C 0.59479 -0.00416 0.6 0.00787 0.60404 0.02084 C 0.60586 0.02686 0.60742 0.03311 0.60951 0.03866 C 0.6168 0.05903 0.6181 0.06019 0.62396 0.07523 C 0.62591 0.07986 0.62735 0.08519 0.62943 0.08936 C 0.63672 0.10394 0.64193 0.11574 0.65143 0.12755 C 0.65599 0.13334 0.6599 0.14051 0.66498 0.14445 C 0.66888 0.14746 0.6724 0.15139 0.67643 0.15348 C 0.68841 0.15926 0.68373 0.15764 0.6905 0.15973 C 0.70261 0.15903 0.71485 0.15903 0.72695 0.15787 C 0.73216 0.15741 0.73841 0.15371 0.74297 0.14977 C 0.74505 0.14815 0.74688 0.14561 0.74896 0.14352 C 0.76419 0.12894 0.76432 0.13195 0.78047 0.10533 C 0.78815 0.09283 0.79662 0.0794 0.80248 0.06459 C 0.80365 0.06158 0.80482 0.05857 0.80599 0.05556 C 0.80638 0.0544 0.80703 0.05209 0.80703 0.05209 " pathEditMode="relative" ptsTypes="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타원 200">
            <a:extLst>
              <a:ext uri="{FF2B5EF4-FFF2-40B4-BE49-F238E27FC236}">
                <a16:creationId xmlns:a16="http://schemas.microsoft.com/office/drawing/2014/main" id="{E17EB628-970D-C880-5110-7253E8D27D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93214" y="1197763"/>
            <a:ext cx="8752114" cy="329061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D4FC828-8BDB-D946-5B3D-D4855E73D6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56" t="3789" r="1582" b="8398"/>
          <a:stretch/>
        </p:blipFill>
        <p:spPr>
          <a:xfrm>
            <a:off x="1418097" y="4562629"/>
            <a:ext cx="9355805" cy="203556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The Workflow of </a:t>
            </a:r>
            <a:r>
              <a:rPr kumimoji="1" lang="en-US" altLang="en-US" dirty="0" err="1"/>
              <a:t>DroneKey</a:t>
            </a:r>
            <a:r>
              <a:rPr kumimoji="1" lang="en-US" altLang="en-US" dirty="0"/>
              <a:t> (2) : </a:t>
            </a:r>
            <a:r>
              <a:rPr kumimoji="1" lang="en-US" altLang="en-US" b="1" u="sng" dirty="0"/>
              <a:t>Key-generation</a:t>
            </a:r>
            <a:r>
              <a:rPr kumimoji="1" lang="en-US" altLang="en-US" dirty="0"/>
              <a:t> stage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76F63E7-3828-4A58-48A6-EFD703B84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84" y="2481149"/>
            <a:ext cx="583577" cy="7273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4F5503-C53E-8BD9-E4DB-A523A9D71E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90635" y="3242166"/>
            <a:ext cx="7572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Head</a:t>
            </a:r>
            <a:endParaRPr lang="ko-Kore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C595DDCB-A4EA-7555-CE59-01E2EC973B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952903" y="1931622"/>
            <a:ext cx="757273" cy="895926"/>
            <a:chOff x="4952903" y="1931622"/>
            <a:chExt cx="757273" cy="895926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AE0FDCEF-6B07-DFC7-F75F-1A44443BDC0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BB85C43D-A914-8EF2-6983-BEE7303BC00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50" name="사각형: 둥근 모서리 49">
                  <a:extLst>
                    <a:ext uri="{FF2B5EF4-FFF2-40B4-BE49-F238E27FC236}">
                      <a16:creationId xmlns:a16="http://schemas.microsoft.com/office/drawing/2014/main" id="{FF5C4355-1C99-E12D-7CAE-24DA9E70209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사각형: 둥근 모서리 50">
                  <a:extLst>
                    <a:ext uri="{FF2B5EF4-FFF2-40B4-BE49-F238E27FC236}">
                      <a16:creationId xmlns:a16="http://schemas.microsoft.com/office/drawing/2014/main" id="{78C86EAA-F99A-D0A0-4689-7F6E54CB3E9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사각형: 둥근 모서리 51">
                  <a:extLst>
                    <a:ext uri="{FF2B5EF4-FFF2-40B4-BE49-F238E27FC236}">
                      <a16:creationId xmlns:a16="http://schemas.microsoft.com/office/drawing/2014/main" id="{2DCF4776-E516-C99D-5870-B081285EE87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타원 52">
                  <a:extLst>
                    <a:ext uri="{FF2B5EF4-FFF2-40B4-BE49-F238E27FC236}">
                      <a16:creationId xmlns:a16="http://schemas.microsoft.com/office/drawing/2014/main" id="{9CAE14A8-619D-B091-EACE-5859749EA0C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타원 53">
                  <a:extLst>
                    <a:ext uri="{FF2B5EF4-FFF2-40B4-BE49-F238E27FC236}">
                      <a16:creationId xmlns:a16="http://schemas.microsoft.com/office/drawing/2014/main" id="{3F90B03A-894C-9D8B-7EC4-A00277B719C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사각형: 둥근 모서리 54">
                  <a:extLst>
                    <a:ext uri="{FF2B5EF4-FFF2-40B4-BE49-F238E27FC236}">
                      <a16:creationId xmlns:a16="http://schemas.microsoft.com/office/drawing/2014/main" id="{611DE541-F896-DDAC-774B-847D1428D0E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F45C796D-DBC9-F4C5-8251-71B8608CBE3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46" name="원호 45">
                  <a:extLst>
                    <a:ext uri="{FF2B5EF4-FFF2-40B4-BE49-F238E27FC236}">
                      <a16:creationId xmlns:a16="http://schemas.microsoft.com/office/drawing/2014/main" id="{B11747FD-37AF-5CAB-73FD-30163B66A76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원호 46">
                  <a:extLst>
                    <a:ext uri="{FF2B5EF4-FFF2-40B4-BE49-F238E27FC236}">
                      <a16:creationId xmlns:a16="http://schemas.microsoft.com/office/drawing/2014/main" id="{6D8DAFDD-5A75-2939-23B2-B48BFF509E0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원호 47">
                  <a:extLst>
                    <a:ext uri="{FF2B5EF4-FFF2-40B4-BE49-F238E27FC236}">
                      <a16:creationId xmlns:a16="http://schemas.microsoft.com/office/drawing/2014/main" id="{4AF97151-FF32-573D-BFC6-EB90A50C9F8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48">
                  <a:extLst>
                    <a:ext uri="{FF2B5EF4-FFF2-40B4-BE49-F238E27FC236}">
                      <a16:creationId xmlns:a16="http://schemas.microsoft.com/office/drawing/2014/main" id="{6EBDD4F9-19DA-867D-0CDA-2E61FD0FFC1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FC7B87C-DB8B-4EA0-B0C1-0D381DEB3AC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9" name="그룹 208">
            <a:extLst>
              <a:ext uri="{FF2B5EF4-FFF2-40B4-BE49-F238E27FC236}">
                <a16:creationId xmlns:a16="http://schemas.microsoft.com/office/drawing/2014/main" id="{D9B36AA0-0660-EF38-44CA-D3BA9ADC60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060087" y="1399445"/>
            <a:ext cx="757273" cy="895926"/>
            <a:chOff x="7060087" y="1399445"/>
            <a:chExt cx="757273" cy="895926"/>
          </a:xfrm>
        </p:grpSpPr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9E95083A-CA8F-34A5-1559-511EC0C852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167240" y="1499933"/>
              <a:ext cx="543815" cy="462453"/>
              <a:chOff x="7266752" y="2755543"/>
              <a:chExt cx="1012051" cy="860634"/>
            </a:xfrm>
          </p:grpSpPr>
          <p:sp>
            <p:nvSpPr>
              <p:cNvPr id="120" name="사각형: 둥근 모서리 119">
                <a:extLst>
                  <a:ext uri="{FF2B5EF4-FFF2-40B4-BE49-F238E27FC236}">
                    <a16:creationId xmlns:a16="http://schemas.microsoft.com/office/drawing/2014/main" id="{47E81616-5FFF-2429-EE56-0341C91E9F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7072497" y="3088722"/>
                <a:ext cx="779668" cy="11331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사각형: 둥근 모서리 120">
                <a:extLst>
                  <a:ext uri="{FF2B5EF4-FFF2-40B4-BE49-F238E27FC236}">
                    <a16:creationId xmlns:a16="http://schemas.microsoft.com/office/drawing/2014/main" id="{E8D7B1F3-A6E2-AE2D-EDD6-4F402F01EB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7712092" y="3095545"/>
                <a:ext cx="773789" cy="937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사각형: 둥근 모서리 121">
                <a:extLst>
                  <a:ext uri="{FF2B5EF4-FFF2-40B4-BE49-F238E27FC236}">
                    <a16:creationId xmlns:a16="http://schemas.microsoft.com/office/drawing/2014/main" id="{2E369DB5-EACF-9812-C5E1-6B26328DBBE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66752" y="3374352"/>
                <a:ext cx="1012051" cy="24182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타원 122">
                <a:extLst>
                  <a:ext uri="{FF2B5EF4-FFF2-40B4-BE49-F238E27FC236}">
                    <a16:creationId xmlns:a16="http://schemas.microsoft.com/office/drawing/2014/main" id="{7BAEAC9A-EDF4-0F85-9FA5-DD342371EC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45974" y="3435562"/>
                <a:ext cx="119404" cy="1194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타원 123">
                <a:extLst>
                  <a:ext uri="{FF2B5EF4-FFF2-40B4-BE49-F238E27FC236}">
                    <a16:creationId xmlns:a16="http://schemas.microsoft.com/office/drawing/2014/main" id="{8EBE9CB9-2D1E-E5B3-4853-4162C4F84B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18986" y="3435562"/>
                <a:ext cx="119404" cy="1194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사각형: 둥근 모서리 124">
                <a:extLst>
                  <a:ext uri="{FF2B5EF4-FFF2-40B4-BE49-F238E27FC236}">
                    <a16:creationId xmlns:a16="http://schemas.microsoft.com/office/drawing/2014/main" id="{E0D2B4FA-B69C-5738-D9B9-D52F0689BAC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800000">
                <a:off x="7678159" y="3472402"/>
                <a:ext cx="517770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7682867F-19B9-9716-2DAC-D9674BB0BDF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256168" y="1399445"/>
              <a:ext cx="365113" cy="365113"/>
              <a:chOff x="7432249" y="2568533"/>
              <a:chExt cx="679483" cy="679483"/>
            </a:xfrm>
          </p:grpSpPr>
          <p:sp>
            <p:nvSpPr>
              <p:cNvPr id="116" name="원호 115">
                <a:extLst>
                  <a:ext uri="{FF2B5EF4-FFF2-40B4-BE49-F238E27FC236}">
                    <a16:creationId xmlns:a16="http://schemas.microsoft.com/office/drawing/2014/main" id="{2E670386-5BDF-C26A-B28B-5119E6B7E0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8967467">
                <a:off x="7626865" y="2815618"/>
                <a:ext cx="290256" cy="29025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원호 116">
                <a:extLst>
                  <a:ext uri="{FF2B5EF4-FFF2-40B4-BE49-F238E27FC236}">
                    <a16:creationId xmlns:a16="http://schemas.microsoft.com/office/drawing/2014/main" id="{072CBB12-C6EA-FAFC-C88E-92FED80FA3C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8967467">
                <a:off x="7527080" y="2694875"/>
                <a:ext cx="489823" cy="48982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원호 117">
                <a:extLst>
                  <a:ext uri="{FF2B5EF4-FFF2-40B4-BE49-F238E27FC236}">
                    <a16:creationId xmlns:a16="http://schemas.microsoft.com/office/drawing/2014/main" id="{DF61CF14-9757-97CD-7890-7619B5AE5E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8967467">
                <a:off x="7432249" y="2568533"/>
                <a:ext cx="679483" cy="67948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>
                <a:extLst>
                  <a:ext uri="{FF2B5EF4-FFF2-40B4-BE49-F238E27FC236}">
                    <a16:creationId xmlns:a16="http://schemas.microsoft.com/office/drawing/2014/main" id="{38C98B10-5454-03D9-8038-843FD1C8C0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733412" y="2916420"/>
                <a:ext cx="77155" cy="771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BB2E598-26B5-DCF0-1734-D95180C833E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60087" y="1987594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4EB6267D-D6DA-6085-0A5D-09C0738EB0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02908" y="3353190"/>
            <a:ext cx="757273" cy="895926"/>
            <a:chOff x="4952903" y="1931622"/>
            <a:chExt cx="757273" cy="895926"/>
          </a:xfrm>
        </p:grpSpPr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11E107CD-3D67-DFC7-A33C-7F1FF780B84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129" name="그룹 128">
                <a:extLst>
                  <a:ext uri="{FF2B5EF4-FFF2-40B4-BE49-F238E27FC236}">
                    <a16:creationId xmlns:a16="http://schemas.microsoft.com/office/drawing/2014/main" id="{356179CE-6431-66EC-1003-FE8E50A0069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135" name="사각형: 둥근 모서리 134">
                  <a:extLst>
                    <a:ext uri="{FF2B5EF4-FFF2-40B4-BE49-F238E27FC236}">
                      <a16:creationId xmlns:a16="http://schemas.microsoft.com/office/drawing/2014/main" id="{E2C21CB1-07BF-A172-2F4A-6A26597704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" name="사각형: 둥근 모서리 135">
                  <a:extLst>
                    <a:ext uri="{FF2B5EF4-FFF2-40B4-BE49-F238E27FC236}">
                      <a16:creationId xmlns:a16="http://schemas.microsoft.com/office/drawing/2014/main" id="{A6797B22-ECF1-7B33-CF7D-7237AA27C54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" name="사각형: 둥근 모서리 136">
                  <a:extLst>
                    <a:ext uri="{FF2B5EF4-FFF2-40B4-BE49-F238E27FC236}">
                      <a16:creationId xmlns:a16="http://schemas.microsoft.com/office/drawing/2014/main" id="{6E117A6F-5886-4EA3-E6D0-7E64769CFE8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" name="타원 137">
                  <a:extLst>
                    <a:ext uri="{FF2B5EF4-FFF2-40B4-BE49-F238E27FC236}">
                      <a16:creationId xmlns:a16="http://schemas.microsoft.com/office/drawing/2014/main" id="{3805D402-CAF1-D382-1D5A-E75A7395DC7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" name="타원 138">
                  <a:extLst>
                    <a:ext uri="{FF2B5EF4-FFF2-40B4-BE49-F238E27FC236}">
                      <a16:creationId xmlns:a16="http://schemas.microsoft.com/office/drawing/2014/main" id="{3A5BEFC9-79A7-88CA-90C2-1C0B74D27F6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" name="사각형: 둥근 모서리 139">
                  <a:extLst>
                    <a:ext uri="{FF2B5EF4-FFF2-40B4-BE49-F238E27FC236}">
                      <a16:creationId xmlns:a16="http://schemas.microsoft.com/office/drawing/2014/main" id="{3D98FB40-AF80-72E7-63CB-5605CD123C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0" name="그룹 129">
                <a:extLst>
                  <a:ext uri="{FF2B5EF4-FFF2-40B4-BE49-F238E27FC236}">
                    <a16:creationId xmlns:a16="http://schemas.microsoft.com/office/drawing/2014/main" id="{158BE642-75EB-CB94-5AA3-600B0A2CC6F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131" name="원호 130">
                  <a:extLst>
                    <a:ext uri="{FF2B5EF4-FFF2-40B4-BE49-F238E27FC236}">
                      <a16:creationId xmlns:a16="http://schemas.microsoft.com/office/drawing/2014/main" id="{9A9F5935-2498-876E-C5F2-4FCDB618BDA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" name="원호 131">
                  <a:extLst>
                    <a:ext uri="{FF2B5EF4-FFF2-40B4-BE49-F238E27FC236}">
                      <a16:creationId xmlns:a16="http://schemas.microsoft.com/office/drawing/2014/main" id="{27435165-7FD8-B4FD-F471-358FBD9063B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" name="원호 132">
                  <a:extLst>
                    <a:ext uri="{FF2B5EF4-FFF2-40B4-BE49-F238E27FC236}">
                      <a16:creationId xmlns:a16="http://schemas.microsoft.com/office/drawing/2014/main" id="{3E9B717C-61F4-80CA-AB2B-D4E7544CE74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타원 133">
                  <a:extLst>
                    <a:ext uri="{FF2B5EF4-FFF2-40B4-BE49-F238E27FC236}">
                      <a16:creationId xmlns:a16="http://schemas.microsoft.com/office/drawing/2014/main" id="{2EDD193A-4DD2-63EB-76C3-24F1DDCA70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699BE6C-FBE5-3657-D21E-8E1FB0FA193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B9010623-F41E-60A2-7537-907719D7B0A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33446" y="1909697"/>
            <a:ext cx="757273" cy="895926"/>
            <a:chOff x="4952903" y="1931622"/>
            <a:chExt cx="757273" cy="895926"/>
          </a:xfrm>
        </p:grpSpPr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D8BF2D79-D9F6-8121-4C5A-0D3DC5D298C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144" name="그룹 143">
                <a:extLst>
                  <a:ext uri="{FF2B5EF4-FFF2-40B4-BE49-F238E27FC236}">
                    <a16:creationId xmlns:a16="http://schemas.microsoft.com/office/drawing/2014/main" id="{58F89423-7E80-7894-F059-6DF575D957F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150" name="사각형: 둥근 모서리 149">
                  <a:extLst>
                    <a:ext uri="{FF2B5EF4-FFF2-40B4-BE49-F238E27FC236}">
                      <a16:creationId xmlns:a16="http://schemas.microsoft.com/office/drawing/2014/main" id="{0F9EF71D-EBFB-5B25-14C6-EC47E397F9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사각형: 둥근 모서리 150">
                  <a:extLst>
                    <a:ext uri="{FF2B5EF4-FFF2-40B4-BE49-F238E27FC236}">
                      <a16:creationId xmlns:a16="http://schemas.microsoft.com/office/drawing/2014/main" id="{6CDF02BA-5B88-713D-7710-C3027E16D20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" name="사각형: 둥근 모서리 151">
                  <a:extLst>
                    <a:ext uri="{FF2B5EF4-FFF2-40B4-BE49-F238E27FC236}">
                      <a16:creationId xmlns:a16="http://schemas.microsoft.com/office/drawing/2014/main" id="{4A6D8F1E-DF26-51C1-629F-C87D3469A61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" name="타원 152">
                  <a:extLst>
                    <a:ext uri="{FF2B5EF4-FFF2-40B4-BE49-F238E27FC236}">
                      <a16:creationId xmlns:a16="http://schemas.microsoft.com/office/drawing/2014/main" id="{64E4713D-6B73-8979-295D-938E4A05335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" name="타원 153">
                  <a:extLst>
                    <a:ext uri="{FF2B5EF4-FFF2-40B4-BE49-F238E27FC236}">
                      <a16:creationId xmlns:a16="http://schemas.microsoft.com/office/drawing/2014/main" id="{2CC00318-250F-EE15-2512-56BE4E8AD6C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" name="사각형: 둥근 모서리 154">
                  <a:extLst>
                    <a:ext uri="{FF2B5EF4-FFF2-40B4-BE49-F238E27FC236}">
                      <a16:creationId xmlns:a16="http://schemas.microsoft.com/office/drawing/2014/main" id="{3E5A876F-1A6D-7CAF-6C42-7D2A6678804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5" name="그룹 144">
                <a:extLst>
                  <a:ext uri="{FF2B5EF4-FFF2-40B4-BE49-F238E27FC236}">
                    <a16:creationId xmlns:a16="http://schemas.microsoft.com/office/drawing/2014/main" id="{D485A07E-F95F-73B2-29A3-90179448CF4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146" name="원호 145">
                  <a:extLst>
                    <a:ext uri="{FF2B5EF4-FFF2-40B4-BE49-F238E27FC236}">
                      <a16:creationId xmlns:a16="http://schemas.microsoft.com/office/drawing/2014/main" id="{DFDEDEF8-7917-66F3-F28A-1DD352A61E8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원호 146">
                  <a:extLst>
                    <a:ext uri="{FF2B5EF4-FFF2-40B4-BE49-F238E27FC236}">
                      <a16:creationId xmlns:a16="http://schemas.microsoft.com/office/drawing/2014/main" id="{B8FF79F9-94B6-9A5F-E265-48F5E0FB55A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" name="원호 147">
                  <a:extLst>
                    <a:ext uri="{FF2B5EF4-FFF2-40B4-BE49-F238E27FC236}">
                      <a16:creationId xmlns:a16="http://schemas.microsoft.com/office/drawing/2014/main" id="{19688470-B388-A248-D91A-8B59936428B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" name="타원 148">
                  <a:extLst>
                    <a:ext uri="{FF2B5EF4-FFF2-40B4-BE49-F238E27FC236}">
                      <a16:creationId xmlns:a16="http://schemas.microsoft.com/office/drawing/2014/main" id="{A09BF0EF-E180-6164-BC83-5325E01FCAB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EDBE93A-193B-A185-16DF-0BEBF3BA55C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9B882056-8385-5119-C22A-3E7BBE53CD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87664" y="3424662"/>
            <a:ext cx="757273" cy="895926"/>
            <a:chOff x="4952903" y="1931622"/>
            <a:chExt cx="757273" cy="895926"/>
          </a:xfrm>
        </p:grpSpPr>
        <p:grpSp>
          <p:nvGrpSpPr>
            <p:cNvPr id="157" name="그룹 156">
              <a:extLst>
                <a:ext uri="{FF2B5EF4-FFF2-40B4-BE49-F238E27FC236}">
                  <a16:creationId xmlns:a16="http://schemas.microsoft.com/office/drawing/2014/main" id="{DCA8DBA3-0BBF-E4FC-11AA-FD77DBB9E15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159" name="그룹 158">
                <a:extLst>
                  <a:ext uri="{FF2B5EF4-FFF2-40B4-BE49-F238E27FC236}">
                    <a16:creationId xmlns:a16="http://schemas.microsoft.com/office/drawing/2014/main" id="{5042D089-60D1-B938-5358-5BF0A50CB4E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165" name="사각형: 둥근 모서리 164">
                  <a:extLst>
                    <a:ext uri="{FF2B5EF4-FFF2-40B4-BE49-F238E27FC236}">
                      <a16:creationId xmlns:a16="http://schemas.microsoft.com/office/drawing/2014/main" id="{58C57B07-497E-A579-1DBF-B9AFDBD44F2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" name="사각형: 둥근 모서리 165">
                  <a:extLst>
                    <a:ext uri="{FF2B5EF4-FFF2-40B4-BE49-F238E27FC236}">
                      <a16:creationId xmlns:a16="http://schemas.microsoft.com/office/drawing/2014/main" id="{0928466B-590F-CDA8-46FE-B190C8E6B13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" name="사각형: 둥근 모서리 166">
                  <a:extLst>
                    <a:ext uri="{FF2B5EF4-FFF2-40B4-BE49-F238E27FC236}">
                      <a16:creationId xmlns:a16="http://schemas.microsoft.com/office/drawing/2014/main" id="{55F1BDAE-1405-1319-AE5E-0F9230A7978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" name="타원 167">
                  <a:extLst>
                    <a:ext uri="{FF2B5EF4-FFF2-40B4-BE49-F238E27FC236}">
                      <a16:creationId xmlns:a16="http://schemas.microsoft.com/office/drawing/2014/main" id="{B290E63A-CD19-5325-12EF-3011939D757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" name="타원 168">
                  <a:extLst>
                    <a:ext uri="{FF2B5EF4-FFF2-40B4-BE49-F238E27FC236}">
                      <a16:creationId xmlns:a16="http://schemas.microsoft.com/office/drawing/2014/main" id="{DCC1CF86-9551-F2B3-943C-749EB2248CC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" name="사각형: 둥근 모서리 169">
                  <a:extLst>
                    <a:ext uri="{FF2B5EF4-FFF2-40B4-BE49-F238E27FC236}">
                      <a16:creationId xmlns:a16="http://schemas.microsoft.com/office/drawing/2014/main" id="{A70BC047-9D27-3A69-6FB7-F8E5C3D419C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0" name="그룹 159">
                <a:extLst>
                  <a:ext uri="{FF2B5EF4-FFF2-40B4-BE49-F238E27FC236}">
                    <a16:creationId xmlns:a16="http://schemas.microsoft.com/office/drawing/2014/main" id="{1C619B94-5C5D-C54F-7670-4827C01EAB3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161" name="원호 160">
                  <a:extLst>
                    <a:ext uri="{FF2B5EF4-FFF2-40B4-BE49-F238E27FC236}">
                      <a16:creationId xmlns:a16="http://schemas.microsoft.com/office/drawing/2014/main" id="{A9BE3135-F686-AB6D-7C1C-CE3AE2FE4A3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" name="원호 161">
                  <a:extLst>
                    <a:ext uri="{FF2B5EF4-FFF2-40B4-BE49-F238E27FC236}">
                      <a16:creationId xmlns:a16="http://schemas.microsoft.com/office/drawing/2014/main" id="{FC0FE0F0-2CED-1B15-8F08-1FD8F7AB497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" name="원호 162">
                  <a:extLst>
                    <a:ext uri="{FF2B5EF4-FFF2-40B4-BE49-F238E27FC236}">
                      <a16:creationId xmlns:a16="http://schemas.microsoft.com/office/drawing/2014/main" id="{F01307EA-4D00-39B2-109D-4E0630CD520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" name="타원 163">
                  <a:extLst>
                    <a:ext uri="{FF2B5EF4-FFF2-40B4-BE49-F238E27FC236}">
                      <a16:creationId xmlns:a16="http://schemas.microsoft.com/office/drawing/2014/main" id="{E569D36A-8054-13D7-D68E-A04C46F540B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665C3CBE-055D-934A-50D5-EC86B51AB27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E58D1D32-FC5E-8FEB-6E27-C183DE37EE5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412109" y="1892594"/>
            <a:ext cx="757273" cy="895926"/>
            <a:chOff x="4952903" y="1931622"/>
            <a:chExt cx="757273" cy="895926"/>
          </a:xfrm>
        </p:grpSpPr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760573CE-BFE6-3A73-5AF3-A7612C22138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174" name="그룹 173">
                <a:extLst>
                  <a:ext uri="{FF2B5EF4-FFF2-40B4-BE49-F238E27FC236}">
                    <a16:creationId xmlns:a16="http://schemas.microsoft.com/office/drawing/2014/main" id="{BD6BE73D-CFB1-50E5-C6F4-DCB3E443EB0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180" name="사각형: 둥근 모서리 179">
                  <a:extLst>
                    <a:ext uri="{FF2B5EF4-FFF2-40B4-BE49-F238E27FC236}">
                      <a16:creationId xmlns:a16="http://schemas.microsoft.com/office/drawing/2014/main" id="{6F5B03D3-1035-344C-3509-CB4D3D51BF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" name="사각형: 둥근 모서리 180">
                  <a:extLst>
                    <a:ext uri="{FF2B5EF4-FFF2-40B4-BE49-F238E27FC236}">
                      <a16:creationId xmlns:a16="http://schemas.microsoft.com/office/drawing/2014/main" id="{154B7170-C584-A462-AA01-F15B97259E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" name="사각형: 둥근 모서리 181">
                  <a:extLst>
                    <a:ext uri="{FF2B5EF4-FFF2-40B4-BE49-F238E27FC236}">
                      <a16:creationId xmlns:a16="http://schemas.microsoft.com/office/drawing/2014/main" id="{D03F27A2-9E96-524B-FFB8-0E6B3326E8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" name="타원 182">
                  <a:extLst>
                    <a:ext uri="{FF2B5EF4-FFF2-40B4-BE49-F238E27FC236}">
                      <a16:creationId xmlns:a16="http://schemas.microsoft.com/office/drawing/2014/main" id="{A1D34A46-CDF1-95FD-FB8A-6B8E51FCABF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" name="타원 183">
                  <a:extLst>
                    <a:ext uri="{FF2B5EF4-FFF2-40B4-BE49-F238E27FC236}">
                      <a16:creationId xmlns:a16="http://schemas.microsoft.com/office/drawing/2014/main" id="{4436EC1E-5781-9991-5B4E-E82DB0BE4C1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" name="사각형: 둥근 모서리 184">
                  <a:extLst>
                    <a:ext uri="{FF2B5EF4-FFF2-40B4-BE49-F238E27FC236}">
                      <a16:creationId xmlns:a16="http://schemas.microsoft.com/office/drawing/2014/main" id="{3908318C-73A9-3022-A4EA-828FBCC7ACA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5" name="그룹 174">
                <a:extLst>
                  <a:ext uri="{FF2B5EF4-FFF2-40B4-BE49-F238E27FC236}">
                    <a16:creationId xmlns:a16="http://schemas.microsoft.com/office/drawing/2014/main" id="{27C9F21D-858B-2AB5-23C4-7E51CE3C1F62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176" name="원호 175">
                  <a:extLst>
                    <a:ext uri="{FF2B5EF4-FFF2-40B4-BE49-F238E27FC236}">
                      <a16:creationId xmlns:a16="http://schemas.microsoft.com/office/drawing/2014/main" id="{5396FE6B-4148-D925-DCEE-B3404F4D084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" name="원호 176">
                  <a:extLst>
                    <a:ext uri="{FF2B5EF4-FFF2-40B4-BE49-F238E27FC236}">
                      <a16:creationId xmlns:a16="http://schemas.microsoft.com/office/drawing/2014/main" id="{925186CB-46B4-7D8C-BE6C-37D29393B06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" name="원호 177">
                  <a:extLst>
                    <a:ext uri="{FF2B5EF4-FFF2-40B4-BE49-F238E27FC236}">
                      <a16:creationId xmlns:a16="http://schemas.microsoft.com/office/drawing/2014/main" id="{02D33258-EE9E-22D0-9415-3CC9DC44A8B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" name="타원 178">
                  <a:extLst>
                    <a:ext uri="{FF2B5EF4-FFF2-40B4-BE49-F238E27FC236}">
                      <a16:creationId xmlns:a16="http://schemas.microsoft.com/office/drawing/2014/main" id="{8DA75992-CE57-FD89-37E6-2A93A6DB842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FCB8F6CB-D7D2-21E6-A110-52B28F0EA2F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413356E8-EFB8-A9F2-9345-A5E22EEEE2D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94628" y="2918641"/>
            <a:ext cx="757273" cy="895926"/>
            <a:chOff x="4952903" y="1931622"/>
            <a:chExt cx="757273" cy="895926"/>
          </a:xfrm>
        </p:grpSpPr>
        <p:grpSp>
          <p:nvGrpSpPr>
            <p:cNvPr id="187" name="그룹 186">
              <a:extLst>
                <a:ext uri="{FF2B5EF4-FFF2-40B4-BE49-F238E27FC236}">
                  <a16:creationId xmlns:a16="http://schemas.microsoft.com/office/drawing/2014/main" id="{C0013F1D-C8A1-360B-EC33-7C3794131CD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60056" y="1931622"/>
              <a:ext cx="543815" cy="562941"/>
              <a:chOff x="7266752" y="2568533"/>
              <a:chExt cx="1012051" cy="1047644"/>
            </a:xfrm>
          </p:grpSpPr>
          <p:grpSp>
            <p:nvGrpSpPr>
              <p:cNvPr id="189" name="그룹 188">
                <a:extLst>
                  <a:ext uri="{FF2B5EF4-FFF2-40B4-BE49-F238E27FC236}">
                    <a16:creationId xmlns:a16="http://schemas.microsoft.com/office/drawing/2014/main" id="{F6B7FD70-8ABD-F523-A6F2-ABDF8F9B766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266752" y="2755543"/>
                <a:ext cx="1012051" cy="860634"/>
                <a:chOff x="7266752" y="2755543"/>
                <a:chExt cx="1012051" cy="860634"/>
              </a:xfrm>
            </p:grpSpPr>
            <p:sp>
              <p:nvSpPr>
                <p:cNvPr id="195" name="사각형: 둥근 모서리 194">
                  <a:extLst>
                    <a:ext uri="{FF2B5EF4-FFF2-40B4-BE49-F238E27FC236}">
                      <a16:creationId xmlns:a16="http://schemas.microsoft.com/office/drawing/2014/main" id="{0B8E4F1A-769F-74AB-8AD2-9D876344F2D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072497" y="3088722"/>
                  <a:ext cx="779668" cy="1133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6" name="사각형: 둥근 모서리 195">
                  <a:extLst>
                    <a:ext uri="{FF2B5EF4-FFF2-40B4-BE49-F238E27FC236}">
                      <a16:creationId xmlns:a16="http://schemas.microsoft.com/office/drawing/2014/main" id="{229AD5BE-DAA9-6456-4887-45BC0E6D576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5400000">
                  <a:off x="7712092" y="3095545"/>
                  <a:ext cx="773789" cy="937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" name="사각형: 둥근 모서리 196">
                  <a:extLst>
                    <a:ext uri="{FF2B5EF4-FFF2-40B4-BE49-F238E27FC236}">
                      <a16:creationId xmlns:a16="http://schemas.microsoft.com/office/drawing/2014/main" id="{B4C341EC-4C45-E60B-E5EF-5C2B29628F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266752" y="3374352"/>
                  <a:ext cx="1012051" cy="24182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" name="타원 197">
                  <a:extLst>
                    <a:ext uri="{FF2B5EF4-FFF2-40B4-BE49-F238E27FC236}">
                      <a16:creationId xmlns:a16="http://schemas.microsoft.com/office/drawing/2014/main" id="{CCE9E948-EB7C-063D-95EF-1A2AD181ACA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45974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" name="타원 198">
                  <a:extLst>
                    <a:ext uri="{FF2B5EF4-FFF2-40B4-BE49-F238E27FC236}">
                      <a16:creationId xmlns:a16="http://schemas.microsoft.com/office/drawing/2014/main" id="{AC9F522F-49F1-D665-0785-F9D56902CB1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18986" y="3435562"/>
                  <a:ext cx="119404" cy="11940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" name="사각형: 둥근 모서리 199">
                  <a:extLst>
                    <a:ext uri="{FF2B5EF4-FFF2-40B4-BE49-F238E27FC236}">
                      <a16:creationId xmlns:a16="http://schemas.microsoft.com/office/drawing/2014/main" id="{91842848-09F6-4B26-F47C-7327013472E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0800000">
                  <a:off x="7678159" y="3472402"/>
                  <a:ext cx="517770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0" name="그룹 189">
                <a:extLst>
                  <a:ext uri="{FF2B5EF4-FFF2-40B4-BE49-F238E27FC236}">
                    <a16:creationId xmlns:a16="http://schemas.microsoft.com/office/drawing/2014/main" id="{365427ED-4A32-5A65-D468-03F9F3BF92E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432249" y="2568533"/>
                <a:ext cx="679483" cy="679483"/>
                <a:chOff x="7432249" y="2568533"/>
                <a:chExt cx="679483" cy="679483"/>
              </a:xfrm>
            </p:grpSpPr>
            <p:sp>
              <p:nvSpPr>
                <p:cNvPr id="191" name="원호 190">
                  <a:extLst>
                    <a:ext uri="{FF2B5EF4-FFF2-40B4-BE49-F238E27FC236}">
                      <a16:creationId xmlns:a16="http://schemas.microsoft.com/office/drawing/2014/main" id="{DD314EDD-865E-684B-C5D3-DF99CF1CE8C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626865" y="2815618"/>
                  <a:ext cx="290256" cy="29025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" name="원호 191">
                  <a:extLst>
                    <a:ext uri="{FF2B5EF4-FFF2-40B4-BE49-F238E27FC236}">
                      <a16:creationId xmlns:a16="http://schemas.microsoft.com/office/drawing/2014/main" id="{6587F747-AC0B-9640-3816-23359689198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527080" y="2694875"/>
                  <a:ext cx="489823" cy="4898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" name="원호 192">
                  <a:extLst>
                    <a:ext uri="{FF2B5EF4-FFF2-40B4-BE49-F238E27FC236}">
                      <a16:creationId xmlns:a16="http://schemas.microsoft.com/office/drawing/2014/main" id="{9C4DC811-4DDC-259A-B6F4-81726682BB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8967467">
                  <a:off x="7432249" y="2568533"/>
                  <a:ext cx="679483" cy="67948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4" name="타원 193">
                  <a:extLst>
                    <a:ext uri="{FF2B5EF4-FFF2-40B4-BE49-F238E27FC236}">
                      <a16:creationId xmlns:a16="http://schemas.microsoft.com/office/drawing/2014/main" id="{6B9C9D7C-6B4E-CE7C-E49D-D74F134E393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733412" y="2916420"/>
                  <a:ext cx="77155" cy="77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BD808D28-246B-0BDF-8CA0-A32F1B7B459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2903" y="2519771"/>
              <a:ext cx="7572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Peer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74AAFBA1-45AD-9DDF-8B19-CC7C367F77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50016" y="913420"/>
            <a:ext cx="2798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Communication Range</a:t>
            </a:r>
            <a:endParaRPr lang="ko-Kore-KR" altLang="en-US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8" name="그룹 227">
            <a:extLst>
              <a:ext uri="{FF2B5EF4-FFF2-40B4-BE49-F238E27FC236}">
                <a16:creationId xmlns:a16="http://schemas.microsoft.com/office/drawing/2014/main" id="{7DC8A887-F9FC-8E99-62D3-83B03EBE841D}"/>
              </a:ext>
            </a:extLst>
          </p:cNvPr>
          <p:cNvGrpSpPr/>
          <p:nvPr/>
        </p:nvGrpSpPr>
        <p:grpSpPr>
          <a:xfrm>
            <a:off x="279128" y="2041774"/>
            <a:ext cx="2207989" cy="1519078"/>
            <a:chOff x="383107" y="2786326"/>
            <a:chExt cx="2207989" cy="1519078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A08E24E-E6B7-975B-6F2B-1ABC58689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78" y="3068928"/>
              <a:ext cx="850018" cy="850018"/>
            </a:xfrm>
            <a:prstGeom prst="rect">
              <a:avLst/>
            </a:prstGeom>
          </p:spPr>
        </p:pic>
        <p:grpSp>
          <p:nvGrpSpPr>
            <p:cNvPr id="204" name="그룹 203">
              <a:extLst>
                <a:ext uri="{FF2B5EF4-FFF2-40B4-BE49-F238E27FC236}">
                  <a16:creationId xmlns:a16="http://schemas.microsoft.com/office/drawing/2014/main" id="{2EA02585-660C-078E-4F67-5C2114BEC338}"/>
                </a:ext>
              </a:extLst>
            </p:cNvPr>
            <p:cNvGrpSpPr>
              <a:grpSpLocks/>
            </p:cNvGrpSpPr>
            <p:nvPr/>
          </p:nvGrpSpPr>
          <p:grpSpPr>
            <a:xfrm rot="5400000">
              <a:off x="1884099" y="3232055"/>
              <a:ext cx="706997" cy="706997"/>
              <a:chOff x="7432249" y="2568533"/>
              <a:chExt cx="679483" cy="679483"/>
            </a:xfrm>
          </p:grpSpPr>
          <p:sp>
            <p:nvSpPr>
              <p:cNvPr id="205" name="원호 204">
                <a:extLst>
                  <a:ext uri="{FF2B5EF4-FFF2-40B4-BE49-F238E27FC236}">
                    <a16:creationId xmlns:a16="http://schemas.microsoft.com/office/drawing/2014/main" id="{676B2E2C-8BE1-24C9-1649-0735A09E75B4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626865" y="2815618"/>
                <a:ext cx="290256" cy="29025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6" name="원호 205">
                <a:extLst>
                  <a:ext uri="{FF2B5EF4-FFF2-40B4-BE49-F238E27FC236}">
                    <a16:creationId xmlns:a16="http://schemas.microsoft.com/office/drawing/2014/main" id="{1FF30130-F5D9-87E1-CFD0-8491612E18FF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527080" y="2694875"/>
                <a:ext cx="489823" cy="48982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7" name="원호 206">
                <a:extLst>
                  <a:ext uri="{FF2B5EF4-FFF2-40B4-BE49-F238E27FC236}">
                    <a16:creationId xmlns:a16="http://schemas.microsoft.com/office/drawing/2014/main" id="{1B7ECD33-4181-A77F-AD07-B7BE7993F704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432249" y="2568533"/>
                <a:ext cx="679483" cy="67948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타원 207">
                <a:extLst>
                  <a:ext uri="{FF2B5EF4-FFF2-40B4-BE49-F238E27FC236}">
                    <a16:creationId xmlns:a16="http://schemas.microsoft.com/office/drawing/2014/main" id="{9C13304B-74B6-C265-6C6B-7D2C7EBD90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33412" y="2916420"/>
                <a:ext cx="77155" cy="771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id="{A27EC0F1-CA5B-AE84-E938-64EC8B6E0AEF}"/>
                </a:ext>
              </a:extLst>
            </p:cNvPr>
            <p:cNvGrpSpPr>
              <a:grpSpLocks/>
            </p:cNvGrpSpPr>
            <p:nvPr/>
          </p:nvGrpSpPr>
          <p:grpSpPr>
            <a:xfrm rot="10800000">
              <a:off x="1341381" y="3598407"/>
              <a:ext cx="706997" cy="706997"/>
              <a:chOff x="7450295" y="2573934"/>
              <a:chExt cx="679483" cy="679483"/>
            </a:xfrm>
          </p:grpSpPr>
          <p:sp>
            <p:nvSpPr>
              <p:cNvPr id="211" name="원호 210">
                <a:extLst>
                  <a:ext uri="{FF2B5EF4-FFF2-40B4-BE49-F238E27FC236}">
                    <a16:creationId xmlns:a16="http://schemas.microsoft.com/office/drawing/2014/main" id="{049E1379-FB64-40AB-0C44-A25D9DCBE2F8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644911" y="2821019"/>
                <a:ext cx="290256" cy="29025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원호 211">
                <a:extLst>
                  <a:ext uri="{FF2B5EF4-FFF2-40B4-BE49-F238E27FC236}">
                    <a16:creationId xmlns:a16="http://schemas.microsoft.com/office/drawing/2014/main" id="{355A589F-C875-8FB0-16D0-227EE44A244D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545126" y="2700276"/>
                <a:ext cx="489823" cy="48982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원호 212">
                <a:extLst>
                  <a:ext uri="{FF2B5EF4-FFF2-40B4-BE49-F238E27FC236}">
                    <a16:creationId xmlns:a16="http://schemas.microsoft.com/office/drawing/2014/main" id="{DD9D446A-6ED7-1EAF-6475-1B155A64A093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450295" y="2573934"/>
                <a:ext cx="679483" cy="67948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타원 213">
                <a:extLst>
                  <a:ext uri="{FF2B5EF4-FFF2-40B4-BE49-F238E27FC236}">
                    <a16:creationId xmlns:a16="http://schemas.microsoft.com/office/drawing/2014/main" id="{81477ED8-FD1F-4F22-756A-0198658E1C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51458" y="2921821"/>
                <a:ext cx="77155" cy="771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73917891-4B6B-AF38-BFB9-245E973D63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54533" y="2786326"/>
              <a:ext cx="706997" cy="706997"/>
              <a:chOff x="7432249" y="2568533"/>
              <a:chExt cx="679483" cy="679483"/>
            </a:xfrm>
          </p:grpSpPr>
          <p:sp>
            <p:nvSpPr>
              <p:cNvPr id="216" name="원호 215">
                <a:extLst>
                  <a:ext uri="{FF2B5EF4-FFF2-40B4-BE49-F238E27FC236}">
                    <a16:creationId xmlns:a16="http://schemas.microsoft.com/office/drawing/2014/main" id="{53A4C2F4-41E1-15EB-5A9F-2463E12458C9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626865" y="2815618"/>
                <a:ext cx="290256" cy="29025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원호 216">
                <a:extLst>
                  <a:ext uri="{FF2B5EF4-FFF2-40B4-BE49-F238E27FC236}">
                    <a16:creationId xmlns:a16="http://schemas.microsoft.com/office/drawing/2014/main" id="{DF72D7E7-3571-920F-D713-186E75C0F454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527080" y="2694875"/>
                <a:ext cx="489823" cy="48982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8" name="원호 217">
                <a:extLst>
                  <a:ext uri="{FF2B5EF4-FFF2-40B4-BE49-F238E27FC236}">
                    <a16:creationId xmlns:a16="http://schemas.microsoft.com/office/drawing/2014/main" id="{7956747C-2427-66F7-D65A-8560C5204F13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432249" y="2568533"/>
                <a:ext cx="679483" cy="67948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9" name="타원 218">
                <a:extLst>
                  <a:ext uri="{FF2B5EF4-FFF2-40B4-BE49-F238E27FC236}">
                    <a16:creationId xmlns:a16="http://schemas.microsoft.com/office/drawing/2014/main" id="{A13296D7-7FA0-2AAD-0B24-61BA560AFC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33412" y="2916420"/>
                <a:ext cx="77155" cy="771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0" name="그룹 219">
              <a:extLst>
                <a:ext uri="{FF2B5EF4-FFF2-40B4-BE49-F238E27FC236}">
                  <a16:creationId xmlns:a16="http://schemas.microsoft.com/office/drawing/2014/main" id="{7D021C1A-4340-89CB-8E4D-FD4BEC33AD61}"/>
                </a:ext>
              </a:extLst>
            </p:cNvPr>
            <p:cNvGrpSpPr>
              <a:grpSpLocks/>
            </p:cNvGrpSpPr>
            <p:nvPr/>
          </p:nvGrpSpPr>
          <p:grpSpPr>
            <a:xfrm rot="16200000">
              <a:off x="823717" y="3238095"/>
              <a:ext cx="706997" cy="706997"/>
              <a:chOff x="7432249" y="2568533"/>
              <a:chExt cx="679483" cy="679483"/>
            </a:xfrm>
          </p:grpSpPr>
          <p:sp>
            <p:nvSpPr>
              <p:cNvPr id="221" name="원호 220">
                <a:extLst>
                  <a:ext uri="{FF2B5EF4-FFF2-40B4-BE49-F238E27FC236}">
                    <a16:creationId xmlns:a16="http://schemas.microsoft.com/office/drawing/2014/main" id="{90F166FB-A6DD-C39E-D6CA-1F4EEBC7E3CD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626865" y="2815618"/>
                <a:ext cx="290256" cy="29025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2" name="원호 221">
                <a:extLst>
                  <a:ext uri="{FF2B5EF4-FFF2-40B4-BE49-F238E27FC236}">
                    <a16:creationId xmlns:a16="http://schemas.microsoft.com/office/drawing/2014/main" id="{F8010EEF-9962-F484-2F5F-AE54923DD848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527080" y="2694875"/>
                <a:ext cx="489823" cy="48982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3" name="원호 222">
                <a:extLst>
                  <a:ext uri="{FF2B5EF4-FFF2-40B4-BE49-F238E27FC236}">
                    <a16:creationId xmlns:a16="http://schemas.microsoft.com/office/drawing/2014/main" id="{37884C37-6E7F-FA1B-6E31-61F09952A9BC}"/>
                  </a:ext>
                </a:extLst>
              </p:cNvPr>
              <p:cNvSpPr>
                <a:spLocks/>
              </p:cNvSpPr>
              <p:nvPr/>
            </p:nvSpPr>
            <p:spPr>
              <a:xfrm rot="18967467">
                <a:off x="7432249" y="2568533"/>
                <a:ext cx="679483" cy="67948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4" name="타원 223">
                <a:extLst>
                  <a:ext uri="{FF2B5EF4-FFF2-40B4-BE49-F238E27FC236}">
                    <a16:creationId xmlns:a16="http://schemas.microsoft.com/office/drawing/2014/main" id="{551F24E7-E330-7EB8-1EA1-DA24764ED0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33412" y="2916420"/>
                <a:ext cx="77155" cy="771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81F830F9-B2E8-C965-56F8-C6E35D919A05}"/>
                </a:ext>
              </a:extLst>
            </p:cNvPr>
            <p:cNvSpPr txBox="1"/>
            <p:nvPr/>
          </p:nvSpPr>
          <p:spPr>
            <a:xfrm>
              <a:off x="383107" y="2786421"/>
              <a:ext cx="136651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Broadcast Signal</a:t>
              </a:r>
              <a:endParaRPr lang="ko-Kore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4FB3BA28-428C-1665-32EB-89152D9BEA7E}"/>
              </a:ext>
            </a:extLst>
          </p:cNvPr>
          <p:cNvSpPr/>
          <p:nvPr/>
        </p:nvSpPr>
        <p:spPr>
          <a:xfrm>
            <a:off x="6401831" y="4623156"/>
            <a:ext cx="1700356" cy="1744756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0" name="직사각형 229">
            <a:extLst>
              <a:ext uri="{FF2B5EF4-FFF2-40B4-BE49-F238E27FC236}">
                <a16:creationId xmlns:a16="http://schemas.microsoft.com/office/drawing/2014/main" id="{9B4F730C-33F7-8302-0E0D-94936378B6FA}"/>
              </a:ext>
            </a:extLst>
          </p:cNvPr>
          <p:cNvSpPr/>
          <p:nvPr/>
        </p:nvSpPr>
        <p:spPr>
          <a:xfrm>
            <a:off x="2312731" y="3793237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1" name="직사각형 230">
            <a:extLst>
              <a:ext uri="{FF2B5EF4-FFF2-40B4-BE49-F238E27FC236}">
                <a16:creationId xmlns:a16="http://schemas.microsoft.com/office/drawing/2014/main" id="{40604F57-872D-223F-BE7D-95CC931C2FF7}"/>
              </a:ext>
            </a:extLst>
          </p:cNvPr>
          <p:cNvSpPr/>
          <p:nvPr/>
        </p:nvSpPr>
        <p:spPr>
          <a:xfrm>
            <a:off x="3293026" y="1492553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633EB65E-1324-46D8-6407-3D7084F57CB9}"/>
              </a:ext>
            </a:extLst>
          </p:cNvPr>
          <p:cNvSpPr/>
          <p:nvPr/>
        </p:nvSpPr>
        <p:spPr>
          <a:xfrm>
            <a:off x="4488108" y="4061301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3" name="직사각형 232">
            <a:extLst>
              <a:ext uri="{FF2B5EF4-FFF2-40B4-BE49-F238E27FC236}">
                <a16:creationId xmlns:a16="http://schemas.microsoft.com/office/drawing/2014/main" id="{B4C844FB-869A-865A-8866-17923F365A9D}"/>
              </a:ext>
            </a:extLst>
          </p:cNvPr>
          <p:cNvSpPr/>
          <p:nvPr/>
        </p:nvSpPr>
        <p:spPr>
          <a:xfrm>
            <a:off x="4823106" y="1529855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D8FE2876-2630-E92A-CA0F-2D29530F02DA}"/>
              </a:ext>
            </a:extLst>
          </p:cNvPr>
          <p:cNvSpPr/>
          <p:nvPr/>
        </p:nvSpPr>
        <p:spPr>
          <a:xfrm>
            <a:off x="5750822" y="3525151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207C777B-6EAD-C377-5AB0-74E26400DB0C}"/>
              </a:ext>
            </a:extLst>
          </p:cNvPr>
          <p:cNvSpPr/>
          <p:nvPr/>
        </p:nvSpPr>
        <p:spPr>
          <a:xfrm>
            <a:off x="6946323" y="2285161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6" name="직사각형 235">
            <a:extLst>
              <a:ext uri="{FF2B5EF4-FFF2-40B4-BE49-F238E27FC236}">
                <a16:creationId xmlns:a16="http://schemas.microsoft.com/office/drawing/2014/main" id="{5D471991-2110-84B3-1796-2ECF2E2B90E2}"/>
              </a:ext>
            </a:extLst>
          </p:cNvPr>
          <p:cNvSpPr/>
          <p:nvPr/>
        </p:nvSpPr>
        <p:spPr>
          <a:xfrm>
            <a:off x="7514636" y="2932055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F5905C09-2179-18A9-6D5C-7D0DB17CF7A2}"/>
              </a:ext>
            </a:extLst>
          </p:cNvPr>
          <p:cNvSpPr/>
          <p:nvPr/>
        </p:nvSpPr>
        <p:spPr>
          <a:xfrm>
            <a:off x="8799107" y="2849924"/>
            <a:ext cx="1036898" cy="31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CSI stream</a:t>
            </a:r>
            <a:endParaRPr lang="ko-KR" altLang="en-US" sz="1400" dirty="0"/>
          </a:p>
        </p:txBody>
      </p:sp>
      <p:sp>
        <p:nvSpPr>
          <p:cNvPr id="260" name="사각형: 둥근 모서리 259">
            <a:extLst>
              <a:ext uri="{FF2B5EF4-FFF2-40B4-BE49-F238E27FC236}">
                <a16:creationId xmlns:a16="http://schemas.microsoft.com/office/drawing/2014/main" id="{703B6323-0570-5F5E-77E8-F7BDB8165513}"/>
              </a:ext>
            </a:extLst>
          </p:cNvPr>
          <p:cNvSpPr/>
          <p:nvPr/>
        </p:nvSpPr>
        <p:spPr>
          <a:xfrm>
            <a:off x="5844681" y="3530724"/>
            <a:ext cx="848604" cy="352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cxnSp>
        <p:nvCxnSpPr>
          <p:cNvPr id="262" name="직선 화살표 연결선 261">
            <a:extLst>
              <a:ext uri="{FF2B5EF4-FFF2-40B4-BE49-F238E27FC236}">
                <a16:creationId xmlns:a16="http://schemas.microsoft.com/office/drawing/2014/main" id="{0C492874-7AE6-FF4D-632E-BA6461229BE0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6693285" y="3838875"/>
            <a:ext cx="1124075" cy="272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직선 화살표 연결선 262">
            <a:extLst>
              <a:ext uri="{FF2B5EF4-FFF2-40B4-BE49-F238E27FC236}">
                <a16:creationId xmlns:a16="http://schemas.microsoft.com/office/drawing/2014/main" id="{8F6E50F4-EE22-A992-6D48-657B13278DDA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6693285" y="2238901"/>
            <a:ext cx="579047" cy="1872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id="{72ED1CC5-8EF6-2E82-7C8D-C5C7D3974980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6693285" y="2429132"/>
            <a:ext cx="2310770" cy="1682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id="{1444D4C0-987C-0BEA-597D-4B6C0138A346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4574802" y="3743959"/>
            <a:ext cx="1269879" cy="367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id="{05246A8F-4D2A-64D5-417F-F760415648B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5603723" y="2596626"/>
            <a:ext cx="240958" cy="1514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직선 화살표 연결선 272">
            <a:extLst>
              <a:ext uri="{FF2B5EF4-FFF2-40B4-BE49-F238E27FC236}">
                <a16:creationId xmlns:a16="http://schemas.microsoft.com/office/drawing/2014/main" id="{63600D13-AEC6-D8C0-E546-40623995D82D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4135126" y="2400893"/>
            <a:ext cx="1709555" cy="1710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직선 화살표 연결선 274">
            <a:extLst>
              <a:ext uri="{FF2B5EF4-FFF2-40B4-BE49-F238E27FC236}">
                <a16:creationId xmlns:a16="http://schemas.microsoft.com/office/drawing/2014/main" id="{D15CB207-B3E3-C99F-6DF5-AA722AFA107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286163" y="3214779"/>
            <a:ext cx="2558518" cy="896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6D6026F-3019-07D9-0747-8B58AE8FEC94}"/>
              </a:ext>
            </a:extLst>
          </p:cNvPr>
          <p:cNvSpPr/>
          <p:nvPr/>
        </p:nvSpPr>
        <p:spPr>
          <a:xfrm>
            <a:off x="8207355" y="4607260"/>
            <a:ext cx="1054309" cy="524958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8844F9C-6B25-E30C-E48A-2D51D41D8C79}"/>
              </a:ext>
            </a:extLst>
          </p:cNvPr>
          <p:cNvSpPr/>
          <p:nvPr/>
        </p:nvSpPr>
        <p:spPr>
          <a:xfrm>
            <a:off x="8496445" y="3713408"/>
            <a:ext cx="925904" cy="47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Primitive</a:t>
            </a:r>
          </a:p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4D591DE-91EE-F7AE-259B-1AC26A365DC9}"/>
              </a:ext>
            </a:extLst>
          </p:cNvPr>
          <p:cNvSpPr/>
          <p:nvPr/>
        </p:nvSpPr>
        <p:spPr>
          <a:xfrm>
            <a:off x="8828402" y="2776213"/>
            <a:ext cx="925904" cy="47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Primitive</a:t>
            </a:r>
          </a:p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8C84E86-F4CA-36ED-421B-8BC0FFF02851}"/>
              </a:ext>
            </a:extLst>
          </p:cNvPr>
          <p:cNvSpPr/>
          <p:nvPr/>
        </p:nvSpPr>
        <p:spPr>
          <a:xfrm>
            <a:off x="7808128" y="1542367"/>
            <a:ext cx="925904" cy="47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Primitive</a:t>
            </a:r>
          </a:p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4E61F81-CB46-9245-25AB-B7832461C1D0}"/>
              </a:ext>
            </a:extLst>
          </p:cNvPr>
          <p:cNvSpPr/>
          <p:nvPr/>
        </p:nvSpPr>
        <p:spPr>
          <a:xfrm>
            <a:off x="4889317" y="1390578"/>
            <a:ext cx="925904" cy="47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Primitive</a:t>
            </a:r>
          </a:p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A7A8396A-8BA7-41C7-5EFA-CC3A7C7824F9}"/>
              </a:ext>
            </a:extLst>
          </p:cNvPr>
          <p:cNvSpPr/>
          <p:nvPr/>
        </p:nvSpPr>
        <p:spPr>
          <a:xfrm>
            <a:off x="3334010" y="1350772"/>
            <a:ext cx="925904" cy="47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Primitive</a:t>
            </a:r>
          </a:p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EA1269C-6A89-0266-69C5-B2477131481E}"/>
              </a:ext>
            </a:extLst>
          </p:cNvPr>
          <p:cNvSpPr/>
          <p:nvPr/>
        </p:nvSpPr>
        <p:spPr>
          <a:xfrm>
            <a:off x="4499185" y="4039075"/>
            <a:ext cx="925904" cy="47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Primitive</a:t>
            </a:r>
          </a:p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A329E14-C191-3347-3C99-46C60EB45928}"/>
              </a:ext>
            </a:extLst>
          </p:cNvPr>
          <p:cNvSpPr/>
          <p:nvPr/>
        </p:nvSpPr>
        <p:spPr>
          <a:xfrm>
            <a:off x="2434711" y="3779158"/>
            <a:ext cx="925904" cy="47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Primitive</a:t>
            </a:r>
          </a:p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031C602-FB8E-E1CF-9549-C34BE28B1531}"/>
              </a:ext>
            </a:extLst>
          </p:cNvPr>
          <p:cNvSpPr/>
          <p:nvPr/>
        </p:nvSpPr>
        <p:spPr>
          <a:xfrm>
            <a:off x="8291811" y="5757144"/>
            <a:ext cx="999543" cy="674135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844ED3E-3F8B-47FF-9CFB-78E44BF1A4AD}"/>
              </a:ext>
            </a:extLst>
          </p:cNvPr>
          <p:cNvSpPr/>
          <p:nvPr/>
        </p:nvSpPr>
        <p:spPr>
          <a:xfrm>
            <a:off x="9317701" y="4613994"/>
            <a:ext cx="938820" cy="1742356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8FDD04BF-1C4E-7E56-F9A1-9B4A5412BEBB}"/>
              </a:ext>
            </a:extLst>
          </p:cNvPr>
          <p:cNvSpPr/>
          <p:nvPr/>
        </p:nvSpPr>
        <p:spPr>
          <a:xfrm>
            <a:off x="5844681" y="3934915"/>
            <a:ext cx="848604" cy="352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ECC</a:t>
            </a:r>
            <a:endParaRPr lang="ko-KR" altLang="en-US" sz="1400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53C27301-F2E8-FC18-DEBE-89C4EEA9184C}"/>
              </a:ext>
            </a:extLst>
          </p:cNvPr>
          <p:cNvSpPr/>
          <p:nvPr/>
        </p:nvSpPr>
        <p:spPr>
          <a:xfrm>
            <a:off x="10304492" y="4623156"/>
            <a:ext cx="287308" cy="1495704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3E85E1FA-04C3-2AE4-826F-D426F87816C7}"/>
              </a:ext>
            </a:extLst>
          </p:cNvPr>
          <p:cNvSpPr/>
          <p:nvPr/>
        </p:nvSpPr>
        <p:spPr>
          <a:xfrm>
            <a:off x="7009722" y="2281011"/>
            <a:ext cx="848604" cy="352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9557B0AC-9FBA-3ECB-43EE-F0423B7F7B05}"/>
              </a:ext>
            </a:extLst>
          </p:cNvPr>
          <p:cNvSpPr/>
          <p:nvPr/>
        </p:nvSpPr>
        <p:spPr>
          <a:xfrm>
            <a:off x="8495485" y="3766724"/>
            <a:ext cx="848604" cy="352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9128AE62-8FAD-D494-03A2-E102D7EC8293}"/>
              </a:ext>
            </a:extLst>
          </p:cNvPr>
          <p:cNvSpPr/>
          <p:nvPr/>
        </p:nvSpPr>
        <p:spPr>
          <a:xfrm>
            <a:off x="8886062" y="2776130"/>
            <a:ext cx="848604" cy="352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DB2C6942-8F19-BA23-2B3E-D923D201DB06}"/>
              </a:ext>
            </a:extLst>
          </p:cNvPr>
          <p:cNvSpPr/>
          <p:nvPr/>
        </p:nvSpPr>
        <p:spPr>
          <a:xfrm>
            <a:off x="4909283" y="1480975"/>
            <a:ext cx="848604" cy="352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C7DA51-3E89-DC26-A64A-C4F38043E09B}"/>
              </a:ext>
            </a:extLst>
          </p:cNvPr>
          <p:cNvSpPr/>
          <p:nvPr/>
        </p:nvSpPr>
        <p:spPr>
          <a:xfrm>
            <a:off x="3389995" y="1465465"/>
            <a:ext cx="848604" cy="352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FC30F4BE-BFB7-BB3E-B0A0-CDBE3E417A42}"/>
              </a:ext>
            </a:extLst>
          </p:cNvPr>
          <p:cNvSpPr/>
          <p:nvPr/>
        </p:nvSpPr>
        <p:spPr>
          <a:xfrm>
            <a:off x="2476111" y="3789023"/>
            <a:ext cx="848604" cy="352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2AB5D02B-DC0A-6F56-B793-ED740E788C9B}"/>
              </a:ext>
            </a:extLst>
          </p:cNvPr>
          <p:cNvSpPr/>
          <p:nvPr/>
        </p:nvSpPr>
        <p:spPr>
          <a:xfrm>
            <a:off x="4527110" y="4101705"/>
            <a:ext cx="848604" cy="352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Key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041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6 0.03264 L 0.04466 0.03264 C 0.04636 0.04491 0.04636 0.04468 0.04779 0.05602 C 0.04792 0.05787 0.04805 0.05973 0.04831 0.06158 C 0.04883 0.06389 0.04961 0.06598 0.05026 0.06829 C 0.05091 0.07084 0.05143 0.07338 0.05208 0.07593 C 0.05352 0.08843 0.05156 0.075 0.05456 0.08611 C 0.0556 0.08959 0.05599 0.09375 0.05716 0.09723 C 0.05768 0.09908 0.05833 0.1007 0.05899 0.10278 C 0.05964 0.10486 0.06016 0.10718 0.06081 0.10926 C 0.06133 0.11088 0.06211 0.11227 0.06276 0.11389 C 0.06341 0.11551 0.06393 0.1176 0.06458 0.11945 C 0.07331 0.14352 0.06602 0.12315 0.07331 0.14167 C 0.07565 0.14746 0.078 0.15348 0.08021 0.15926 C 0.08216 0.16459 0.08399 0.17061 0.08711 0.17385 C 0.09193 0.17894 0.08841 0.1757 0.09401 0.1794 C 0.09505 0.1801 0.0961 0.18102 0.09714 0.18148 C 0.09831 0.18241 0.09961 0.18311 0.10091 0.1838 C 0.10195 0.18449 0.10287 0.18542 0.10404 0.18611 C 0.10495 0.18658 0.10612 0.18681 0.10716 0.18727 C 0.12136 0.18611 0.11732 0.18843 0.12591 0.1838 C 0.12722 0.18311 0.12982 0.18148 0.13086 0.18056 C 0.1319 0.17963 0.13294 0.17801 0.13399 0.17709 C 0.13542 0.17593 0.13698 0.17523 0.13841 0.17385 C 0.13972 0.17246 0.14089 0.17084 0.14206 0.16945 C 0.14271 0.16852 0.14349 0.16806 0.14401 0.16713 C 0.14479 0.16574 0.14557 0.16412 0.14649 0.16273 C 0.14701 0.16181 0.14779 0.16135 0.14831 0.16042 C 0.14909 0.15949 0.14961 0.15811 0.15026 0.15718 C 0.15143 0.15533 0.15274 0.15348 0.15404 0.15162 C 0.15794 0.14607 0.15352 0.15371 0.15899 0.14491 C 0.16003 0.14306 0.16107 0.14121 0.16211 0.13936 C 0.16289 0.1382 0.1638 0.13727 0.16458 0.13611 C 0.1655 0.13473 0.16628 0.13287 0.16706 0.13148 C 0.16836 0.12963 0.17005 0.12778 0.17149 0.12593 C 0.17435 0.11829 0.1707 0.12778 0.17526 0.11829 C 0.17578 0.11713 0.17591 0.11598 0.17643 0.11482 C 0.17708 0.11389 0.17774 0.11366 0.17839 0.11273 C 0.1793 0.11135 0.17995 0.10949 0.18086 0.10834 C 0.18268 0.10556 0.18451 0.10278 0.18646 0.10047 C 0.18711 0.09977 0.18776 0.09908 0.18841 0.09815 C 0.18932 0.09699 0.18998 0.09514 0.19089 0.09375 C 0.19206 0.09213 0.19362 0.09121 0.19466 0.08936 C 0.1957 0.0875 0.19662 0.08565 0.19779 0.0838 C 0.19948 0.08102 0.20208 0.07732 0.20404 0.075 C 0.20456 0.07408 0.20521 0.07338 0.20586 0.07269 C 0.20833 0.06621 0.2056 0.07199 0.20964 0.06713 C 0.21094 0.06551 0.21211 0.06343 0.21341 0.06158 C 0.21393 0.06065 0.21458 0.06019 0.21524 0.05926 C 0.21615 0.05834 0.2168 0.05695 0.21771 0.05602 C 0.21875 0.0551 0.21992 0.05486 0.22083 0.05371 C 0.22175 0.05301 0.22253 0.05139 0.22331 0.05047 C 0.22435 0.04954 0.22552 0.04908 0.22656 0.04815 C 0.22761 0.04723 0.22852 0.04584 0.22969 0.04491 C 0.2306 0.04398 0.23177 0.04352 0.23281 0.0426 C 0.23399 0.04167 0.23516 0.04005 0.23646 0.03936 C 0.23776 0.03866 0.23906 0.03866 0.24024 0.0382 C 0.24089 0.03797 0.24154 0.0375 0.24219 0.03704 C 0.24297 0.03681 0.24375 0.03658 0.24466 0.03611 C 0.2457 0.03542 0.24662 0.03426 0.24779 0.0338 C 0.24961 0.03311 0.25156 0.03311 0.25339 0.03264 C 0.25469 0.03195 0.25586 0.03056 0.25716 0.03056 C 0.26198 0.0301 0.2668 0.03056 0.27149 0.03148 C 0.27266 0.03172 0.27357 0.03287 0.27461 0.0338 C 0.27591 0.03473 0.27722 0.03588 0.27839 0.03704 C 0.2793 0.03797 0.28008 0.03936 0.28086 0.04051 C 0.2819 0.04167 0.28294 0.0426 0.28399 0.04375 C 0.2849 0.04561 0.28568 0.04746 0.28646 0.04931 C 0.28711 0.05047 0.28789 0.05139 0.28841 0.05278 C 0.28893 0.05394 0.28919 0.05579 0.28958 0.05718 C 0.29024 0.0588 0.29089 0.05996 0.29154 0.06158 C 0.29219 0.06343 0.29284 0.06528 0.29336 0.06713 C 0.29388 0.06852 0.29401 0.07014 0.29466 0.07153 C 0.29531 0.07315 0.29636 0.07454 0.29714 0.07593 C 0.2974 0.07709 0.2974 0.07848 0.29779 0.0794 C 0.30625 0.09769 0.30013 0.08125 0.30469 0.0926 C 0.31159 0.11042 0.30378 0.09167 0.30899 0.10278 C 0.31068 0.10625 0.31081 0.10764 0.31276 0.11042 C 0.31393 0.11204 0.31537 0.1132 0.31654 0.11482 C 0.31719 0.11598 0.31758 0.11736 0.31836 0.11829 C 0.3194 0.11922 0.32057 0.11945 0.32149 0.12037 C 0.32266 0.12176 0.32344 0.12361 0.32461 0.125 C 0.32617 0.12662 0.328 0.12778 0.32969 0.1294 C 0.33086 0.13056 0.33203 0.13195 0.33333 0.13264 C 0.33464 0.13334 0.33594 0.13403 0.33711 0.13496 C 0.34362 0.13959 0.33425 0.13588 0.34714 0.14167 C 0.34961 0.1426 0.35208 0.14445 0.35469 0.14491 C 0.36094 0.1463 0.35794 0.14561 0.36341 0.14723 L 0.42031 0.14607 C 0.42227 0.14584 0.42409 0.14375 0.42591 0.1426 C 0.43438 0.13773 0.42565 0.14306 0.43216 0.1382 C 0.43763 0.13403 0.42839 0.14352 0.43972 0.13264 C 0.44636 0.12639 0.43607 0.13102 0.44909 0.125 C 0.45065 0.12408 0.45235 0.12408 0.45404 0.12385 C 0.45573 0.12223 0.45742 0.12107 0.45899 0.11945 C 0.4599 0.11852 0.46068 0.1169 0.46159 0.11598 C 0.46237 0.11505 0.46328 0.11459 0.46406 0.11389 C 0.46498 0.11273 0.46563 0.11158 0.46654 0.11042 C 0.46901 0.10741 0.47149 0.1044 0.47409 0.10162 C 0.48307 0.09121 0.46862 0.1088 0.48281 0.09167 C 0.48425 0.08982 0.48594 0.0882 0.48711 0.08611 C 0.48802 0.08449 0.48867 0.08287 0.48972 0.08148 C 0.49037 0.08056 0.49141 0.08033 0.49219 0.0794 C 0.49349 0.07778 0.49453 0.07547 0.49597 0.07385 C 0.49688 0.07246 0.49805 0.07176 0.49909 0.07037 C 0.50013 0.06875 0.50104 0.06667 0.50222 0.06482 C 0.50339 0.0632 0.50469 0.06227 0.50586 0.06042 C 0.50703 0.0588 0.50794 0.05672 0.50899 0.05486 C 0.5138 0.04723 0.51393 0.04931 0.51901 0.0382 C 0.52253 0.03079 0.52435 0.02639 0.52904 0.01945 C 0.53047 0.01713 0.5319 0.01482 0.53347 0.01273 C 0.53438 0.01135 0.53555 0.01065 0.53659 0.00926 C 0.53763 0.00764 0.53854 0.00556 0.53972 0.00371 C 0.54102 0.00186 0.54271 0.00023 0.54401 -0.00185 C 0.54831 -0.0081 0.5457 -0.00602 0.54961 -0.01064 C 0.55703 -0.01898 0.55417 -0.01551 0.56094 -0.02176 C 0.56276 -0.02361 0.56458 -0.02569 0.56654 -0.02731 C 0.56797 -0.0287 0.56953 -0.02939 0.57097 -0.03055 C 0.57201 -0.03171 0.57292 -0.03287 0.57409 -0.03402 C 0.57708 -0.0368 0.58151 -0.04051 0.58464 -0.04282 C 0.59037 -0.04699 0.59037 -0.04652 0.59714 -0.04953 C 0.5987 -0.05092 0.6 -0.05277 0.60156 -0.05393 C 0.60339 -0.05532 0.60534 -0.05625 0.60716 -0.0574 C 0.60951 -0.05856 0.61172 -0.05995 0.61406 -0.06064 C 0.61628 -0.06134 0.62617 -0.06319 0.62969 -0.06389 L 0.67787 -0.06296 C 0.67943 -0.06273 0.68112 -0.06227 0.68281 -0.0618 C 0.68659 -0.06064 0.69037 -0.05949 0.69401 -0.05833 C 0.69701 -0.05764 0.69987 -0.05694 0.70287 -0.05625 C 0.70495 -0.05509 0.70703 -0.05416 0.70912 -0.05277 C 0.71198 -0.05115 0.71485 -0.04884 0.71784 -0.04722 C 0.72136 -0.0456 0.725 -0.04467 0.72839 -0.04282 C 0.73073 -0.04166 0.73294 -0.03981 0.73529 -0.03842 C 0.73972 -0.03611 0.74844 -0.03171 0.74844 -0.03171 C 0.74948 -0.03055 0.75052 -0.02939 0.75156 -0.02847 C 0.75547 -0.025 0.75143 -0.03102 0.75651 -0.02407 C 0.75729 -0.02314 0.75781 -0.02176 0.75847 -0.0206 C 0.75925 -0.01944 0.76016 -0.01852 0.76094 -0.01736 C 0.7625 -0.01481 0.76406 -0.0125 0.76537 -0.00949 C 0.76589 -0.0081 0.76641 -0.00648 0.76719 -0.00509 C 0.76771 -0.00416 0.76914 -0.00277 0.76914 -0.00277 " pathEditMode="relative" ptsTypes="AAAAAAAAAAAAAAAAAAAAAAAAAAAAAAAAAAAAAAAAAAAAAAAAAAAA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60" grpId="0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668A2-13D5-243D-C381-761628C7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>
                <a:ea typeface="BusanFont_Provisional" panose="02020603020101020101" pitchFamily="18" charset="-127"/>
              </a:rPr>
              <a:t>CSI to Group-Key</a:t>
            </a:r>
            <a:endParaRPr kumimoji="1" lang="ko-Kore-KR" altLang="en-US" dirty="0">
              <a:ea typeface="BusanFont_Provisional" panose="0202060302010102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C7E95E-79F7-FF1C-D743-A1C1801E8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- Key-generation DNN</a:t>
            </a:r>
          </a:p>
          <a:p>
            <a:r>
              <a:rPr kumimoji="1" lang="en-US" altLang="ko-Kore-KR" dirty="0"/>
              <a:t>- Key-generation Flow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F20534-12AC-5C46-CF16-DA764B4F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9243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CSI to Group-Key (1)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927C916-FFF6-548E-5DFB-A0BF48769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" t="3789" r="1582" b="8398"/>
          <a:stretch/>
        </p:blipFill>
        <p:spPr>
          <a:xfrm>
            <a:off x="306010" y="2303726"/>
            <a:ext cx="11579980" cy="2519489"/>
          </a:xfrm>
          <a:prstGeom prst="rect">
            <a:avLst/>
          </a:prstGeom>
        </p:spPr>
      </p:pic>
      <p:sp>
        <p:nvSpPr>
          <p:cNvPr id="21" name="사각형: 둥근 모서리 228">
            <a:extLst>
              <a:ext uri="{FF2B5EF4-FFF2-40B4-BE49-F238E27FC236}">
                <a16:creationId xmlns:a16="http://schemas.microsoft.com/office/drawing/2014/main" id="{7E74E073-028B-F5D7-37A7-47CB90064230}"/>
              </a:ext>
            </a:extLst>
          </p:cNvPr>
          <p:cNvSpPr/>
          <p:nvPr/>
        </p:nvSpPr>
        <p:spPr>
          <a:xfrm>
            <a:off x="3711388" y="2379009"/>
            <a:ext cx="2124636" cy="642097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28">
            <a:extLst>
              <a:ext uri="{FF2B5EF4-FFF2-40B4-BE49-F238E27FC236}">
                <a16:creationId xmlns:a16="http://schemas.microsoft.com/office/drawing/2014/main" id="{9049C2AF-E936-2F0D-B954-A80E4559F33A}"/>
              </a:ext>
            </a:extLst>
          </p:cNvPr>
          <p:cNvSpPr/>
          <p:nvPr/>
        </p:nvSpPr>
        <p:spPr>
          <a:xfrm>
            <a:off x="8729225" y="2379009"/>
            <a:ext cx="2548375" cy="2228849"/>
          </a:xfrm>
          <a:prstGeom prst="roundRect">
            <a:avLst>
              <a:gd name="adj" fmla="val 83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658BC7-5561-297C-B83C-53881EB83673}"/>
              </a:ext>
            </a:extLst>
          </p:cNvPr>
          <p:cNvSpPr txBox="1"/>
          <p:nvPr/>
        </p:nvSpPr>
        <p:spPr>
          <a:xfrm>
            <a:off x="8905223" y="1934394"/>
            <a:ext cx="2153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Key-generation Flow</a:t>
            </a:r>
            <a:endParaRPr lang="ko-Kore-KR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EE32B0-95C6-8DAE-0617-49BBBDA31BCE}"/>
              </a:ext>
            </a:extLst>
          </p:cNvPr>
          <p:cNvSpPr txBox="1"/>
          <p:nvPr/>
        </p:nvSpPr>
        <p:spPr>
          <a:xfrm>
            <a:off x="3711388" y="1934394"/>
            <a:ext cx="2153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Key-generation DNN</a:t>
            </a:r>
            <a:endParaRPr lang="ko-Kore-KR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1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CSI to Group-Key (</a:t>
            </a:r>
            <a:r>
              <a:rPr kumimoji="1" lang="en-US" altLang="ko-KR" dirty="0"/>
              <a:t>2</a:t>
            </a:r>
            <a:r>
              <a:rPr kumimoji="1" lang="en-US" altLang="en-US" dirty="0"/>
              <a:t>) : Key-generation DNN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14</a:t>
            </a:fld>
            <a:endParaRPr kumimoji="1" lang="ko-Kore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4C5E31A3-21BE-3E0F-3977-D0DD640887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86894"/>
                <a:ext cx="10515600" cy="51478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ko-Kore-KR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ko-Kore-KR" sz="2400" dirty="0"/>
                  <a:t>(DNN) generates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ore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ko-Kore-KR" sz="2400" dirty="0"/>
                  <a:t>(Peer key-source vector)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altLang="ko-Kore-KR" sz="2400" dirty="0"/>
                  <a:t>(Peer CSI)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ko-Kore-KR" sz="2400" dirty="0"/>
                  <a:t>(Primitive key) to </a:t>
                </a:r>
                <a14:m>
                  <m:oMath xmlns:m="http://schemas.openxmlformats.org/officeDocument/2006/math">
                    <m:r>
                      <a:rPr lang="en-US" altLang="ko-Kore-KR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ore-KR" sz="2400" dirty="0"/>
                  <a:t>(Key) </a:t>
                </a:r>
                <a:r>
                  <a:rPr lang="ko-Kore-KR" altLang="en-US" sz="2400" dirty="0"/>
                  <a:t>←</a:t>
                </a:r>
                <a:r>
                  <a:rPr lang="en-US" altLang="ko-Kore-KR" sz="2400" dirty="0"/>
                  <a:t> The </a:t>
                </a:r>
                <a:r>
                  <a:rPr lang="en-US" altLang="ko-Kore-KR" sz="2400" b="1" u="sng" dirty="0"/>
                  <a:t>relation</a:t>
                </a:r>
                <a:r>
                  <a:rPr lang="en-US" altLang="ko-Kore-KR" sz="2400" dirty="0"/>
                  <a:t>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ore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ore-K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ore-KR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altLang="ko-Kore-KR" sz="24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altLang="ko-Kore-KR" sz="2400" dirty="0"/>
                  <a:t> 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ore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ore-K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ko-Kore-KR" sz="24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altLang="ko-Kore-KR" sz="2400" dirty="0"/>
                  <a:t>(Head CSI) is needed</a:t>
                </a:r>
              </a:p>
              <a:p>
                <a:pPr marL="0" indent="0">
                  <a:buNone/>
                </a:pPr>
                <a:endParaRPr lang="en-US" altLang="ko-Kore-KR" dirty="0"/>
              </a:p>
              <a:p>
                <a:endParaRPr lang="en-US" altLang="ko-Kore-KR" sz="2400" b="0" i="1" dirty="0">
                  <a:latin typeface="Cambria Math" panose="02040503050406030204" pitchFamily="18" charset="0"/>
                </a:endParaRPr>
              </a:p>
              <a:p>
                <a:endParaRPr lang="en-US" altLang="ko-Kore-KR" sz="2400" i="1" dirty="0">
                  <a:latin typeface="Cambria Math" panose="02040503050406030204" pitchFamily="18" charset="0"/>
                </a:endParaRPr>
              </a:p>
              <a:p>
                <a:endParaRPr lang="en-US" altLang="ko-Kore-KR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ore-KR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ko-Kore-KR" sz="2400" dirty="0"/>
                  <a:t>Obfuscation function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altLang="ko-Kore-KR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ore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(Label)</a:t>
                </a:r>
                <a:endParaRPr lang="en-US" altLang="ko-Kore-KR" sz="2400" dirty="0"/>
              </a:p>
            </p:txBody>
          </p:sp>
        </mc:Choice>
        <mc:Fallback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4C5E31A3-21BE-3E0F-3977-D0DD6408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86894"/>
                <a:ext cx="10515600" cy="5147822"/>
              </a:xfrm>
              <a:prstGeom prst="rect">
                <a:avLst/>
              </a:prstGeom>
              <a:blipFill>
                <a:blip r:embed="rId3"/>
                <a:stretch>
                  <a:fillRect l="-844" t="-1478" r="-724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그림 26">
            <a:extLst>
              <a:ext uri="{FF2B5EF4-FFF2-40B4-BE49-F238E27FC236}">
                <a16:creationId xmlns:a16="http://schemas.microsoft.com/office/drawing/2014/main" id="{7962FB24-F358-E04B-843B-989A8EE30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17" y="5322667"/>
            <a:ext cx="7337388" cy="903619"/>
          </a:xfrm>
          <a:prstGeom prst="rect">
            <a:avLst/>
          </a:prstGeom>
        </p:spPr>
      </p:pic>
      <p:sp>
        <p:nvSpPr>
          <p:cNvPr id="28" name="사각형: 둥근 모서리 228">
            <a:extLst>
              <a:ext uri="{FF2B5EF4-FFF2-40B4-BE49-F238E27FC236}">
                <a16:creationId xmlns:a16="http://schemas.microsoft.com/office/drawing/2014/main" id="{A0CD3C21-B948-24E1-E3A6-F161C67FC8F2}"/>
              </a:ext>
            </a:extLst>
          </p:cNvPr>
          <p:cNvSpPr/>
          <p:nvPr/>
        </p:nvSpPr>
        <p:spPr>
          <a:xfrm>
            <a:off x="3030208" y="5272483"/>
            <a:ext cx="1604546" cy="1065937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041F62-181A-3B20-D34E-EF4C28D607FB}"/>
              </a:ext>
            </a:extLst>
          </p:cNvPr>
          <p:cNvSpPr txBox="1"/>
          <p:nvPr/>
        </p:nvSpPr>
        <p:spPr>
          <a:xfrm>
            <a:off x="2755504" y="6321451"/>
            <a:ext cx="2153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Obfuscation function</a:t>
            </a:r>
            <a:endParaRPr lang="ko-Kore-KR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38B089EF-29E2-423C-161E-F6F63179F5BF}"/>
              </a:ext>
            </a:extLst>
          </p:cNvPr>
          <p:cNvGrpSpPr/>
          <p:nvPr/>
        </p:nvGrpSpPr>
        <p:grpSpPr>
          <a:xfrm>
            <a:off x="722374" y="2686774"/>
            <a:ext cx="11253759" cy="1915960"/>
            <a:chOff x="722374" y="2686774"/>
            <a:chExt cx="11253759" cy="19159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644AC29-217A-4A6F-F266-278AA9EB1115}"/>
                    </a:ext>
                  </a:extLst>
                </p:cNvPr>
                <p:cNvSpPr txBox="1"/>
                <p:nvPr/>
              </p:nvSpPr>
              <p:spPr>
                <a:xfrm>
                  <a:off x="7332415" y="4141069"/>
                  <a:ext cx="382344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ore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ore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altLang="ko-Kore-K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a14:m>
                  <a:r>
                    <a:rPr lang="en-US" altLang="ko-Kore-KR" sz="2400" dirty="0"/>
                    <a:t>(Peer key-source vector)</a:t>
                  </a:r>
                  <a:endParaRPr lang="ko-Kore-KR" altLang="en-US" sz="2400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644AC29-217A-4A6F-F266-278AA9EB11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415" y="4141069"/>
                  <a:ext cx="382344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5263" b="-28947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271D3C8-2E07-2000-9927-C248C70EC84D}"/>
                    </a:ext>
                  </a:extLst>
                </p:cNvPr>
                <p:cNvSpPr txBox="1"/>
                <p:nvPr/>
              </p:nvSpPr>
              <p:spPr>
                <a:xfrm>
                  <a:off x="7332415" y="2878169"/>
                  <a:ext cx="4643718" cy="8429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ore-K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ore-K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ore-K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altLang="ko-Kore-KR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ko-Kore-KR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(Label) = Obfuscated,</a:t>
                  </a:r>
                </a:p>
                <a:p>
                  <a:r>
                    <a:rPr lang="en-US" altLang="ko-Kore-KR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	        down-sampled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ore-K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ore-K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ore-K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ko-Kore-K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a14:m>
                  <a:endParaRPr lang="ko-Kore-KR" alt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271D3C8-2E07-2000-9927-C248C70EC8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415" y="2878169"/>
                  <a:ext cx="4643718" cy="842923"/>
                </a:xfrm>
                <a:prstGeom prst="rect">
                  <a:avLst/>
                </a:prstGeom>
                <a:blipFill>
                  <a:blip r:embed="rId6"/>
                  <a:stretch>
                    <a:fillRect l="-272" t="-4478" b="-14925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A69C765-A9C3-22C1-217A-D1E15BF204FD}"/>
                </a:ext>
              </a:extLst>
            </p:cNvPr>
            <p:cNvSpPr/>
            <p:nvPr/>
          </p:nvSpPr>
          <p:spPr>
            <a:xfrm>
              <a:off x="5477878" y="2686774"/>
              <a:ext cx="1156447" cy="898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ore-KR" dirty="0">
                  <a:solidFill>
                    <a:srgbClr val="FF0000"/>
                  </a:solidFill>
                </a:rPr>
                <a:t>Key-gen DNN</a:t>
              </a:r>
              <a:endParaRPr kumimoji="1" lang="ko-Kore-KR" alt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82377C1-41CA-9326-F019-0972057FE221}"/>
                    </a:ext>
                  </a:extLst>
                </p:cNvPr>
                <p:cNvSpPr txBox="1"/>
                <p:nvPr/>
              </p:nvSpPr>
              <p:spPr>
                <a:xfrm>
                  <a:off x="722374" y="2899916"/>
                  <a:ext cx="4328798" cy="4718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ore-K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ore-K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ore-K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altLang="ko-Kore-KR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ko-Kore-KR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(Feature) = Elements of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ore-K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ore-K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ore-K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US" altLang="ko-Kore-K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a14:m>
                  <a:endParaRPr lang="ko-Kore-KR" alt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82377C1-41CA-9326-F019-0972057FE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74" y="2899916"/>
                  <a:ext cx="4328798" cy="471860"/>
                </a:xfrm>
                <a:prstGeom prst="rect">
                  <a:avLst/>
                </a:prstGeom>
                <a:blipFill>
                  <a:blip r:embed="rId7"/>
                  <a:stretch>
                    <a:fillRect t="-7895" b="-26316"/>
                  </a:stretch>
                </a:blipFill>
              </p:spPr>
              <p:txBody>
                <a:bodyPr/>
                <a:lstStyle/>
                <a:p>
                  <a:r>
                    <a:rPr lang="ko-Kore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54D7BC19-4B04-1E77-E710-D170314A5B38}"/>
                </a:ext>
              </a:extLst>
            </p:cNvPr>
            <p:cNvCxnSpPr>
              <a:cxnSpLocks/>
            </p:cNvCxnSpPr>
            <p:nvPr/>
          </p:nvCxnSpPr>
          <p:spPr>
            <a:xfrm>
              <a:off x="4814048" y="3135846"/>
              <a:ext cx="5468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CC159DF2-0E03-D9C7-C8FF-D53615AFF67B}"/>
                </a:ext>
              </a:extLst>
            </p:cNvPr>
            <p:cNvCxnSpPr>
              <a:cxnSpLocks/>
            </p:cNvCxnSpPr>
            <p:nvPr/>
          </p:nvCxnSpPr>
          <p:spPr>
            <a:xfrm>
              <a:off x="6759388" y="3135846"/>
              <a:ext cx="5730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F745B139-2CE0-7A4D-5A1F-718D6BDC3505}"/>
                </a:ext>
              </a:extLst>
            </p:cNvPr>
            <p:cNvCxnSpPr>
              <a:cxnSpLocks/>
            </p:cNvCxnSpPr>
            <p:nvPr/>
          </p:nvCxnSpPr>
          <p:spPr>
            <a:xfrm>
              <a:off x="8891649" y="3721092"/>
              <a:ext cx="0" cy="4989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907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CSI to Group-Key (3) : Key-generation Flow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15</a:t>
            </a:fld>
            <a:endParaRPr kumimoji="1" lang="ko-Kore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4C5E31A3-21BE-3E0F-3977-D0DD640887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86894"/>
                <a:ext cx="10515600" cy="51478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ore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ko-Kore-KR" sz="2400" dirty="0"/>
                  <a:t>(Head key-source vector)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ore-KR" sz="24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ore-KR" sz="2400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US" altLang="ko-Kore-K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ore-KR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ore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ore-KR" sz="2400" dirty="0"/>
                  <a:t> (Obfuscated head CSI)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ore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ko-Kore-KR" sz="2400" dirty="0"/>
                  <a:t>(Peer key-source vector)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ore-KR" sz="240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ore-KR" sz="2400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US" altLang="ko-Kore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ore-KR" sz="2400" dirty="0"/>
                  <a:t> (Estimation through DNN)</a:t>
                </a:r>
              </a:p>
            </p:txBody>
          </p:sp>
        </mc:Choice>
        <mc:Fallback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4C5E31A3-21BE-3E0F-3977-D0DD6408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86894"/>
                <a:ext cx="10515600" cy="5147822"/>
              </a:xfrm>
              <a:prstGeom prst="rect">
                <a:avLst/>
              </a:prstGeom>
              <a:blipFill>
                <a:blip r:embed="rId3"/>
                <a:stretch>
                  <a:fillRect l="-844" t="-1478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8283BBE5-7567-CE36-8562-168C902DDE8B}"/>
              </a:ext>
            </a:extLst>
          </p:cNvPr>
          <p:cNvSpPr/>
          <p:nvPr/>
        </p:nvSpPr>
        <p:spPr>
          <a:xfrm>
            <a:off x="3374386" y="2879412"/>
            <a:ext cx="1156447" cy="660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>
                <a:solidFill>
                  <a:srgbClr val="FF0000"/>
                </a:solidFill>
              </a:rPr>
              <a:t>Key-gen DNN</a:t>
            </a:r>
            <a:endParaRPr kumimoji="1" lang="ko-Kore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E09B60A-B183-7A92-8BC6-56BB4D62E0E1}"/>
                  </a:ext>
                </a:extLst>
              </p:cNvPr>
              <p:cNvSpPr txBox="1"/>
              <p:nvPr/>
            </p:nvSpPr>
            <p:spPr>
              <a:xfrm>
                <a:off x="741149" y="2946879"/>
                <a:ext cx="2140974" cy="47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ore-K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ore-KR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</m:oMath>
                </a14:m>
                <a:r>
                  <a:rPr lang="en-US" altLang="ko-Kore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(Peer CSI)</a:t>
                </a:r>
                <a:endParaRPr lang="ko-Kore-KR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E09B60A-B183-7A92-8BC6-56BB4D62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49" y="2946879"/>
                <a:ext cx="2140974" cy="471539"/>
              </a:xfrm>
              <a:prstGeom prst="rect">
                <a:avLst/>
              </a:prstGeom>
              <a:blipFill>
                <a:blip r:embed="rId4"/>
                <a:stretch>
                  <a:fillRect t="-7692" b="-25641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21108C0-3938-0CD0-D045-8DBD68E45569}"/>
                  </a:ext>
                </a:extLst>
              </p:cNvPr>
              <p:cNvSpPr txBox="1"/>
              <p:nvPr/>
            </p:nvSpPr>
            <p:spPr>
              <a:xfrm>
                <a:off x="5196471" y="2951282"/>
                <a:ext cx="4850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ore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ore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altLang="ko-Kore-K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ko-Kore-KR" altLang="en-US" sz="2400" dirty="0"/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21108C0-3938-0CD0-D045-8DBD68E45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471" y="2951282"/>
                <a:ext cx="485019" cy="461665"/>
              </a:xfrm>
              <a:prstGeom prst="rect">
                <a:avLst/>
              </a:prstGeom>
              <a:blipFill>
                <a:blip r:embed="rId5"/>
                <a:stretch>
                  <a:fillRect r="-5000" b="-2703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760EA4C3-F650-F014-C626-240D717AAEB9}"/>
              </a:ext>
            </a:extLst>
          </p:cNvPr>
          <p:cNvCxnSpPr>
            <a:cxnSpLocks/>
          </p:cNvCxnSpPr>
          <p:nvPr/>
        </p:nvCxnSpPr>
        <p:spPr>
          <a:xfrm>
            <a:off x="2676757" y="3209545"/>
            <a:ext cx="6191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>
            <a:extLst>
              <a:ext uri="{FF2B5EF4-FFF2-40B4-BE49-F238E27FC236}">
                <a16:creationId xmlns:a16="http://schemas.microsoft.com/office/drawing/2014/main" id="{FD3ADD47-F71C-1C95-30AE-45FAF75A3F17}"/>
              </a:ext>
            </a:extLst>
          </p:cNvPr>
          <p:cNvCxnSpPr>
            <a:cxnSpLocks/>
          </p:cNvCxnSpPr>
          <p:nvPr/>
        </p:nvCxnSpPr>
        <p:spPr>
          <a:xfrm>
            <a:off x="4643005" y="4144586"/>
            <a:ext cx="5534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B27A5C60-27FA-801E-42DE-67E729B1A709}"/>
              </a:ext>
            </a:extLst>
          </p:cNvPr>
          <p:cNvCxnSpPr>
            <a:cxnSpLocks/>
          </p:cNvCxnSpPr>
          <p:nvPr/>
        </p:nvCxnSpPr>
        <p:spPr>
          <a:xfrm>
            <a:off x="4643005" y="3209545"/>
            <a:ext cx="5760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3B004B7-53D3-5D7A-B9B1-D2198D49687C}"/>
                  </a:ext>
                </a:extLst>
              </p:cNvPr>
              <p:cNvSpPr txBox="1"/>
              <p:nvPr/>
            </p:nvSpPr>
            <p:spPr>
              <a:xfrm>
                <a:off x="741149" y="3890708"/>
                <a:ext cx="2140974" cy="47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ore-K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</m:oMath>
                </a14:m>
                <a:r>
                  <a:rPr lang="en-US" altLang="ko-Kore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(Head CSI)</a:t>
                </a:r>
                <a:endParaRPr lang="ko-Kore-KR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3B004B7-53D3-5D7A-B9B1-D2198D496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49" y="3890708"/>
                <a:ext cx="2140974" cy="471539"/>
              </a:xfrm>
              <a:prstGeom prst="rect">
                <a:avLst/>
              </a:prstGeom>
              <a:blipFill>
                <a:blip r:embed="rId6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직선 화살표 연결선 159">
            <a:extLst>
              <a:ext uri="{FF2B5EF4-FFF2-40B4-BE49-F238E27FC236}">
                <a16:creationId xmlns:a16="http://schemas.microsoft.com/office/drawing/2014/main" id="{41F60456-E320-FD99-9F8F-ED76A2A27216}"/>
              </a:ext>
            </a:extLst>
          </p:cNvPr>
          <p:cNvCxnSpPr>
            <a:cxnSpLocks/>
          </p:cNvCxnSpPr>
          <p:nvPr/>
        </p:nvCxnSpPr>
        <p:spPr>
          <a:xfrm>
            <a:off x="2676756" y="4152587"/>
            <a:ext cx="6976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25107CB-FDD9-E4BC-47B3-FDC5AFB64DC8}"/>
                  </a:ext>
                </a:extLst>
              </p:cNvPr>
              <p:cNvSpPr txBox="1"/>
              <p:nvPr/>
            </p:nvSpPr>
            <p:spPr>
              <a:xfrm>
                <a:off x="3295898" y="3890708"/>
                <a:ext cx="1496499" cy="47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ore-KR" sz="24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altLang="ko-Kore-KR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ko-Kore-K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ore-K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ore-K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ko-Kore-K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n-US" altLang="ko-Kore-K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ore-KR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ko-Kore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ore-KR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25107CB-FDD9-E4BC-47B3-FDC5AFB6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898" y="3890708"/>
                <a:ext cx="1496499" cy="471539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311A7C5-F9B0-F44C-0836-56C3C12AF500}"/>
                  </a:ext>
                </a:extLst>
              </p:cNvPr>
              <p:cNvSpPr txBox="1"/>
              <p:nvPr/>
            </p:nvSpPr>
            <p:spPr>
              <a:xfrm>
                <a:off x="5212941" y="3919598"/>
                <a:ext cx="5508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ore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ore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altLang="ko-Kore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ko-Kore-KR" alt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311A7C5-F9B0-F44C-0836-56C3C12AF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41" y="3919598"/>
                <a:ext cx="550878" cy="461665"/>
              </a:xfrm>
              <a:prstGeom prst="rect">
                <a:avLst/>
              </a:prstGeom>
              <a:blipFill>
                <a:blip r:embed="rId8"/>
                <a:stretch>
                  <a:fillRect l="-2222" b="-2632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AAA0235D-0816-3B27-E1CB-453C4381598D}"/>
              </a:ext>
            </a:extLst>
          </p:cNvPr>
          <p:cNvSpPr/>
          <p:nvPr/>
        </p:nvSpPr>
        <p:spPr>
          <a:xfrm rot="16200000">
            <a:off x="5948015" y="3426763"/>
            <a:ext cx="1569850" cy="471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>
                <a:solidFill>
                  <a:srgbClr val="FF0000"/>
                </a:solidFill>
              </a:rPr>
              <a:t>Quantification</a:t>
            </a:r>
            <a:endParaRPr kumimoji="1" lang="ko-Kore-KR" altLang="en-US" dirty="0">
              <a:solidFill>
                <a:srgbClr val="FF0000"/>
              </a:solidFill>
            </a:endParaRPr>
          </a:p>
        </p:txBody>
      </p:sp>
      <p:cxnSp>
        <p:nvCxnSpPr>
          <p:cNvPr id="166" name="직선 화살표 연결선 165">
            <a:extLst>
              <a:ext uri="{FF2B5EF4-FFF2-40B4-BE49-F238E27FC236}">
                <a16:creationId xmlns:a16="http://schemas.microsoft.com/office/drawing/2014/main" id="{B6FC514D-BE11-6D65-A8EE-0EFF0D758E83}"/>
              </a:ext>
            </a:extLst>
          </p:cNvPr>
          <p:cNvCxnSpPr>
            <a:cxnSpLocks/>
          </p:cNvCxnSpPr>
          <p:nvPr/>
        </p:nvCxnSpPr>
        <p:spPr>
          <a:xfrm>
            <a:off x="5711932" y="3199796"/>
            <a:ext cx="6881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화살표 연결선 166">
            <a:extLst>
              <a:ext uri="{FF2B5EF4-FFF2-40B4-BE49-F238E27FC236}">
                <a16:creationId xmlns:a16="http://schemas.microsoft.com/office/drawing/2014/main" id="{09DB0498-50C0-6123-926F-F68D5E82AD47}"/>
              </a:ext>
            </a:extLst>
          </p:cNvPr>
          <p:cNvCxnSpPr>
            <a:cxnSpLocks/>
          </p:cNvCxnSpPr>
          <p:nvPr/>
        </p:nvCxnSpPr>
        <p:spPr>
          <a:xfrm>
            <a:off x="5711932" y="4152587"/>
            <a:ext cx="6881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화살표 연결선 167">
            <a:extLst>
              <a:ext uri="{FF2B5EF4-FFF2-40B4-BE49-F238E27FC236}">
                <a16:creationId xmlns:a16="http://schemas.microsoft.com/office/drawing/2014/main" id="{357914E1-F539-BB33-65E3-1002ACB98455}"/>
              </a:ext>
            </a:extLst>
          </p:cNvPr>
          <p:cNvCxnSpPr>
            <a:cxnSpLocks/>
          </p:cNvCxnSpPr>
          <p:nvPr/>
        </p:nvCxnSpPr>
        <p:spPr>
          <a:xfrm>
            <a:off x="7062128" y="3199796"/>
            <a:ext cx="6881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C4D962E0-BEA2-B5AC-2115-BACAEB3EAFE1}"/>
                  </a:ext>
                </a:extLst>
              </p:cNvPr>
              <p:cNvSpPr txBox="1"/>
              <p:nvPr/>
            </p:nvSpPr>
            <p:spPr>
              <a:xfrm>
                <a:off x="7722951" y="2951282"/>
                <a:ext cx="23713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ko-Kore-KR" sz="2400" dirty="0"/>
                  <a:t>(Primitive key)</a:t>
                </a:r>
                <a:endParaRPr lang="ko-Kore-KR" altLang="en-US" sz="2400" dirty="0"/>
              </a:p>
            </p:txBody>
          </p:sp>
        </mc:Choice>
        <mc:Fallback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C4D962E0-BEA2-B5AC-2115-BACAEB3E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951" y="2951282"/>
                <a:ext cx="2371308" cy="461665"/>
              </a:xfrm>
              <a:prstGeom prst="rect">
                <a:avLst/>
              </a:prstGeom>
              <a:blipFill>
                <a:blip r:embed="rId9"/>
                <a:stretch>
                  <a:fillRect l="-535" t="-8108" r="-1604" b="-2973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직선 화살표 연결선 169">
            <a:extLst>
              <a:ext uri="{FF2B5EF4-FFF2-40B4-BE49-F238E27FC236}">
                <a16:creationId xmlns:a16="http://schemas.microsoft.com/office/drawing/2014/main" id="{05AB9676-F7FA-E7A9-F1D0-E74984FCB27A}"/>
              </a:ext>
            </a:extLst>
          </p:cNvPr>
          <p:cNvCxnSpPr>
            <a:cxnSpLocks/>
          </p:cNvCxnSpPr>
          <p:nvPr/>
        </p:nvCxnSpPr>
        <p:spPr>
          <a:xfrm>
            <a:off x="6724580" y="4554828"/>
            <a:ext cx="0" cy="737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6A3A2A01-6178-B244-3AC9-794A3F470D34}"/>
                  </a:ext>
                </a:extLst>
              </p:cNvPr>
              <p:cNvSpPr txBox="1"/>
              <p:nvPr/>
            </p:nvSpPr>
            <p:spPr>
              <a:xfrm>
                <a:off x="6192238" y="5357320"/>
                <a:ext cx="10084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ore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ore-KR" sz="2400" dirty="0">
                    <a:solidFill>
                      <a:srgbClr val="FF0000"/>
                    </a:solidFill>
                  </a:rPr>
                  <a:t>(key)</a:t>
                </a:r>
                <a:endParaRPr lang="ko-Kore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6A3A2A01-6178-B244-3AC9-794A3F47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238" y="5357320"/>
                <a:ext cx="1008443" cy="461665"/>
              </a:xfrm>
              <a:prstGeom prst="rect">
                <a:avLst/>
              </a:prstGeom>
              <a:blipFill>
                <a:blip r:embed="rId10"/>
                <a:stretch>
                  <a:fillRect l="-1250" t="-5263" r="-10000" b="-26316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직선 화살표 연결선 172">
            <a:extLst>
              <a:ext uri="{FF2B5EF4-FFF2-40B4-BE49-F238E27FC236}">
                <a16:creationId xmlns:a16="http://schemas.microsoft.com/office/drawing/2014/main" id="{8EB7359A-4C9E-8CF9-75F6-FC2AE07723B0}"/>
              </a:ext>
            </a:extLst>
          </p:cNvPr>
          <p:cNvCxnSpPr>
            <a:cxnSpLocks/>
          </p:cNvCxnSpPr>
          <p:nvPr/>
        </p:nvCxnSpPr>
        <p:spPr>
          <a:xfrm>
            <a:off x="7200681" y="5588152"/>
            <a:ext cx="6881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9EA8601-FCF4-359A-FB77-53DCF86DD0BD}"/>
                  </a:ext>
                </a:extLst>
              </p:cNvPr>
              <p:cNvSpPr txBox="1"/>
              <p:nvPr/>
            </p:nvSpPr>
            <p:spPr>
              <a:xfrm>
                <a:off x="8710775" y="4498989"/>
                <a:ext cx="1110878" cy="467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ore-KR" sz="2400" dirty="0"/>
                  <a:t>ECC(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ore-KR" sz="24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ko-Kore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ko-Kore-KR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69EA8601-FCF4-359A-FB77-53DCF86DD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775" y="4498989"/>
                <a:ext cx="1110878" cy="467051"/>
              </a:xfrm>
              <a:prstGeom prst="rect">
                <a:avLst/>
              </a:prstGeom>
              <a:blipFill>
                <a:blip r:embed="rId11"/>
                <a:stretch>
                  <a:fillRect l="-4494" t="-7895" r="-4494" b="-26316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직사각형 174">
            <a:extLst>
              <a:ext uri="{FF2B5EF4-FFF2-40B4-BE49-F238E27FC236}">
                <a16:creationId xmlns:a16="http://schemas.microsoft.com/office/drawing/2014/main" id="{376C634A-7B04-A4D9-660B-19D328EEF56D}"/>
              </a:ext>
            </a:extLst>
          </p:cNvPr>
          <p:cNvSpPr/>
          <p:nvPr/>
        </p:nvSpPr>
        <p:spPr>
          <a:xfrm>
            <a:off x="8038532" y="5258019"/>
            <a:ext cx="2455364" cy="660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>
                <a:solidFill>
                  <a:srgbClr val="FF0000"/>
                </a:solidFill>
              </a:rPr>
              <a:t>ECC</a:t>
            </a:r>
          </a:p>
          <a:p>
            <a:pPr algn="ctr"/>
            <a:r>
              <a:rPr kumimoji="1" lang="en-US" altLang="ko-Kore-KR" dirty="0">
                <a:solidFill>
                  <a:srgbClr val="FF0000"/>
                </a:solidFill>
              </a:rPr>
              <a:t>(Error Correction Code)</a:t>
            </a:r>
            <a:endParaRPr kumimoji="1" lang="ko-Kore-KR" altLang="en-US" dirty="0">
              <a:solidFill>
                <a:srgbClr val="FF0000"/>
              </a:solidFill>
            </a:endParaRPr>
          </a:p>
        </p:txBody>
      </p:sp>
      <p:sp>
        <p:nvSpPr>
          <p:cNvPr id="176" name="직사각형 175">
            <a:extLst>
              <a:ext uri="{FF2B5EF4-FFF2-40B4-BE49-F238E27FC236}">
                <a16:creationId xmlns:a16="http://schemas.microsoft.com/office/drawing/2014/main" id="{85F85853-56C1-B9B9-BE75-4CFE2D90DC52}"/>
              </a:ext>
            </a:extLst>
          </p:cNvPr>
          <p:cNvSpPr/>
          <p:nvPr/>
        </p:nvSpPr>
        <p:spPr>
          <a:xfrm>
            <a:off x="8452027" y="3807900"/>
            <a:ext cx="1628374" cy="372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>
                <a:solidFill>
                  <a:srgbClr val="FF0000"/>
                </a:solidFill>
              </a:rPr>
              <a:t>Reconciliation</a:t>
            </a:r>
            <a:endParaRPr kumimoji="1" lang="ko-Kore-KR" altLang="en-US" dirty="0">
              <a:solidFill>
                <a:srgbClr val="FF0000"/>
              </a:solidFill>
            </a:endParaRPr>
          </a:p>
        </p:txBody>
      </p:sp>
      <p:cxnSp>
        <p:nvCxnSpPr>
          <p:cNvPr id="177" name="직선 화살표 연결선 176">
            <a:extLst>
              <a:ext uri="{FF2B5EF4-FFF2-40B4-BE49-F238E27FC236}">
                <a16:creationId xmlns:a16="http://schemas.microsoft.com/office/drawing/2014/main" id="{5A062511-50C5-1EBD-C526-BAC2B9F9AEE0}"/>
              </a:ext>
            </a:extLst>
          </p:cNvPr>
          <p:cNvCxnSpPr>
            <a:cxnSpLocks/>
            <a:stCxn id="175" idx="0"/>
            <a:endCxn id="174" idx="2"/>
          </p:cNvCxnSpPr>
          <p:nvPr/>
        </p:nvCxnSpPr>
        <p:spPr>
          <a:xfrm flipV="1">
            <a:off x="9266214" y="4966040"/>
            <a:ext cx="0" cy="2919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화살표 연결선 180">
            <a:extLst>
              <a:ext uri="{FF2B5EF4-FFF2-40B4-BE49-F238E27FC236}">
                <a16:creationId xmlns:a16="http://schemas.microsoft.com/office/drawing/2014/main" id="{E64C70EA-5F16-39BD-E885-1288ADF5A131}"/>
              </a:ext>
            </a:extLst>
          </p:cNvPr>
          <p:cNvCxnSpPr>
            <a:cxnSpLocks/>
            <a:stCxn id="174" idx="0"/>
            <a:endCxn id="176" idx="2"/>
          </p:cNvCxnSpPr>
          <p:nvPr/>
        </p:nvCxnSpPr>
        <p:spPr>
          <a:xfrm flipV="1">
            <a:off x="9266214" y="4180869"/>
            <a:ext cx="0" cy="318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화살표 연결선 184">
            <a:extLst>
              <a:ext uri="{FF2B5EF4-FFF2-40B4-BE49-F238E27FC236}">
                <a16:creationId xmlns:a16="http://schemas.microsoft.com/office/drawing/2014/main" id="{D07C58D5-518D-B6BD-8131-E1E405180EBC}"/>
              </a:ext>
            </a:extLst>
          </p:cNvPr>
          <p:cNvCxnSpPr>
            <a:cxnSpLocks/>
            <a:endCxn id="176" idx="0"/>
          </p:cNvCxnSpPr>
          <p:nvPr/>
        </p:nvCxnSpPr>
        <p:spPr>
          <a:xfrm>
            <a:off x="9266214" y="3412947"/>
            <a:ext cx="0" cy="3949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직선 화살표 연결선 188">
            <a:extLst>
              <a:ext uri="{FF2B5EF4-FFF2-40B4-BE49-F238E27FC236}">
                <a16:creationId xmlns:a16="http://schemas.microsoft.com/office/drawing/2014/main" id="{CF732607-8647-6F5B-8E8A-5A11B130DF8E}"/>
              </a:ext>
            </a:extLst>
          </p:cNvPr>
          <p:cNvCxnSpPr>
            <a:cxnSpLocks/>
            <a:stCxn id="176" idx="1"/>
          </p:cNvCxnSpPr>
          <p:nvPr/>
        </p:nvCxnSpPr>
        <p:spPr>
          <a:xfrm flipH="1">
            <a:off x="7062128" y="3994385"/>
            <a:ext cx="1389899" cy="13629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2" name="그림 191">
            <a:extLst>
              <a:ext uri="{FF2B5EF4-FFF2-40B4-BE49-F238E27FC236}">
                <a16:creationId xmlns:a16="http://schemas.microsoft.com/office/drawing/2014/main" id="{96107E33-7B0A-37D7-0078-9C89E6633A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3885" y="5112029"/>
            <a:ext cx="4107752" cy="11481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93" name="직선 화살표 연결선 192">
            <a:extLst>
              <a:ext uri="{FF2B5EF4-FFF2-40B4-BE49-F238E27FC236}">
                <a16:creationId xmlns:a16="http://schemas.microsoft.com/office/drawing/2014/main" id="{DEEA691B-5605-E87A-315D-0AD95A721F2B}"/>
              </a:ext>
            </a:extLst>
          </p:cNvPr>
          <p:cNvCxnSpPr>
            <a:cxnSpLocks/>
          </p:cNvCxnSpPr>
          <p:nvPr/>
        </p:nvCxnSpPr>
        <p:spPr>
          <a:xfrm flipV="1">
            <a:off x="5289176" y="4498989"/>
            <a:ext cx="1110943" cy="96948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3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668A2-13D5-243D-C381-761628C7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>
                <a:ea typeface="BusanFont_Provisional" panose="02020603020101020101" pitchFamily="18" charset="-127"/>
              </a:rPr>
              <a:t>Security Analysis</a:t>
            </a:r>
            <a:endParaRPr kumimoji="1" lang="ko-Kore-KR" altLang="en-US" dirty="0">
              <a:ea typeface="BusanFont_Provisional" panose="0202060302010102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C7E95E-79F7-FF1C-D743-A1C1801E8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- Malicious-drone</a:t>
            </a:r>
          </a:p>
          <a:p>
            <a:r>
              <a:rPr kumimoji="1" lang="en-US" altLang="ko-Kore-KR" dirty="0"/>
              <a:t>- Eavesdropping and Reproduction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F20534-12AC-5C46-CF16-DA764B4F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9873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Security Analysis (1) : Malicious-drone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17</a:t>
            </a:fld>
            <a:endParaRPr kumimoji="1" lang="ko-Kore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ore-KR" sz="2400" dirty="0"/>
              <a:t>Drone just broadcasts wireless signal for CSI stream</a:t>
            </a:r>
          </a:p>
          <a:p>
            <a:pPr marL="0" indent="0">
              <a:buNone/>
            </a:pPr>
            <a:r>
              <a:rPr lang="en-US" altLang="ko-Kore-KR" sz="2400" dirty="0"/>
              <a:t>	</a:t>
            </a:r>
            <a:r>
              <a:rPr lang="ko-Kore-KR" altLang="en-US" sz="2400" dirty="0"/>
              <a:t>→</a:t>
            </a:r>
            <a:r>
              <a:rPr lang="en-US" altLang="ko-Kore-KR" sz="2400" dirty="0"/>
              <a:t> Attacker </a:t>
            </a:r>
            <a:r>
              <a:rPr lang="en-US" altLang="ko-Kore-KR" sz="2400" b="1" u="sng" dirty="0"/>
              <a:t>cannot get any information</a:t>
            </a:r>
            <a:r>
              <a:rPr lang="en-US" altLang="ko-Kore-KR" sz="2400" dirty="0"/>
              <a:t> about the group key</a:t>
            </a:r>
          </a:p>
          <a:p>
            <a:pPr marL="0" indent="0">
              <a:buNone/>
            </a:pPr>
            <a:endParaRPr lang="en" altLang="ko-Kore-KR" sz="2400" dirty="0"/>
          </a:p>
          <a:p>
            <a:r>
              <a:rPr lang="en-US" altLang="ko-Kore-KR" sz="2400" dirty="0"/>
              <a:t>Manipulating the drone’s trajectory</a:t>
            </a:r>
          </a:p>
          <a:p>
            <a:pPr marL="0" indent="0">
              <a:buNone/>
            </a:pPr>
            <a:r>
              <a:rPr lang="en-US" altLang="ko-Kore-KR" sz="2400" dirty="0"/>
              <a:t>	</a:t>
            </a:r>
            <a:r>
              <a:rPr lang="ko-Kore-KR" altLang="en-US" sz="2400" dirty="0"/>
              <a:t>→</a:t>
            </a:r>
            <a:r>
              <a:rPr lang="en-US" altLang="ko-Kore-KR" sz="2400" dirty="0"/>
              <a:t> Attacker cannot infer the group key </a:t>
            </a:r>
            <a:r>
              <a:rPr lang="en-US" altLang="ko-Kore-KR" sz="2400" b="1" u="sng" dirty="0"/>
              <a:t>without the key-generation DNN</a:t>
            </a:r>
          </a:p>
          <a:p>
            <a:pPr marL="0" indent="0">
              <a:buNone/>
            </a:pPr>
            <a:r>
              <a:rPr lang="en-US" altLang="ko-Kore-KR" sz="2400" dirty="0"/>
              <a:t>	     </a:t>
            </a:r>
            <a:r>
              <a:rPr lang="en-US" altLang="ko-Kore-KR" sz="2400" b="1" u="sng" dirty="0"/>
              <a:t>and obfuscation matrix</a:t>
            </a:r>
          </a:p>
          <a:p>
            <a:pPr marL="0" indent="0">
              <a:buNone/>
            </a:pPr>
            <a:endParaRPr lang="en-US" altLang="ko-Kore-KR" sz="2400" b="1" u="sng" dirty="0"/>
          </a:p>
          <a:p>
            <a:r>
              <a:rPr lang="en-US" altLang="ko-Kore-KR" sz="2400" dirty="0"/>
              <a:t>Manipulating the broadcast signal</a:t>
            </a:r>
          </a:p>
          <a:p>
            <a:pPr marL="0" indent="0">
              <a:buNone/>
            </a:pPr>
            <a:r>
              <a:rPr lang="en-US" altLang="ko-Kore-KR" sz="2400" dirty="0"/>
              <a:t>	</a:t>
            </a:r>
            <a:r>
              <a:rPr lang="ko-Kore-KR" altLang="en-US" sz="2400" dirty="0"/>
              <a:t>→</a:t>
            </a:r>
            <a:r>
              <a:rPr lang="en-US" altLang="ko-Kore-KR" sz="2400" dirty="0"/>
              <a:t> </a:t>
            </a:r>
            <a:r>
              <a:rPr lang="en-US" altLang="ko-Kore-KR" sz="2400" b="1" u="sng" dirty="0"/>
              <a:t>Unmatched bits</a:t>
            </a:r>
            <a:r>
              <a:rPr lang="en-US" altLang="ko-Kore-KR" sz="2400" dirty="0"/>
              <a:t> between Head and Peer data increases and</a:t>
            </a:r>
          </a:p>
          <a:p>
            <a:pPr marL="0" indent="0">
              <a:buNone/>
            </a:pPr>
            <a:r>
              <a:rPr lang="en-US" altLang="ko-Kore-KR" sz="2400" dirty="0"/>
              <a:t>	     group key-generation fails</a:t>
            </a:r>
            <a:endParaRPr lang="en-US" altLang="ko-Kore-KR" sz="2400" b="1" u="sng" dirty="0"/>
          </a:p>
        </p:txBody>
      </p:sp>
    </p:spTree>
    <p:extLst>
      <p:ext uri="{BB962C8B-B14F-4D97-AF65-F5344CB8AC3E}">
        <p14:creationId xmlns:p14="http://schemas.microsoft.com/office/powerpoint/2010/main" val="168668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Security Analysis (2) : Eavesdropping and Reproduction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18</a:t>
            </a:fld>
            <a:endParaRPr kumimoji="1" lang="ko-Kore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4C5E31A3-21BE-3E0F-3977-D0DD640887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486894"/>
                <a:ext cx="10515600" cy="51478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ore-KR" sz="2400" dirty="0"/>
                  <a:t>Assumption :</a:t>
                </a:r>
              </a:p>
              <a:p>
                <a:pPr lvl="1"/>
                <a:r>
                  <a:rPr lang="en" altLang="ko-Kore-KR" dirty="0"/>
                  <a:t>1) Attacker has similar CSI stream copies of head and peer</a:t>
                </a:r>
              </a:p>
              <a:p>
                <a:pPr lvl="1"/>
                <a:r>
                  <a:rPr lang="en" altLang="ko-Kore-KR" dirty="0"/>
                  <a:t>2) Attacker has inferred quantification bins through the reproduction attack</a:t>
                </a:r>
              </a:p>
              <a:p>
                <a:pPr lvl="1"/>
                <a:r>
                  <a:rPr lang="en" altLang="ko-Kore-KR" dirty="0"/>
                  <a:t>3) Attacker </a:t>
                </a:r>
                <a:r>
                  <a:rPr lang="en" altLang="ko-Kore-KR" b="1" u="sng" dirty="0"/>
                  <a:t>does not have the obfuscation matrix</a:t>
                </a:r>
              </a:p>
              <a:p>
                <a:endParaRPr lang="en-US" altLang="ko-Kore-KR" sz="2400" dirty="0"/>
              </a:p>
              <a:p>
                <a:r>
                  <a:rPr lang="en-US" altLang="ko-Kore-KR" sz="2400" dirty="0"/>
                  <a:t>To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altLang="ko-Kore-KR" sz="2400" dirty="0"/>
                  <a:t>, trying random matrix with brute-force is the best</a:t>
                </a:r>
                <a:br>
                  <a:rPr lang="en-US" altLang="ko-Kore-KR" sz="2400" dirty="0"/>
                </a:br>
                <a:r>
                  <a:rPr lang="en-US" altLang="ko-Kore-KR" sz="2400" dirty="0"/>
                  <a:t>		</a:t>
                </a:r>
                <a:r>
                  <a:rPr lang="ko-Kore-KR" altLang="en-US" sz="2400" dirty="0"/>
                  <a:t>→</a:t>
                </a:r>
                <a:r>
                  <a:rPr lang="en-US" altLang="ko-Kore-KR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ore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ore-K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ore-KR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altLang="ko-Kore-K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ko-Kore-KR" sz="2400" dirty="0"/>
                  <a:t>, at least </a:t>
                </a:r>
                <a14:m>
                  <m:oMath xmlns:m="http://schemas.openxmlformats.org/officeDocument/2006/math">
                    <m:r>
                      <a:rPr lang="en-US" altLang="ko-Kore-KR" sz="2400" b="1" i="1" smtClean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altLang="ko-Kore-KR" sz="2400" b="1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ko-Kore-K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ore-KR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ore-KR" sz="2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altLang="ko-Kore-KR" sz="2400" b="1" u="sng" dirty="0"/>
                  <a:t> attempts are needed</a:t>
                </a:r>
              </a:p>
            </p:txBody>
          </p:sp>
        </mc:Choice>
        <mc:Fallback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4C5E31A3-21BE-3E0F-3977-D0DD6408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86894"/>
                <a:ext cx="10515600" cy="5147822"/>
              </a:xfrm>
              <a:prstGeom prst="rect">
                <a:avLst/>
              </a:prstGeom>
              <a:blipFill>
                <a:blip r:embed="rId3"/>
                <a:stretch>
                  <a:fillRect l="-844" t="-1478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4DBF571C-EA8D-6FD0-2A68-F18C4AE4D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42" y="4780630"/>
            <a:ext cx="2865963" cy="1264977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7262804-93B1-9DAF-65C7-569B6B23DC1F}"/>
              </a:ext>
            </a:extLst>
          </p:cNvPr>
          <p:cNvCxnSpPr>
            <a:cxnSpLocks/>
          </p:cNvCxnSpPr>
          <p:nvPr/>
        </p:nvCxnSpPr>
        <p:spPr>
          <a:xfrm flipV="1">
            <a:off x="1335741" y="3980329"/>
            <a:ext cx="735106" cy="1030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0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668A2-13D5-243D-C381-761628C7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>
                <a:ea typeface="BusanFont_Provisional" panose="02020603020101020101" pitchFamily="18" charset="-127"/>
              </a:rPr>
              <a:t>Evaluation</a:t>
            </a:r>
            <a:endParaRPr kumimoji="1" lang="ko-Kore-KR" altLang="en-US" dirty="0">
              <a:ea typeface="BusanFont_Provisional" panose="0202060302010102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C7E95E-79F7-FF1C-D743-A1C1801E8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- Impact of Network Scale / Environment Factors</a:t>
            </a:r>
          </a:p>
          <a:p>
            <a:r>
              <a:rPr kumimoji="1" lang="en-US" altLang="ko-Kore-KR" dirty="0"/>
              <a:t>- Comparison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F20534-12AC-5C46-CF16-DA764B4F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8501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B67C26-7BCE-7873-6F46-6F4634C7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Outline</a:t>
            </a:r>
            <a:endParaRPr kumimoji="1" lang="ko-Kore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412144-7DCB-7FE4-9A19-3279AF47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94"/>
            <a:ext cx="10515600" cy="4869455"/>
          </a:xfrm>
        </p:spPr>
        <p:txBody>
          <a:bodyPr>
            <a:normAutofit/>
          </a:bodyPr>
          <a:lstStyle/>
          <a:p>
            <a:r>
              <a:rPr kumimoji="1" lang="en-US" altLang="ko-Kore-KR" sz="2400" dirty="0"/>
              <a:t>Introduction</a:t>
            </a:r>
          </a:p>
          <a:p>
            <a:r>
              <a:rPr kumimoji="1" lang="en-US" altLang="ko-Kore-KR" sz="2400" dirty="0"/>
              <a:t>Background</a:t>
            </a:r>
          </a:p>
          <a:p>
            <a:r>
              <a:rPr kumimoji="1" lang="en-US" altLang="ko-Kore-KR" sz="2400" dirty="0"/>
              <a:t>The Workflow of </a:t>
            </a:r>
            <a:r>
              <a:rPr kumimoji="1" lang="en-US" altLang="ko-Kore-KR" sz="2400" dirty="0" err="1"/>
              <a:t>DroneKey</a:t>
            </a:r>
            <a:endParaRPr kumimoji="1" lang="en-US" altLang="ko-Kore-KR" sz="2400" dirty="0"/>
          </a:p>
          <a:p>
            <a:r>
              <a:rPr kumimoji="1" lang="en-US" altLang="ko-Kore-KR" sz="2400" dirty="0"/>
              <a:t>CSI to Group-Key</a:t>
            </a:r>
          </a:p>
          <a:p>
            <a:r>
              <a:rPr kumimoji="1" lang="en-US" altLang="ko-Kore-KR" sz="2400" dirty="0"/>
              <a:t>Security Analysis</a:t>
            </a:r>
          </a:p>
          <a:p>
            <a:r>
              <a:rPr kumimoji="1" lang="en-US" altLang="ko-Kore-KR" sz="2400" dirty="0"/>
              <a:t>Evaluation</a:t>
            </a:r>
          </a:p>
          <a:p>
            <a:r>
              <a:rPr kumimoji="1" lang="en-US" altLang="ko-Kore-KR" sz="2400" dirty="0"/>
              <a:t>Conclusion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631FE4-3DF0-E826-FDEA-68026370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5651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Evaluation (1) : Experiments Setup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ore-KR" sz="2400" dirty="0"/>
              <a:t>Hardware setup : 1 head / 1 peer / 1 drone</a:t>
            </a:r>
          </a:p>
          <a:p>
            <a:pPr lvl="1"/>
            <a:r>
              <a:rPr lang="en-US" altLang="ko-Kore-KR" dirty="0"/>
              <a:t>Drone is connected to a laptop</a:t>
            </a:r>
          </a:p>
          <a:p>
            <a:endParaRPr lang="en-US" altLang="ko-KR" sz="2400" dirty="0"/>
          </a:p>
          <a:p>
            <a:r>
              <a:rPr lang="en-US" altLang="ko-KR" sz="2400" dirty="0"/>
              <a:t>Performance metrics</a:t>
            </a:r>
          </a:p>
          <a:p>
            <a:pPr lvl="1"/>
            <a:r>
              <a:rPr lang="en-US" altLang="ko-KR" dirty="0"/>
              <a:t>Key-generation rate : </a:t>
            </a:r>
            <a:br>
              <a:rPr lang="en-US" altLang="ko-KR" dirty="0"/>
            </a:br>
            <a:r>
              <a:rPr lang="en-US" altLang="ko-KR" dirty="0"/>
              <a:t>	(number of key bits generated / CSI samples) * (CSI samples / sec)</a:t>
            </a:r>
          </a:p>
          <a:p>
            <a:pPr lvl="1"/>
            <a:r>
              <a:rPr lang="en-US" altLang="ko-KR" dirty="0"/>
              <a:t>Group-success rate :</a:t>
            </a:r>
            <a:br>
              <a:rPr lang="en-US" altLang="ko-KR" dirty="0"/>
            </a:br>
            <a:r>
              <a:rPr lang="en-US" altLang="ko-KR" dirty="0"/>
              <a:t>	The possibility that a specific peer device can obtain the common key</a:t>
            </a:r>
          </a:p>
          <a:p>
            <a:pPr lvl="1"/>
            <a:r>
              <a:rPr lang="en-US" altLang="ko-KR" dirty="0"/>
              <a:t>Randomness of the generated key : </a:t>
            </a:r>
            <a:br>
              <a:rPr lang="en-US" altLang="ko-KR" dirty="0"/>
            </a:br>
            <a:r>
              <a:rPr lang="en-US" altLang="ko-KR" dirty="0"/>
              <a:t>	NIST randomness</a:t>
            </a:r>
            <a:r>
              <a:rPr lang="ko-KR" altLang="en-US" dirty="0"/>
              <a:t> </a:t>
            </a:r>
            <a:r>
              <a:rPr lang="en-US" altLang="ko-KR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04512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spc="-150" dirty="0"/>
              <a:t>Evaluation (2) : Impact of Network Scale / Environment Factors</a:t>
            </a:r>
            <a:endParaRPr kumimoji="1" lang="ko-Kore-KR" altLang="en-US" spc="-15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21</a:t>
            </a:fld>
            <a:endParaRPr kumimoji="1" lang="ko-Kore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6938FDF-1314-E93A-02C7-30725756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76" y="1902198"/>
            <a:ext cx="5480518" cy="342729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3819902-F7EA-7AF2-41BA-6FD37A08E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1" y="1835898"/>
            <a:ext cx="5547933" cy="3462244"/>
          </a:xfrm>
          <a:prstGeom prst="rect">
            <a:avLst/>
          </a:prstGeom>
        </p:spPr>
      </p:pic>
      <p:sp>
        <p:nvSpPr>
          <p:cNvPr id="12" name="사각형: 둥근 모서리 228">
            <a:extLst>
              <a:ext uri="{FF2B5EF4-FFF2-40B4-BE49-F238E27FC236}">
                <a16:creationId xmlns:a16="http://schemas.microsoft.com/office/drawing/2014/main" id="{1417FEDD-FB79-884F-9588-005F8D321333}"/>
              </a:ext>
            </a:extLst>
          </p:cNvPr>
          <p:cNvSpPr/>
          <p:nvPr/>
        </p:nvSpPr>
        <p:spPr>
          <a:xfrm>
            <a:off x="10070583" y="4438768"/>
            <a:ext cx="274687" cy="554576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35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Evaluation (</a:t>
            </a:r>
            <a:r>
              <a:rPr kumimoji="1" lang="en-US" altLang="ko-KR" dirty="0"/>
              <a:t>3</a:t>
            </a:r>
            <a:r>
              <a:rPr kumimoji="1" lang="en-US" altLang="en-US" dirty="0"/>
              <a:t>)</a:t>
            </a:r>
            <a:r>
              <a:rPr kumimoji="1" lang="ko-KR" altLang="en-US" dirty="0"/>
              <a:t>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Comparison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22</a:t>
            </a:fld>
            <a:endParaRPr kumimoji="1" lang="ko-Kore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0C8810-579E-62E8-6779-9ABC8689D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80" y="2108768"/>
            <a:ext cx="11067440" cy="2909405"/>
          </a:xfrm>
          <a:prstGeom prst="rect">
            <a:avLst/>
          </a:prstGeom>
        </p:spPr>
      </p:pic>
      <p:sp>
        <p:nvSpPr>
          <p:cNvPr id="9" name="사각형: 둥근 모서리 228">
            <a:extLst>
              <a:ext uri="{FF2B5EF4-FFF2-40B4-BE49-F238E27FC236}">
                <a16:creationId xmlns:a16="http://schemas.microsoft.com/office/drawing/2014/main" id="{A07C277F-6BCA-42DB-8A0E-7CF8BCED6AA5}"/>
              </a:ext>
            </a:extLst>
          </p:cNvPr>
          <p:cNvSpPr/>
          <p:nvPr/>
        </p:nvSpPr>
        <p:spPr>
          <a:xfrm>
            <a:off x="2298183" y="2314133"/>
            <a:ext cx="3573699" cy="1123832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238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Conclusion</a:t>
            </a:r>
            <a:endParaRPr kumimoji="1" lang="ko-Kore-KR" altLang="en-US" sz="2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23</a:t>
            </a:fld>
            <a:endParaRPr kumimoji="1" lang="ko-Kore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588D04E-CA7A-D223-90AD-CCCFB0D7EAA2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005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GKG scheme for large-scale should be </a:t>
            </a:r>
            <a:r>
              <a:rPr lang="en-US" altLang="ko-KR" sz="2400" b="1" u="sng" dirty="0"/>
              <a:t>highly scalable</a:t>
            </a:r>
            <a:r>
              <a:rPr lang="en-US" altLang="ko-KR" sz="2400" dirty="0"/>
              <a:t>, </a:t>
            </a:r>
            <a:r>
              <a:rPr lang="en-US" altLang="ko-KR" sz="2400" b="1" u="sng" dirty="0"/>
              <a:t>fast updatable</a:t>
            </a:r>
            <a:r>
              <a:rPr lang="en-US" altLang="ko-KR" sz="2400" dirty="0"/>
              <a:t>, </a:t>
            </a:r>
            <a:r>
              <a:rPr lang="en-US" altLang="ko-KR" sz="2400" b="1" u="sng" dirty="0"/>
              <a:t>efficient</a:t>
            </a:r>
            <a:endParaRPr lang="en-US" altLang="ko-KR" sz="2400" dirty="0"/>
          </a:p>
          <a:p>
            <a:r>
              <a:rPr lang="en-US" altLang="ko-KR" sz="2400" dirty="0" err="1"/>
              <a:t>DroneKey</a:t>
            </a:r>
            <a:r>
              <a:rPr lang="en-US" altLang="ko-KR" sz="2400" dirty="0"/>
              <a:t>, A PHY-based GKG scheme for large-scale mission-critical IoT networks</a:t>
            </a:r>
          </a:p>
          <a:p>
            <a:r>
              <a:rPr lang="en-US" altLang="ko-KR" sz="2400" dirty="0"/>
              <a:t>Using </a:t>
            </a:r>
            <a:r>
              <a:rPr kumimoji="1" lang="en-US" altLang="ko-KR" sz="2400" dirty="0"/>
              <a:t>c</a:t>
            </a:r>
            <a:r>
              <a:rPr kumimoji="1" lang="en-US" altLang="ko-Kore-KR" sz="2400" dirty="0"/>
              <a:t>orrelations between the CSI streams for group key</a:t>
            </a:r>
            <a:endParaRPr lang="en-US" altLang="ko-KR" sz="2400" dirty="0"/>
          </a:p>
          <a:p>
            <a:r>
              <a:rPr lang="en-US" altLang="ko-KR" sz="2400" dirty="0"/>
              <a:t>Security for obfuscation function and quantification method</a:t>
            </a:r>
          </a:p>
          <a:p>
            <a:endParaRPr lang="en-US" altLang="ko-KR" sz="2400" dirty="0"/>
          </a:p>
          <a:p>
            <a:r>
              <a:rPr lang="en-US" altLang="ko-KR" sz="2400" dirty="0">
                <a:solidFill>
                  <a:srgbClr val="0070C0"/>
                </a:solidFill>
              </a:rPr>
              <a:t>ML approaches based on wireless PHY, such as CSI streams, can be used in a variety of ways</a:t>
            </a:r>
          </a:p>
          <a:p>
            <a:r>
              <a:rPr lang="en-US" altLang="ko-KR" sz="2400" dirty="0">
                <a:solidFill>
                  <a:srgbClr val="0070C0"/>
                </a:solidFill>
              </a:rPr>
              <a:t>Wireless PHY-based approach using non-drone devices</a:t>
            </a:r>
          </a:p>
          <a:p>
            <a:endParaRPr lang="en-US" altLang="ko-KR" sz="2400" dirty="0"/>
          </a:p>
          <a:p>
            <a:r>
              <a:rPr lang="en-US" altLang="ko-KR" sz="2400" dirty="0">
                <a:solidFill>
                  <a:srgbClr val="FF0000"/>
                </a:solidFill>
              </a:rPr>
              <a:t>The cost of constantly flying drones</a:t>
            </a:r>
            <a:br>
              <a:rPr lang="en-US" altLang="ko-KR" sz="2400" dirty="0">
                <a:solidFill>
                  <a:srgbClr val="FF0000"/>
                </a:solidFill>
              </a:rPr>
            </a:br>
            <a:r>
              <a:rPr lang="en-US" altLang="ko-KR" sz="2400" dirty="0">
                <a:solidFill>
                  <a:srgbClr val="FF0000"/>
                </a:solidFill>
              </a:rPr>
              <a:t>	</a:t>
            </a:r>
            <a:r>
              <a:rPr lang="en" altLang="ko-Kore-KR" sz="2400" dirty="0">
                <a:solidFill>
                  <a:srgbClr val="FF0000"/>
                </a:solidFill>
                <a:effectLst/>
              </a:rPr>
              <a:t>→ Possibility of being limited to specific applications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668A2-13D5-243D-C381-761628C7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>
                <a:ea typeface="BusanFont_Provisional" panose="02020603020101020101" pitchFamily="18" charset="-127"/>
              </a:rPr>
              <a:t>Introduction</a:t>
            </a:r>
            <a:endParaRPr kumimoji="1" lang="ko-Kore-KR" altLang="en-US" dirty="0">
              <a:ea typeface="BusanFont_Provisional" panose="0202060302010102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C7E95E-79F7-FF1C-D743-A1C1801E8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- Group-Key Generation for IoT Networks</a:t>
            </a:r>
          </a:p>
          <a:p>
            <a:r>
              <a:rPr kumimoji="1" lang="en-US" altLang="ko-Kore-KR" dirty="0"/>
              <a:t>- </a:t>
            </a:r>
            <a:r>
              <a:rPr kumimoji="1" lang="en-US" altLang="ko-Kore-KR" dirty="0" err="1"/>
              <a:t>DroneKey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F20534-12AC-5C46-CF16-DA764B4F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3</a:t>
            </a:fld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98771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spc="-20" dirty="0"/>
              <a:t>Introduction (1) : Group-Key Generation for IoT Networks</a:t>
            </a:r>
            <a:endParaRPr kumimoji="1" lang="ko-Kore-KR" altLang="en-US" spc="-2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51697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ko-Kore-KR" sz="2400" dirty="0"/>
              <a:t>GKG (Group-Key Generation)</a:t>
            </a:r>
          </a:p>
          <a:p>
            <a:pPr lvl="1"/>
            <a:r>
              <a:rPr lang="en-US" altLang="ko-KR" dirty="0"/>
              <a:t>Pairwise key generation for groups</a:t>
            </a:r>
            <a:endParaRPr lang="en-US" altLang="ko-KR" sz="2800" dirty="0"/>
          </a:p>
          <a:p>
            <a:pPr lvl="1"/>
            <a:r>
              <a:rPr lang="en-US" altLang="ko-KR" dirty="0"/>
              <a:t>Cryptographic technique based / </a:t>
            </a:r>
            <a:r>
              <a:rPr lang="en-US" altLang="ko-KR" b="1" u="sng" dirty="0"/>
              <a:t>PHY-based</a:t>
            </a:r>
            <a:endParaRPr lang="en-US" altLang="ko-KR" sz="2400" b="1" u="sng" dirty="0"/>
          </a:p>
          <a:p>
            <a:r>
              <a:rPr lang="en-US" altLang="ko-KR" sz="2400" dirty="0"/>
              <a:t>GKG scheme for large-scale should be </a:t>
            </a:r>
            <a:r>
              <a:rPr lang="en-US" altLang="ko-KR" sz="2400" b="1" u="sng" dirty="0"/>
              <a:t>highly scalable</a:t>
            </a:r>
            <a:r>
              <a:rPr lang="en-US" altLang="ko-KR" sz="2400" dirty="0"/>
              <a:t>, </a:t>
            </a:r>
            <a:r>
              <a:rPr lang="en-US" altLang="ko-KR" sz="2400" b="1" u="sng" dirty="0"/>
              <a:t>fast updatable</a:t>
            </a:r>
            <a:r>
              <a:rPr lang="en-US" altLang="ko-KR" sz="2400" dirty="0"/>
              <a:t>, </a:t>
            </a:r>
            <a:r>
              <a:rPr lang="en-US" altLang="ko-KR" sz="2400" b="1" u="sng" dirty="0"/>
              <a:t>efficient</a:t>
            </a:r>
          </a:p>
          <a:p>
            <a:endParaRPr kumimoji="1" lang="en-US" altLang="ko-Kore-KR" sz="2400" dirty="0"/>
          </a:p>
          <a:p>
            <a:r>
              <a:rPr kumimoji="1" lang="en-US" altLang="ko-Kore-KR" sz="2400" dirty="0"/>
              <a:t>Challenges for PHY-based GKG method :</a:t>
            </a:r>
          </a:p>
          <a:p>
            <a:pPr lvl="1"/>
            <a:r>
              <a:rPr lang="en" altLang="ko-KR" dirty="0"/>
              <a:t>Needs a large amount of pairwise keys and update them</a:t>
            </a:r>
            <a:br>
              <a:rPr lang="en" altLang="ko-KR" dirty="0"/>
            </a:br>
            <a:r>
              <a:rPr lang="en" altLang="ko-KR" dirty="0"/>
              <a:t>		</a:t>
            </a:r>
            <a:r>
              <a:rPr lang="en" altLang="ko-Kore-KR" dirty="0">
                <a:effectLst/>
              </a:rPr>
              <a:t>→ </a:t>
            </a:r>
            <a:r>
              <a:rPr lang="en" altLang="ko-Kore-KR" b="1" u="sng" dirty="0">
                <a:effectLst/>
              </a:rPr>
              <a:t>Too much overhead</a:t>
            </a:r>
          </a:p>
          <a:p>
            <a:pPr marL="457200" lvl="1" indent="0">
              <a:buNone/>
            </a:pPr>
            <a:endParaRPr lang="en" altLang="ko-Kore-KR" dirty="0">
              <a:effectLst/>
            </a:endParaRPr>
          </a:p>
          <a:p>
            <a:pPr lvl="1"/>
            <a:r>
              <a:rPr lang="en" altLang="ko-Kore-KR" dirty="0"/>
              <a:t>Needs common channel variation for GKG</a:t>
            </a:r>
            <a:br>
              <a:rPr lang="en" altLang="ko-Kore-KR" dirty="0"/>
            </a:br>
            <a:r>
              <a:rPr lang="en" altLang="ko-KR" dirty="0"/>
              <a:t>		</a:t>
            </a:r>
            <a:r>
              <a:rPr lang="en" altLang="ko-Kore-KR" dirty="0">
                <a:effectLst/>
              </a:rPr>
              <a:t>→ </a:t>
            </a:r>
            <a:r>
              <a:rPr lang="en" altLang="ko-Kore-KR" b="1" u="sng" dirty="0">
                <a:effectLst/>
              </a:rPr>
              <a:t>Almost impossible</a:t>
            </a:r>
            <a:r>
              <a:rPr lang="en" altLang="ko-Kore-KR" dirty="0">
                <a:effectLst/>
              </a:rPr>
              <a:t> to find them </a:t>
            </a:r>
            <a:r>
              <a:rPr lang="en" altLang="ko-Kore-KR" b="1" u="sng" dirty="0">
                <a:effectLst/>
              </a:rPr>
              <a:t>in the large-scale IoT networks</a:t>
            </a:r>
          </a:p>
        </p:txBody>
      </p:sp>
    </p:spTree>
    <p:extLst>
      <p:ext uri="{BB962C8B-B14F-4D97-AF65-F5344CB8AC3E}">
        <p14:creationId xmlns:p14="http://schemas.microsoft.com/office/powerpoint/2010/main" val="340050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Introduction (2) : </a:t>
            </a:r>
            <a:r>
              <a:rPr kumimoji="1" lang="en-US" altLang="ko-Kore-KR" dirty="0" err="1"/>
              <a:t>DroneKey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51697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ko-Kore-KR" sz="2400" dirty="0"/>
              <a:t>DroneKey : A novel drone-aided PHY-based GKG scheme</a:t>
            </a:r>
            <a:br>
              <a:rPr lang="en" altLang="ko-Kore-KR" sz="2400" dirty="0"/>
            </a:br>
            <a:r>
              <a:rPr lang="en" altLang="ko-Kore-KR" sz="2400" dirty="0"/>
              <a:t>                     for large-scale mission-critical IoT networks</a:t>
            </a:r>
            <a:endParaRPr kumimoji="1" lang="en-US" altLang="ko-Kore-KR" sz="2400" dirty="0"/>
          </a:p>
          <a:p>
            <a:pPr lvl="1"/>
            <a:r>
              <a:rPr kumimoji="1" lang="en-US" altLang="ko-Kore-KR" dirty="0"/>
              <a:t>CSI streams as common factors</a:t>
            </a:r>
          </a:p>
          <a:p>
            <a:pPr lvl="1"/>
            <a:r>
              <a:rPr kumimoji="1" lang="en-US" altLang="ko-Kore-KR" sz="2400" dirty="0"/>
              <a:t>Deep</a:t>
            </a:r>
            <a:r>
              <a:rPr kumimoji="1" lang="en-US" altLang="ko-Kore-KR" dirty="0"/>
              <a:t>-learning approach</a:t>
            </a:r>
          </a:p>
          <a:p>
            <a:pPr lvl="1"/>
            <a:r>
              <a:rPr kumimoji="1" lang="en-US" altLang="ko-Kore-KR" sz="2400" dirty="0"/>
              <a:t>Obfuscation </a:t>
            </a:r>
            <a:r>
              <a:rPr kumimoji="1" lang="en-US" altLang="ko-Kore-KR" dirty="0"/>
              <a:t>function</a:t>
            </a:r>
            <a:endParaRPr kumimoji="1" lang="en-US" altLang="ko-Kore-KR" sz="2400" dirty="0"/>
          </a:p>
          <a:p>
            <a:endParaRPr kumimoji="1" lang="en-US" altLang="ko-Kore-KR" sz="2400" dirty="0"/>
          </a:p>
          <a:p>
            <a:r>
              <a:rPr kumimoji="1" lang="en-US" altLang="ko-Kore-KR" sz="2400" dirty="0"/>
              <a:t>In this paper :</a:t>
            </a:r>
          </a:p>
          <a:p>
            <a:pPr lvl="1"/>
            <a:r>
              <a:rPr kumimoji="1" lang="en-US" altLang="ko-Kore-KR" dirty="0"/>
              <a:t>Correlations between the CSI streams</a:t>
            </a:r>
          </a:p>
          <a:p>
            <a:pPr lvl="1"/>
            <a:r>
              <a:rPr kumimoji="1" lang="en-US" altLang="ko-Kore-KR" dirty="0" err="1"/>
              <a:t>DroneKey</a:t>
            </a:r>
            <a:r>
              <a:rPr kumimoji="1" lang="en-US" altLang="ko-Kore-KR" dirty="0"/>
              <a:t> system</a:t>
            </a:r>
          </a:p>
          <a:p>
            <a:pPr lvl="1"/>
            <a:r>
              <a:rPr kumimoji="1" lang="en-US" altLang="ko-Kore-KR" dirty="0"/>
              <a:t>GKG dataset generation</a:t>
            </a:r>
          </a:p>
          <a:p>
            <a:pPr lvl="1"/>
            <a:r>
              <a:rPr kumimoji="1" lang="en-US" altLang="ko-Kore-KR" dirty="0"/>
              <a:t>Key-source vector quantification</a:t>
            </a:r>
          </a:p>
          <a:p>
            <a:pPr lvl="1"/>
            <a:endParaRPr kumimoji="1" lang="en-US" altLang="ko-Kore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0253AA-6297-1983-F67B-1455F886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382" y="2743883"/>
            <a:ext cx="4460418" cy="32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668A2-13D5-243D-C381-761628C7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>
                <a:ea typeface="BusanFont_Provisional" panose="02020603020101020101" pitchFamily="18" charset="-127"/>
              </a:rPr>
              <a:t>Background</a:t>
            </a:r>
            <a:endParaRPr kumimoji="1" lang="ko-Kore-KR" altLang="en-US" dirty="0">
              <a:ea typeface="BusanFont_Provisional" panose="0202060302010102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C7E95E-79F7-FF1C-D743-A1C1801E8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- CSI (Channel State Information)</a:t>
            </a:r>
          </a:p>
          <a:p>
            <a:r>
              <a:rPr kumimoji="1" lang="en-US" altLang="ko-Kore-KR" dirty="0"/>
              <a:t>- Correlations between the CSI streams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F20534-12AC-5C46-CF16-DA764B4F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3531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Background (1) : CSI</a:t>
            </a:r>
            <a:r>
              <a:rPr kumimoji="1" lang="ko-KR" altLang="en-US" dirty="0"/>
              <a:t> </a:t>
            </a:r>
            <a:r>
              <a:rPr kumimoji="1" lang="en-US" altLang="en-US" dirty="0"/>
              <a:t>(Channel State Information)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ore-KR" sz="2400" dirty="0"/>
              <a:t>CFR is the frequency response(magnitude, phase) of the channel</a:t>
            </a:r>
          </a:p>
          <a:p>
            <a:r>
              <a:rPr lang="en-US" altLang="ko-Kore-KR" sz="2400" dirty="0"/>
              <a:t>CSI is commonly used to </a:t>
            </a:r>
            <a:r>
              <a:rPr lang="en-US" altLang="ko-Kore-KR" sz="2400" b="1" u="sng" dirty="0"/>
              <a:t>characterize the CFR in </a:t>
            </a:r>
            <a:r>
              <a:rPr lang="en-US" altLang="ko-Kore-KR" sz="2400" b="1" u="sng" dirty="0" err="1"/>
              <a:t>WiFi</a:t>
            </a:r>
            <a:r>
              <a:rPr lang="en-US" altLang="ko-Kore-KR" sz="2400" b="1" u="sng" dirty="0"/>
              <a:t>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6BDB6-A9A9-BED2-D2F7-6580E20595C6}"/>
              </a:ext>
            </a:extLst>
          </p:cNvPr>
          <p:cNvSpPr txBox="1"/>
          <p:nvPr/>
        </p:nvSpPr>
        <p:spPr>
          <a:xfrm>
            <a:off x="1034328" y="1285269"/>
            <a:ext cx="3272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sz="1400" dirty="0"/>
              <a:t>(</a:t>
            </a:r>
            <a:r>
              <a:rPr lang="en-US" altLang="ko-Kore-KR" sz="1400" b="1" u="sng" dirty="0"/>
              <a:t>C</a:t>
            </a:r>
            <a:r>
              <a:rPr lang="en-US" altLang="ko-Kore-KR" sz="1400" dirty="0"/>
              <a:t>hannel </a:t>
            </a:r>
            <a:r>
              <a:rPr lang="en-US" altLang="ko-Kore-KR" sz="1400" b="1" u="sng" dirty="0"/>
              <a:t>F</a:t>
            </a:r>
            <a:r>
              <a:rPr lang="en-US" altLang="ko-Kore-KR" sz="1400" dirty="0"/>
              <a:t>requency </a:t>
            </a:r>
            <a:r>
              <a:rPr lang="en-US" altLang="ko-Kore-KR" sz="1400" b="1" u="sng" dirty="0"/>
              <a:t>R</a:t>
            </a:r>
            <a:r>
              <a:rPr lang="en-US" altLang="ko-Kore-KR" sz="1400" dirty="0"/>
              <a:t>esponse)</a:t>
            </a:r>
            <a:endParaRPr lang="ko-Kore-KR" altLang="en-US" sz="14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C81074C-530E-5585-2BF4-AB386C8B2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2" t="8558" r="6994"/>
          <a:stretch/>
        </p:blipFill>
        <p:spPr>
          <a:xfrm>
            <a:off x="6840070" y="2721389"/>
            <a:ext cx="3734286" cy="309530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DFDBE73-8064-CF5D-C568-FEB5F100A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466" r="29557" b="14425"/>
          <a:stretch/>
        </p:blipFill>
        <p:spPr bwMode="auto">
          <a:xfrm>
            <a:off x="694349" y="2762243"/>
            <a:ext cx="5555984" cy="29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26A6EF-E4C7-D37E-70F7-2C0A3755FA6D}"/>
              </a:ext>
            </a:extLst>
          </p:cNvPr>
          <p:cNvSpPr txBox="1"/>
          <p:nvPr/>
        </p:nvSpPr>
        <p:spPr>
          <a:xfrm>
            <a:off x="2462870" y="5821227"/>
            <a:ext cx="27210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[1] RSSI Value Changes By Distance</a:t>
            </a:r>
            <a:endParaRPr lang="ko-Kore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D587503-62AB-C95D-1DAF-50FC2CC912D9}"/>
              </a:ext>
            </a:extLst>
          </p:cNvPr>
          <p:cNvSpPr/>
          <p:nvPr/>
        </p:nvSpPr>
        <p:spPr>
          <a:xfrm>
            <a:off x="6826320" y="3759944"/>
            <a:ext cx="216100" cy="970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723BE4F-82C7-E059-7AD6-9D01E4EE6067}"/>
              </a:ext>
            </a:extLst>
          </p:cNvPr>
          <p:cNvSpPr/>
          <p:nvPr/>
        </p:nvSpPr>
        <p:spPr>
          <a:xfrm>
            <a:off x="790651" y="3248299"/>
            <a:ext cx="596475" cy="361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0E7E1-7712-B654-0953-8E23EE7FD89F}"/>
              </a:ext>
            </a:extLst>
          </p:cNvPr>
          <p:cNvSpPr txBox="1"/>
          <p:nvPr/>
        </p:nvSpPr>
        <p:spPr>
          <a:xfrm>
            <a:off x="803265" y="6552730"/>
            <a:ext cx="3272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sz="1000" dirty="0"/>
              <a:t>[1] https://www.bluetooth.com/blog/proximity-and-rssi/ </a:t>
            </a:r>
            <a:endParaRPr lang="ko-Kore-KR" alt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EA725-462F-A2C0-8129-F7C3110CA582}"/>
              </a:ext>
            </a:extLst>
          </p:cNvPr>
          <p:cNvSpPr txBox="1"/>
          <p:nvPr/>
        </p:nvSpPr>
        <p:spPr>
          <a:xfrm>
            <a:off x="7199962" y="5817096"/>
            <a:ext cx="2821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CSI stream from Gulliver Room, SNU</a:t>
            </a:r>
            <a:endParaRPr lang="ko-Kore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Background (2) : Correlations between the CSI streams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ore-KR" sz="2400" dirty="0"/>
              <a:t>The CSI streams from </a:t>
            </a:r>
            <a:r>
              <a:rPr lang="en-US" altLang="ko-Kore-KR" sz="2400" b="1" u="sng" dirty="0"/>
              <a:t>the same broadcast signals</a:t>
            </a:r>
            <a:r>
              <a:rPr lang="en-US" altLang="ko-Kore-KR" sz="2400" dirty="0"/>
              <a:t> but by </a:t>
            </a:r>
            <a:r>
              <a:rPr lang="en-US" altLang="ko-Kore-KR" sz="2400" b="1" u="sng" dirty="0"/>
              <a:t>different receivers</a:t>
            </a:r>
            <a:r>
              <a:rPr lang="en-US" altLang="ko-Kore-KR" sz="2400" dirty="0"/>
              <a:t> are </a:t>
            </a:r>
            <a:r>
              <a:rPr lang="en-US" altLang="ko-Kore-KR" sz="2400" b="1" u="sng" dirty="0"/>
              <a:t>correlated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ADFFDB-C236-FE63-079E-6C5B4EAFF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00" y="2608663"/>
            <a:ext cx="9507000" cy="335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6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3668A2-13D5-243D-C381-761628C7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>
                <a:ea typeface="BusanFont_Provisional" panose="02020603020101020101" pitchFamily="18" charset="-127"/>
              </a:rPr>
              <a:t>The Workflow of </a:t>
            </a:r>
            <a:r>
              <a:rPr kumimoji="1" lang="en-US" altLang="ko-Kore-KR" dirty="0" err="1">
                <a:ea typeface="BusanFont_Provisional" panose="02020603020101020101" pitchFamily="18" charset="-127"/>
              </a:rPr>
              <a:t>DroneKey</a:t>
            </a:r>
            <a:endParaRPr kumimoji="1" lang="ko-Kore-KR" altLang="en-US" dirty="0">
              <a:ea typeface="BusanFont_Provisional" panose="0202060302010102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C7E95E-79F7-FF1C-D743-A1C1801E8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ore-KR" dirty="0"/>
              <a:t>- Initialization Stage</a:t>
            </a:r>
          </a:p>
          <a:p>
            <a:r>
              <a:rPr kumimoji="1" lang="en-US" altLang="ko-Kore-KR" dirty="0"/>
              <a:t>- Key-generation Stage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F20534-12AC-5C46-CF16-DA764B4F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215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997</Words>
  <Application>Microsoft Macintosh PowerPoint</Application>
  <PresentationFormat>와이드스크린</PresentationFormat>
  <Paragraphs>235</Paragraphs>
  <Slides>23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테마</vt:lpstr>
      <vt:lpstr>DroneKey: A Drone-Aided Group-Key Generation Scheme for Large-Scale IoT Networks</vt:lpstr>
      <vt:lpstr>Outline</vt:lpstr>
      <vt:lpstr>Introduction</vt:lpstr>
      <vt:lpstr>Introduction (1) : Group-Key Generation for IoT Networks</vt:lpstr>
      <vt:lpstr>Introduction (2) : DroneKey</vt:lpstr>
      <vt:lpstr>Background</vt:lpstr>
      <vt:lpstr>Background (1) : CSI (Channel State Information)</vt:lpstr>
      <vt:lpstr>Background (2) : Correlations between the CSI streams</vt:lpstr>
      <vt:lpstr>The Workflow of DroneKey</vt:lpstr>
      <vt:lpstr>The Workflow of DroneKey (1) : Initialization stage</vt:lpstr>
      <vt:lpstr>The Workflow of DroneKey (2) : Key-generation stage</vt:lpstr>
      <vt:lpstr>CSI to Group-Key</vt:lpstr>
      <vt:lpstr>CSI to Group-Key (1)</vt:lpstr>
      <vt:lpstr>CSI to Group-Key (2) : Key-generation DNN</vt:lpstr>
      <vt:lpstr>CSI to Group-Key (3) : Key-generation Flow</vt:lpstr>
      <vt:lpstr>Security Analysis</vt:lpstr>
      <vt:lpstr>Security Analysis (1) : Malicious-drone</vt:lpstr>
      <vt:lpstr>Security Analysis (2) : Eavesdropping and Reproduction</vt:lpstr>
      <vt:lpstr>Evaluation</vt:lpstr>
      <vt:lpstr>Evaluation (1) : Experiments Setup</vt:lpstr>
      <vt:lpstr>Evaluation (2) : Impact of Network Scale / Environment Factors</vt:lpstr>
      <vt:lpstr>Evaluation (3) : Comparison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강상위</dc:creator>
  <cp:lastModifiedBy>강상위</cp:lastModifiedBy>
  <cp:revision>1258</cp:revision>
  <dcterms:created xsi:type="dcterms:W3CDTF">2022-08-03T19:54:07Z</dcterms:created>
  <dcterms:modified xsi:type="dcterms:W3CDTF">2023-04-05T22:50:14Z</dcterms:modified>
</cp:coreProperties>
</file>