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430" r:id="rId5"/>
    <p:sldId id="492" r:id="rId6"/>
    <p:sldId id="525" r:id="rId7"/>
    <p:sldId id="509" r:id="rId8"/>
    <p:sldId id="520" r:id="rId9"/>
    <p:sldId id="529" r:id="rId10"/>
    <p:sldId id="523" r:id="rId11"/>
    <p:sldId id="521" r:id="rId12"/>
    <p:sldId id="495" r:id="rId13"/>
    <p:sldId id="496" r:id="rId14"/>
    <p:sldId id="533" r:id="rId15"/>
    <p:sldId id="535" r:id="rId16"/>
    <p:sldId id="537" r:id="rId17"/>
    <p:sldId id="423" r:id="rId18"/>
    <p:sldId id="526" r:id="rId19"/>
    <p:sldId id="539" r:id="rId20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3"/>
    <p:restoredTop sz="82838"/>
  </p:normalViewPr>
  <p:slideViewPr>
    <p:cSldViewPr snapToGrid="0" snapToObjects="1">
      <p:cViewPr varScale="1">
        <p:scale>
          <a:sx n="132" d="100"/>
          <a:sy n="132" d="100"/>
        </p:scale>
        <p:origin x="1776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44D54-B641-774E-8FDC-3E22FCC29886}" type="datetimeFigureOut">
              <a:rPr kumimoji="1" lang="ko-Kore-KR" altLang="en-US" smtClean="0"/>
              <a:t>2/5/25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E3ECE-AB8E-314D-81B7-B4A342073B76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3460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0682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AB47C-EE63-2B17-49B2-EF86FE38B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694A01E-4D19-781E-61A3-530E9BDB5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E5D109D-9742-D145-3DAA-FAD71EFAB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09ACEA-8823-DDB3-1570-9CBCAA611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552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9207A-609A-1479-3B7E-79995E4EE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A016F4C-E6F8-265F-622C-2702D4BB8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2227150-CAB9-D83C-0EFA-29C8B4F2F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AE1402-FE72-7662-6812-E95605537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68777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81945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120538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B9A66-905B-8EE7-A10A-08BD83551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27E5139-BF91-0094-CE8B-1F2F66779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3E1CE81-46D3-8CD3-4ADF-885BFBB24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950F731-7FC6-9055-0F7B-E2EFABC60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966713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5A0BF-E104-3019-05EE-E75A8AE70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FC078E-3CC7-0801-7F59-F85402005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0AD77EF-8C54-C07D-FE5C-8F06E6300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04FABD-247F-FCD1-D5A3-66A262D8F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73873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A3F11-C93D-4D9D-8451-6FE17A1D1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C3CC93E-BF72-5F19-A9CD-3BCD83ECF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11C6470-95D6-1346-B890-E566AF6C2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CB3DEE-730B-D4B7-C2F8-109DD0BED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93958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45415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9F954-6D7E-4095-7C08-556163617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6D0DA51-8ADE-F94C-3C23-57C68A41E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A69258F-9C5E-FE4F-C81D-6EEDE0EF3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FAFF59-A8E8-9FF1-0200-1E8F77E88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37318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C948E-4527-84D8-A015-1EB7DE593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C81D071-2A9C-59B7-BCD8-F15DEB3D7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CFE5168-318C-EE67-D8E8-C0238D0AA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2F4F6CE-8A07-6632-E7F7-E6BFCAFF2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1642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4724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90033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4872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sz="12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8890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81463-DFB7-F89F-9415-6D96734F3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0B933B7-024D-B8D1-682F-90EE6EBB6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BEB5FDB-B915-AB06-1A21-977B25DDD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8B0B79D-B933-8083-A333-3F446F72C1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59766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70336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E176E-5805-E025-91E0-47E0F1226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A5A2748-4017-B5C5-EECF-4C8AF211F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91D13FE-3610-1BD5-033D-7228D7B2D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63AE63-D50C-38C4-EE94-63D520E37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65801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F9125-AB6A-F6E9-3C30-AA6784129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84E9FA-9AD6-0493-E889-9575E2E22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42A84D-3E33-AE42-3A3D-42962ECDB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947169-D24C-966F-4455-5EE9B15D2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3920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17EA48-93DE-21E4-2EBC-22585FE85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5B76201-5D89-FBD3-A880-D012598CC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E88EBC-19D4-691B-4BE1-3FAC0CA2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2053-B2DC-EE44-90DA-4E157FC4DC2A}" type="datetime1">
              <a:rPr kumimoji="1" lang="ko-KR" altLang="en-US" smtClean="0"/>
              <a:t>2025. 2. 5.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C31737-F714-4BB9-9EDA-87A3339F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FC7D8F-CB92-BAB3-EACA-341D9ED3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68366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28D33-4640-3483-F892-CF60D89E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CA6834C-A005-ED16-88EE-7CE761AEA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C3FB0F-65CB-BA00-AACB-47379720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9A4B-064B-9A42-88FB-C4F078DD53F8}" type="datetime1">
              <a:rPr kumimoji="1" lang="ko-KR" altLang="en-US" smtClean="0"/>
              <a:t>2025. 2. 5.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DFCEB9-6876-EBB8-109F-DA54E4EC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7C47FC-71AF-9D32-C153-ED28C59A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5373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E03712E-926A-4354-0D41-28384108B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CF4E4F-8FB9-D89A-3BF4-E21B4EE8B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D5475E-8227-92BD-F550-6F0746D8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F553-55E5-1F42-B002-ADF9E3E0B1A7}" type="datetime1">
              <a:rPr kumimoji="1" lang="ko-KR" altLang="en-US" smtClean="0"/>
              <a:t>2025. 2. 5.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CD3784-66DB-1601-0097-52416EA5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F0A5EE-DF49-9659-039D-B243093B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7745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636F65-9678-72E8-6F8F-EEBC64B3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7A7F20-CE02-256F-B09C-2147BCC95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32968C-20D7-A986-2628-06D04E2B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300-342F-F242-BEC6-E327FAF022CE}" type="datetime1">
              <a:rPr kumimoji="1" lang="ko-KR" altLang="en-US" smtClean="0"/>
              <a:t>2025. 2. 5.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49FD72-85CD-6287-C6C2-4EE8CD64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B66DF1-E5DC-3CA5-61EA-463C43A0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0765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79B6C3-8965-D1B7-137A-00136845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200A1F1-5C12-9954-BBC6-27B59DA77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A62DC5-11F3-BAB4-7424-EB629015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CE87-EC6D-8841-AF92-AA8E7EED25D6}" type="datetime1">
              <a:rPr kumimoji="1" lang="ko-KR" altLang="en-US" smtClean="0"/>
              <a:t>2025. 2. 5.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8D2153-D60D-849D-2087-458532A5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39E08F-CB5F-CBE3-FBB5-2012DD79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2408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543EA5-F1A9-DE7C-39E3-AFD26498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093C10-9043-355B-0B3E-AAE26BC75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DC70C3C-7D28-DC82-2CA8-3A25BE257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52F0D26-ABE4-076A-3A34-A202E3CD8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3D00-447E-E346-B2EE-BE7A0C8CED1A}" type="datetime1">
              <a:rPr kumimoji="1" lang="ko-KR" altLang="en-US" smtClean="0"/>
              <a:t>2025. 2. 5.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E8187A-5361-6DDC-B58E-58740CB9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B72730-53C5-2EA4-5BB0-91F09E57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6922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18F867-B6C8-E3AA-C3DD-058B804E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F9D00B-97F7-B0B7-2AD8-982BEBDF5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99FF8D-BDD6-B11A-3A50-0D91FBFB9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1CE605E-61D2-22AB-7983-E0791E223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2EB3CA0-22B9-596F-212E-8D8EB3E73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5576B19-E527-BC7D-9B63-980C831D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98F8-6C82-AA40-94B7-2A8D3E8D8773}" type="datetime1">
              <a:rPr kumimoji="1" lang="ko-KR" altLang="en-US" smtClean="0"/>
              <a:t>2025. 2. 5.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E37D8E1-FB7D-1764-A8E6-9A73AEA1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D605AE3-6307-256B-640D-DC55B8CB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8682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CB3B0F-7B6D-332B-26CF-5E4D313C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686F7D3-4C81-6BD3-6C6A-2BF55702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0DB-2351-3945-B64E-71B115BEC192}" type="datetime1">
              <a:rPr kumimoji="1" lang="ko-KR" altLang="en-US" smtClean="0"/>
              <a:t>2025. 2. 5.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EE2D87B-4B98-6777-530C-17AE0591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371D9B7-DD9B-84D5-B582-0131BC02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4950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11A44F-8842-8CE9-186A-C5943290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4DCA-49D4-044D-84D1-4C94B7807EFF}" type="datetime1">
              <a:rPr kumimoji="1" lang="ko-KR" altLang="en-US" smtClean="0"/>
              <a:t>2025. 2. 5.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F566139-EFD2-403C-2289-D445D4C2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4E6060-1B82-74BF-6EB3-45F3AF7F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0981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D1E37A-0B87-89FA-94E6-44C412D4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332B23-F68C-12E4-8B84-3F5223E6E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67EBBCC-31E0-E165-B69B-54A179E56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98495B1-C129-640D-7358-DB998979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04FB-96F6-F440-9B86-7DBD71FD5200}" type="datetime1">
              <a:rPr kumimoji="1" lang="ko-KR" altLang="en-US" smtClean="0"/>
              <a:t>2025. 2. 5.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C3CE8A-84CC-9ABE-C3AC-A2CB8412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25CC4FB-35CE-4AE5-BC0B-EA88639E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8270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BC8BEA-7A92-24AA-D677-2E846E52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05FA9D8-7443-9B76-FB34-D354B87B6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050292-2D7B-8059-EC5F-AC2DDA708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A3DF01-1606-8C86-E5DC-1150C878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CE90-C300-6744-8C14-CA0569D7D985}" type="datetime1">
              <a:rPr kumimoji="1" lang="ko-KR" altLang="en-US" smtClean="0"/>
              <a:t>2025. 2. 5.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6446CB-03F5-83D0-A46B-776402C4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A616B23-BE58-8DE3-D68D-2A9DFB9A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5607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0B32B1E-076B-5C64-E350-28D14032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1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FD111B6-6D50-74B5-B9DF-B9DD89FD7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6894"/>
            <a:ext cx="10515600" cy="4690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  <a:endParaRPr kumimoji="1" lang="ko-Kore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8B1179-C951-A9FB-F44B-FED58B485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3976-558E-0F42-A84B-EE8BCB2E8102}" type="datetime1">
              <a:rPr kumimoji="1" lang="ko-KR" altLang="en-US" smtClean="0"/>
              <a:t>2025. 2. 5.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350CAC-AE8B-3B3E-926E-E05DF770B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3B3493-0C97-C83E-47C3-DAB8BE5B4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F1ED-EB34-FD49-967D-BE73EC6979A1}" type="slidenum">
              <a:rPr kumimoji="1" lang="ko-Kore-KR" altLang="en-US" smtClean="0"/>
              <a:pPr/>
              <a:t>‹#›</a:t>
            </a:fld>
            <a:endParaRPr kumimoji="1" lang="ko-Kore-KR" altLang="en-US" dirty="0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AA2D62B3-65A5-7E7E-A28D-AAE13D811DD6}"/>
              </a:ext>
            </a:extLst>
          </p:cNvPr>
          <p:cNvSpPr txBox="1">
            <a:spLocks/>
          </p:cNvSpPr>
          <p:nvPr userDrawn="1"/>
        </p:nvSpPr>
        <p:spPr>
          <a:xfrm>
            <a:off x="11141239" y="6356350"/>
            <a:ext cx="669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ore-KR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ore-KR" dirty="0"/>
              <a:t>/17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28180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xpl/RecentIssue.jsp?punumber=648890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36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sv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26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28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419124-0488-E42B-2174-B2B101CF2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1110586"/>
            <a:ext cx="9829800" cy="2387600"/>
          </a:xfrm>
        </p:spPr>
        <p:txBody>
          <a:bodyPr>
            <a:noAutofit/>
          </a:bodyPr>
          <a:lstStyle/>
          <a:p>
            <a:pPr algn="l"/>
            <a:r>
              <a:rPr kumimoji="1" lang="el-GR" altLang="ko-KR" sz="3600" b="1" dirty="0"/>
              <a:t>μ</a:t>
            </a:r>
            <a:r>
              <a:rPr kumimoji="1" lang="en-US" altLang="ko-KR" sz="3600" b="1" dirty="0"/>
              <a:t>Tesla-Based Authentication for</a:t>
            </a:r>
            <a:br>
              <a:rPr kumimoji="1" lang="en-US" altLang="ko-KR" sz="3600" b="1" dirty="0"/>
            </a:br>
            <a:r>
              <a:rPr kumimoji="1" lang="en-US" altLang="ko-KR" sz="3600" b="1" dirty="0"/>
              <a:t>Reliable and Secure Broadcast Communications</a:t>
            </a:r>
            <a:br>
              <a:rPr kumimoji="1" lang="en-US" altLang="ko-KR" sz="3600" b="1" dirty="0"/>
            </a:br>
            <a:r>
              <a:rPr kumimoji="1" lang="en-US" altLang="ko-KR" sz="3600" b="1" dirty="0"/>
              <a:t>in </a:t>
            </a:r>
            <a:r>
              <a:rPr kumimoji="1" lang="en-US" altLang="ko-KR" sz="3600" b="1" dirty="0" err="1"/>
              <a:t>IoD</a:t>
            </a:r>
            <a:r>
              <a:rPr kumimoji="1" lang="en-US" altLang="ko-KR" sz="3600" b="1" dirty="0"/>
              <a:t> Using Blockchain</a:t>
            </a:r>
            <a:endParaRPr kumimoji="1" lang="ko-Kore-KR" altLang="en-US" sz="36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F2BB670-D5E9-E5EB-FF7C-69E759016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100" y="3602037"/>
            <a:ext cx="9829800" cy="281294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ore-KR" sz="2000" dirty="0"/>
              <a:t>J. C. P. García, A. Benslimane, A. </a:t>
            </a:r>
            <a:r>
              <a:rPr kumimoji="1" lang="en-US" altLang="ko-Kore-KR" sz="2000" dirty="0" err="1"/>
              <a:t>Braeken</a:t>
            </a:r>
            <a:r>
              <a:rPr kumimoji="1" lang="en-US" altLang="ko-Kore-KR" sz="2000" dirty="0"/>
              <a:t> and Z. Su</a:t>
            </a:r>
          </a:p>
          <a:p>
            <a:pPr algn="l"/>
            <a:r>
              <a:rPr kumimoji="1" lang="en-US" altLang="ko-Kore-KR" sz="2000" dirty="0">
                <a:hlinkClick r:id="rId3"/>
              </a:rPr>
              <a:t>IEEE INTERNET OF THINGS JOURNAL</a:t>
            </a:r>
            <a:r>
              <a:rPr kumimoji="1" lang="en-US" altLang="ko-Kore-KR" sz="2000" dirty="0"/>
              <a:t>, VOL. 10, NO. 20, 15 OCTOBER 2023</a:t>
            </a:r>
          </a:p>
          <a:p>
            <a:pPr algn="l"/>
            <a:endParaRPr kumimoji="1" lang="en-US" altLang="ko-Kore-KR" dirty="0"/>
          </a:p>
          <a:p>
            <a:pPr algn="l"/>
            <a:r>
              <a:rPr kumimoji="1" lang="en-US" altLang="ko-Kore-KR" dirty="0"/>
              <a:t>2025.02.05.</a:t>
            </a:r>
          </a:p>
          <a:p>
            <a:pPr algn="l"/>
            <a:r>
              <a:rPr kumimoji="1" lang="en-US" altLang="ko-Kore-KR" sz="2000" dirty="0"/>
              <a:t>Summarized by,</a:t>
            </a:r>
            <a:r>
              <a:rPr kumimoji="1" lang="en-US" altLang="ko-Kore-KR" dirty="0"/>
              <a:t> </a:t>
            </a:r>
            <a:r>
              <a:rPr kumimoji="1" lang="en-US" altLang="ko-Kore-KR" dirty="0" err="1"/>
              <a:t>Sangwi</a:t>
            </a:r>
            <a:r>
              <a:rPr kumimoji="1" lang="en-US" altLang="ko-Kore-KR" dirty="0"/>
              <a:t> Kang | swkang@mmlab.snu.ac.kr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ACBFC8-B7B6-36C2-FA4A-0F2234D2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71868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AC99A-548E-E526-4D6B-223E34A22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3AAA426-0B38-0514-F4D4-ABFB12EA87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38" t="25720" r="7723"/>
          <a:stretch/>
        </p:blipFill>
        <p:spPr>
          <a:xfrm>
            <a:off x="3346450" y="1726204"/>
            <a:ext cx="7010400" cy="5131796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A35974-9B6E-78BA-30B9-7412A827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AA46B117-9B9B-5598-CA12-4E26D01B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1769"/>
          </a:xfrm>
        </p:spPr>
        <p:txBody>
          <a:bodyPr/>
          <a:lstStyle/>
          <a:p>
            <a:r>
              <a:rPr kumimoji="1" lang="el-GR" altLang="en-US" dirty="0"/>
              <a:t>μ</a:t>
            </a:r>
            <a:r>
              <a:rPr kumimoji="1" lang="en-US" altLang="en-US" dirty="0"/>
              <a:t>Tesla-based Authentication Using Blockchain</a:t>
            </a:r>
            <a:br>
              <a:rPr kumimoji="1" lang="en-US" altLang="en-US" dirty="0"/>
            </a:b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&gt; </a:t>
            </a:r>
            <a:r>
              <a:rPr kumimoji="1" lang="en-US" altLang="en-US" sz="2400" dirty="0">
                <a:solidFill>
                  <a:prstClr val="black"/>
                </a:solidFill>
                <a:latin typeface="Calibri Light" panose="020F0302020204030204"/>
              </a:rPr>
              <a:t>Drone 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Setup and Registration</a:t>
            </a:r>
            <a:endParaRPr kumimoji="1" lang="ko-Kore-KR" altLang="en-US" dirty="0"/>
          </a:p>
        </p:txBody>
      </p:sp>
      <p:pic>
        <p:nvPicPr>
          <p:cNvPr id="5" name="그래픽 4" descr="콜 센터 단색으로 채워진">
            <a:extLst>
              <a:ext uri="{FF2B5EF4-FFF2-40B4-BE49-F238E27FC236}">
                <a16:creationId xmlns:a16="http://schemas.microsoft.com/office/drawing/2014/main" id="{8001EB1D-5ADB-D660-65F6-F477B1676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336" y="4275118"/>
            <a:ext cx="850900" cy="850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9DCD4E-73B9-9386-09DF-8FBB81D72A3B}"/>
              </a:ext>
            </a:extLst>
          </p:cNvPr>
          <p:cNvSpPr txBox="1"/>
          <p:nvPr/>
        </p:nvSpPr>
        <p:spPr>
          <a:xfrm>
            <a:off x="235812" y="4986282"/>
            <a:ext cx="85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600" b="1" dirty="0"/>
              <a:t>Drone Owner</a:t>
            </a:r>
            <a:endParaRPr kumimoji="1" lang="ko-KR" altLang="en-US" sz="160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DF0B2EC-D7F3-305A-43EC-7AC25BC953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76" t="16213" r="1642" b="11002"/>
          <a:stretch/>
        </p:blipFill>
        <p:spPr>
          <a:xfrm>
            <a:off x="312374" y="5637158"/>
            <a:ext cx="3435551" cy="334256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8F3DFF84-DC8D-7EEF-076F-5F383E2A5253}"/>
              </a:ext>
            </a:extLst>
          </p:cNvPr>
          <p:cNvCxnSpPr>
            <a:cxnSpLocks/>
          </p:cNvCxnSpPr>
          <p:nvPr/>
        </p:nvCxnSpPr>
        <p:spPr>
          <a:xfrm flipV="1">
            <a:off x="677136" y="4275118"/>
            <a:ext cx="5628414" cy="136204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9480C09-39AF-2257-72B8-5E2C8AC6C1BC}"/>
              </a:ext>
            </a:extLst>
          </p:cNvPr>
          <p:cNvGrpSpPr/>
          <p:nvPr/>
        </p:nvGrpSpPr>
        <p:grpSpPr>
          <a:xfrm>
            <a:off x="8856441" y="4808007"/>
            <a:ext cx="649349" cy="461665"/>
            <a:chOff x="8325515" y="4817004"/>
            <a:chExt cx="649349" cy="461665"/>
          </a:xfrm>
        </p:grpSpPr>
        <p:sp>
          <p:nvSpPr>
            <p:cNvPr id="13" name="모서리가 둥근 직사각형 12">
              <a:extLst>
                <a:ext uri="{FF2B5EF4-FFF2-40B4-BE49-F238E27FC236}">
                  <a16:creationId xmlns:a16="http://schemas.microsoft.com/office/drawing/2014/main" id="{2A9D48C5-D5CC-CE45-6878-6F4EF03B2517}"/>
                </a:ext>
              </a:extLst>
            </p:cNvPr>
            <p:cNvSpPr/>
            <p:nvPr/>
          </p:nvSpPr>
          <p:spPr>
            <a:xfrm>
              <a:off x="8325515" y="4817004"/>
              <a:ext cx="542679" cy="461665"/>
            </a:xfrm>
            <a:prstGeom prst="roundRect">
              <a:avLst/>
            </a:prstGeom>
            <a:solidFill>
              <a:schemeClr val="bg1">
                <a:alpha val="76232"/>
              </a:scheme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658BE20-0C8C-B4DF-D3D4-451EE7249C7B}"/>
                    </a:ext>
                  </a:extLst>
                </p:cNvPr>
                <p:cNvSpPr txBox="1"/>
                <p:nvPr/>
              </p:nvSpPr>
              <p:spPr>
                <a:xfrm>
                  <a:off x="8338215" y="4817004"/>
                  <a:ext cx="6366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R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kumimoji="1" lang="en-US" altLang="ko-KR" sz="24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ko-KR" altLang="en-US" sz="24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658BE20-0C8C-B4DF-D3D4-451EE7249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8215" y="4817004"/>
                  <a:ext cx="636649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961" b="-540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8FD737B-69ED-4CC0-1667-97EA93A7B1EE}"/>
              </a:ext>
            </a:extLst>
          </p:cNvPr>
          <p:cNvGrpSpPr/>
          <p:nvPr/>
        </p:nvGrpSpPr>
        <p:grpSpPr>
          <a:xfrm>
            <a:off x="10756032" y="4810654"/>
            <a:ext cx="629312" cy="461665"/>
            <a:chOff x="8326128" y="1478872"/>
            <a:chExt cx="629312" cy="461665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4E77EBEB-3628-A309-1802-66B25AE5F830}"/>
                </a:ext>
              </a:extLst>
            </p:cNvPr>
            <p:cNvSpPr/>
            <p:nvPr/>
          </p:nvSpPr>
          <p:spPr>
            <a:xfrm>
              <a:off x="8326128" y="1478872"/>
              <a:ext cx="542679" cy="461665"/>
            </a:xfrm>
            <a:prstGeom prst="roundRect">
              <a:avLst/>
            </a:prstGeom>
            <a:solidFill>
              <a:schemeClr val="bg1">
                <a:alpha val="76232"/>
              </a:schemeClr>
            </a:solidFill>
            <a:ln w="28575">
              <a:solidFill>
                <a:srgbClr val="09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FE6B1D-3800-5990-88B7-B1528072C322}"/>
                    </a:ext>
                  </a:extLst>
                </p:cNvPr>
                <p:cNvSpPr txBox="1"/>
                <p:nvPr/>
              </p:nvSpPr>
              <p:spPr>
                <a:xfrm>
                  <a:off x="8358866" y="1478872"/>
                  <a:ext cx="5965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R" sz="2400" b="1" i="1" smtClean="0">
                                <a:solidFill>
                                  <a:srgbClr val="09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2400" b="1" i="1" smtClean="0">
                                <a:solidFill>
                                  <a:srgbClr val="09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kumimoji="1" lang="en-US" altLang="ko-KR" sz="2400" b="1" i="1" smtClean="0">
                                <a:solidFill>
                                  <a:srgbClr val="0900FF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sub>
                        </m:sSub>
                      </m:oMath>
                    </m:oMathPara>
                  </a14:m>
                  <a:endParaRPr kumimoji="1" lang="ko-KR" altLang="en-US" sz="2400" b="1" dirty="0">
                    <a:solidFill>
                      <a:srgbClr val="0900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EFE6B1D-3800-5990-88B7-B1528072C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8866" y="1478872"/>
                  <a:ext cx="596574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083" b="-263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D8DB7A24-A43E-6B52-A046-EE26F0AB8BCD}"/>
              </a:ext>
            </a:extLst>
          </p:cNvPr>
          <p:cNvCxnSpPr>
            <a:cxnSpLocks/>
          </p:cNvCxnSpPr>
          <p:nvPr/>
        </p:nvCxnSpPr>
        <p:spPr>
          <a:xfrm>
            <a:off x="6900136" y="4278164"/>
            <a:ext cx="1882372" cy="60498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4B0686B7-99EF-8FFD-4781-C29DFE067DA2}"/>
              </a:ext>
            </a:extLst>
          </p:cNvPr>
          <p:cNvCxnSpPr>
            <a:cxnSpLocks/>
          </p:cNvCxnSpPr>
          <p:nvPr/>
        </p:nvCxnSpPr>
        <p:spPr>
          <a:xfrm flipH="1">
            <a:off x="9453923" y="5047836"/>
            <a:ext cx="439377" cy="0"/>
          </a:xfrm>
          <a:prstGeom prst="straightConnector1">
            <a:avLst/>
          </a:prstGeom>
          <a:ln w="38100">
            <a:solidFill>
              <a:srgbClr val="09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7EEDA5-69CD-46B0-5AAF-6A03AAF2E660}"/>
                  </a:ext>
                </a:extLst>
              </p:cNvPr>
              <p:cNvSpPr txBox="1"/>
              <p:nvPr/>
            </p:nvSpPr>
            <p:spPr>
              <a:xfrm>
                <a:off x="9859638" y="4725305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1" i="1" smtClean="0">
                          <a:solidFill>
                            <a:srgbClr val="0900FF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ko-KR" altLang="en-US" sz="2400" b="1" dirty="0">
                  <a:solidFill>
                    <a:srgbClr val="0900FF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7EEDA5-69CD-46B0-5AAF-6A03AAF2E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638" y="4725305"/>
                <a:ext cx="48442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6F9A608F-8D26-6583-3E61-95568C881A2D}"/>
              </a:ext>
            </a:extLst>
          </p:cNvPr>
          <p:cNvCxnSpPr>
            <a:cxnSpLocks/>
          </p:cNvCxnSpPr>
          <p:nvPr/>
        </p:nvCxnSpPr>
        <p:spPr>
          <a:xfrm flipH="1">
            <a:off x="10222373" y="5041486"/>
            <a:ext cx="439377" cy="0"/>
          </a:xfrm>
          <a:prstGeom prst="straightConnector1">
            <a:avLst/>
          </a:prstGeom>
          <a:ln w="38100">
            <a:solidFill>
              <a:srgbClr val="09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464795-8349-7AFE-9071-91ADF08EAC60}"/>
                  </a:ext>
                </a:extLst>
              </p:cNvPr>
              <p:cNvSpPr txBox="1"/>
              <p:nvPr/>
            </p:nvSpPr>
            <p:spPr>
              <a:xfrm>
                <a:off x="10338006" y="4579821"/>
                <a:ext cx="4507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1" i="1" smtClean="0">
                          <a:solidFill>
                            <a:srgbClr val="0900FF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kumimoji="1" lang="ko-KR" altLang="en-US" sz="2400" b="1" dirty="0">
                  <a:solidFill>
                    <a:srgbClr val="0900FF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464795-8349-7AFE-9071-91ADF08EA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006" y="4579821"/>
                <a:ext cx="450764" cy="461665"/>
              </a:xfrm>
              <a:prstGeom prst="rect">
                <a:avLst/>
              </a:prstGeom>
              <a:blipFill>
                <a:blip r:embed="rId10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EB09081-3C6A-7065-72FE-8F71B640CB21}"/>
                  </a:ext>
                </a:extLst>
              </p:cNvPr>
              <p:cNvSpPr txBox="1"/>
              <p:nvPr/>
            </p:nvSpPr>
            <p:spPr>
              <a:xfrm>
                <a:off x="9569323" y="4586171"/>
                <a:ext cx="4507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1" i="1" smtClean="0">
                          <a:solidFill>
                            <a:srgbClr val="0900FF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kumimoji="1" lang="ko-KR" altLang="en-US" sz="2400" b="1" dirty="0">
                  <a:solidFill>
                    <a:srgbClr val="0900FF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EB09081-3C6A-7065-72FE-8F71B640C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23" y="4586171"/>
                <a:ext cx="450764" cy="461665"/>
              </a:xfrm>
              <a:prstGeom prst="rect">
                <a:avLst/>
              </a:prstGeom>
              <a:blipFill>
                <a:blip r:embed="rId11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모서리가 둥근 직사각형 35">
            <a:extLst>
              <a:ext uri="{FF2B5EF4-FFF2-40B4-BE49-F238E27FC236}">
                <a16:creationId xmlns:a16="http://schemas.microsoft.com/office/drawing/2014/main" id="{5F6EC891-14EC-F5F0-E9DA-5F52D28D2B53}"/>
              </a:ext>
            </a:extLst>
          </p:cNvPr>
          <p:cNvSpPr/>
          <p:nvPr/>
        </p:nvSpPr>
        <p:spPr>
          <a:xfrm>
            <a:off x="6286500" y="4083050"/>
            <a:ext cx="613636" cy="27940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7" name="모서리가 둥근 직사각형 36">
            <a:extLst>
              <a:ext uri="{FF2B5EF4-FFF2-40B4-BE49-F238E27FC236}">
                <a16:creationId xmlns:a16="http://schemas.microsoft.com/office/drawing/2014/main" id="{90ACA3F0-554E-2AA5-9C58-11570E68615A}"/>
              </a:ext>
            </a:extLst>
          </p:cNvPr>
          <p:cNvSpPr/>
          <p:nvPr/>
        </p:nvSpPr>
        <p:spPr>
          <a:xfrm>
            <a:off x="8230058" y="3296675"/>
            <a:ext cx="613636" cy="27940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8" name="모서리가 둥근 직사각형 37">
            <a:extLst>
              <a:ext uri="{FF2B5EF4-FFF2-40B4-BE49-F238E27FC236}">
                <a16:creationId xmlns:a16="http://schemas.microsoft.com/office/drawing/2014/main" id="{D641787C-ADEE-9467-F45C-055C7636B7A6}"/>
              </a:ext>
            </a:extLst>
          </p:cNvPr>
          <p:cNvSpPr/>
          <p:nvPr/>
        </p:nvSpPr>
        <p:spPr>
          <a:xfrm>
            <a:off x="5086350" y="3569725"/>
            <a:ext cx="613636" cy="27940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모서리가 둥근 직사각형 38">
            <a:extLst>
              <a:ext uri="{FF2B5EF4-FFF2-40B4-BE49-F238E27FC236}">
                <a16:creationId xmlns:a16="http://schemas.microsoft.com/office/drawing/2014/main" id="{7838E848-F0F1-13DE-2283-6E525047C9F6}"/>
              </a:ext>
            </a:extLst>
          </p:cNvPr>
          <p:cNvSpPr/>
          <p:nvPr/>
        </p:nvSpPr>
        <p:spPr>
          <a:xfrm>
            <a:off x="7010400" y="2583084"/>
            <a:ext cx="613636" cy="27940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41" name="직선 연결선[R] 40">
            <a:extLst>
              <a:ext uri="{FF2B5EF4-FFF2-40B4-BE49-F238E27FC236}">
                <a16:creationId xmlns:a16="http://schemas.microsoft.com/office/drawing/2014/main" id="{2F25D336-1A4F-BF73-15CD-2B288FC9B53F}"/>
              </a:ext>
            </a:extLst>
          </p:cNvPr>
          <p:cNvCxnSpPr>
            <a:stCxn id="38" idx="0"/>
            <a:endCxn id="39" idx="1"/>
          </p:cNvCxnSpPr>
          <p:nvPr/>
        </p:nvCxnSpPr>
        <p:spPr>
          <a:xfrm flipV="1">
            <a:off x="5393168" y="2722784"/>
            <a:ext cx="1617232" cy="84694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[R] 41">
            <a:extLst>
              <a:ext uri="{FF2B5EF4-FFF2-40B4-BE49-F238E27FC236}">
                <a16:creationId xmlns:a16="http://schemas.microsoft.com/office/drawing/2014/main" id="{0AB45574-4EBF-2013-B450-934BD06A3D63}"/>
              </a:ext>
            </a:extLst>
          </p:cNvPr>
          <p:cNvCxnSpPr>
            <a:cxnSpLocks/>
            <a:stCxn id="37" idx="1"/>
            <a:endCxn id="39" idx="3"/>
          </p:cNvCxnSpPr>
          <p:nvPr/>
        </p:nvCxnSpPr>
        <p:spPr>
          <a:xfrm flipH="1" flipV="1">
            <a:off x="7624036" y="2722784"/>
            <a:ext cx="606022" cy="71359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[R] 44">
            <a:extLst>
              <a:ext uri="{FF2B5EF4-FFF2-40B4-BE49-F238E27FC236}">
                <a16:creationId xmlns:a16="http://schemas.microsoft.com/office/drawing/2014/main" id="{14800A70-58C6-A4E7-D0EA-7ADDB3287EC1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>
          <a:xfrm flipV="1">
            <a:off x="6900136" y="3436375"/>
            <a:ext cx="1329922" cy="78637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[R] 47">
            <a:extLst>
              <a:ext uri="{FF2B5EF4-FFF2-40B4-BE49-F238E27FC236}">
                <a16:creationId xmlns:a16="http://schemas.microsoft.com/office/drawing/2014/main" id="{D482499B-B0C0-E76C-7202-DF1F80F8E4B4}"/>
              </a:ext>
            </a:extLst>
          </p:cNvPr>
          <p:cNvCxnSpPr>
            <a:cxnSpLocks/>
            <a:stCxn id="36" idx="1"/>
            <a:endCxn id="38" idx="2"/>
          </p:cNvCxnSpPr>
          <p:nvPr/>
        </p:nvCxnSpPr>
        <p:spPr>
          <a:xfrm flipH="1" flipV="1">
            <a:off x="5393168" y="3849125"/>
            <a:ext cx="893332" cy="37362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모서리가 둥근 직사각형 50">
            <a:extLst>
              <a:ext uri="{FF2B5EF4-FFF2-40B4-BE49-F238E27FC236}">
                <a16:creationId xmlns:a16="http://schemas.microsoft.com/office/drawing/2014/main" id="{D7D34B4B-ADD4-7561-0737-06DEBD9FC05C}"/>
              </a:ext>
            </a:extLst>
          </p:cNvPr>
          <p:cNvSpPr/>
          <p:nvPr/>
        </p:nvSpPr>
        <p:spPr bwMode="auto">
          <a:xfrm>
            <a:off x="2652915" y="2876094"/>
            <a:ext cx="4260849" cy="49043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37" tIns="45719" rIns="91437" bIns="45719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tabLst/>
            </a:pPr>
            <a:r>
              <a:rPr lang="en-US" altLang="ko-KR" sz="2000" b="1" dirty="0">
                <a:solidFill>
                  <a:srgbClr val="92D05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Handover w/o Re-authentication</a:t>
            </a:r>
            <a:endParaRPr kumimoji="0" lang="ko-KR" altLang="en-US" sz="2000" b="1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52" name="모서리가 둥근 직사각형 51">
            <a:extLst>
              <a:ext uri="{FF2B5EF4-FFF2-40B4-BE49-F238E27FC236}">
                <a16:creationId xmlns:a16="http://schemas.microsoft.com/office/drawing/2014/main" id="{8F587ECC-AD02-A280-C9E9-0AD4A262E4D2}"/>
              </a:ext>
            </a:extLst>
          </p:cNvPr>
          <p:cNvSpPr/>
          <p:nvPr/>
        </p:nvSpPr>
        <p:spPr>
          <a:xfrm>
            <a:off x="319487" y="5637158"/>
            <a:ext cx="3490513" cy="3342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5FAB3889-9B04-280F-936A-3A8D280FFC63}"/>
              </a:ext>
            </a:extLst>
          </p:cNvPr>
          <p:cNvCxnSpPr>
            <a:cxnSpLocks/>
          </p:cNvCxnSpPr>
          <p:nvPr/>
        </p:nvCxnSpPr>
        <p:spPr>
          <a:xfrm flipV="1">
            <a:off x="3796103" y="5090640"/>
            <a:ext cx="2095025" cy="7219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38269142-19E2-0B0B-FA30-4A6DABDF18FF}"/>
              </a:ext>
            </a:extLst>
          </p:cNvPr>
          <p:cNvSpPr/>
          <p:nvPr/>
        </p:nvSpPr>
        <p:spPr>
          <a:xfrm>
            <a:off x="473724" y="5637158"/>
            <a:ext cx="308473" cy="33425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089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51" grpId="0" animBg="1"/>
      <p:bldP spid="5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7A43A-951D-A26D-F1D4-484BEB16C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8A6DAB-997E-1A67-87E1-0485470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11</a:t>
            </a:fld>
            <a:endParaRPr kumimoji="1" lang="ko-Kore-KR" altLang="en-US"/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E94D45C3-A760-8107-DB86-8E2B0900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1769"/>
          </a:xfrm>
        </p:spPr>
        <p:txBody>
          <a:bodyPr/>
          <a:lstStyle/>
          <a:p>
            <a:r>
              <a:rPr kumimoji="1" lang="el-GR" altLang="en-US" dirty="0"/>
              <a:t>μ</a:t>
            </a:r>
            <a:r>
              <a:rPr kumimoji="1" lang="en-US" altLang="en-US" dirty="0"/>
              <a:t>Tesla-based Authentication Using Blockchain</a:t>
            </a:r>
            <a:br>
              <a:rPr kumimoji="1" lang="en-US" altLang="en-US" dirty="0"/>
            </a:b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&gt; Broadcast Authentication Flow</a:t>
            </a:r>
            <a:endParaRPr kumimoji="1" lang="ko-Kore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E1D0431-EE4C-5058-7916-AEF81538C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794" y="1878904"/>
            <a:ext cx="7432411" cy="344748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B431EFE-A942-0993-0038-A20D5F7BC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17" y="4717743"/>
            <a:ext cx="4133741" cy="208989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F951A79-8AD9-3A88-0C06-FB9D2671D3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76" t="16213" r="1642" b="11002"/>
          <a:stretch/>
        </p:blipFill>
        <p:spPr>
          <a:xfrm>
            <a:off x="883085" y="1722201"/>
            <a:ext cx="3475973" cy="338189"/>
          </a:xfrm>
          <a:prstGeom prst="rect">
            <a:avLst/>
          </a:prstGeom>
        </p:spPr>
      </p:pic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B0875BFA-0021-EC4B-F1A8-0D6859ABC2F2}"/>
              </a:ext>
            </a:extLst>
          </p:cNvPr>
          <p:cNvSpPr/>
          <p:nvPr/>
        </p:nvSpPr>
        <p:spPr>
          <a:xfrm>
            <a:off x="983216" y="1722200"/>
            <a:ext cx="432149" cy="3238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1" name="꺾인 연결선[E] 10">
            <a:extLst>
              <a:ext uri="{FF2B5EF4-FFF2-40B4-BE49-F238E27FC236}">
                <a16:creationId xmlns:a16="http://schemas.microsoft.com/office/drawing/2014/main" id="{A7DA2899-E690-DCED-C20B-44040C873704}"/>
              </a:ext>
            </a:extLst>
          </p:cNvPr>
          <p:cNvCxnSpPr>
            <a:cxnSpLocks/>
            <a:stCxn id="8" idx="0"/>
          </p:cNvCxnSpPr>
          <p:nvPr/>
        </p:nvCxnSpPr>
        <p:spPr>
          <a:xfrm rot="16200000" flipH="1">
            <a:off x="4683189" y="-1761699"/>
            <a:ext cx="825479" cy="7793277"/>
          </a:xfrm>
          <a:prstGeom prst="bentConnector3">
            <a:avLst>
              <a:gd name="adj1" fmla="val -2769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5DED7B3-CEC7-C231-DED5-01BB1891BF36}"/>
              </a:ext>
            </a:extLst>
          </p:cNvPr>
          <p:cNvGrpSpPr/>
          <p:nvPr/>
        </p:nvGrpSpPr>
        <p:grpSpPr>
          <a:xfrm>
            <a:off x="8737444" y="2600994"/>
            <a:ext cx="649349" cy="461665"/>
            <a:chOff x="8325515" y="4817004"/>
            <a:chExt cx="649349" cy="461665"/>
          </a:xfrm>
        </p:grpSpPr>
        <p:sp>
          <p:nvSpPr>
            <p:cNvPr id="13" name="모서리가 둥근 직사각형 12">
              <a:extLst>
                <a:ext uri="{FF2B5EF4-FFF2-40B4-BE49-F238E27FC236}">
                  <a16:creationId xmlns:a16="http://schemas.microsoft.com/office/drawing/2014/main" id="{4DD667E0-4A09-62E0-5B58-C2E14D77E231}"/>
                </a:ext>
              </a:extLst>
            </p:cNvPr>
            <p:cNvSpPr/>
            <p:nvPr/>
          </p:nvSpPr>
          <p:spPr>
            <a:xfrm>
              <a:off x="8325515" y="4817004"/>
              <a:ext cx="542679" cy="461665"/>
            </a:xfrm>
            <a:prstGeom prst="roundRect">
              <a:avLst/>
            </a:prstGeom>
            <a:solidFill>
              <a:schemeClr val="bg1">
                <a:alpha val="76232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565FBB6-7117-14B9-D02C-2823D13DB956}"/>
                    </a:ext>
                  </a:extLst>
                </p:cNvPr>
                <p:cNvSpPr txBox="1"/>
                <p:nvPr/>
              </p:nvSpPr>
              <p:spPr>
                <a:xfrm>
                  <a:off x="8338215" y="4817004"/>
                  <a:ext cx="6366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kumimoji="1" lang="en-US" altLang="ko-K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ko-KR" altLang="en-US" sz="24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565FBB6-7117-14B9-D02C-2823D13DB9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8215" y="4817004"/>
                  <a:ext cx="63664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540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모서리가 둥근 직사각형 14">
            <a:extLst>
              <a:ext uri="{FF2B5EF4-FFF2-40B4-BE49-F238E27FC236}">
                <a16:creationId xmlns:a16="http://schemas.microsoft.com/office/drawing/2014/main" id="{A2D25A2E-0C80-F21E-74C7-C0E87CAFDDE0}"/>
              </a:ext>
            </a:extLst>
          </p:cNvPr>
          <p:cNvSpPr/>
          <p:nvPr/>
        </p:nvSpPr>
        <p:spPr>
          <a:xfrm>
            <a:off x="2870471" y="1736559"/>
            <a:ext cx="380033" cy="323831"/>
          </a:xfrm>
          <a:prstGeom prst="roundRect">
            <a:avLst/>
          </a:prstGeom>
          <a:noFill/>
          <a:ln w="38100">
            <a:solidFill>
              <a:srgbClr val="09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583EEE9-A347-36B9-4B92-1EE5D09CFF82}"/>
              </a:ext>
            </a:extLst>
          </p:cNvPr>
          <p:cNvCxnSpPr>
            <a:stCxn id="15" idx="2"/>
          </p:cNvCxnSpPr>
          <p:nvPr/>
        </p:nvCxnSpPr>
        <p:spPr>
          <a:xfrm>
            <a:off x="3060488" y="2060390"/>
            <a:ext cx="1614775" cy="883226"/>
          </a:xfrm>
          <a:prstGeom prst="straightConnector1">
            <a:avLst/>
          </a:prstGeom>
          <a:ln w="38100">
            <a:solidFill>
              <a:srgbClr val="09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8">
            <a:extLst>
              <a:ext uri="{FF2B5EF4-FFF2-40B4-BE49-F238E27FC236}">
                <a16:creationId xmlns:a16="http://schemas.microsoft.com/office/drawing/2014/main" id="{3085BC63-2D53-FE90-4DEC-255FAEB0A23F}"/>
              </a:ext>
            </a:extLst>
          </p:cNvPr>
          <p:cNvSpPr/>
          <p:nvPr/>
        </p:nvSpPr>
        <p:spPr>
          <a:xfrm>
            <a:off x="7521879" y="3126387"/>
            <a:ext cx="388307" cy="3238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65CAFD5B-ECAC-B79A-0674-18D231D8C052}"/>
              </a:ext>
            </a:extLst>
          </p:cNvPr>
          <p:cNvCxnSpPr>
            <a:cxnSpLocks/>
            <a:stCxn id="19" idx="3"/>
            <a:endCxn id="13" idx="1"/>
          </p:cNvCxnSpPr>
          <p:nvPr/>
        </p:nvCxnSpPr>
        <p:spPr>
          <a:xfrm flipV="1">
            <a:off x="7910186" y="2831827"/>
            <a:ext cx="827258" cy="4564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AE44436-2113-3902-0E2B-EEFDDE526B53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7716032" y="3062659"/>
            <a:ext cx="1292752" cy="8767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모서리가 둥근 직사각형 27">
            <a:extLst>
              <a:ext uri="{FF2B5EF4-FFF2-40B4-BE49-F238E27FC236}">
                <a16:creationId xmlns:a16="http://schemas.microsoft.com/office/drawing/2014/main" id="{CCD9D35B-88E8-2642-2486-ABD30272E43B}"/>
              </a:ext>
            </a:extLst>
          </p:cNvPr>
          <p:cNvSpPr/>
          <p:nvPr/>
        </p:nvSpPr>
        <p:spPr>
          <a:xfrm>
            <a:off x="4413260" y="3868071"/>
            <a:ext cx="380033" cy="323831"/>
          </a:xfrm>
          <a:prstGeom prst="roundRect">
            <a:avLst/>
          </a:prstGeom>
          <a:noFill/>
          <a:ln w="38100">
            <a:solidFill>
              <a:srgbClr val="09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9" name="모서리가 둥근 직사각형 28">
            <a:extLst>
              <a:ext uri="{FF2B5EF4-FFF2-40B4-BE49-F238E27FC236}">
                <a16:creationId xmlns:a16="http://schemas.microsoft.com/office/drawing/2014/main" id="{75F89E03-F044-1A8E-41D6-5895C271D5FD}"/>
              </a:ext>
            </a:extLst>
          </p:cNvPr>
          <p:cNvSpPr/>
          <p:nvPr/>
        </p:nvSpPr>
        <p:spPr>
          <a:xfrm>
            <a:off x="7321462" y="3854974"/>
            <a:ext cx="388307" cy="3238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7906F110-F4D3-47EE-04CB-B44811045B91}"/>
              </a:ext>
            </a:extLst>
          </p:cNvPr>
          <p:cNvCxnSpPr>
            <a:cxnSpLocks/>
          </p:cNvCxnSpPr>
          <p:nvPr/>
        </p:nvCxnSpPr>
        <p:spPr>
          <a:xfrm flipH="1">
            <a:off x="6095999" y="4029986"/>
            <a:ext cx="1225463" cy="848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A5AE1F30-631A-8DE2-D18C-8D0ACC787009}"/>
              </a:ext>
            </a:extLst>
          </p:cNvPr>
          <p:cNvCxnSpPr>
            <a:cxnSpLocks/>
          </p:cNvCxnSpPr>
          <p:nvPr/>
        </p:nvCxnSpPr>
        <p:spPr>
          <a:xfrm>
            <a:off x="4815755" y="4029986"/>
            <a:ext cx="1158042" cy="84814"/>
          </a:xfrm>
          <a:prstGeom prst="straightConnector1">
            <a:avLst/>
          </a:prstGeom>
          <a:ln w="38100">
            <a:solidFill>
              <a:srgbClr val="09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3F72F7E0-B28B-7182-C7D8-83C9D58CED5E}"/>
              </a:ext>
            </a:extLst>
          </p:cNvPr>
          <p:cNvGrpSpPr/>
          <p:nvPr/>
        </p:nvGrpSpPr>
        <p:grpSpPr>
          <a:xfrm>
            <a:off x="6776504" y="5827940"/>
            <a:ext cx="623701" cy="461665"/>
            <a:chOff x="8326128" y="1478872"/>
            <a:chExt cx="623701" cy="461665"/>
          </a:xfrm>
        </p:grpSpPr>
        <p:sp>
          <p:nvSpPr>
            <p:cNvPr id="42" name="모서리가 둥근 직사각형 41">
              <a:extLst>
                <a:ext uri="{FF2B5EF4-FFF2-40B4-BE49-F238E27FC236}">
                  <a16:creationId xmlns:a16="http://schemas.microsoft.com/office/drawing/2014/main" id="{74FD8D2B-AFA6-8B12-1D84-F38588BC7A84}"/>
                </a:ext>
              </a:extLst>
            </p:cNvPr>
            <p:cNvSpPr/>
            <p:nvPr/>
          </p:nvSpPr>
          <p:spPr>
            <a:xfrm>
              <a:off x="8326128" y="1478872"/>
              <a:ext cx="542679" cy="461665"/>
            </a:xfrm>
            <a:prstGeom prst="roundRect">
              <a:avLst/>
            </a:prstGeom>
            <a:solidFill>
              <a:schemeClr val="bg1">
                <a:alpha val="76232"/>
              </a:schemeClr>
            </a:solidFill>
            <a:ln w="28575">
              <a:solidFill>
                <a:srgbClr val="09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3454F41-3DB0-B350-C46D-D8D5029872BE}"/>
                    </a:ext>
                  </a:extLst>
                </p:cNvPr>
                <p:cNvSpPr txBox="1"/>
                <p:nvPr/>
              </p:nvSpPr>
              <p:spPr>
                <a:xfrm>
                  <a:off x="8364476" y="1478872"/>
                  <a:ext cx="5853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R" sz="2400" b="1" i="1" smtClean="0">
                                <a:solidFill>
                                  <a:srgbClr val="09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2400" b="1" i="1" smtClean="0">
                                <a:solidFill>
                                  <a:srgbClr val="09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kumimoji="1" lang="en-US" altLang="ko-KR" sz="2400" b="1" i="1" smtClean="0">
                                <a:solidFill>
                                  <a:srgbClr val="09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kumimoji="1" lang="ko-KR" altLang="en-US" sz="2400" b="1" dirty="0">
                    <a:solidFill>
                      <a:srgbClr val="0900FF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3454F41-3DB0-B350-C46D-D8D5029872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4476" y="1478872"/>
                  <a:ext cx="585353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128" b="-263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CB4FCA18-00D9-C33F-DB7A-FBD1EE08E343}"/>
              </a:ext>
            </a:extLst>
          </p:cNvPr>
          <p:cNvCxnSpPr>
            <a:cxnSpLocks/>
          </p:cNvCxnSpPr>
          <p:nvPr/>
        </p:nvCxnSpPr>
        <p:spPr>
          <a:xfrm flipH="1">
            <a:off x="5474395" y="6065122"/>
            <a:ext cx="439377" cy="0"/>
          </a:xfrm>
          <a:prstGeom prst="straightConnector1">
            <a:avLst/>
          </a:prstGeom>
          <a:ln w="38100">
            <a:solidFill>
              <a:srgbClr val="09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768A520-43EC-F7A4-67BA-21A5EB811BFB}"/>
                  </a:ext>
                </a:extLst>
              </p:cNvPr>
              <p:cNvSpPr txBox="1"/>
              <p:nvPr/>
            </p:nvSpPr>
            <p:spPr>
              <a:xfrm>
                <a:off x="5880110" y="5742591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1" i="1" smtClean="0">
                          <a:solidFill>
                            <a:srgbClr val="0900FF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ko-KR" altLang="en-US" sz="2400" b="1" dirty="0">
                  <a:solidFill>
                    <a:srgbClr val="0900FF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768A520-43EC-F7A4-67BA-21A5EB811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110" y="5742591"/>
                <a:ext cx="48442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EDA599C5-F47E-73D4-E430-0AD17D3D9AAA}"/>
              </a:ext>
            </a:extLst>
          </p:cNvPr>
          <p:cNvCxnSpPr>
            <a:cxnSpLocks/>
          </p:cNvCxnSpPr>
          <p:nvPr/>
        </p:nvCxnSpPr>
        <p:spPr>
          <a:xfrm flipH="1">
            <a:off x="6242845" y="6058772"/>
            <a:ext cx="439377" cy="0"/>
          </a:xfrm>
          <a:prstGeom prst="straightConnector1">
            <a:avLst/>
          </a:prstGeom>
          <a:ln w="38100">
            <a:solidFill>
              <a:srgbClr val="09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970B60-34EE-CDEC-155B-BB63B13F799A}"/>
                  </a:ext>
                </a:extLst>
              </p:cNvPr>
              <p:cNvSpPr txBox="1"/>
              <p:nvPr/>
            </p:nvSpPr>
            <p:spPr>
              <a:xfrm>
                <a:off x="6358478" y="5597107"/>
                <a:ext cx="4507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1" i="1" smtClean="0">
                          <a:solidFill>
                            <a:srgbClr val="0900FF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kumimoji="1" lang="ko-KR" altLang="en-US" sz="2400" b="1" dirty="0">
                  <a:solidFill>
                    <a:srgbClr val="0900FF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970B60-34EE-CDEC-155B-BB63B13F7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78" y="5597107"/>
                <a:ext cx="450764" cy="461665"/>
              </a:xfrm>
              <a:prstGeom prst="rect">
                <a:avLst/>
              </a:prstGeom>
              <a:blipFill>
                <a:blip r:embed="rId9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7567F76-1DA7-8046-8358-C5C2BD31CE9E}"/>
                  </a:ext>
                </a:extLst>
              </p:cNvPr>
              <p:cNvSpPr txBox="1"/>
              <p:nvPr/>
            </p:nvSpPr>
            <p:spPr>
              <a:xfrm>
                <a:off x="5589795" y="5603457"/>
                <a:ext cx="4507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1" i="1" smtClean="0">
                          <a:solidFill>
                            <a:srgbClr val="0900FF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kumimoji="1" lang="ko-KR" altLang="en-US" sz="2400" b="1" dirty="0">
                  <a:solidFill>
                    <a:srgbClr val="0900FF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7567F76-1DA7-8046-8358-C5C2BD31C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795" y="5603457"/>
                <a:ext cx="450764" cy="461665"/>
              </a:xfrm>
              <a:prstGeom prst="rect">
                <a:avLst/>
              </a:prstGeom>
              <a:blipFill>
                <a:blip r:embed="rId10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그룹 48">
            <a:extLst>
              <a:ext uri="{FF2B5EF4-FFF2-40B4-BE49-F238E27FC236}">
                <a16:creationId xmlns:a16="http://schemas.microsoft.com/office/drawing/2014/main" id="{2FD0B66F-22EE-2A6C-CEE4-957178BB42B6}"/>
              </a:ext>
            </a:extLst>
          </p:cNvPr>
          <p:cNvGrpSpPr/>
          <p:nvPr/>
        </p:nvGrpSpPr>
        <p:grpSpPr>
          <a:xfrm>
            <a:off x="4877821" y="5840552"/>
            <a:ext cx="649349" cy="461665"/>
            <a:chOff x="8325515" y="4817004"/>
            <a:chExt cx="649349" cy="461665"/>
          </a:xfrm>
        </p:grpSpPr>
        <p:sp>
          <p:nvSpPr>
            <p:cNvPr id="50" name="모서리가 둥근 직사각형 49">
              <a:extLst>
                <a:ext uri="{FF2B5EF4-FFF2-40B4-BE49-F238E27FC236}">
                  <a16:creationId xmlns:a16="http://schemas.microsoft.com/office/drawing/2014/main" id="{EE3F1A5D-EFC7-FD4F-501C-A320652ABCDD}"/>
                </a:ext>
              </a:extLst>
            </p:cNvPr>
            <p:cNvSpPr/>
            <p:nvPr/>
          </p:nvSpPr>
          <p:spPr>
            <a:xfrm>
              <a:off x="8325515" y="4817004"/>
              <a:ext cx="542679" cy="461665"/>
            </a:xfrm>
            <a:prstGeom prst="roundRect">
              <a:avLst/>
            </a:prstGeom>
            <a:solidFill>
              <a:schemeClr val="bg1">
                <a:alpha val="76232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FDB2575-D4AA-C83A-8555-711F0238AF4D}"/>
                    </a:ext>
                  </a:extLst>
                </p:cNvPr>
                <p:cNvSpPr txBox="1"/>
                <p:nvPr/>
              </p:nvSpPr>
              <p:spPr>
                <a:xfrm>
                  <a:off x="8338215" y="4817004"/>
                  <a:ext cx="6366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kumimoji="1" lang="en-US" altLang="ko-K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1" lang="ko-KR" altLang="en-US" sz="24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FDB2575-D4AA-C83A-8555-711F0238AF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8215" y="4817004"/>
                  <a:ext cx="636649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4A752D8F-852F-CADD-CE43-85BDD36C7F91}"/>
              </a:ext>
            </a:extLst>
          </p:cNvPr>
          <p:cNvCxnSpPr>
            <a:cxnSpLocks/>
          </p:cNvCxnSpPr>
          <p:nvPr/>
        </p:nvCxnSpPr>
        <p:spPr>
          <a:xfrm>
            <a:off x="6039441" y="4191902"/>
            <a:ext cx="0" cy="134460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타원 54">
            <a:extLst>
              <a:ext uri="{FF2B5EF4-FFF2-40B4-BE49-F238E27FC236}">
                <a16:creationId xmlns:a16="http://schemas.microsoft.com/office/drawing/2014/main" id="{528862C6-800F-1049-22A5-BF8968B863D7}"/>
              </a:ext>
            </a:extLst>
          </p:cNvPr>
          <p:cNvSpPr/>
          <p:nvPr/>
        </p:nvSpPr>
        <p:spPr>
          <a:xfrm>
            <a:off x="5953955" y="4078197"/>
            <a:ext cx="160834" cy="16083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6" name="모서리가 둥근 직사각형 55">
            <a:extLst>
              <a:ext uri="{FF2B5EF4-FFF2-40B4-BE49-F238E27FC236}">
                <a16:creationId xmlns:a16="http://schemas.microsoft.com/office/drawing/2014/main" id="{0EF810B0-E577-8FF3-B625-A28BB08C0EBF}"/>
              </a:ext>
            </a:extLst>
          </p:cNvPr>
          <p:cNvSpPr/>
          <p:nvPr/>
        </p:nvSpPr>
        <p:spPr>
          <a:xfrm>
            <a:off x="667010" y="5738287"/>
            <a:ext cx="3629417" cy="80656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698C6467-714B-B069-F91E-ABE1CF383FEA}"/>
              </a:ext>
            </a:extLst>
          </p:cNvPr>
          <p:cNvCxnSpPr>
            <a:cxnSpLocks/>
            <a:stCxn id="60" idx="1"/>
          </p:cNvCxnSpPr>
          <p:nvPr/>
        </p:nvCxnSpPr>
        <p:spPr>
          <a:xfrm flipH="1">
            <a:off x="4296427" y="6069097"/>
            <a:ext cx="441693" cy="8744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모서리가 둥근 직사각형 59">
            <a:extLst>
              <a:ext uri="{FF2B5EF4-FFF2-40B4-BE49-F238E27FC236}">
                <a16:creationId xmlns:a16="http://schemas.microsoft.com/office/drawing/2014/main" id="{C18CF442-F557-4104-6AB8-80E4FFC8BC26}"/>
              </a:ext>
            </a:extLst>
          </p:cNvPr>
          <p:cNvSpPr/>
          <p:nvPr/>
        </p:nvSpPr>
        <p:spPr>
          <a:xfrm>
            <a:off x="4738120" y="5645319"/>
            <a:ext cx="2743200" cy="84755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762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  <p:bldP spid="28" grpId="0" animBg="1"/>
      <p:bldP spid="29" grpId="0" animBg="1"/>
      <p:bldP spid="45" grpId="0"/>
      <p:bldP spid="47" grpId="0"/>
      <p:bldP spid="48" grpId="0"/>
      <p:bldP spid="55" grpId="0" animBg="1"/>
      <p:bldP spid="56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sz="3600" dirty="0"/>
              <a:t>Security Analysis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11AD3858-0621-E683-6BC9-16B0E45356A9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Assumptions</a:t>
            </a:r>
          </a:p>
          <a:p>
            <a:pPr lvl="1"/>
            <a:r>
              <a:rPr lang="en-US" altLang="ko-KR" sz="2000" dirty="0"/>
              <a:t>The private blockchain is jointly maintained by the authorized GS(Ground Station)s</a:t>
            </a:r>
          </a:p>
          <a:p>
            <a:pPr lvl="1"/>
            <a:r>
              <a:rPr lang="en-US" altLang="ko-KR" sz="2000" dirty="0"/>
              <a:t>Attackers can impersonate drones or GSs</a:t>
            </a:r>
          </a:p>
          <a:p>
            <a:pPr lvl="1"/>
            <a:r>
              <a:rPr lang="en-US" altLang="ko-KR" sz="2000" dirty="0" err="1"/>
              <a:t>Dolev</a:t>
            </a:r>
            <a:r>
              <a:rPr lang="en-US" altLang="ko-KR" sz="2000" dirty="0"/>
              <a:t>-Yao (DY) Model : Shows what happen when communication occurs on insecure channel</a:t>
            </a:r>
          </a:p>
          <a:p>
            <a:endParaRPr lang="en-US" altLang="ko-KR" sz="2400" dirty="0"/>
          </a:p>
          <a:p>
            <a:r>
              <a:rPr lang="en-US" altLang="ko-KR" sz="2400" dirty="0"/>
              <a:t>Eavesdropping Attack</a:t>
            </a:r>
          </a:p>
          <a:p>
            <a:r>
              <a:rPr lang="en-US" altLang="ko-KR" sz="2400" dirty="0"/>
              <a:t>Drone Identity Impersonation</a:t>
            </a:r>
          </a:p>
          <a:p>
            <a:r>
              <a:rPr lang="en-US" altLang="ko-KR" sz="2400" dirty="0"/>
              <a:t>Drone Identity Forgery</a:t>
            </a:r>
          </a:p>
          <a:p>
            <a:r>
              <a:rPr lang="en-US" altLang="ko-KR" sz="2400" dirty="0"/>
              <a:t>Drone Cloning Attack</a:t>
            </a:r>
          </a:p>
          <a:p>
            <a:r>
              <a:rPr lang="en-US" altLang="ko-KR" sz="2400" dirty="0"/>
              <a:t>Ephemeral Secret Leakage Attack</a:t>
            </a:r>
          </a:p>
          <a:p>
            <a:r>
              <a:rPr lang="en-US" altLang="ko-KR" sz="2400" dirty="0"/>
              <a:t>MITM (Man-in-the-Middle)</a:t>
            </a:r>
          </a:p>
          <a:p>
            <a:r>
              <a:rPr lang="en-US" altLang="ko-KR" sz="2400" b="1" dirty="0">
                <a:solidFill>
                  <a:srgbClr val="FF0000"/>
                </a:solidFill>
              </a:rPr>
              <a:t>DoS (Denial of Services) </a:t>
            </a:r>
            <a:r>
              <a:rPr lang="en-US" altLang="ko-KR" sz="2400" b="1" dirty="0">
                <a:solidFill>
                  <a:srgbClr val="FF0000"/>
                </a:solidFill>
                <a:sym typeface="Wingdings" pitchFamily="2" charset="2"/>
              </a:rPr>
              <a:t> Buffer flooding attacks can occur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FE367E-EA15-7751-AA54-B6773AF0AA56}"/>
              </a:ext>
            </a:extLst>
          </p:cNvPr>
          <p:cNvSpPr txBox="1"/>
          <p:nvPr/>
        </p:nvSpPr>
        <p:spPr>
          <a:xfrm>
            <a:off x="5480589" y="3673382"/>
            <a:ext cx="392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400" b="1" dirty="0">
                <a:solidFill>
                  <a:srgbClr val="0900FF"/>
                </a:solidFill>
              </a:rPr>
              <a:t>Time Delayed Key Disclosure</a:t>
            </a:r>
          </a:p>
          <a:p>
            <a:pPr algn="ctr"/>
            <a:r>
              <a:rPr kumimoji="1" lang="en-US" altLang="ko-KR" sz="2400" b="1" dirty="0">
                <a:solidFill>
                  <a:srgbClr val="0900FF"/>
                </a:solidFill>
              </a:rPr>
              <a:t>One-way Hash Function</a:t>
            </a:r>
            <a:endParaRPr kumimoji="1" lang="ko-KR" altLang="en-US" sz="2400" b="1" dirty="0">
              <a:solidFill>
                <a:srgbClr val="09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A15CD8-27A7-297C-6E34-CDBC42216276}"/>
              </a:ext>
            </a:extLst>
          </p:cNvPr>
          <p:cNvSpPr txBox="1"/>
          <p:nvPr/>
        </p:nvSpPr>
        <p:spPr>
          <a:xfrm>
            <a:off x="5536503" y="5263138"/>
            <a:ext cx="321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400" b="1" dirty="0">
                <a:solidFill>
                  <a:srgbClr val="0900FF"/>
                </a:solidFill>
              </a:rPr>
              <a:t>Hash Key Chain</a:t>
            </a:r>
            <a:endParaRPr kumimoji="1" lang="ko-KR" altLang="en-US" sz="2400" b="1" dirty="0">
              <a:solidFill>
                <a:srgbClr val="0900FF"/>
              </a:solidFill>
            </a:endParaRPr>
          </a:p>
        </p:txBody>
      </p:sp>
      <p:sp>
        <p:nvSpPr>
          <p:cNvPr id="13" name="왼쪽 중괄호[L] 12">
            <a:extLst>
              <a:ext uri="{FF2B5EF4-FFF2-40B4-BE49-F238E27FC236}">
                <a16:creationId xmlns:a16="http://schemas.microsoft.com/office/drawing/2014/main" id="{7FE6A051-1B1A-738F-6A6F-9192E2A790E1}"/>
              </a:ext>
            </a:extLst>
          </p:cNvPr>
          <p:cNvSpPr/>
          <p:nvPr/>
        </p:nvSpPr>
        <p:spPr>
          <a:xfrm rot="10800000">
            <a:off x="4935254" y="3582444"/>
            <a:ext cx="601249" cy="1002082"/>
          </a:xfrm>
          <a:prstGeom prst="leftBrace">
            <a:avLst>
              <a:gd name="adj1" fmla="val 0"/>
              <a:gd name="adj2" fmla="val 50515"/>
            </a:avLst>
          </a:prstGeom>
          <a:ln w="38100">
            <a:solidFill>
              <a:srgbClr val="0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" name="왼쪽 중괄호[L] 13">
            <a:extLst>
              <a:ext uri="{FF2B5EF4-FFF2-40B4-BE49-F238E27FC236}">
                <a16:creationId xmlns:a16="http://schemas.microsoft.com/office/drawing/2014/main" id="{4EFC8CF9-CA40-4912-64C4-BB9FC6262F12}"/>
              </a:ext>
            </a:extLst>
          </p:cNvPr>
          <p:cNvSpPr/>
          <p:nvPr/>
        </p:nvSpPr>
        <p:spPr>
          <a:xfrm rot="10800000">
            <a:off x="5414969" y="4987447"/>
            <a:ext cx="601249" cy="1002082"/>
          </a:xfrm>
          <a:prstGeom prst="leftBrace">
            <a:avLst>
              <a:gd name="adj1" fmla="val 0"/>
              <a:gd name="adj2" fmla="val 50515"/>
            </a:avLst>
          </a:prstGeom>
          <a:ln w="38100">
            <a:solidFill>
              <a:srgbClr val="0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8428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Performance Evaluation</a:t>
            </a:r>
            <a:br>
              <a:rPr kumimoji="1" lang="en-US" altLang="en-US" dirty="0"/>
            </a:br>
            <a:r>
              <a:rPr kumimoji="1" lang="en-US" altLang="en-US" sz="2400" dirty="0"/>
              <a:t>&gt; Experiment Setting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Drone</a:t>
            </a:r>
          </a:p>
          <a:p>
            <a:pPr lvl="1"/>
            <a:r>
              <a:rPr lang="en-US" altLang="ko-KR" sz="2000" dirty="0"/>
              <a:t>Raspberry Pi 3B Quad-core Cortex-A72 @1.5GHz 8G 64G ROM</a:t>
            </a:r>
          </a:p>
          <a:p>
            <a:pPr lvl="1"/>
            <a:r>
              <a:rPr lang="en-US" altLang="ko-KR" sz="2000" dirty="0"/>
              <a:t>Python </a:t>
            </a:r>
            <a:r>
              <a:rPr lang="en-US" altLang="ko-KR" sz="2000" i="1" dirty="0" err="1"/>
              <a:t>pycrypto</a:t>
            </a:r>
            <a:r>
              <a:rPr lang="en-US" altLang="ko-KR" sz="2000" dirty="0"/>
              <a:t> library</a:t>
            </a:r>
          </a:p>
          <a:p>
            <a:pPr lvl="1"/>
            <a:r>
              <a:rPr lang="en-US" altLang="ko-KR" sz="2000" dirty="0"/>
              <a:t>AES128 for symmetric encryption, SHA256 for hash function</a:t>
            </a:r>
          </a:p>
          <a:p>
            <a:endParaRPr lang="en-US" altLang="ko-KR" sz="2400" dirty="0"/>
          </a:p>
          <a:p>
            <a:r>
              <a:rPr lang="en-US" altLang="ko-KR" sz="2400" dirty="0"/>
              <a:t>Blockchain</a:t>
            </a:r>
          </a:p>
          <a:p>
            <a:pPr lvl="1"/>
            <a:r>
              <a:rPr lang="en-US" altLang="ko-KR" sz="2000" dirty="0"/>
              <a:t>Hyperledger Fabric v2.2 / Docker v20.10.6</a:t>
            </a:r>
          </a:p>
          <a:p>
            <a:pPr lvl="1"/>
            <a:r>
              <a:rPr lang="en-US" altLang="ko-KR" sz="2000" dirty="0"/>
              <a:t>PBFT (Practical Byzantine Fault Tolerance)</a:t>
            </a:r>
          </a:p>
          <a:p>
            <a:pPr lvl="1"/>
            <a:r>
              <a:rPr lang="en-US" altLang="ko-KR" sz="2000" dirty="0"/>
              <a:t>Intel Core i7-7700 CPU 3.60GHz x 8 16G RAM</a:t>
            </a:r>
          </a:p>
          <a:p>
            <a:pPr lvl="1"/>
            <a:endParaRPr lang="en-US" altLang="ko-KR" sz="2000" dirty="0"/>
          </a:p>
          <a:p>
            <a:endParaRPr lang="en-US" altLang="ko-KR" sz="2400" dirty="0"/>
          </a:p>
          <a:p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38611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A0156-8924-7EED-4EA0-CA5F7BF6D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C7A7E5-C61C-530B-F977-32E929F6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Performance Evaluation</a:t>
            </a:r>
            <a:br>
              <a:rPr kumimoji="1" lang="en-US" altLang="en-US" dirty="0"/>
            </a:br>
            <a:r>
              <a:rPr kumimoji="1" lang="en-US" altLang="en-US" sz="2400" dirty="0"/>
              <a:t>&gt; Computation and Communication Cost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5C5FD7-52CD-E8F2-395B-90774CB1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14</a:t>
            </a:fld>
            <a:endParaRPr kumimoji="1" lang="ko-Kore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182F208-D8AD-F832-F0B5-5C0BC2188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571" y="1612022"/>
            <a:ext cx="9106857" cy="32102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3095D3-F8B4-60A6-ACD9-0E3518DEE9D7}"/>
                  </a:ext>
                </a:extLst>
              </p:cNvPr>
              <p:cNvSpPr txBox="1"/>
              <p:nvPr/>
            </p:nvSpPr>
            <p:spPr>
              <a:xfrm>
                <a:off x="1848051" y="4822256"/>
                <a:ext cx="8422105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2000" dirty="0">
                    <a:latin typeface="Cambria Math" panose="02040503050406030204" pitchFamily="18" charset="0"/>
                  </a:rPr>
                  <a:t>(The average of 1,000 executions of the cryptographic operations)</a:t>
                </a:r>
                <a:endParaRPr kumimoji="1" lang="en-US" altLang="ko-KR" sz="24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ko-KR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kumimoji="1" lang="en-US" altLang="ko-KR" sz="2400" dirty="0"/>
                  <a:t>: Cost of calculating hash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24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ko-KR" sz="2400" b="0" i="1" smtClean="0">
                            <a:latin typeface="Cambria Math" panose="02040503050406030204" pitchFamily="18" charset="0"/>
                          </a:rPr>
                          <m:t>𝑀𝐴𝐶</m:t>
                        </m:r>
                      </m:sub>
                    </m:sSub>
                  </m:oMath>
                </a14:m>
                <a:r>
                  <a:rPr kumimoji="1" lang="en-US" altLang="ko-KR" sz="2400" dirty="0"/>
                  <a:t>: Cost of calculating MAC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24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ko-KR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1" lang="en-US" altLang="ko-KR" sz="2400" dirty="0"/>
                  <a:t>: Cost of encryption and decryption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3095D3-F8B4-60A6-ACD9-0E3518DEE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051" y="4822256"/>
                <a:ext cx="8422105" cy="1508105"/>
              </a:xfrm>
              <a:prstGeom prst="rect">
                <a:avLst/>
              </a:prstGeom>
              <a:blipFill>
                <a:blip r:embed="rId4"/>
                <a:stretch>
                  <a:fillRect l="-753" t="-1667" b="-7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F7027653-2C19-7C07-656F-1B56098590A7}"/>
              </a:ext>
            </a:extLst>
          </p:cNvPr>
          <p:cNvSpPr/>
          <p:nvPr/>
        </p:nvSpPr>
        <p:spPr>
          <a:xfrm>
            <a:off x="2022745" y="3685753"/>
            <a:ext cx="8247411" cy="3857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84353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12241-6F1A-8E80-04C5-3D211EC65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D3F73D-DF17-DF42-2931-38BCF3A9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Performance Evaluation</a:t>
            </a:r>
            <a:br>
              <a:rPr kumimoji="1" lang="en-US" altLang="en-US" dirty="0"/>
            </a:br>
            <a:r>
              <a:rPr kumimoji="1" lang="en-US" altLang="en-US" sz="2400" dirty="0"/>
              <a:t>&gt; Blockchain Operations Latencies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1586D56-A57D-38BB-021B-CBD8C115B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15</a:t>
            </a:fld>
            <a:endParaRPr kumimoji="1" lang="ko-Kore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D29FC05-B4FC-AFED-627C-5830D9935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96" y="2083222"/>
            <a:ext cx="8646208" cy="29269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AE2778-2495-1EB9-270D-2D84FC3634BF}"/>
                  </a:ext>
                </a:extLst>
              </p:cNvPr>
              <p:cNvSpPr txBox="1"/>
              <p:nvPr/>
            </p:nvSpPr>
            <p:spPr>
              <a:xfrm>
                <a:off x="9318694" y="1848927"/>
                <a:ext cx="855209" cy="468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ko-KR" sz="2400" i="1">
                        <a:latin typeface="Cambria Math" panose="02040503050406030204" pitchFamily="18" charset="0"/>
                      </a:rPr>
                      <m:t>s</m:t>
                    </m:r>
                    <m:r>
                      <a:rPr kumimoji="1" lang="en-US" altLang="ko-KR" sz="2400" b="0" i="1" smtClean="0">
                        <a:latin typeface="Cambria Math" panose="02040503050406030204" pitchFamily="18" charset="0"/>
                      </a:rPr>
                      <m:t>𝑒𝑐</m:t>
                    </m:r>
                  </m:oMath>
                </a14:m>
                <a:r>
                  <a:rPr kumimoji="1" lang="en-US" altLang="ko-KR" sz="2400" dirty="0"/>
                  <a:t>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AE2778-2495-1EB9-270D-2D84FC363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694" y="1848927"/>
                <a:ext cx="855209" cy="468590"/>
              </a:xfrm>
              <a:prstGeom prst="rect">
                <a:avLst/>
              </a:prstGeom>
              <a:blipFill>
                <a:blip r:embed="rId4"/>
                <a:stretch>
                  <a:fillRect l="-10145" t="-7895" r="-4348" b="-263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E811E41-9E8D-A7BC-C1C2-92E7C23433D0}"/>
              </a:ext>
            </a:extLst>
          </p:cNvPr>
          <p:cNvSpPr txBox="1"/>
          <p:nvPr/>
        </p:nvSpPr>
        <p:spPr>
          <a:xfrm>
            <a:off x="1687629" y="4888733"/>
            <a:ext cx="8816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dirty="0">
                <a:latin typeface="Cambria Math" panose="02040503050406030204" pitchFamily="18" charset="0"/>
              </a:rPr>
              <a:t>(300 independent invocations to the smart contract i.e., Hyperledger </a:t>
            </a:r>
            <a:r>
              <a:rPr kumimoji="1" lang="en-US" altLang="ko-KR" sz="2000" dirty="0" err="1">
                <a:latin typeface="Cambria Math" panose="02040503050406030204" pitchFamily="18" charset="0"/>
              </a:rPr>
              <a:t>chaincode</a:t>
            </a:r>
            <a:r>
              <a:rPr kumimoji="1" lang="en-US" altLang="ko-KR" sz="2000" dirty="0">
                <a:latin typeface="Cambria Math" panose="02040503050406030204" pitchFamily="18" charset="0"/>
              </a:rPr>
              <a:t>)</a:t>
            </a:r>
          </a:p>
          <a:p>
            <a:r>
              <a:rPr kumimoji="1" lang="en-US" altLang="ko-KR" sz="2000" dirty="0">
                <a:latin typeface="Cambria Math" panose="02040503050406030204" pitchFamily="18" charset="0"/>
              </a:rPr>
              <a:t>(The average block generation time setting : 2sec level)</a:t>
            </a:r>
            <a:endParaRPr kumimoji="1" lang="en-US" altLang="ko-KR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03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35D1F-EDBD-3D3D-7A27-4B76D8A39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733F75-DBDC-8FC3-3D40-082F2974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Performance Evaluation</a:t>
            </a:r>
            <a:br>
              <a:rPr kumimoji="1" lang="en-US" altLang="en-US" dirty="0"/>
            </a:br>
            <a:r>
              <a:rPr kumimoji="1" lang="en-US" altLang="en-US" sz="2400" dirty="0"/>
              <a:t>&gt; Average Authentication Delay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413B3D-6C78-11FE-E470-F7B72D5A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16</a:t>
            </a:fld>
            <a:endParaRPr kumimoji="1" lang="ko-Kore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2046CCE-A517-43DE-06BE-1F823227B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71" y="1438769"/>
            <a:ext cx="6286956" cy="5052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75748-FB23-78BF-94BC-86EB5E906D90}"/>
              </a:ext>
            </a:extLst>
          </p:cNvPr>
          <p:cNvSpPr txBox="1"/>
          <p:nvPr/>
        </p:nvSpPr>
        <p:spPr>
          <a:xfrm>
            <a:off x="7105422" y="2252703"/>
            <a:ext cx="281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400" dirty="0">
                <a:solidFill>
                  <a:srgbClr val="0900FF"/>
                </a:solidFill>
              </a:rPr>
              <a:t>10 zones x 10 drones</a:t>
            </a:r>
            <a:endParaRPr kumimoji="1" lang="ko-KR" altLang="en-US" sz="2400" dirty="0">
              <a:solidFill>
                <a:srgbClr val="09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CCF8E-F36E-E2B3-55AE-D54BD5EA02FF}"/>
              </a:ext>
            </a:extLst>
          </p:cNvPr>
          <p:cNvSpPr txBox="1"/>
          <p:nvPr/>
        </p:nvSpPr>
        <p:spPr>
          <a:xfrm>
            <a:off x="7105422" y="3380875"/>
            <a:ext cx="281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400" dirty="0">
                <a:solidFill>
                  <a:srgbClr val="0900FF"/>
                </a:solidFill>
              </a:rPr>
              <a:t>5 zones x 10 drones</a:t>
            </a:r>
            <a:endParaRPr kumimoji="1" lang="ko-KR" altLang="en-US" sz="2400" dirty="0">
              <a:solidFill>
                <a:srgbClr val="09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B0A82-410E-3440-4B9E-3AAF11AD756B}"/>
              </a:ext>
            </a:extLst>
          </p:cNvPr>
          <p:cNvSpPr txBox="1"/>
          <p:nvPr/>
        </p:nvSpPr>
        <p:spPr>
          <a:xfrm>
            <a:off x="7105422" y="3007271"/>
            <a:ext cx="281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400" dirty="0">
                <a:solidFill>
                  <a:srgbClr val="FF0000"/>
                </a:solidFill>
              </a:rPr>
              <a:t>10 zones x 5 drones</a:t>
            </a:r>
            <a:endParaRPr kumimoji="1"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0995D-84D0-3EE8-A8E8-9C763CE957EC}"/>
              </a:ext>
            </a:extLst>
          </p:cNvPr>
          <p:cNvSpPr txBox="1"/>
          <p:nvPr/>
        </p:nvSpPr>
        <p:spPr>
          <a:xfrm>
            <a:off x="7105422" y="3842540"/>
            <a:ext cx="281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400" dirty="0">
                <a:solidFill>
                  <a:srgbClr val="FF0000"/>
                </a:solidFill>
              </a:rPr>
              <a:t>5 zones x 5 drones</a:t>
            </a:r>
            <a:endParaRPr kumimoji="1"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68AED-E242-F16A-FD73-F5CA0156B291}"/>
              </a:ext>
            </a:extLst>
          </p:cNvPr>
          <p:cNvSpPr txBox="1"/>
          <p:nvPr/>
        </p:nvSpPr>
        <p:spPr>
          <a:xfrm>
            <a:off x="3128584" y="6259954"/>
            <a:ext cx="281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400" dirty="0"/>
              <a:t>(Key Disclosure Time)</a:t>
            </a:r>
            <a:endParaRPr kumimoji="1"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4174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Conclusion</a:t>
            </a:r>
            <a:endParaRPr kumimoji="1" lang="ko-Kore-KR" altLang="en-US" sz="2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17</a:t>
            </a:fld>
            <a:endParaRPr kumimoji="1" lang="ko-Kore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8588D04E-CA7A-D223-90AD-CCCFB0D7EAA2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005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Secure communication is challenging due to high mobility in a restricted environment.</a:t>
            </a:r>
          </a:p>
          <a:p>
            <a:r>
              <a:rPr lang="en-US" altLang="ko-KR" sz="2400" dirty="0"/>
              <a:t>By applying blockchain and </a:t>
            </a:r>
            <a:r>
              <a:rPr lang="el-GR" altLang="ko-KR" sz="2400" dirty="0"/>
              <a:t>μ</a:t>
            </a:r>
            <a:r>
              <a:rPr lang="en" altLang="ko-KR" sz="2400" dirty="0"/>
              <a:t>Tesla</a:t>
            </a:r>
            <a:r>
              <a:rPr lang="en-US" altLang="ko-KR" sz="2400" dirty="0"/>
              <a:t>, the author proposed a authentication protocol that is </a:t>
            </a:r>
            <a:r>
              <a:rPr lang="en-US" altLang="ko-KR" sz="2400" b="1" u="sng" dirty="0"/>
              <a:t>packet loss tolerant, lightweight, tamper-proof, and re-</a:t>
            </a:r>
            <a:r>
              <a:rPr lang="en-US" altLang="ko-KR" sz="2400" b="1" u="sng" dirty="0" err="1"/>
              <a:t>authenticapable</a:t>
            </a:r>
            <a:r>
              <a:rPr lang="en-US" altLang="ko-KR" sz="2400" b="1" u="sng" dirty="0"/>
              <a:t>.</a:t>
            </a:r>
          </a:p>
          <a:p>
            <a:endParaRPr lang="en-US" altLang="ko-KR" sz="2400" dirty="0"/>
          </a:p>
          <a:p>
            <a:r>
              <a:rPr lang="en-US" altLang="ko-KR" sz="2400" dirty="0">
                <a:solidFill>
                  <a:srgbClr val="0070C0"/>
                </a:solidFill>
              </a:rPr>
              <a:t>Detailed and realistic parameters for various situations</a:t>
            </a:r>
          </a:p>
          <a:p>
            <a:r>
              <a:rPr lang="en-US" altLang="ko-KR" sz="2400" dirty="0">
                <a:solidFill>
                  <a:srgbClr val="0070C0"/>
                </a:solidFill>
              </a:rPr>
              <a:t>PKI concept authentication system w/o PKI</a:t>
            </a:r>
          </a:p>
          <a:p>
            <a:r>
              <a:rPr lang="en-US" altLang="ko-KR" sz="2400" dirty="0">
                <a:solidFill>
                  <a:srgbClr val="FF0000"/>
                </a:solidFill>
              </a:rPr>
              <a:t>Loss tolerant for the keys, but not for the message itself</a:t>
            </a:r>
          </a:p>
          <a:p>
            <a:r>
              <a:rPr lang="en-US" altLang="ko-KR" sz="2400" dirty="0">
                <a:solidFill>
                  <a:srgbClr val="FF0000"/>
                </a:solidFill>
              </a:rPr>
              <a:t>Unknown whether it can be applied to a real drone environment</a:t>
            </a:r>
          </a:p>
        </p:txBody>
      </p:sp>
    </p:spTree>
    <p:extLst>
      <p:ext uri="{BB962C8B-B14F-4D97-AF65-F5344CB8AC3E}">
        <p14:creationId xmlns:p14="http://schemas.microsoft.com/office/powerpoint/2010/main" val="259580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17A8A-1F19-7FF7-0527-33395C2F4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B9404E-848C-8374-DBD5-61CEB7EE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Appendix</a:t>
            </a:r>
            <a:br>
              <a:rPr kumimoji="1" lang="en-US" altLang="ko-Kore-KR" dirty="0"/>
            </a:b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&gt; Time Cost of Different Cryptographic Operations</a:t>
            </a:r>
            <a:endParaRPr kumimoji="1" lang="ko-Kore-KR" altLang="en-US" sz="2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62E448-3F36-DB84-8070-1421649D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18</a:t>
            </a:fld>
            <a:endParaRPr kumimoji="1" lang="ko-Kore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EAF7C4D-88BE-CFA8-7583-09C49C5C0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77" y="1730419"/>
            <a:ext cx="10586647" cy="41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35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13E5F-DAD2-6E01-379A-B80765F01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EDAB0A-E30A-CA28-CA5A-85AC9316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Appendix</a:t>
            </a:r>
            <a:br>
              <a:rPr kumimoji="1" lang="en-US" altLang="ko-Kore-KR" dirty="0"/>
            </a:b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&gt; </a:t>
            </a:r>
            <a:r>
              <a:rPr kumimoji="1" lang="en-US" altLang="en-US" sz="2400" dirty="0">
                <a:solidFill>
                  <a:prstClr val="black"/>
                </a:solidFill>
                <a:latin typeface="Calibri Light" panose="020F0302020204030204"/>
              </a:rPr>
              <a:t>Simulation Setup</a:t>
            </a:r>
            <a:endParaRPr kumimoji="1" lang="ko-Kore-KR" altLang="en-US" sz="2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C11403-BB26-9B31-512D-C68FD44E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19</a:t>
            </a:fld>
            <a:endParaRPr kumimoji="1" lang="ko-Kore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B0333F7-5C92-DB7E-E5FE-954C4B4C7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618" y="1735468"/>
            <a:ext cx="5802764" cy="41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6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B67C26-7BCE-7873-6F46-6F4634C7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Outline</a:t>
            </a:r>
            <a:endParaRPr kumimoji="1" lang="ko-Kore-KR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412144-7DCB-7FE4-9A19-3279AF478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894"/>
            <a:ext cx="10515600" cy="4869455"/>
          </a:xfrm>
        </p:spPr>
        <p:txBody>
          <a:bodyPr>
            <a:normAutofit/>
          </a:bodyPr>
          <a:lstStyle/>
          <a:p>
            <a:r>
              <a:rPr kumimoji="1" lang="en-US" altLang="ko-Kore-KR" sz="2400" dirty="0"/>
              <a:t>Introduction</a:t>
            </a:r>
          </a:p>
          <a:p>
            <a:r>
              <a:rPr kumimoji="1" lang="en-US" altLang="ko-Kore-KR" sz="2400" dirty="0"/>
              <a:t>Drones and Broadcast Communication</a:t>
            </a:r>
          </a:p>
          <a:p>
            <a:r>
              <a:rPr kumimoji="1" lang="en-US" altLang="ko-Kore-KR" sz="2400" dirty="0"/>
              <a:t>Secure Broadcast Communication</a:t>
            </a:r>
          </a:p>
          <a:p>
            <a:r>
              <a:rPr kumimoji="1" lang="el-GR" altLang="ko-Kore-KR" sz="2400" dirty="0"/>
              <a:t>μ</a:t>
            </a:r>
            <a:r>
              <a:rPr kumimoji="1" lang="en-US" altLang="ko-Kore-KR" sz="2400" dirty="0"/>
              <a:t>Tesla-based Authentication Using Blockchain</a:t>
            </a:r>
            <a:endParaRPr kumimoji="1" lang="en-US" altLang="ko-Kore-KR" sz="2000" dirty="0"/>
          </a:p>
          <a:p>
            <a:r>
              <a:rPr kumimoji="1" lang="en-US" altLang="ko-KR" sz="2400" dirty="0"/>
              <a:t>Security Analysis</a:t>
            </a:r>
          </a:p>
          <a:p>
            <a:r>
              <a:rPr kumimoji="1" lang="en-US" altLang="ko-Kore-KR" sz="2400" dirty="0"/>
              <a:t>Performance Evaluation</a:t>
            </a:r>
          </a:p>
          <a:p>
            <a:r>
              <a:rPr kumimoji="1" lang="en-US" altLang="ko-Kore-KR" sz="2400" dirty="0"/>
              <a:t>Conclusion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631FE4-3DF0-E826-FDEA-68026370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5651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spc="-20" dirty="0"/>
              <a:t>Introduction</a:t>
            </a:r>
            <a:endParaRPr kumimoji="1" lang="ko-Kore-KR" altLang="en-US" spc="-2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4C5E31A3-21BE-3E0F-3977-D0DD640887DB}"/>
              </a:ext>
            </a:extLst>
          </p:cNvPr>
          <p:cNvSpPr txBox="1">
            <a:spLocks/>
          </p:cNvSpPr>
          <p:nvPr/>
        </p:nvSpPr>
        <p:spPr>
          <a:xfrm>
            <a:off x="838200" y="151697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ore-KR" sz="2400" dirty="0"/>
              <a:t>Most communications in </a:t>
            </a:r>
            <a:r>
              <a:rPr lang="en-US" altLang="ko-Kore-KR" sz="2400" dirty="0" err="1"/>
              <a:t>IoD</a:t>
            </a:r>
            <a:r>
              <a:rPr lang="en-US" altLang="ko-Kore-KR" sz="2400" dirty="0"/>
              <a:t> networks are conducted over a public channel in a broadcast fashion</a:t>
            </a:r>
            <a:endParaRPr lang="en" altLang="ko-Kore-KR" sz="2400" dirty="0"/>
          </a:p>
          <a:p>
            <a:r>
              <a:rPr lang="en-US" altLang="ko-Kore-KR" sz="2400" dirty="0"/>
              <a:t>Due to the </a:t>
            </a:r>
            <a:r>
              <a:rPr lang="en-US" altLang="ko-Kore-KR" sz="2400" b="1" u="sng" dirty="0"/>
              <a:t>high mobility of drones</a:t>
            </a:r>
            <a:r>
              <a:rPr lang="en-US" altLang="ko-Kore-KR" sz="2400" dirty="0"/>
              <a:t>, there is the potential for </a:t>
            </a:r>
            <a:r>
              <a:rPr lang="en-US" altLang="ko-Kore-KR" sz="2400" b="1" dirty="0">
                <a:solidFill>
                  <a:srgbClr val="FF0000"/>
                </a:solidFill>
              </a:rPr>
              <a:t>packet loss</a:t>
            </a:r>
            <a:endParaRPr lang="en" altLang="ko-Kore-KR" sz="2400" b="1" u="sng" dirty="0">
              <a:solidFill>
                <a:srgbClr val="FF0000"/>
              </a:solidFill>
            </a:endParaRPr>
          </a:p>
          <a:p>
            <a:r>
              <a:rPr lang="en-US" altLang="ko-Kore-KR" sz="2400" b="1" u="sng" dirty="0"/>
              <a:t>Re-authentication</a:t>
            </a:r>
            <a:r>
              <a:rPr lang="en-US" altLang="ko-Kore-KR" sz="2400" dirty="0"/>
              <a:t> issues caused by </a:t>
            </a:r>
            <a:r>
              <a:rPr lang="en-US" altLang="ko-Kore-KR" sz="2400" b="1" dirty="0">
                <a:solidFill>
                  <a:srgbClr val="FF0000"/>
                </a:solidFill>
              </a:rPr>
              <a:t>handover problems</a:t>
            </a:r>
            <a:r>
              <a:rPr lang="en-US" altLang="ko-Kore-KR" sz="2400" dirty="0"/>
              <a:t> are also a challenge</a:t>
            </a:r>
          </a:p>
          <a:p>
            <a:r>
              <a:rPr lang="en" altLang="ko-Kore-KR" sz="2400" dirty="0"/>
              <a:t>The authentication protocol for the drones must consider the </a:t>
            </a:r>
            <a:r>
              <a:rPr lang="en" altLang="ko-Kore-KR" sz="2400" b="1" dirty="0">
                <a:solidFill>
                  <a:srgbClr val="FF0000"/>
                </a:solidFill>
              </a:rPr>
              <a:t>handover</a:t>
            </a:r>
            <a:r>
              <a:rPr lang="en" altLang="ko-Kore-KR" sz="2400" dirty="0"/>
              <a:t> and packet loss</a:t>
            </a:r>
          </a:p>
          <a:p>
            <a:r>
              <a:rPr lang="en" altLang="ko-Kore-KR" sz="2400" dirty="0"/>
              <a:t>There were some suggestions before, but they </a:t>
            </a:r>
            <a:r>
              <a:rPr lang="en" altLang="ko-Kore-KR" sz="2400" b="1" u="sng" dirty="0"/>
              <a:t>do not</a:t>
            </a:r>
            <a:r>
              <a:rPr lang="en" altLang="ko-Kore-KR" sz="2400" dirty="0"/>
              <a:t> take into account </a:t>
            </a:r>
            <a:r>
              <a:rPr lang="en" altLang="ko-Kore-KR" sz="2400" b="1" dirty="0">
                <a:solidFill>
                  <a:srgbClr val="FF0000"/>
                </a:solidFill>
              </a:rPr>
              <a:t>packet loss</a:t>
            </a:r>
            <a:r>
              <a:rPr lang="en" altLang="ko-Kore-KR" sz="2400" dirty="0"/>
              <a:t> and </a:t>
            </a:r>
            <a:r>
              <a:rPr lang="en" altLang="ko-Kore-KR" sz="2400" b="1" dirty="0">
                <a:solidFill>
                  <a:srgbClr val="FF0000"/>
                </a:solidFill>
              </a:rPr>
              <a:t>handover</a:t>
            </a:r>
          </a:p>
          <a:p>
            <a:endParaRPr lang="en" altLang="ko-KR" sz="2400" dirty="0"/>
          </a:p>
          <a:p>
            <a:r>
              <a:rPr lang="en-US" altLang="ko-KR" sz="2400" dirty="0"/>
              <a:t>In this paper, the authors propose </a:t>
            </a:r>
            <a:r>
              <a:rPr lang="en-US" altLang="ko-KR" sz="2400" b="1" dirty="0">
                <a:solidFill>
                  <a:srgbClr val="FF0000"/>
                </a:solidFill>
              </a:rPr>
              <a:t>a blockchain-based authentication</a:t>
            </a:r>
            <a:r>
              <a:rPr lang="en-US" altLang="ko-KR" sz="2400" dirty="0"/>
              <a:t> scheme inspired by </a:t>
            </a:r>
            <a:r>
              <a:rPr lang="en-US" altLang="ko-KR" sz="2400" b="1" dirty="0">
                <a:solidFill>
                  <a:srgbClr val="FF0000"/>
                </a:solidFill>
              </a:rPr>
              <a:t>light-weight broadcast authentication protocol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C501F-3390-B0F1-5515-8DB6C065EE2A}"/>
              </a:ext>
            </a:extLst>
          </p:cNvPr>
          <p:cNvSpPr txBox="1"/>
          <p:nvPr/>
        </p:nvSpPr>
        <p:spPr>
          <a:xfrm>
            <a:off x="3689079" y="1333005"/>
            <a:ext cx="1571476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Internet of Drones</a:t>
            </a:r>
            <a:endParaRPr kumimoji="1"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0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Drones and Broadcast Communication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DC92B084-E7F1-DAEE-53C1-C33D9D33C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t="7778" r="60340" b="5694"/>
          <a:stretch/>
        </p:blipFill>
        <p:spPr bwMode="auto">
          <a:xfrm>
            <a:off x="1861821" y="5786919"/>
            <a:ext cx="379775" cy="107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Urban Air Mobility">
            <a:extLst>
              <a:ext uri="{FF2B5EF4-FFF2-40B4-BE49-F238E27FC236}">
                <a16:creationId xmlns:a16="http://schemas.microsoft.com/office/drawing/2014/main" id="{E3FAABC3-62E9-7D61-5F81-D9DFF86BC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9829" y="2496106"/>
            <a:ext cx="1551710" cy="1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FDA8C1C-EB8F-C846-AA40-2BDA2367ED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304227">
            <a:off x="1382277" y="2240596"/>
            <a:ext cx="716473" cy="856461"/>
          </a:xfrm>
          <a:prstGeom prst="rect">
            <a:avLst/>
          </a:prstGeom>
        </p:spPr>
      </p:pic>
      <p:pic>
        <p:nvPicPr>
          <p:cNvPr id="14" name="그래픽 13" descr="WiFi 단색으로 채워진">
            <a:extLst>
              <a:ext uri="{FF2B5EF4-FFF2-40B4-BE49-F238E27FC236}">
                <a16:creationId xmlns:a16="http://schemas.microsoft.com/office/drawing/2014/main" id="{8D580918-202E-53B6-E879-EB788FE27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7016" y="5208661"/>
            <a:ext cx="829383" cy="829383"/>
          </a:xfrm>
          <a:prstGeom prst="rect">
            <a:avLst/>
          </a:prstGeom>
        </p:spPr>
      </p:pic>
      <p:pic>
        <p:nvPicPr>
          <p:cNvPr id="15" name="Picture 2" descr="Urban Air Mobility">
            <a:extLst>
              <a:ext uri="{FF2B5EF4-FFF2-40B4-BE49-F238E27FC236}">
                <a16:creationId xmlns:a16="http://schemas.microsoft.com/office/drawing/2014/main" id="{04912CF7-A924-8386-CB08-93A442562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05" y="4698322"/>
            <a:ext cx="1551710" cy="1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Urban Air Mobility">
            <a:extLst>
              <a:ext uri="{FF2B5EF4-FFF2-40B4-BE49-F238E27FC236}">
                <a16:creationId xmlns:a16="http://schemas.microsoft.com/office/drawing/2014/main" id="{0FBA1177-5F46-04A5-A4F4-D037D9EA4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1202" y="4547262"/>
            <a:ext cx="1551710" cy="1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5AB451E-F3FD-0733-1527-77288E8400A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210688">
            <a:off x="9877256" y="2022350"/>
            <a:ext cx="716473" cy="856461"/>
          </a:xfrm>
          <a:prstGeom prst="rect">
            <a:avLst/>
          </a:prstGeom>
        </p:spPr>
      </p:pic>
      <p:pic>
        <p:nvPicPr>
          <p:cNvPr id="18" name="Picture 2" descr="Urban Air Mobility">
            <a:extLst>
              <a:ext uri="{FF2B5EF4-FFF2-40B4-BE49-F238E27FC236}">
                <a16:creationId xmlns:a16="http://schemas.microsoft.com/office/drawing/2014/main" id="{CCB91BE5-C42A-77BE-27D6-DC6DD3F7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147" y="3551496"/>
            <a:ext cx="1551710" cy="1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5D12FCAC-05D0-ABEB-08D1-0AE564111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t="7778" r="60340" b="5694"/>
          <a:stretch/>
        </p:blipFill>
        <p:spPr bwMode="auto">
          <a:xfrm>
            <a:off x="5491422" y="5786918"/>
            <a:ext cx="379775" cy="107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6F796B4D-E61F-F8A4-3004-13A0CFE15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t="7778" r="60340" b="5694"/>
          <a:stretch/>
        </p:blipFill>
        <p:spPr bwMode="auto">
          <a:xfrm>
            <a:off x="9386928" y="5786919"/>
            <a:ext cx="379775" cy="107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그래픽 20" descr="WiFi 단색으로 채워진">
            <a:extLst>
              <a:ext uri="{FF2B5EF4-FFF2-40B4-BE49-F238E27FC236}">
                <a16:creationId xmlns:a16="http://schemas.microsoft.com/office/drawing/2014/main" id="{A6E03934-066C-1A7F-6C2D-6DEDA06D1A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814432">
            <a:off x="1689200" y="2790197"/>
            <a:ext cx="829383" cy="829383"/>
          </a:xfrm>
          <a:prstGeom prst="rect">
            <a:avLst/>
          </a:prstGeom>
        </p:spPr>
      </p:pic>
      <p:pic>
        <p:nvPicPr>
          <p:cNvPr id="22" name="그래픽 21" descr="WiFi 단색으로 채워진">
            <a:extLst>
              <a:ext uri="{FF2B5EF4-FFF2-40B4-BE49-F238E27FC236}">
                <a16:creationId xmlns:a16="http://schemas.microsoft.com/office/drawing/2014/main" id="{AEB675CE-7D9F-DC43-BF1C-DE85C59F21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1714708">
            <a:off x="9671265" y="2631295"/>
            <a:ext cx="829383" cy="829383"/>
          </a:xfrm>
          <a:prstGeom prst="rect">
            <a:avLst/>
          </a:prstGeom>
        </p:spPr>
      </p:pic>
      <p:pic>
        <p:nvPicPr>
          <p:cNvPr id="24" name="그래픽 23" descr="WiFi 단색으로 채워진">
            <a:extLst>
              <a:ext uri="{FF2B5EF4-FFF2-40B4-BE49-F238E27FC236}">
                <a16:creationId xmlns:a16="http://schemas.microsoft.com/office/drawing/2014/main" id="{61BE2ED0-BFAC-7AEB-3992-780C06B6E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6617" y="5208660"/>
            <a:ext cx="829383" cy="829383"/>
          </a:xfrm>
          <a:prstGeom prst="rect">
            <a:avLst/>
          </a:prstGeom>
        </p:spPr>
      </p:pic>
      <p:pic>
        <p:nvPicPr>
          <p:cNvPr id="25" name="그래픽 24" descr="WiFi 단색으로 채워진">
            <a:extLst>
              <a:ext uri="{FF2B5EF4-FFF2-40B4-BE49-F238E27FC236}">
                <a16:creationId xmlns:a16="http://schemas.microsoft.com/office/drawing/2014/main" id="{989CC2ED-9AF6-5330-9F20-E0BA6A102E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52817" y="5208660"/>
            <a:ext cx="829383" cy="829383"/>
          </a:xfrm>
          <a:prstGeom prst="rect">
            <a:avLst/>
          </a:prstGeom>
        </p:spPr>
      </p:pic>
      <p:pic>
        <p:nvPicPr>
          <p:cNvPr id="26" name="그래픽 25" descr="WiFi 단색으로 채워진">
            <a:extLst>
              <a:ext uri="{FF2B5EF4-FFF2-40B4-BE49-F238E27FC236}">
                <a16:creationId xmlns:a16="http://schemas.microsoft.com/office/drawing/2014/main" id="{1784B19E-3A76-81C0-63BD-912412863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577650">
            <a:off x="3804719" y="2911727"/>
            <a:ext cx="829383" cy="829383"/>
          </a:xfrm>
          <a:prstGeom prst="rect">
            <a:avLst/>
          </a:prstGeom>
        </p:spPr>
      </p:pic>
      <p:pic>
        <p:nvPicPr>
          <p:cNvPr id="27" name="그래픽 26" descr="WiFi 단색으로 채워진">
            <a:extLst>
              <a:ext uri="{FF2B5EF4-FFF2-40B4-BE49-F238E27FC236}">
                <a16:creationId xmlns:a16="http://schemas.microsoft.com/office/drawing/2014/main" id="{907A4797-136F-917A-A3BF-C6D14A3027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3925381" y="4782172"/>
            <a:ext cx="829383" cy="829383"/>
          </a:xfrm>
          <a:prstGeom prst="rect">
            <a:avLst/>
          </a:prstGeom>
        </p:spPr>
      </p:pic>
      <p:pic>
        <p:nvPicPr>
          <p:cNvPr id="28" name="그래픽 27" descr="WiFi 단색으로 채워진">
            <a:extLst>
              <a:ext uri="{FF2B5EF4-FFF2-40B4-BE49-F238E27FC236}">
                <a16:creationId xmlns:a16="http://schemas.microsoft.com/office/drawing/2014/main" id="{12F47409-8E1F-44DD-5434-7C2111DC9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852572" y="3778731"/>
            <a:ext cx="829383" cy="829383"/>
          </a:xfrm>
          <a:prstGeom prst="rect">
            <a:avLst/>
          </a:prstGeom>
        </p:spPr>
      </p:pic>
      <p:pic>
        <p:nvPicPr>
          <p:cNvPr id="29" name="그래픽 28" descr="WiFi 단색으로 채워진">
            <a:extLst>
              <a:ext uri="{FF2B5EF4-FFF2-40B4-BE49-F238E27FC236}">
                <a16:creationId xmlns:a16="http://schemas.microsoft.com/office/drawing/2014/main" id="{461D2828-D98A-7D4D-CFF9-34ED33A4C1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6590865" y="4953214"/>
            <a:ext cx="829383" cy="829383"/>
          </a:xfrm>
          <a:prstGeom prst="rect">
            <a:avLst/>
          </a:prstGeom>
        </p:spPr>
      </p:pic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DB0E9B70-E358-BADC-1E60-6D6438ABFFA6}"/>
              </a:ext>
            </a:extLst>
          </p:cNvPr>
          <p:cNvCxnSpPr>
            <a:cxnSpLocks/>
          </p:cNvCxnSpPr>
          <p:nvPr/>
        </p:nvCxnSpPr>
        <p:spPr>
          <a:xfrm>
            <a:off x="4575353" y="3399335"/>
            <a:ext cx="1025362" cy="28043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132277F4-E3B4-8A7B-D99A-D43B92F3AB5E}"/>
              </a:ext>
            </a:extLst>
          </p:cNvPr>
          <p:cNvCxnSpPr>
            <a:cxnSpLocks/>
          </p:cNvCxnSpPr>
          <p:nvPr/>
        </p:nvCxnSpPr>
        <p:spPr>
          <a:xfrm>
            <a:off x="4288168" y="3734359"/>
            <a:ext cx="343678" cy="71032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B8B33D0F-B893-AB7C-1CDE-0FDD088FC007}"/>
              </a:ext>
            </a:extLst>
          </p:cNvPr>
          <p:cNvCxnSpPr>
            <a:cxnSpLocks/>
          </p:cNvCxnSpPr>
          <p:nvPr/>
        </p:nvCxnSpPr>
        <p:spPr>
          <a:xfrm flipV="1">
            <a:off x="4575353" y="2774281"/>
            <a:ext cx="769074" cy="33069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07178295-3F5D-CD3D-CF85-E176DDFD5A82}"/>
              </a:ext>
            </a:extLst>
          </p:cNvPr>
          <p:cNvGrpSpPr/>
          <p:nvPr/>
        </p:nvGrpSpPr>
        <p:grpSpPr>
          <a:xfrm>
            <a:off x="5595150" y="1870150"/>
            <a:ext cx="1904005" cy="1639353"/>
            <a:chOff x="5602326" y="2518220"/>
            <a:chExt cx="1904005" cy="1639353"/>
          </a:xfrm>
        </p:grpSpPr>
        <p:sp>
          <p:nvSpPr>
            <p:cNvPr id="56" name="모서리가 둥근 직사각형 55">
              <a:extLst>
                <a:ext uri="{FF2B5EF4-FFF2-40B4-BE49-F238E27FC236}">
                  <a16:creationId xmlns:a16="http://schemas.microsoft.com/office/drawing/2014/main" id="{507B05A8-F4FF-C277-D9A2-975A4BBB2419}"/>
                </a:ext>
              </a:extLst>
            </p:cNvPr>
            <p:cNvSpPr/>
            <p:nvPr/>
          </p:nvSpPr>
          <p:spPr>
            <a:xfrm>
              <a:off x="5715487" y="2953613"/>
              <a:ext cx="1685858" cy="1203960"/>
            </a:xfrm>
            <a:prstGeom prst="roundRect">
              <a:avLst>
                <a:gd name="adj" fmla="val 27604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1650D52-7B7D-4C60-6C1F-B861CC3B6B5C}"/>
                </a:ext>
              </a:extLst>
            </p:cNvPr>
            <p:cNvSpPr txBox="1"/>
            <p:nvPr/>
          </p:nvSpPr>
          <p:spPr>
            <a:xfrm>
              <a:off x="5602326" y="3183706"/>
              <a:ext cx="190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none" dirty="0">
                  <a:solidFill>
                    <a:srgbClr val="FF0000"/>
                  </a:solidFill>
                </a:rPr>
                <a:t>Packet Injection</a:t>
              </a:r>
            </a:p>
            <a:p>
              <a:pPr algn="ctr"/>
              <a:r>
                <a:rPr lang="en-US" u="none" dirty="0">
                  <a:solidFill>
                    <a:srgbClr val="FF0000"/>
                  </a:solidFill>
                </a:rPr>
                <a:t>Eavesdropping</a:t>
              </a:r>
            </a:p>
            <a:p>
              <a:pPr algn="ctr"/>
              <a:r>
                <a:rPr lang="en-US" u="none" dirty="0">
                  <a:solidFill>
                    <a:srgbClr val="FF0000"/>
                  </a:solidFill>
                </a:rPr>
                <a:t>…</a:t>
              </a:r>
            </a:p>
          </p:txBody>
        </p:sp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8689F7CF-1B39-EC1E-62AB-21C489BB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834" b="93930" l="9494" r="92089">
                          <a14:foregroundMark x1="86392" y1="7348" x2="86392" y2="7348"/>
                          <a14:foregroundMark x1="89873" y1="16294" x2="89873" y2="16294"/>
                          <a14:foregroundMark x1="88608" y1="52077" x2="88608" y2="52077"/>
                          <a14:foregroundMark x1="89557" y1="52077" x2="89557" y2="52077"/>
                          <a14:foregroundMark x1="53165" y1="90735" x2="53165" y2="90735"/>
                          <a14:foregroundMark x1="51582" y1="94249" x2="51582" y2="94249"/>
                          <a14:foregroundMark x1="92089" y1="20447" x2="92089" y2="20447"/>
                          <a14:foregroundMark x1="87342" y1="8307" x2="85127" y2="7029"/>
                          <a14:backgroundMark x1="19001" y1="3341" x2="20259" y2="3244"/>
                          <a14:backgroundMark x1="14930" y1="3657" x2="15057" y2="3647"/>
                          <a14:backgroundMark x1="14394" y1="3699" x2="14852" y2="3663"/>
                          <a14:backgroundMark x1="80380" y1="7348" x2="83544" y2="5112"/>
                          <a14:backgroundMark x1="84494" y1="2236" x2="85080" y2="2926"/>
                          <a14:backgroundMark x1="19937" y1="6390" x2="19937" y2="7987"/>
                          <a14:backgroundMark x1="8544" y1="10224" x2="13924" y2="4473"/>
                          <a14:backgroundMark x1="15506" y1="2875" x2="12342" y2="6070"/>
                          <a14:backgroundMark x1="12975" y1="4473" x2="11392" y2="7348"/>
                          <a14:backgroundMark x1="87658" y1="3195" x2="85443" y2="3195"/>
                          <a14:backgroundMark x1="79747" y1="4473" x2="84177" y2="3834"/>
                          <a14:backgroundMark x1="87658" y1="3514" x2="84494" y2="41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39638" y="2518220"/>
              <a:ext cx="769074" cy="761771"/>
            </a:xfrm>
            <a:prstGeom prst="rect">
              <a:avLst/>
            </a:prstGeom>
          </p:spPr>
        </p:pic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DF286B4B-D84C-9603-AB94-D668612C05BA}"/>
              </a:ext>
            </a:extLst>
          </p:cNvPr>
          <p:cNvGrpSpPr/>
          <p:nvPr/>
        </p:nvGrpSpPr>
        <p:grpSpPr>
          <a:xfrm>
            <a:off x="5817564" y="3462366"/>
            <a:ext cx="1493341" cy="1372273"/>
            <a:chOff x="5840999" y="3032122"/>
            <a:chExt cx="1493341" cy="1372273"/>
          </a:xfrm>
        </p:grpSpPr>
        <p:cxnSp>
          <p:nvCxnSpPr>
            <p:cNvPr id="61" name="직선 화살표 연결선 60">
              <a:extLst>
                <a:ext uri="{FF2B5EF4-FFF2-40B4-BE49-F238E27FC236}">
                  <a16:creationId xmlns:a16="http://schemas.microsoft.com/office/drawing/2014/main" id="{6C2F44C3-6148-F1C8-F10A-B1039F055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0999" y="3651354"/>
              <a:ext cx="415761" cy="66124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그래픽 74" descr="WiFi 단색으로 채워진">
              <a:extLst>
                <a:ext uri="{FF2B5EF4-FFF2-40B4-BE49-F238E27FC236}">
                  <a16:creationId xmlns:a16="http://schemas.microsoft.com/office/drawing/2014/main" id="{7759333A-FA85-4B14-2A4E-F8CBE8999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0800000">
              <a:off x="6153547" y="3032122"/>
              <a:ext cx="829383" cy="829383"/>
            </a:xfrm>
            <a:prstGeom prst="rect">
              <a:avLst/>
            </a:prstGeom>
          </p:spPr>
        </p:pic>
        <p:cxnSp>
          <p:nvCxnSpPr>
            <p:cNvPr id="79" name="직선 화살표 연결선 78">
              <a:extLst>
                <a:ext uri="{FF2B5EF4-FFF2-40B4-BE49-F238E27FC236}">
                  <a16:creationId xmlns:a16="http://schemas.microsoft.com/office/drawing/2014/main" id="{D8DE8EC1-5744-BF8F-C18E-FDA2D4B8744C}"/>
                </a:ext>
              </a:extLst>
            </p:cNvPr>
            <p:cNvCxnSpPr>
              <a:cxnSpLocks/>
            </p:cNvCxnSpPr>
            <p:nvPr/>
          </p:nvCxnSpPr>
          <p:spPr>
            <a:xfrm>
              <a:off x="6590865" y="3743150"/>
              <a:ext cx="0" cy="66124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화살표 연결선 80">
              <a:extLst>
                <a:ext uri="{FF2B5EF4-FFF2-40B4-BE49-F238E27FC236}">
                  <a16:creationId xmlns:a16="http://schemas.microsoft.com/office/drawing/2014/main" id="{7657327B-E12C-7A8A-BBEB-5154C55A5485}"/>
                </a:ext>
              </a:extLst>
            </p:cNvPr>
            <p:cNvCxnSpPr>
              <a:cxnSpLocks/>
            </p:cNvCxnSpPr>
            <p:nvPr/>
          </p:nvCxnSpPr>
          <p:spPr>
            <a:xfrm>
              <a:off x="6924971" y="3663021"/>
              <a:ext cx="409369" cy="55408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ECA85DE4-7FC8-E658-24C9-E862B18B9C13}"/>
              </a:ext>
            </a:extLst>
          </p:cNvPr>
          <p:cNvGrpSpPr/>
          <p:nvPr/>
        </p:nvGrpSpPr>
        <p:grpSpPr>
          <a:xfrm>
            <a:off x="7340324" y="2411958"/>
            <a:ext cx="1356478" cy="1177884"/>
            <a:chOff x="7340324" y="1981004"/>
            <a:chExt cx="1356478" cy="1177884"/>
          </a:xfrm>
        </p:grpSpPr>
        <p:pic>
          <p:nvPicPr>
            <p:cNvPr id="23" name="그래픽 22" descr="WiFi 단색으로 채워진">
              <a:extLst>
                <a:ext uri="{FF2B5EF4-FFF2-40B4-BE49-F238E27FC236}">
                  <a16:creationId xmlns:a16="http://schemas.microsoft.com/office/drawing/2014/main" id="{8F5C21C4-F8F1-3A79-66B6-3F66D0592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5653447">
              <a:off x="7340324" y="2117587"/>
              <a:ext cx="829383" cy="829383"/>
            </a:xfrm>
            <a:prstGeom prst="rect">
              <a:avLst/>
            </a:prstGeom>
          </p:spPr>
        </p:pic>
        <p:cxnSp>
          <p:nvCxnSpPr>
            <p:cNvPr id="59" name="직선 화살표 연결선 58">
              <a:extLst>
                <a:ext uri="{FF2B5EF4-FFF2-40B4-BE49-F238E27FC236}">
                  <a16:creationId xmlns:a16="http://schemas.microsoft.com/office/drawing/2014/main" id="{DC0B2C1D-B229-9577-239B-28729B9594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3873" y="1981004"/>
              <a:ext cx="529729" cy="249906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화살표 연결선 84">
              <a:extLst>
                <a:ext uri="{FF2B5EF4-FFF2-40B4-BE49-F238E27FC236}">
                  <a16:creationId xmlns:a16="http://schemas.microsoft.com/office/drawing/2014/main" id="{DE02EC1D-7237-78D5-C642-4C0AAC7BF248}"/>
                </a:ext>
              </a:extLst>
            </p:cNvPr>
            <p:cNvCxnSpPr>
              <a:cxnSpLocks/>
            </p:cNvCxnSpPr>
            <p:nvPr/>
          </p:nvCxnSpPr>
          <p:spPr>
            <a:xfrm>
              <a:off x="7966063" y="2859283"/>
              <a:ext cx="480078" cy="29960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화살표 연결선 86">
              <a:extLst>
                <a:ext uri="{FF2B5EF4-FFF2-40B4-BE49-F238E27FC236}">
                  <a16:creationId xmlns:a16="http://schemas.microsoft.com/office/drawing/2014/main" id="{4CE516DE-E974-C135-56D7-E207D8BECDDE}"/>
                </a:ext>
              </a:extLst>
            </p:cNvPr>
            <p:cNvCxnSpPr>
              <a:cxnSpLocks/>
            </p:cNvCxnSpPr>
            <p:nvPr/>
          </p:nvCxnSpPr>
          <p:spPr>
            <a:xfrm>
              <a:off x="8104442" y="2554743"/>
              <a:ext cx="59236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모서리가 둥근 직사각형 73">
            <a:extLst>
              <a:ext uri="{FF2B5EF4-FFF2-40B4-BE49-F238E27FC236}">
                <a16:creationId xmlns:a16="http://schemas.microsoft.com/office/drawing/2014/main" id="{CCCFF842-70E3-1CCD-4603-0BE4F1FBADC1}"/>
              </a:ext>
            </a:extLst>
          </p:cNvPr>
          <p:cNvSpPr/>
          <p:nvPr/>
        </p:nvSpPr>
        <p:spPr bwMode="auto">
          <a:xfrm>
            <a:off x="2670314" y="3668174"/>
            <a:ext cx="6851373" cy="690697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37" tIns="45719" rIns="91437" bIns="45719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tabLst/>
            </a:pPr>
            <a:r>
              <a:rPr lang="en-US" altLang="ko-KR" sz="3200" b="1" u="none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Source authentication is required</a:t>
            </a:r>
            <a:endParaRPr kumimoji="0" lang="ko-KR" altLang="en-US" sz="3200" b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1" u="sng" dirty="0"/>
              <a:t>The micro version</a:t>
            </a:r>
            <a:r>
              <a:rPr lang="en-US" altLang="ko-KR" sz="2400" dirty="0"/>
              <a:t> of the Tesla</a:t>
            </a:r>
          </a:p>
          <a:p>
            <a:pPr>
              <a:buFont typeface="Wingdings" pitchFamily="2" charset="2"/>
              <a:buChar char="ü"/>
            </a:pPr>
            <a:r>
              <a:rPr lang="ko-KR" altLang="en-US" sz="2400" dirty="0"/>
              <a:t> </a:t>
            </a:r>
            <a:r>
              <a:rPr lang="en-US" altLang="ko-KR" sz="2400" dirty="0"/>
              <a:t>Designed for resource-constrained networks</a:t>
            </a:r>
          </a:p>
          <a:p>
            <a:pPr>
              <a:buFont typeface="Wingdings" pitchFamily="2" charset="2"/>
              <a:buChar char="ü"/>
            </a:pPr>
            <a:r>
              <a:rPr lang="ko-KR" altLang="en-US" sz="2400" dirty="0"/>
              <a:t> </a:t>
            </a:r>
            <a:r>
              <a:rPr lang="en-US" altLang="ko-KR" sz="2400" b="1" dirty="0">
                <a:solidFill>
                  <a:srgbClr val="FF0000"/>
                </a:solidFill>
              </a:rPr>
              <a:t>Computationally expensive digital signatures have been removed</a:t>
            </a:r>
          </a:p>
          <a:p>
            <a:pPr>
              <a:buFont typeface="Wingdings" pitchFamily="2" charset="2"/>
              <a:buChar char="ü"/>
            </a:pPr>
            <a:r>
              <a:rPr lang="ko-KR" altLang="en-US" sz="2400" dirty="0"/>
              <a:t> </a:t>
            </a:r>
            <a:r>
              <a:rPr lang="en-US" altLang="ko-KR" sz="2400" dirty="0"/>
              <a:t>Delivers the initial key in the key chain</a:t>
            </a:r>
            <a:r>
              <a:rPr lang="ko-KR" altLang="en-US" sz="2400" dirty="0"/>
              <a:t> </a:t>
            </a:r>
            <a:r>
              <a:rPr lang="en-US" altLang="ko-KR" sz="2400" b="1" u="sng" dirty="0"/>
              <a:t>by unicast</a:t>
            </a:r>
            <a:r>
              <a:rPr lang="en-US" altLang="ko-KR" sz="2400" dirty="0"/>
              <a:t> to all receivers, reducing the</a:t>
            </a:r>
            <a:br>
              <a:rPr lang="en-US" altLang="ko-KR" sz="2400" dirty="0"/>
            </a:br>
            <a:r>
              <a:rPr lang="en-US" altLang="ko-KR" sz="2400" dirty="0"/>
              <a:t>  size of transmitted packets compared to the Tesla</a:t>
            </a:r>
          </a:p>
          <a:p>
            <a:pPr>
              <a:buFont typeface="Wingdings" pitchFamily="2" charset="2"/>
              <a:buChar char="ü"/>
            </a:pPr>
            <a:endParaRPr lang="en-US" altLang="ko-KR" sz="2400" dirty="0"/>
          </a:p>
          <a:p>
            <a:pPr>
              <a:buFont typeface="Wingdings" pitchFamily="2" charset="2"/>
              <a:buChar char="Ø"/>
            </a:pPr>
            <a:r>
              <a:rPr lang="ko-KR" altLang="en-US" sz="2400" dirty="0"/>
              <a:t> </a:t>
            </a:r>
            <a:r>
              <a:rPr lang="en-US" altLang="ko-KR" sz="2400" dirty="0"/>
              <a:t>The unicast can cause network overhead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400" dirty="0">
                <a:sym typeface="Wingdings" pitchFamily="2" charset="2"/>
              </a:rPr>
              <a:t> </a:t>
            </a:r>
            <a:r>
              <a:rPr lang="en-US" altLang="ko-KR" sz="2400" dirty="0">
                <a:sym typeface="Wingdings" pitchFamily="2" charset="2"/>
              </a:rPr>
              <a:t>The number of keys is finite, so a mechanism for refreshing keys is required</a:t>
            </a:r>
          </a:p>
          <a:p>
            <a:pPr>
              <a:buFont typeface="Wingdings" pitchFamily="2" charset="2"/>
              <a:buChar char="ü"/>
            </a:pPr>
            <a:endParaRPr lang="en-US" altLang="ko-KR" sz="2400" dirty="0"/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ECB540AE-62EA-98A3-9440-29C04E7A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1769"/>
          </a:xfrm>
        </p:spPr>
        <p:txBody>
          <a:bodyPr/>
          <a:lstStyle/>
          <a:p>
            <a:r>
              <a:rPr kumimoji="1" lang="en-US" altLang="en-US" dirty="0"/>
              <a:t>Secure Broadcast Communication</a:t>
            </a:r>
            <a:br>
              <a:rPr kumimoji="1" lang="en-US" altLang="en-US" dirty="0"/>
            </a:br>
            <a:r>
              <a:rPr kumimoji="1" lang="en-US" altLang="en-US" sz="2400" dirty="0"/>
              <a:t>&gt; </a:t>
            </a:r>
            <a:r>
              <a:rPr kumimoji="1" lang="el-GR" altLang="en-US" sz="2400" dirty="0"/>
              <a:t>μ</a:t>
            </a:r>
            <a:r>
              <a:rPr kumimoji="1" lang="en-US" altLang="en-US" sz="2400" dirty="0"/>
              <a:t>Tesla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82819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417CE-347F-B76E-BE2E-819EDEDFA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7255C56-A677-E308-A093-4652B72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5588" y="6367098"/>
            <a:ext cx="2743200" cy="365125"/>
          </a:xfrm>
        </p:spPr>
        <p:txBody>
          <a:bodyPr/>
          <a:lstStyle/>
          <a:p>
            <a:fld id="{B53EF1ED-EB34-FD49-967D-BE73EC6979A1}" type="slidenum">
              <a:rPr kumimoji="1" lang="ko-Kore-KR" altLang="en-US" smtClean="0"/>
              <a:t>6</a:t>
            </a:fld>
            <a:endParaRPr kumimoji="1" lang="ko-Kore-KR" altLang="en-US"/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D7DE87FC-091E-C91C-2BD7-0F5845B2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1769"/>
          </a:xfrm>
        </p:spPr>
        <p:txBody>
          <a:bodyPr/>
          <a:lstStyle/>
          <a:p>
            <a:r>
              <a:rPr kumimoji="1" lang="en-US" altLang="en-US" dirty="0"/>
              <a:t>Secure Broadcast Communication</a:t>
            </a:r>
            <a:br>
              <a:rPr kumimoji="1" lang="en-US" altLang="en-US" dirty="0"/>
            </a:br>
            <a:r>
              <a:rPr kumimoji="1" lang="en-US" altLang="en-US" sz="2400" dirty="0"/>
              <a:t>&gt; </a:t>
            </a:r>
            <a:r>
              <a:rPr kumimoji="1" lang="el-GR" altLang="en-US" sz="2400" dirty="0"/>
              <a:t>μ</a:t>
            </a:r>
            <a:r>
              <a:rPr kumimoji="1" lang="en-US" altLang="en-US" sz="2400" dirty="0"/>
              <a:t>Tesla</a:t>
            </a:r>
            <a:endParaRPr kumimoji="1" lang="ko-Kore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01382BA8-842F-4F16-47CB-FE158810B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09303"/>
              </p:ext>
            </p:extLst>
          </p:nvPr>
        </p:nvGraphicFramePr>
        <p:xfrm>
          <a:off x="890829" y="1937466"/>
          <a:ext cx="8955430" cy="3757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1086">
                  <a:extLst>
                    <a:ext uri="{9D8B030D-6E8A-4147-A177-3AD203B41FA5}">
                      <a16:colId xmlns:a16="http://schemas.microsoft.com/office/drawing/2014/main" val="1280372770"/>
                    </a:ext>
                  </a:extLst>
                </a:gridCol>
                <a:gridCol w="1791086">
                  <a:extLst>
                    <a:ext uri="{9D8B030D-6E8A-4147-A177-3AD203B41FA5}">
                      <a16:colId xmlns:a16="http://schemas.microsoft.com/office/drawing/2014/main" val="3287714710"/>
                    </a:ext>
                  </a:extLst>
                </a:gridCol>
                <a:gridCol w="1791086">
                  <a:extLst>
                    <a:ext uri="{9D8B030D-6E8A-4147-A177-3AD203B41FA5}">
                      <a16:colId xmlns:a16="http://schemas.microsoft.com/office/drawing/2014/main" val="1484498148"/>
                    </a:ext>
                  </a:extLst>
                </a:gridCol>
                <a:gridCol w="1791086">
                  <a:extLst>
                    <a:ext uri="{9D8B030D-6E8A-4147-A177-3AD203B41FA5}">
                      <a16:colId xmlns:a16="http://schemas.microsoft.com/office/drawing/2014/main" val="2736073328"/>
                    </a:ext>
                  </a:extLst>
                </a:gridCol>
                <a:gridCol w="1791086">
                  <a:extLst>
                    <a:ext uri="{9D8B030D-6E8A-4147-A177-3AD203B41FA5}">
                      <a16:colId xmlns:a16="http://schemas.microsoft.com/office/drawing/2014/main" val="523203414"/>
                    </a:ext>
                  </a:extLst>
                </a:gridCol>
              </a:tblGrid>
              <a:tr h="93930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828650"/>
                  </a:ext>
                </a:extLst>
              </a:tr>
              <a:tr h="939309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7605"/>
                  </a:ext>
                </a:extLst>
              </a:tr>
              <a:tr h="93930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373091"/>
                  </a:ext>
                </a:extLst>
              </a:tr>
              <a:tr h="93930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4623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E1F1FA-B59A-EC34-6159-34F797D9F17D}"/>
              </a:ext>
            </a:extLst>
          </p:cNvPr>
          <p:cNvSpPr txBox="1"/>
          <p:nvPr/>
        </p:nvSpPr>
        <p:spPr>
          <a:xfrm>
            <a:off x="9891914" y="1926018"/>
            <a:ext cx="10965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dirty="0"/>
              <a:t>Secret</a:t>
            </a:r>
          </a:p>
          <a:p>
            <a:r>
              <a:rPr kumimoji="1" lang="en-US" altLang="ko-KR" sz="2800" dirty="0"/>
              <a:t>Keys</a:t>
            </a:r>
            <a:endParaRPr kumimoji="1" lang="ko-KR" altLang="en-US" sz="2800" dirty="0"/>
          </a:p>
        </p:txBody>
      </p:sp>
      <p:sp>
        <p:nvSpPr>
          <p:cNvPr id="8" name="오른쪽 화살표[R] 7">
            <a:extLst>
              <a:ext uri="{FF2B5EF4-FFF2-40B4-BE49-F238E27FC236}">
                <a16:creationId xmlns:a16="http://schemas.microsoft.com/office/drawing/2014/main" id="{E6803600-233F-A912-3C0F-5547ACFE21E3}"/>
              </a:ext>
            </a:extLst>
          </p:cNvPr>
          <p:cNvSpPr/>
          <p:nvPr/>
        </p:nvSpPr>
        <p:spPr>
          <a:xfrm flipH="1">
            <a:off x="7759194" y="2238451"/>
            <a:ext cx="709574" cy="40233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4965A-A726-602A-51AE-76F57A3F2E81}"/>
                  </a:ext>
                </a:extLst>
              </p:cNvPr>
              <p:cNvSpPr txBox="1"/>
              <p:nvPr/>
            </p:nvSpPr>
            <p:spPr>
              <a:xfrm>
                <a:off x="8727644" y="2147989"/>
                <a:ext cx="6713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ko-KR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1" lang="ko-KR" alt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4965A-A726-602A-51AE-76F57A3F2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644" y="2147989"/>
                <a:ext cx="671338" cy="553998"/>
              </a:xfrm>
              <a:prstGeom prst="rect">
                <a:avLst/>
              </a:prstGeom>
              <a:blipFill>
                <a:blip r:embed="rId3"/>
                <a:stretch>
                  <a:fillRect l="-14815" r="-3704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6A49A4-9B48-A6FF-06C0-EA43401F658E}"/>
                  </a:ext>
                </a:extLst>
              </p:cNvPr>
              <p:cNvSpPr txBox="1"/>
              <p:nvPr/>
            </p:nvSpPr>
            <p:spPr>
              <a:xfrm>
                <a:off x="6651062" y="2103165"/>
                <a:ext cx="111216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ko-KR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ko-KR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ko-KR" alt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6A49A4-9B48-A6FF-06C0-EA43401F6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062" y="2103165"/>
                <a:ext cx="1112164" cy="553998"/>
              </a:xfrm>
              <a:prstGeom prst="rect">
                <a:avLst/>
              </a:prstGeom>
              <a:blipFill>
                <a:blip r:embed="rId4"/>
                <a:stretch>
                  <a:fillRect l="-7865" r="-2247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9116E9-EFBF-ABC7-588A-3153638AAA5D}"/>
                  </a:ext>
                </a:extLst>
              </p:cNvPr>
              <p:cNvSpPr txBox="1"/>
              <p:nvPr/>
            </p:nvSpPr>
            <p:spPr>
              <a:xfrm>
                <a:off x="8064427" y="1883284"/>
                <a:ext cx="4043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ko-KR" alt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9116E9-EFBF-ABC7-588A-3153638AA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427" y="1883284"/>
                <a:ext cx="404341" cy="553998"/>
              </a:xfrm>
              <a:prstGeom prst="rect">
                <a:avLst/>
              </a:prstGeom>
              <a:blipFill>
                <a:blip r:embed="rId5"/>
                <a:stretch>
                  <a:fillRect l="-28125" r="-21875" b="-68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오른쪽 화살표[R] 12">
            <a:extLst>
              <a:ext uri="{FF2B5EF4-FFF2-40B4-BE49-F238E27FC236}">
                <a16:creationId xmlns:a16="http://schemas.microsoft.com/office/drawing/2014/main" id="{772DF932-A6DF-96F8-0C7B-01E629837353}"/>
              </a:ext>
            </a:extLst>
          </p:cNvPr>
          <p:cNvSpPr/>
          <p:nvPr/>
        </p:nvSpPr>
        <p:spPr>
          <a:xfrm flipH="1">
            <a:off x="5856523" y="2254828"/>
            <a:ext cx="709574" cy="40233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76C385-FBE3-1131-14FC-1298AA4A775F}"/>
                  </a:ext>
                </a:extLst>
              </p:cNvPr>
              <p:cNvSpPr txBox="1"/>
              <p:nvPr/>
            </p:nvSpPr>
            <p:spPr>
              <a:xfrm>
                <a:off x="6161756" y="1899661"/>
                <a:ext cx="4043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ko-KR" alt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76C385-FBE3-1131-14FC-1298AA4A7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756" y="1899661"/>
                <a:ext cx="404341" cy="553998"/>
              </a:xfrm>
              <a:prstGeom prst="rect">
                <a:avLst/>
              </a:prstGeom>
              <a:blipFill>
                <a:blip r:embed="rId6"/>
                <a:stretch>
                  <a:fillRect l="-25000" r="-21875" b="-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5130FC-C1DD-F7CE-4AAF-78B838C821F6}"/>
                  </a:ext>
                </a:extLst>
              </p:cNvPr>
              <p:cNvSpPr txBox="1"/>
              <p:nvPr/>
            </p:nvSpPr>
            <p:spPr>
              <a:xfrm>
                <a:off x="5113616" y="2043666"/>
                <a:ext cx="4520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3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ko-KR" alt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5130FC-C1DD-F7CE-4AAF-78B838C82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616" y="2043666"/>
                <a:ext cx="45204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오른쪽 화살표[R] 18">
            <a:extLst>
              <a:ext uri="{FF2B5EF4-FFF2-40B4-BE49-F238E27FC236}">
                <a16:creationId xmlns:a16="http://schemas.microsoft.com/office/drawing/2014/main" id="{4D9AC550-D568-9367-D99E-EC1C6F5A4650}"/>
              </a:ext>
            </a:extLst>
          </p:cNvPr>
          <p:cNvSpPr/>
          <p:nvPr/>
        </p:nvSpPr>
        <p:spPr>
          <a:xfrm flipH="1">
            <a:off x="4075434" y="2256574"/>
            <a:ext cx="709574" cy="40233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62C58E-1E2A-0A61-61C7-E3380CA0392D}"/>
                  </a:ext>
                </a:extLst>
              </p:cNvPr>
              <p:cNvSpPr txBox="1"/>
              <p:nvPr/>
            </p:nvSpPr>
            <p:spPr>
              <a:xfrm>
                <a:off x="3318110" y="2135918"/>
                <a:ext cx="60414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ko-K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ko-KR" altLang="en-US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62C58E-1E2A-0A61-61C7-E3380CA03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10" y="2135918"/>
                <a:ext cx="604140" cy="553998"/>
              </a:xfrm>
              <a:prstGeom prst="rect">
                <a:avLst/>
              </a:prstGeom>
              <a:blipFill>
                <a:blip r:embed="rId8"/>
                <a:stretch>
                  <a:fillRect l="-16667" r="-6250" b="-159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090F9B-B8D5-0610-8514-27FCCFD9A628}"/>
                  </a:ext>
                </a:extLst>
              </p:cNvPr>
              <p:cNvSpPr txBox="1"/>
              <p:nvPr/>
            </p:nvSpPr>
            <p:spPr>
              <a:xfrm>
                <a:off x="4380667" y="1901407"/>
                <a:ext cx="4043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ko-KR" altLang="en-US" sz="3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090F9B-B8D5-0610-8514-27FCCFD9A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667" y="1901407"/>
                <a:ext cx="404341" cy="553998"/>
              </a:xfrm>
              <a:prstGeom prst="rect">
                <a:avLst/>
              </a:prstGeom>
              <a:blipFill>
                <a:blip r:embed="rId9"/>
                <a:stretch>
                  <a:fillRect l="-28125" r="-21875" b="-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오른쪽 화살표[R] 21">
            <a:extLst>
              <a:ext uri="{FF2B5EF4-FFF2-40B4-BE49-F238E27FC236}">
                <a16:creationId xmlns:a16="http://schemas.microsoft.com/office/drawing/2014/main" id="{F5E38F60-0490-C9AC-093D-7DD602EAC87D}"/>
              </a:ext>
            </a:extLst>
          </p:cNvPr>
          <p:cNvSpPr/>
          <p:nvPr/>
        </p:nvSpPr>
        <p:spPr>
          <a:xfrm flipH="1">
            <a:off x="2296236" y="2270592"/>
            <a:ext cx="709574" cy="40233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F9F1FD-4A12-9DD5-5C22-8B9605E96D2A}"/>
                  </a:ext>
                </a:extLst>
              </p:cNvPr>
              <p:cNvSpPr txBox="1"/>
              <p:nvPr/>
            </p:nvSpPr>
            <p:spPr>
              <a:xfrm>
                <a:off x="1509652" y="2149936"/>
                <a:ext cx="5934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ko-K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ko-KR" alt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F9F1FD-4A12-9DD5-5C22-8B9605E96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52" y="2149936"/>
                <a:ext cx="593432" cy="553998"/>
              </a:xfrm>
              <a:prstGeom prst="rect">
                <a:avLst/>
              </a:prstGeom>
              <a:blipFill>
                <a:blip r:embed="rId10"/>
                <a:stretch>
                  <a:fillRect l="-19149" r="-6383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4609D4-C87E-FD71-98FF-A420858E495A}"/>
                  </a:ext>
                </a:extLst>
              </p:cNvPr>
              <p:cNvSpPr txBox="1"/>
              <p:nvPr/>
            </p:nvSpPr>
            <p:spPr>
              <a:xfrm>
                <a:off x="2601469" y="1915425"/>
                <a:ext cx="4043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kumimoji="1" lang="ko-KR" altLang="en-US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4609D4-C87E-FD71-98FF-A420858E4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69" y="1915425"/>
                <a:ext cx="404341" cy="553998"/>
              </a:xfrm>
              <a:prstGeom prst="rect">
                <a:avLst/>
              </a:prstGeom>
              <a:blipFill>
                <a:blip r:embed="rId11"/>
                <a:stretch>
                  <a:fillRect l="-24242" r="-21212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40E43F5-7D7B-C059-2B03-57B83A8342D4}"/>
              </a:ext>
            </a:extLst>
          </p:cNvPr>
          <p:cNvSpPr txBox="1"/>
          <p:nvPr/>
        </p:nvSpPr>
        <p:spPr>
          <a:xfrm>
            <a:off x="9917188" y="3126913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dirty="0"/>
              <a:t>Timeline</a:t>
            </a:r>
            <a:endParaRPr kumimoji="1" lang="ko-KR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FCE41F-A18D-A690-5897-6C6328C09A64}"/>
                  </a:ext>
                </a:extLst>
              </p:cNvPr>
              <p:cNvSpPr txBox="1"/>
              <p:nvPr/>
            </p:nvSpPr>
            <p:spPr>
              <a:xfrm>
                <a:off x="8720329" y="3088820"/>
                <a:ext cx="4537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3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1" lang="ko-KR" altLang="en-US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FCE41F-A18D-A690-5897-6C6328C09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329" y="3088820"/>
                <a:ext cx="453714" cy="553998"/>
              </a:xfrm>
              <a:prstGeom prst="rect">
                <a:avLst/>
              </a:prstGeom>
              <a:blipFill>
                <a:blip r:embed="rId12"/>
                <a:stretch>
                  <a:fillRect l="-21622" r="-18919" b="-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C96C5B-4F54-FB68-3CF8-8F2CE7CDBF8F}"/>
                  </a:ext>
                </a:extLst>
              </p:cNvPr>
              <p:cNvSpPr txBox="1"/>
              <p:nvPr/>
            </p:nvSpPr>
            <p:spPr>
              <a:xfrm>
                <a:off x="6844833" y="3088820"/>
                <a:ext cx="72462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ko-KR" sz="3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ko-KR" sz="3600" dirty="0"/>
                  <a:t>-1</a:t>
                </a:r>
                <a:endParaRPr kumimoji="1" lang="ko-KR" altLang="en-US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C96C5B-4F54-FB68-3CF8-8F2CE7CDB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833" y="3088820"/>
                <a:ext cx="724622" cy="553998"/>
              </a:xfrm>
              <a:prstGeom prst="rect">
                <a:avLst/>
              </a:prstGeom>
              <a:blipFill>
                <a:blip r:embed="rId13"/>
                <a:stretch>
                  <a:fillRect l="-22414" t="-24444" r="-36207" b="-4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26246C5-6DC0-9E0C-B3B2-0EB4ECE2B0D7}"/>
                  </a:ext>
                </a:extLst>
              </p:cNvPr>
              <p:cNvSpPr txBox="1"/>
              <p:nvPr/>
            </p:nvSpPr>
            <p:spPr>
              <a:xfrm>
                <a:off x="3440643" y="3088820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3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ko-KR" altLang="en-US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26246C5-6DC0-9E0C-B3B2-0EB4ECE2B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643" y="3088820"/>
                <a:ext cx="359073" cy="553998"/>
              </a:xfrm>
              <a:prstGeom prst="rect">
                <a:avLst/>
              </a:prstGeom>
              <a:blipFill>
                <a:blip r:embed="rId14"/>
                <a:stretch>
                  <a:fillRect l="-23333" r="-26667" b="-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3CB3E5-0CC6-BBAF-D2AB-44FA1B5F26D3}"/>
                  </a:ext>
                </a:extLst>
              </p:cNvPr>
              <p:cNvSpPr txBox="1"/>
              <p:nvPr/>
            </p:nvSpPr>
            <p:spPr>
              <a:xfrm>
                <a:off x="1626831" y="3088820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ko-KR" altLang="en-US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3CB3E5-0CC6-BBAF-D2AB-44FA1B5F2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831" y="3088820"/>
                <a:ext cx="359073" cy="553998"/>
              </a:xfrm>
              <a:prstGeom prst="rect">
                <a:avLst/>
              </a:prstGeom>
              <a:blipFill>
                <a:blip r:embed="rId15"/>
                <a:stretch>
                  <a:fillRect l="-27586" r="-27586" b="-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EC706F-F677-76C7-886F-414709068459}"/>
                  </a:ext>
                </a:extLst>
              </p:cNvPr>
              <p:cNvSpPr txBox="1"/>
              <p:nvPr/>
            </p:nvSpPr>
            <p:spPr>
              <a:xfrm>
                <a:off x="5113616" y="2979095"/>
                <a:ext cx="4520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3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ko-KR" altLang="en-US" sz="3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EC706F-F677-76C7-886F-414709068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616" y="2979095"/>
                <a:ext cx="452047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F20495B-28BE-9BDB-C40C-C98D039E1828}"/>
              </a:ext>
            </a:extLst>
          </p:cNvPr>
          <p:cNvSpPr txBox="1"/>
          <p:nvPr/>
        </p:nvSpPr>
        <p:spPr>
          <a:xfrm>
            <a:off x="9917188" y="4072269"/>
            <a:ext cx="1134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dirty="0"/>
              <a:t>Packet</a:t>
            </a:r>
            <a:endParaRPr kumimoji="1" lang="ko-KR" altLang="en-US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C40578-5AD0-FF48-B305-94EE74927291}"/>
              </a:ext>
            </a:extLst>
          </p:cNvPr>
          <p:cNvSpPr txBox="1"/>
          <p:nvPr/>
        </p:nvSpPr>
        <p:spPr>
          <a:xfrm>
            <a:off x="11208512" y="4131388"/>
            <a:ext cx="615553" cy="14875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ko-KR" sz="2800" dirty="0"/>
              <a:t>RECEIVER</a:t>
            </a:r>
            <a:endParaRPr kumimoji="1" lang="ko-KR" altLang="en-US" sz="2800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E408618-9D5F-20B3-E9E4-93BC17408040}"/>
              </a:ext>
            </a:extLst>
          </p:cNvPr>
          <p:cNvSpPr/>
          <p:nvPr/>
        </p:nvSpPr>
        <p:spPr>
          <a:xfrm>
            <a:off x="890829" y="3708807"/>
            <a:ext cx="10820806" cy="1975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640354-B746-786E-08FD-10DFFA20463F}"/>
              </a:ext>
            </a:extLst>
          </p:cNvPr>
          <p:cNvSpPr txBox="1"/>
          <p:nvPr/>
        </p:nvSpPr>
        <p:spPr>
          <a:xfrm>
            <a:off x="9917188" y="4761276"/>
            <a:ext cx="1250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dirty="0"/>
              <a:t>Arrived</a:t>
            </a:r>
            <a:br>
              <a:rPr kumimoji="1" lang="en-US" altLang="ko-KR" sz="2800" dirty="0"/>
            </a:br>
            <a:r>
              <a:rPr kumimoji="1" lang="en-US" altLang="ko-KR" sz="2800" dirty="0"/>
              <a:t>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5EEC9F-0C69-D1EF-8A1D-89777969B1A1}"/>
                  </a:ext>
                </a:extLst>
              </p:cNvPr>
              <p:cNvSpPr txBox="1"/>
              <p:nvPr/>
            </p:nvSpPr>
            <p:spPr>
              <a:xfrm>
                <a:off x="3092273" y="4938538"/>
                <a:ext cx="5934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ko-K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ko-KR" altLang="en-US" sz="3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5EEC9F-0C69-D1EF-8A1D-89777969B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273" y="4938538"/>
                <a:ext cx="593432" cy="553998"/>
              </a:xfrm>
              <a:prstGeom prst="rect">
                <a:avLst/>
              </a:prstGeom>
              <a:blipFill>
                <a:blip r:embed="rId22"/>
                <a:stretch>
                  <a:fillRect l="-16667" r="-6250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3405B4-0324-D792-7D10-4347A9CAE1F8}"/>
                  </a:ext>
                </a:extLst>
              </p:cNvPr>
              <p:cNvSpPr txBox="1"/>
              <p:nvPr/>
            </p:nvSpPr>
            <p:spPr>
              <a:xfrm>
                <a:off x="4961523" y="4938538"/>
                <a:ext cx="60414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ko-K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ko-KR" altLang="en-US" sz="3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3405B4-0324-D792-7D10-4347A9CAE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523" y="4938538"/>
                <a:ext cx="604140" cy="553998"/>
              </a:xfrm>
              <a:prstGeom prst="rect">
                <a:avLst/>
              </a:prstGeom>
              <a:blipFill>
                <a:blip r:embed="rId23"/>
                <a:stretch>
                  <a:fillRect l="-16327" r="-6122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8934D6A-7013-2F9A-FFA1-1401449B8AFD}"/>
                  </a:ext>
                </a:extLst>
              </p:cNvPr>
              <p:cNvSpPr txBox="1"/>
              <p:nvPr/>
            </p:nvSpPr>
            <p:spPr>
              <a:xfrm>
                <a:off x="8507231" y="4938538"/>
                <a:ext cx="111216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ko-KR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ko-KR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ko-KR" altLang="en-US" sz="3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8934D6A-7013-2F9A-FFA1-1401449B8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231" y="4938538"/>
                <a:ext cx="1112164" cy="553998"/>
              </a:xfrm>
              <a:prstGeom prst="rect">
                <a:avLst/>
              </a:prstGeom>
              <a:blipFill>
                <a:blip r:embed="rId24"/>
                <a:stretch>
                  <a:fillRect l="-10227" r="-3409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D6DA4063-F25F-BFBE-8498-C6B08158C605}"/>
              </a:ext>
            </a:extLst>
          </p:cNvPr>
          <p:cNvCxnSpPr>
            <a:cxnSpLocks/>
            <a:stCxn id="42" idx="1"/>
          </p:cNvCxnSpPr>
          <p:nvPr/>
        </p:nvCxnSpPr>
        <p:spPr>
          <a:xfrm flipH="1" flipV="1">
            <a:off x="2253082" y="4581702"/>
            <a:ext cx="839191" cy="6338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51918282-F099-417D-ECC5-B53A3F99F921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4209781" y="4581703"/>
            <a:ext cx="751742" cy="6338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C85B443-CBF5-FE27-515E-C4CEBFBDA849}"/>
              </a:ext>
            </a:extLst>
          </p:cNvPr>
          <p:cNvSpPr txBox="1"/>
          <p:nvPr/>
        </p:nvSpPr>
        <p:spPr>
          <a:xfrm rot="2432824">
            <a:off x="4106884" y="481491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>
                <a:solidFill>
                  <a:srgbClr val="FF0000"/>
                </a:solidFill>
              </a:rPr>
              <a:t>Auth</a:t>
            </a:r>
            <a:endParaRPr kumimoji="1"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245BF89-C28F-1265-46DE-5B4188E4B9FC}"/>
              </a:ext>
            </a:extLst>
          </p:cNvPr>
          <p:cNvSpPr txBox="1"/>
          <p:nvPr/>
        </p:nvSpPr>
        <p:spPr>
          <a:xfrm rot="1656382">
            <a:off x="7255651" y="4864843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>
                <a:solidFill>
                  <a:srgbClr val="FF0000"/>
                </a:solidFill>
              </a:rPr>
              <a:t>Auth</a:t>
            </a:r>
            <a:endParaRPr kumimoji="1"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1F4FEE7D-DA2C-58B1-8101-D2C23A7295D3}"/>
              </a:ext>
            </a:extLst>
          </p:cNvPr>
          <p:cNvCxnSpPr>
            <a:cxnSpLocks/>
            <a:stCxn id="44" idx="1"/>
          </p:cNvCxnSpPr>
          <p:nvPr/>
        </p:nvCxnSpPr>
        <p:spPr>
          <a:xfrm flipH="1" flipV="1">
            <a:off x="6908965" y="4525885"/>
            <a:ext cx="1598266" cy="6896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5585CE22-5091-B38F-B6D4-83012B83D9E0}"/>
              </a:ext>
            </a:extLst>
          </p:cNvPr>
          <p:cNvGrpSpPr/>
          <p:nvPr/>
        </p:nvGrpSpPr>
        <p:grpSpPr>
          <a:xfrm>
            <a:off x="3343012" y="5549479"/>
            <a:ext cx="1861735" cy="824324"/>
            <a:chOff x="3343012" y="5549479"/>
            <a:chExt cx="1861735" cy="824324"/>
          </a:xfrm>
        </p:grpSpPr>
        <p:cxnSp>
          <p:nvCxnSpPr>
            <p:cNvPr id="65" name="직선 화살표 연결선 64">
              <a:extLst>
                <a:ext uri="{FF2B5EF4-FFF2-40B4-BE49-F238E27FC236}">
                  <a16:creationId xmlns:a16="http://schemas.microsoft.com/office/drawing/2014/main" id="{013C5E2B-F5A7-2605-6FC4-703913FF00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1177" y="5554126"/>
              <a:ext cx="0" cy="48873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655B94D8-1AA0-EB1D-55EB-9667BC441B50}"/>
                </a:ext>
              </a:extLst>
            </p:cNvPr>
            <p:cNvSpPr/>
            <p:nvPr/>
          </p:nvSpPr>
          <p:spPr>
            <a:xfrm>
              <a:off x="3343012" y="5973458"/>
              <a:ext cx="1861735" cy="7807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98E2DAF2-46A9-1481-2DB2-9EE399693006}"/>
                </a:ext>
              </a:extLst>
            </p:cNvPr>
            <p:cNvSpPr/>
            <p:nvPr/>
          </p:nvSpPr>
          <p:spPr>
            <a:xfrm>
              <a:off x="5142875" y="5549479"/>
              <a:ext cx="61872" cy="4887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DCF9091-781C-E6FA-AAEA-94E3183E696E}"/>
                </a:ext>
              </a:extLst>
            </p:cNvPr>
            <p:cNvSpPr txBox="1"/>
            <p:nvPr/>
          </p:nvSpPr>
          <p:spPr>
            <a:xfrm>
              <a:off x="3936456" y="6004471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b="1" dirty="0">
                  <a:solidFill>
                    <a:srgbClr val="FF0000"/>
                  </a:solidFill>
                </a:rPr>
                <a:t>Auth</a:t>
              </a:r>
              <a:endParaRPr kumimoji="1" lang="ko-KR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CE962CE3-F7DB-AF8B-3C99-DAB4A200F73D}"/>
              </a:ext>
            </a:extLst>
          </p:cNvPr>
          <p:cNvGrpSpPr/>
          <p:nvPr/>
        </p:nvGrpSpPr>
        <p:grpSpPr>
          <a:xfrm>
            <a:off x="5368544" y="5549479"/>
            <a:ext cx="3390036" cy="824324"/>
            <a:chOff x="5368544" y="5549479"/>
            <a:chExt cx="3390036" cy="824324"/>
          </a:xfrm>
        </p:grpSpPr>
        <p:cxnSp>
          <p:nvCxnSpPr>
            <p:cNvPr id="72" name="직선 화살표 연결선 71">
              <a:extLst>
                <a:ext uri="{FF2B5EF4-FFF2-40B4-BE49-F238E27FC236}">
                  <a16:creationId xmlns:a16="http://schemas.microsoft.com/office/drawing/2014/main" id="{E3E17540-99D8-DF16-BF38-3307486807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6709" y="5554126"/>
              <a:ext cx="0" cy="48873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384EE98C-A8F9-69BB-4656-B7D53BF72F88}"/>
                </a:ext>
              </a:extLst>
            </p:cNvPr>
            <p:cNvSpPr/>
            <p:nvPr/>
          </p:nvSpPr>
          <p:spPr>
            <a:xfrm>
              <a:off x="5368544" y="5980773"/>
              <a:ext cx="3390036" cy="694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FE7C6CB9-581F-4FB0-636D-E23A3F707589}"/>
                </a:ext>
              </a:extLst>
            </p:cNvPr>
            <p:cNvSpPr/>
            <p:nvPr/>
          </p:nvSpPr>
          <p:spPr>
            <a:xfrm>
              <a:off x="8696708" y="5549479"/>
              <a:ext cx="61872" cy="4887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97E5A51-0E11-9D42-31C0-EFB9659913E2}"/>
                </a:ext>
              </a:extLst>
            </p:cNvPr>
            <p:cNvSpPr txBox="1"/>
            <p:nvPr/>
          </p:nvSpPr>
          <p:spPr>
            <a:xfrm>
              <a:off x="6726139" y="6004471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b="1" dirty="0">
                  <a:solidFill>
                    <a:srgbClr val="FF0000"/>
                  </a:solidFill>
                </a:rPr>
                <a:t>Auth</a:t>
              </a:r>
              <a:endParaRPr kumimoji="1" lang="ko-KR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1D3116CB-9669-8B82-6BEA-A0D70F30D600}"/>
              </a:ext>
            </a:extLst>
          </p:cNvPr>
          <p:cNvGrpSpPr/>
          <p:nvPr/>
        </p:nvGrpSpPr>
        <p:grpSpPr>
          <a:xfrm>
            <a:off x="965263" y="4027704"/>
            <a:ext cx="645241" cy="970555"/>
            <a:chOff x="965263" y="4027704"/>
            <a:chExt cx="645241" cy="9705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C2BE58A-B217-F11B-C4D8-3F4FA3691DEE}"/>
                    </a:ext>
                  </a:extLst>
                </p:cNvPr>
                <p:cNvSpPr txBox="1"/>
                <p:nvPr/>
              </p:nvSpPr>
              <p:spPr>
                <a:xfrm>
                  <a:off x="1032082" y="4027704"/>
                  <a:ext cx="54559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R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3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ko-KR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ko-KR" altLang="en-US" sz="36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C2BE58A-B217-F11B-C4D8-3F4FA3691D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082" y="4027704"/>
                  <a:ext cx="545599" cy="553998"/>
                </a:xfrm>
                <a:prstGeom prst="rect">
                  <a:avLst/>
                </a:prstGeom>
                <a:blipFill>
                  <a:blip r:embed="rId25"/>
                  <a:stretch>
                    <a:fillRect l="-18182" r="-6818" b="-1590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7AABC7-BCF9-DA7B-CD0B-E58EBDE8A17F}"/>
                </a:ext>
              </a:extLst>
            </p:cNvPr>
            <p:cNvSpPr txBox="1"/>
            <p:nvPr/>
          </p:nvSpPr>
          <p:spPr>
            <a:xfrm>
              <a:off x="965263" y="4628927"/>
              <a:ext cx="645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b="1" dirty="0">
                  <a:solidFill>
                    <a:srgbClr val="0900FF"/>
                  </a:solidFill>
                </a:rPr>
                <a:t>MAC</a:t>
              </a:r>
              <a:endParaRPr kumimoji="1" lang="ko-KR" altLang="en-US" b="1" dirty="0">
                <a:solidFill>
                  <a:srgbClr val="0900FF"/>
                </a:solidFill>
              </a:endParaRPr>
            </a:p>
          </p:txBody>
        </p:sp>
        <p:sp>
          <p:nvSpPr>
            <p:cNvPr id="2" name="모서리가 둥근 직사각형 1">
              <a:extLst>
                <a:ext uri="{FF2B5EF4-FFF2-40B4-BE49-F238E27FC236}">
                  <a16:creationId xmlns:a16="http://schemas.microsoft.com/office/drawing/2014/main" id="{CF6D17A0-0FCD-4599-10B1-254A251930AA}"/>
                </a:ext>
              </a:extLst>
            </p:cNvPr>
            <p:cNvSpPr/>
            <p:nvPr/>
          </p:nvSpPr>
          <p:spPr>
            <a:xfrm>
              <a:off x="1008796" y="4053521"/>
              <a:ext cx="545599" cy="632078"/>
            </a:xfrm>
            <a:prstGeom prst="roundRect">
              <a:avLst/>
            </a:prstGeom>
            <a:noFill/>
            <a:ln w="28575">
              <a:solidFill>
                <a:srgbClr val="09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A1A84BB-6F0C-199F-C31C-40853C2E4EE3}"/>
              </a:ext>
            </a:extLst>
          </p:cNvPr>
          <p:cNvSpPr txBox="1"/>
          <p:nvPr/>
        </p:nvSpPr>
        <p:spPr>
          <a:xfrm rot="2094183">
            <a:off x="2614363" y="471017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>
                <a:solidFill>
                  <a:srgbClr val="FF0000"/>
                </a:solidFill>
              </a:rPr>
              <a:t>Auth</a:t>
            </a:r>
            <a:endParaRPr kumimoji="1" lang="ko-KR" altLang="en-US" b="1" dirty="0">
              <a:solidFill>
                <a:srgbClr val="FF0000"/>
              </a:solidFill>
            </a:endParaRP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F5F5D71E-9D1B-F695-5F82-F66F9B94F3C0}"/>
              </a:ext>
            </a:extLst>
          </p:cNvPr>
          <p:cNvGrpSpPr/>
          <p:nvPr/>
        </p:nvGrpSpPr>
        <p:grpSpPr>
          <a:xfrm>
            <a:off x="1582986" y="4027704"/>
            <a:ext cx="645241" cy="970555"/>
            <a:chOff x="1582986" y="4027704"/>
            <a:chExt cx="645241" cy="9705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49E7370-0D43-7466-9987-FDB2A568C517}"/>
                    </a:ext>
                  </a:extLst>
                </p:cNvPr>
                <p:cNvSpPr txBox="1"/>
                <p:nvPr/>
              </p:nvSpPr>
              <p:spPr>
                <a:xfrm>
                  <a:off x="1626831" y="4027704"/>
                  <a:ext cx="55630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R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3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ko-KR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ko-KR" altLang="en-US" sz="36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49E7370-0D43-7466-9987-FDB2A568C5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831" y="4027704"/>
                  <a:ext cx="556306" cy="553998"/>
                </a:xfrm>
                <a:prstGeom prst="rect">
                  <a:avLst/>
                </a:prstGeom>
                <a:blipFill>
                  <a:blip r:embed="rId26"/>
                  <a:stretch>
                    <a:fillRect l="-18182" r="-6818" b="-1590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8D370C-1632-FB22-D6F1-F488FC614277}"/>
                </a:ext>
              </a:extLst>
            </p:cNvPr>
            <p:cNvSpPr txBox="1"/>
            <p:nvPr/>
          </p:nvSpPr>
          <p:spPr>
            <a:xfrm>
              <a:off x="1582986" y="4628927"/>
              <a:ext cx="645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b="1" dirty="0">
                  <a:solidFill>
                    <a:srgbClr val="0900FF"/>
                  </a:solidFill>
                </a:rPr>
                <a:t>MAC</a:t>
              </a:r>
              <a:endParaRPr kumimoji="1" lang="ko-KR" altLang="en-US" b="1" dirty="0">
                <a:solidFill>
                  <a:srgbClr val="0900FF"/>
                </a:solidFill>
              </a:endParaRPr>
            </a:p>
          </p:txBody>
        </p:sp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20A5F246-C524-134C-9DCF-B53356A62E38}"/>
                </a:ext>
              </a:extLst>
            </p:cNvPr>
            <p:cNvSpPr/>
            <p:nvPr/>
          </p:nvSpPr>
          <p:spPr>
            <a:xfrm>
              <a:off x="1626519" y="4053521"/>
              <a:ext cx="545599" cy="632078"/>
            </a:xfrm>
            <a:prstGeom prst="roundRect">
              <a:avLst/>
            </a:prstGeom>
            <a:noFill/>
            <a:ln w="28575">
              <a:solidFill>
                <a:srgbClr val="09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67D9886A-84D1-B73E-F48E-D48F03E5F3CF}"/>
              </a:ext>
            </a:extLst>
          </p:cNvPr>
          <p:cNvGrpSpPr/>
          <p:nvPr/>
        </p:nvGrpSpPr>
        <p:grpSpPr>
          <a:xfrm>
            <a:off x="3545051" y="4027704"/>
            <a:ext cx="645241" cy="970555"/>
            <a:chOff x="3545051" y="4027704"/>
            <a:chExt cx="645241" cy="9705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FB6820D-3FE1-C158-FEC4-F06C01870053}"/>
                    </a:ext>
                  </a:extLst>
                </p:cNvPr>
                <p:cNvSpPr txBox="1"/>
                <p:nvPr/>
              </p:nvSpPr>
              <p:spPr>
                <a:xfrm>
                  <a:off x="3594540" y="4027704"/>
                  <a:ext cx="55630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R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3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ko-KR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ko-KR" altLang="en-US" sz="36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FB6820D-3FE1-C158-FEC4-F06C018700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540" y="4027704"/>
                  <a:ext cx="556306" cy="553998"/>
                </a:xfrm>
                <a:prstGeom prst="rect">
                  <a:avLst/>
                </a:prstGeom>
                <a:blipFill>
                  <a:blip r:embed="rId27"/>
                  <a:stretch>
                    <a:fillRect l="-18182" r="-6818" b="-1590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A59F1C-9412-2549-C726-667F43028BC6}"/>
                </a:ext>
              </a:extLst>
            </p:cNvPr>
            <p:cNvSpPr txBox="1"/>
            <p:nvPr/>
          </p:nvSpPr>
          <p:spPr>
            <a:xfrm>
              <a:off x="3545051" y="4628927"/>
              <a:ext cx="645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b="1" dirty="0">
                  <a:solidFill>
                    <a:srgbClr val="0900FF"/>
                  </a:solidFill>
                </a:rPr>
                <a:t>MAC</a:t>
              </a:r>
              <a:endParaRPr kumimoji="1" lang="ko-KR" altLang="en-US" b="1" dirty="0">
                <a:solidFill>
                  <a:srgbClr val="0900FF"/>
                </a:solidFill>
              </a:endParaRPr>
            </a:p>
          </p:txBody>
        </p:sp>
        <p:sp>
          <p:nvSpPr>
            <p:cNvPr id="18" name="모서리가 둥근 직사각형 17">
              <a:extLst>
                <a:ext uri="{FF2B5EF4-FFF2-40B4-BE49-F238E27FC236}">
                  <a16:creationId xmlns:a16="http://schemas.microsoft.com/office/drawing/2014/main" id="{98E58BC7-5B03-7704-E356-58ED21673E0B}"/>
                </a:ext>
              </a:extLst>
            </p:cNvPr>
            <p:cNvSpPr/>
            <p:nvPr/>
          </p:nvSpPr>
          <p:spPr>
            <a:xfrm>
              <a:off x="3588584" y="4053521"/>
              <a:ext cx="545599" cy="632078"/>
            </a:xfrm>
            <a:prstGeom prst="roundRect">
              <a:avLst/>
            </a:prstGeom>
            <a:noFill/>
            <a:ln w="28575">
              <a:solidFill>
                <a:srgbClr val="09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BFEB379D-937D-BDBA-C7D3-3D0F34EA3032}"/>
              </a:ext>
            </a:extLst>
          </p:cNvPr>
          <p:cNvGrpSpPr/>
          <p:nvPr/>
        </p:nvGrpSpPr>
        <p:grpSpPr>
          <a:xfrm>
            <a:off x="6218683" y="4036715"/>
            <a:ext cx="645241" cy="961544"/>
            <a:chOff x="6218683" y="4036715"/>
            <a:chExt cx="645241" cy="9615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F727422-60C1-D699-3B24-15E43BA22AB7}"/>
                    </a:ext>
                  </a:extLst>
                </p:cNvPr>
                <p:cNvSpPr txBox="1"/>
                <p:nvPr/>
              </p:nvSpPr>
              <p:spPr>
                <a:xfrm>
                  <a:off x="6263683" y="4036715"/>
                  <a:ext cx="53655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R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3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ko-KR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ko-KR" altLang="en-US" sz="36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F727422-60C1-D699-3B24-15E43BA22A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3683" y="4036715"/>
                  <a:ext cx="536557" cy="553998"/>
                </a:xfrm>
                <a:prstGeom prst="rect">
                  <a:avLst/>
                </a:prstGeom>
                <a:blipFill>
                  <a:blip r:embed="rId28"/>
                  <a:stretch>
                    <a:fillRect l="-18605" r="-6977" b="-155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BD8655-B981-732A-2B58-317DB8F29903}"/>
                </a:ext>
              </a:extLst>
            </p:cNvPr>
            <p:cNvSpPr txBox="1"/>
            <p:nvPr/>
          </p:nvSpPr>
          <p:spPr>
            <a:xfrm>
              <a:off x="6218683" y="4628927"/>
              <a:ext cx="645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b="1" dirty="0">
                  <a:solidFill>
                    <a:srgbClr val="0900FF"/>
                  </a:solidFill>
                </a:rPr>
                <a:t>MAC</a:t>
              </a:r>
              <a:endParaRPr kumimoji="1" lang="ko-KR" altLang="en-US" b="1" dirty="0">
                <a:solidFill>
                  <a:srgbClr val="0900FF"/>
                </a:solidFill>
              </a:endParaRPr>
            </a:p>
          </p:txBody>
        </p:sp>
        <p:sp>
          <p:nvSpPr>
            <p:cNvPr id="45" name="모서리가 둥근 직사각형 44">
              <a:extLst>
                <a:ext uri="{FF2B5EF4-FFF2-40B4-BE49-F238E27FC236}">
                  <a16:creationId xmlns:a16="http://schemas.microsoft.com/office/drawing/2014/main" id="{8E113131-107F-00FF-3082-6649B23F250A}"/>
                </a:ext>
              </a:extLst>
            </p:cNvPr>
            <p:cNvSpPr/>
            <p:nvPr/>
          </p:nvSpPr>
          <p:spPr>
            <a:xfrm>
              <a:off x="6262216" y="4053521"/>
              <a:ext cx="545599" cy="632078"/>
            </a:xfrm>
            <a:prstGeom prst="roundRect">
              <a:avLst/>
            </a:prstGeom>
            <a:noFill/>
            <a:ln w="28575">
              <a:solidFill>
                <a:srgbClr val="09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027F1397-26FD-56D7-5E35-59D2D63F3CBC}"/>
              </a:ext>
            </a:extLst>
          </p:cNvPr>
          <p:cNvGrpSpPr/>
          <p:nvPr/>
        </p:nvGrpSpPr>
        <p:grpSpPr>
          <a:xfrm>
            <a:off x="8012685" y="4027704"/>
            <a:ext cx="645241" cy="970555"/>
            <a:chOff x="8012685" y="4027704"/>
            <a:chExt cx="645241" cy="9705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CB1E1AC-D3D1-7918-E88E-BD7E05F647E9}"/>
                    </a:ext>
                  </a:extLst>
                </p:cNvPr>
                <p:cNvSpPr txBox="1"/>
                <p:nvPr/>
              </p:nvSpPr>
              <p:spPr>
                <a:xfrm>
                  <a:off x="8052075" y="4027704"/>
                  <a:ext cx="55630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ko-KR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ko-KR" sz="3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ko-KR" sz="3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ko-KR" altLang="en-US" sz="36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CB1E1AC-D3D1-7918-E88E-BD7E05F647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2075" y="4027704"/>
                  <a:ext cx="556306" cy="553998"/>
                </a:xfrm>
                <a:prstGeom prst="rect">
                  <a:avLst/>
                </a:prstGeom>
                <a:blipFill>
                  <a:blip r:embed="rId29"/>
                  <a:stretch>
                    <a:fillRect l="-20455" r="-9091" b="-1590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BFB5F58-0DCB-2CA8-4C58-00AD486EFBC9}"/>
                </a:ext>
              </a:extLst>
            </p:cNvPr>
            <p:cNvSpPr txBox="1"/>
            <p:nvPr/>
          </p:nvSpPr>
          <p:spPr>
            <a:xfrm>
              <a:off x="8012685" y="4628927"/>
              <a:ext cx="645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b="1" dirty="0">
                  <a:solidFill>
                    <a:srgbClr val="0900FF"/>
                  </a:solidFill>
                </a:rPr>
                <a:t>MAC</a:t>
              </a:r>
              <a:endParaRPr kumimoji="1" lang="ko-KR" altLang="en-US" b="1" dirty="0">
                <a:solidFill>
                  <a:srgbClr val="0900FF"/>
                </a:solidFill>
              </a:endParaRPr>
            </a:p>
          </p:txBody>
        </p:sp>
        <p:sp>
          <p:nvSpPr>
            <p:cNvPr id="53" name="모서리가 둥근 직사각형 52">
              <a:extLst>
                <a:ext uri="{FF2B5EF4-FFF2-40B4-BE49-F238E27FC236}">
                  <a16:creationId xmlns:a16="http://schemas.microsoft.com/office/drawing/2014/main" id="{35BF9797-0CCA-87FE-3F99-4AAEA27788ED}"/>
                </a:ext>
              </a:extLst>
            </p:cNvPr>
            <p:cNvSpPr/>
            <p:nvPr/>
          </p:nvSpPr>
          <p:spPr>
            <a:xfrm>
              <a:off x="8056218" y="4053521"/>
              <a:ext cx="545599" cy="632078"/>
            </a:xfrm>
            <a:prstGeom prst="roundRect">
              <a:avLst/>
            </a:prstGeom>
            <a:noFill/>
            <a:ln w="28575">
              <a:solidFill>
                <a:srgbClr val="09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7213EF4A-D062-1C14-0280-1E3B6459F513}"/>
              </a:ext>
            </a:extLst>
          </p:cNvPr>
          <p:cNvCxnSpPr>
            <a:cxnSpLocks/>
          </p:cNvCxnSpPr>
          <p:nvPr/>
        </p:nvCxnSpPr>
        <p:spPr>
          <a:xfrm flipH="1" flipV="1">
            <a:off x="1499770" y="4938538"/>
            <a:ext cx="1600289" cy="5007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0363D9A-D463-B74D-2C3A-3174C01E1D15}"/>
              </a:ext>
            </a:extLst>
          </p:cNvPr>
          <p:cNvSpPr txBox="1"/>
          <p:nvPr/>
        </p:nvSpPr>
        <p:spPr>
          <a:xfrm rot="1172335">
            <a:off x="1883123" y="514512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>
                <a:solidFill>
                  <a:srgbClr val="FF0000"/>
                </a:solidFill>
              </a:rPr>
              <a:t>Auth</a:t>
            </a:r>
            <a:endParaRPr kumimoji="1"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52" grpId="0"/>
      <p:bldP spid="57" grpId="0"/>
      <p:bldP spid="3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ko-KR" sz="2400" dirty="0"/>
              <a:t>μ</a:t>
            </a:r>
            <a:r>
              <a:rPr lang="en" altLang="ko-KR" sz="2400" dirty="0"/>
              <a:t>Tesla achieves </a:t>
            </a:r>
            <a:r>
              <a:rPr lang="en" altLang="ko-KR" sz="2400" b="1" u="sng" dirty="0"/>
              <a:t>light</a:t>
            </a:r>
            <a:r>
              <a:rPr lang="en-US" altLang="ko-KR" sz="2400" b="1" u="sng" dirty="0"/>
              <a:t>-</a:t>
            </a:r>
            <a:r>
              <a:rPr lang="en" altLang="ko-KR" sz="2400" b="1" u="sng" dirty="0"/>
              <a:t>weight computation</a:t>
            </a:r>
            <a:r>
              <a:rPr lang="en" altLang="ko-KR" sz="2400" dirty="0"/>
              <a:t> and can respond to </a:t>
            </a:r>
            <a:r>
              <a:rPr lang="en" altLang="ko-KR" sz="2400" b="1" u="sng" dirty="0"/>
              <a:t>packet loss</a:t>
            </a:r>
            <a:r>
              <a:rPr lang="ko-KR" altLang="en-US" sz="2400" b="1" u="sng" dirty="0"/>
              <a:t> </a:t>
            </a:r>
            <a:r>
              <a:rPr lang="en-US" altLang="ko-KR" sz="2400" b="1" u="sng" dirty="0"/>
              <a:t>issue</a:t>
            </a:r>
          </a:p>
          <a:p>
            <a:pPr>
              <a:buFont typeface="Wingdings" pitchFamily="2" charset="2"/>
              <a:buChar char="Ø"/>
            </a:pPr>
            <a:r>
              <a:rPr lang="en" altLang="ko-KR" sz="2400" dirty="0"/>
              <a:t> </a:t>
            </a:r>
            <a:r>
              <a:rPr lang="en" altLang="ko-KR" sz="2400" b="1" dirty="0">
                <a:solidFill>
                  <a:srgbClr val="FF0000"/>
                </a:solidFill>
              </a:rPr>
              <a:t>Centralization risks</a:t>
            </a:r>
          </a:p>
          <a:p>
            <a:pPr lvl="1"/>
            <a:r>
              <a:rPr lang="en" altLang="ko-KR" sz="2000" dirty="0"/>
              <a:t>Single point of failure, scalability</a:t>
            </a:r>
            <a:endParaRPr lang="en-US" altLang="ko-KR" sz="2000" dirty="0"/>
          </a:p>
          <a:p>
            <a:endParaRPr lang="en-US" altLang="ko-KR" sz="2400" dirty="0"/>
          </a:p>
          <a:p>
            <a:r>
              <a:rPr lang="en-US" altLang="ko-KR" sz="2400" b="1" dirty="0">
                <a:solidFill>
                  <a:srgbClr val="FF0000"/>
                </a:solidFill>
              </a:rPr>
              <a:t>Advantages of blockchain</a:t>
            </a:r>
          </a:p>
          <a:p>
            <a:pPr lvl="1"/>
            <a:r>
              <a:rPr lang="en-US" altLang="ko-KR" sz="2000" dirty="0"/>
              <a:t>Publicly verifiable, tamper-proof, and distributed</a:t>
            </a:r>
          </a:p>
          <a:p>
            <a:pPr lvl="1"/>
            <a:r>
              <a:rPr lang="en-US" altLang="ko-KR" sz="2000" dirty="0"/>
              <a:t>Deals with re-authentication issues</a:t>
            </a:r>
            <a:endParaRPr lang="en-US" altLang="ko-KR" dirty="0"/>
          </a:p>
          <a:p>
            <a:endParaRPr lang="en-US" altLang="ko-KR" sz="2400" dirty="0"/>
          </a:p>
          <a:p>
            <a:pPr>
              <a:buFont typeface="Wingdings" pitchFamily="2" charset="2"/>
              <a:buChar char="ü"/>
            </a:pPr>
            <a:r>
              <a:rPr lang="ko-KR" altLang="en-US" sz="2400" dirty="0"/>
              <a:t> </a:t>
            </a:r>
            <a:r>
              <a:rPr lang="en-US" altLang="ko-KR" sz="2400" dirty="0"/>
              <a:t>Authentication protocol that combines </a:t>
            </a:r>
            <a:r>
              <a:rPr lang="el-GR" altLang="ko-KR" sz="2400" b="1" dirty="0">
                <a:solidFill>
                  <a:srgbClr val="FF0000"/>
                </a:solidFill>
              </a:rPr>
              <a:t>μ</a:t>
            </a:r>
            <a:r>
              <a:rPr lang="en-US" altLang="ko-KR" sz="2400" b="1" dirty="0">
                <a:solidFill>
                  <a:srgbClr val="FF0000"/>
                </a:solidFill>
              </a:rPr>
              <a:t>Tesla</a:t>
            </a:r>
            <a:r>
              <a:rPr lang="en-US" altLang="ko-KR" sz="2400" dirty="0"/>
              <a:t> and </a:t>
            </a:r>
            <a:r>
              <a:rPr lang="en-US" altLang="ko-KR" sz="2400" b="1" dirty="0">
                <a:solidFill>
                  <a:srgbClr val="FF0000"/>
                </a:solidFill>
              </a:rPr>
              <a:t>blockchain</a:t>
            </a:r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ECB540AE-62EA-98A3-9440-29C04E7A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1769"/>
          </a:xfrm>
        </p:spPr>
        <p:txBody>
          <a:bodyPr/>
          <a:lstStyle/>
          <a:p>
            <a:r>
              <a:rPr kumimoji="1" lang="el-GR" altLang="en-US" dirty="0"/>
              <a:t>μ</a:t>
            </a:r>
            <a:r>
              <a:rPr kumimoji="1" lang="en-US" altLang="en-US" dirty="0"/>
              <a:t>Tesla-based Authentication Using Blockchain</a:t>
            </a:r>
            <a:br>
              <a:rPr kumimoji="1" lang="en-US" altLang="en-US" dirty="0"/>
            </a:b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&gt; Overview</a:t>
            </a:r>
            <a:endParaRPr kumimoji="1" lang="ko-Kore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B5E3FE-1849-00FD-AB9B-85BAEFF606C0}"/>
              </a:ext>
            </a:extLst>
          </p:cNvPr>
          <p:cNvSpPr txBox="1"/>
          <p:nvPr/>
        </p:nvSpPr>
        <p:spPr>
          <a:xfrm>
            <a:off x="4594400" y="5253928"/>
            <a:ext cx="236521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Light-weight</a:t>
            </a:r>
          </a:p>
          <a:p>
            <a:pPr algn="r"/>
            <a:r>
              <a:rPr kumimoji="1"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Packet Loss Tolerant</a:t>
            </a:r>
            <a:endParaRPr kumimoji="1" lang="ko-KR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FC38F-2D6E-4A1B-344A-0E2E35A87EFC}"/>
              </a:ext>
            </a:extLst>
          </p:cNvPr>
          <p:cNvSpPr txBox="1"/>
          <p:nvPr/>
        </p:nvSpPr>
        <p:spPr>
          <a:xfrm>
            <a:off x="7427993" y="5253928"/>
            <a:ext cx="2365213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</a:t>
            </a:r>
          </a:p>
          <a:p>
            <a:r>
              <a:rPr kumimoji="1"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Tamper-proof</a:t>
            </a:r>
          </a:p>
          <a:p>
            <a:r>
              <a:rPr kumimoji="1"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Re-</a:t>
            </a:r>
            <a:r>
              <a:rPr kumimoji="1" lang="en-US" altLang="ko-K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authenticapable</a:t>
            </a:r>
            <a:endParaRPr kumimoji="1" lang="ko-KR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1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1FEC1-3190-69D7-5EDF-B881AF1F0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2B4E7-E715-B7AB-C291-AAC6EF037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442" y="1113263"/>
            <a:ext cx="6879116" cy="5744737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42B082-AA8F-3E47-EB8E-DEB82BC6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186BFD12-C3D1-350F-D8B0-C57CCA5C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1769"/>
          </a:xfrm>
        </p:spPr>
        <p:txBody>
          <a:bodyPr/>
          <a:lstStyle/>
          <a:p>
            <a:r>
              <a:rPr kumimoji="1" lang="el-GR" altLang="en-US" dirty="0"/>
              <a:t>μ</a:t>
            </a:r>
            <a:r>
              <a:rPr kumimoji="1" lang="en-US" altLang="en-US" dirty="0"/>
              <a:t>Tesla-based Authentication Using Blockchain</a:t>
            </a:r>
            <a:br>
              <a:rPr kumimoji="1" lang="en-US" altLang="en-US" dirty="0"/>
            </a:b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&gt; Network Structure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31658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31D60-E45E-DF07-FE33-1E6B5EFC1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08CD3D0-2D78-191D-DECD-368356108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443" y="1113263"/>
            <a:ext cx="6879115" cy="5744736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A6E12F-4E97-8FBA-2C85-A6CA66BC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7E30EB09-E4A1-2F1B-78AB-4FCF6599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1769"/>
          </a:xfrm>
        </p:spPr>
        <p:txBody>
          <a:bodyPr/>
          <a:lstStyle/>
          <a:p>
            <a:r>
              <a:rPr kumimoji="1" lang="el-GR" altLang="en-US" dirty="0"/>
              <a:t>μ</a:t>
            </a:r>
            <a:r>
              <a:rPr kumimoji="1" lang="en-US" altLang="en-US" dirty="0"/>
              <a:t>Tesla-based Authentication Using Blockchain</a:t>
            </a:r>
            <a:br>
              <a:rPr kumimoji="1" lang="en-US" altLang="en-US" dirty="0"/>
            </a:b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&gt; Network Structure</a:t>
            </a:r>
            <a:endParaRPr kumimoji="1" lang="ko-Kore-KR" altLang="en-US" dirty="0"/>
          </a:p>
        </p:txBody>
      </p:sp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1D96770A-B192-7307-9270-A30876282EB8}"/>
              </a:ext>
            </a:extLst>
          </p:cNvPr>
          <p:cNvSpPr/>
          <p:nvPr/>
        </p:nvSpPr>
        <p:spPr>
          <a:xfrm>
            <a:off x="2959100" y="3363331"/>
            <a:ext cx="679450" cy="6223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91B9BCF4-6CF0-602B-7328-C9F7DA7BD200}"/>
              </a:ext>
            </a:extLst>
          </p:cNvPr>
          <p:cNvCxnSpPr>
            <a:cxnSpLocks/>
          </p:cNvCxnSpPr>
          <p:nvPr/>
        </p:nvCxnSpPr>
        <p:spPr>
          <a:xfrm>
            <a:off x="3576121" y="3959721"/>
            <a:ext cx="365086" cy="3074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321C2C1E-3852-8787-A78B-0F6DD420B145}"/>
              </a:ext>
            </a:extLst>
          </p:cNvPr>
          <p:cNvCxnSpPr>
            <a:cxnSpLocks/>
          </p:cNvCxnSpPr>
          <p:nvPr/>
        </p:nvCxnSpPr>
        <p:spPr>
          <a:xfrm>
            <a:off x="3638550" y="3674481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C7546739-3D6C-A048-EABF-6A5744849DEB}"/>
              </a:ext>
            </a:extLst>
          </p:cNvPr>
          <p:cNvSpPr/>
          <p:nvPr/>
        </p:nvSpPr>
        <p:spPr>
          <a:xfrm>
            <a:off x="4527551" y="3410701"/>
            <a:ext cx="679450" cy="977143"/>
          </a:xfrm>
          <a:prstGeom prst="roundRect">
            <a:avLst/>
          </a:prstGeom>
          <a:noFill/>
          <a:ln w="38100">
            <a:solidFill>
              <a:srgbClr val="09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" name="모서리가 둥근 직사각형 13">
            <a:extLst>
              <a:ext uri="{FF2B5EF4-FFF2-40B4-BE49-F238E27FC236}">
                <a16:creationId xmlns:a16="http://schemas.microsoft.com/office/drawing/2014/main" id="{B3EB7D84-AA29-1F5E-8A35-F4EBF203E03D}"/>
              </a:ext>
            </a:extLst>
          </p:cNvPr>
          <p:cNvSpPr/>
          <p:nvPr/>
        </p:nvSpPr>
        <p:spPr>
          <a:xfrm>
            <a:off x="6140450" y="2578851"/>
            <a:ext cx="679450" cy="977143"/>
          </a:xfrm>
          <a:prstGeom prst="roundRect">
            <a:avLst/>
          </a:prstGeom>
          <a:noFill/>
          <a:ln w="38100">
            <a:solidFill>
              <a:srgbClr val="09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" name="모서리가 둥근 직사각형 14">
            <a:extLst>
              <a:ext uri="{FF2B5EF4-FFF2-40B4-BE49-F238E27FC236}">
                <a16:creationId xmlns:a16="http://schemas.microsoft.com/office/drawing/2014/main" id="{226B7BBE-89F1-0B6A-5585-D14064D42624}"/>
              </a:ext>
            </a:extLst>
          </p:cNvPr>
          <p:cNvSpPr/>
          <p:nvPr/>
        </p:nvSpPr>
        <p:spPr>
          <a:xfrm>
            <a:off x="5528708" y="3815560"/>
            <a:ext cx="679450" cy="977143"/>
          </a:xfrm>
          <a:prstGeom prst="roundRect">
            <a:avLst/>
          </a:prstGeom>
          <a:noFill/>
          <a:ln w="38100">
            <a:solidFill>
              <a:srgbClr val="09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" name="모서리가 둥근 직사각형 15">
            <a:extLst>
              <a:ext uri="{FF2B5EF4-FFF2-40B4-BE49-F238E27FC236}">
                <a16:creationId xmlns:a16="http://schemas.microsoft.com/office/drawing/2014/main" id="{4ECD8885-DE25-4CAF-F79E-7C12C57AD129}"/>
              </a:ext>
            </a:extLst>
          </p:cNvPr>
          <p:cNvSpPr/>
          <p:nvPr/>
        </p:nvSpPr>
        <p:spPr>
          <a:xfrm>
            <a:off x="7135257" y="3168067"/>
            <a:ext cx="679450" cy="977143"/>
          </a:xfrm>
          <a:prstGeom prst="roundRect">
            <a:avLst/>
          </a:prstGeom>
          <a:noFill/>
          <a:ln w="38100">
            <a:solidFill>
              <a:srgbClr val="09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53B1D7E-1D2E-BFC3-C749-424A44FD3238}"/>
              </a:ext>
            </a:extLst>
          </p:cNvPr>
          <p:cNvGrpSpPr/>
          <p:nvPr/>
        </p:nvGrpSpPr>
        <p:grpSpPr>
          <a:xfrm>
            <a:off x="4741553" y="4812816"/>
            <a:ext cx="2253759" cy="646332"/>
            <a:chOff x="8326127" y="1386539"/>
            <a:chExt cx="2253759" cy="646332"/>
          </a:xfrm>
        </p:grpSpPr>
        <p:sp>
          <p:nvSpPr>
            <p:cNvPr id="18" name="모서리가 둥근 직사각형 17">
              <a:extLst>
                <a:ext uri="{FF2B5EF4-FFF2-40B4-BE49-F238E27FC236}">
                  <a16:creationId xmlns:a16="http://schemas.microsoft.com/office/drawing/2014/main" id="{8E3687D4-4E14-7F88-3C14-88DD07D71AD3}"/>
                </a:ext>
              </a:extLst>
            </p:cNvPr>
            <p:cNvSpPr/>
            <p:nvPr/>
          </p:nvSpPr>
          <p:spPr>
            <a:xfrm>
              <a:off x="8326128" y="1386540"/>
              <a:ext cx="2253758" cy="646331"/>
            </a:xfrm>
            <a:prstGeom prst="roundRect">
              <a:avLst/>
            </a:prstGeom>
            <a:solidFill>
              <a:schemeClr val="bg1">
                <a:alpha val="76232"/>
              </a:schemeClr>
            </a:solidFill>
            <a:ln w="38100">
              <a:solidFill>
                <a:srgbClr val="09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9B6BF0-C24A-C586-F1AE-BCA077C77569}"/>
                </a:ext>
              </a:extLst>
            </p:cNvPr>
            <p:cNvSpPr txBox="1"/>
            <p:nvPr/>
          </p:nvSpPr>
          <p:spPr>
            <a:xfrm>
              <a:off x="8326127" y="1386539"/>
              <a:ext cx="22537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b="1" dirty="0">
                  <a:solidFill>
                    <a:srgbClr val="0900FF"/>
                  </a:solidFill>
                </a:rPr>
                <a:t>Drone Management</a:t>
              </a:r>
            </a:p>
            <a:p>
              <a:pPr algn="ctr"/>
              <a:r>
                <a:rPr kumimoji="1" lang="en-US" altLang="ko-KR" b="1" dirty="0">
                  <a:solidFill>
                    <a:srgbClr val="0900FF"/>
                  </a:solidFill>
                </a:rPr>
                <a:t>Drone Authentication</a:t>
              </a:r>
              <a:endParaRPr kumimoji="1" lang="ko-KR" altLang="en-US" b="1" dirty="0">
                <a:solidFill>
                  <a:srgbClr val="0900FF"/>
                </a:solidFill>
              </a:endParaRPr>
            </a:p>
          </p:txBody>
        </p:sp>
      </p:grp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6A3D6157-2934-EDC9-D245-6F2ED3CB3B38}"/>
              </a:ext>
            </a:extLst>
          </p:cNvPr>
          <p:cNvCxnSpPr>
            <a:cxnSpLocks/>
          </p:cNvCxnSpPr>
          <p:nvPr/>
        </p:nvCxnSpPr>
        <p:spPr>
          <a:xfrm flipV="1">
            <a:off x="5234205" y="2916780"/>
            <a:ext cx="828164" cy="493921"/>
          </a:xfrm>
          <a:prstGeom prst="straightConnector1">
            <a:avLst/>
          </a:prstGeom>
          <a:ln w="28575">
            <a:solidFill>
              <a:srgbClr val="09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2C1551AC-C454-5461-2A03-6498BD640EB2}"/>
              </a:ext>
            </a:extLst>
          </p:cNvPr>
          <p:cNvCxnSpPr>
            <a:cxnSpLocks/>
          </p:cNvCxnSpPr>
          <p:nvPr/>
        </p:nvCxnSpPr>
        <p:spPr>
          <a:xfrm>
            <a:off x="5294569" y="3613130"/>
            <a:ext cx="1783540" cy="0"/>
          </a:xfrm>
          <a:prstGeom prst="straightConnector1">
            <a:avLst/>
          </a:prstGeom>
          <a:ln w="28575">
            <a:solidFill>
              <a:srgbClr val="09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EEA54DD4-C008-5A2E-FF06-BEECB37CF9A8}"/>
              </a:ext>
            </a:extLst>
          </p:cNvPr>
          <p:cNvCxnSpPr>
            <a:cxnSpLocks/>
          </p:cNvCxnSpPr>
          <p:nvPr/>
        </p:nvCxnSpPr>
        <p:spPr>
          <a:xfrm flipH="1" flipV="1">
            <a:off x="5257802" y="3656638"/>
            <a:ext cx="270906" cy="158922"/>
          </a:xfrm>
          <a:prstGeom prst="straightConnector1">
            <a:avLst/>
          </a:prstGeom>
          <a:ln w="28575">
            <a:solidFill>
              <a:srgbClr val="09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>
            <a:extLst>
              <a:ext uri="{FF2B5EF4-FFF2-40B4-BE49-F238E27FC236}">
                <a16:creationId xmlns:a16="http://schemas.microsoft.com/office/drawing/2014/main" id="{864407ED-AB4B-2121-0DC1-F8860C338C02}"/>
              </a:ext>
            </a:extLst>
          </p:cNvPr>
          <p:cNvSpPr/>
          <p:nvPr/>
        </p:nvSpPr>
        <p:spPr>
          <a:xfrm>
            <a:off x="7188987" y="3879850"/>
            <a:ext cx="589763" cy="26536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C2EE7308-54E9-A271-DB3F-FE72FDDD96F7}"/>
              </a:ext>
            </a:extLst>
          </p:cNvPr>
          <p:cNvCxnSpPr>
            <a:cxnSpLocks/>
          </p:cNvCxnSpPr>
          <p:nvPr/>
        </p:nvCxnSpPr>
        <p:spPr>
          <a:xfrm flipH="1" flipV="1">
            <a:off x="7683500" y="4170611"/>
            <a:ext cx="520700" cy="90938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416BE29-F801-031F-0BC0-917E02B9BDEB}"/>
              </a:ext>
            </a:extLst>
          </p:cNvPr>
          <p:cNvGrpSpPr/>
          <p:nvPr/>
        </p:nvGrpSpPr>
        <p:grpSpPr>
          <a:xfrm>
            <a:off x="7645401" y="5080000"/>
            <a:ext cx="2959099" cy="369332"/>
            <a:chOff x="8326128" y="1386539"/>
            <a:chExt cx="2959099" cy="369332"/>
          </a:xfrm>
        </p:grpSpPr>
        <p:sp>
          <p:nvSpPr>
            <p:cNvPr id="35" name="모서리가 둥근 직사각형 34">
              <a:extLst>
                <a:ext uri="{FF2B5EF4-FFF2-40B4-BE49-F238E27FC236}">
                  <a16:creationId xmlns:a16="http://schemas.microsoft.com/office/drawing/2014/main" id="{DDD8552F-2183-BF99-823E-A40B9E4B28F0}"/>
                </a:ext>
              </a:extLst>
            </p:cNvPr>
            <p:cNvSpPr/>
            <p:nvPr/>
          </p:nvSpPr>
          <p:spPr>
            <a:xfrm>
              <a:off x="8453128" y="1386540"/>
              <a:ext cx="2705100" cy="365125"/>
            </a:xfrm>
            <a:prstGeom prst="roundRect">
              <a:avLst/>
            </a:prstGeom>
            <a:solidFill>
              <a:schemeClr val="bg1">
                <a:alpha val="76232"/>
              </a:schemeClr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8A0D0AF-C080-1BAE-B434-A3EBEF5EDD38}"/>
                </a:ext>
              </a:extLst>
            </p:cNvPr>
            <p:cNvSpPr txBox="1"/>
            <p:nvPr/>
          </p:nvSpPr>
          <p:spPr>
            <a:xfrm>
              <a:off x="8326128" y="1386539"/>
              <a:ext cx="2959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b="1" dirty="0">
                  <a:solidFill>
                    <a:srgbClr val="92D050"/>
                  </a:solidFill>
                </a:rPr>
                <a:t>Drone Authentication Data</a:t>
              </a:r>
              <a:endParaRPr kumimoji="1" lang="ko-KR" altLang="en-US" b="1" dirty="0">
                <a:solidFill>
                  <a:srgbClr val="92D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0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3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9569</TotalTime>
  <Words>810</Words>
  <Application>Microsoft Macintosh PowerPoint</Application>
  <PresentationFormat>와이드스크린</PresentationFormat>
  <Paragraphs>201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Malgun Gothic</vt:lpstr>
      <vt:lpstr>Arial</vt:lpstr>
      <vt:lpstr>Calibri</vt:lpstr>
      <vt:lpstr>Calibri Light</vt:lpstr>
      <vt:lpstr>Cambria Math</vt:lpstr>
      <vt:lpstr>Wingdings</vt:lpstr>
      <vt:lpstr>Office 테마</vt:lpstr>
      <vt:lpstr>μTesla-Based Authentication for Reliable and Secure Broadcast Communications in IoD Using Blockchain</vt:lpstr>
      <vt:lpstr>Outline</vt:lpstr>
      <vt:lpstr>Introduction</vt:lpstr>
      <vt:lpstr>Drones and Broadcast Communication</vt:lpstr>
      <vt:lpstr>Secure Broadcast Communication &gt; μTesla</vt:lpstr>
      <vt:lpstr>Secure Broadcast Communication &gt; μTesla</vt:lpstr>
      <vt:lpstr>μTesla-based Authentication Using Blockchain &gt; Overview</vt:lpstr>
      <vt:lpstr>μTesla-based Authentication Using Blockchain &gt; Network Structure</vt:lpstr>
      <vt:lpstr>μTesla-based Authentication Using Blockchain &gt; Network Structure</vt:lpstr>
      <vt:lpstr>μTesla-based Authentication Using Blockchain &gt; Drone Setup and Registration</vt:lpstr>
      <vt:lpstr>μTesla-based Authentication Using Blockchain &gt; Broadcast Authentication Flow</vt:lpstr>
      <vt:lpstr>Security Analysis</vt:lpstr>
      <vt:lpstr>Performance Evaluation &gt; Experiment Setting</vt:lpstr>
      <vt:lpstr>Performance Evaluation &gt; Computation and Communication Cost</vt:lpstr>
      <vt:lpstr>Performance Evaluation &gt; Blockchain Operations Latencies</vt:lpstr>
      <vt:lpstr>Performance Evaluation &gt; Average Authentication Delay</vt:lpstr>
      <vt:lpstr>Conclusion</vt:lpstr>
      <vt:lpstr>Appendix &gt; Time Cost of Different Cryptographic Operations</vt:lpstr>
      <vt:lpstr>Appendix &gt; Simulation Setup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강상위</dc:creator>
  <cp:lastModifiedBy>강상위</cp:lastModifiedBy>
  <cp:revision>1940</cp:revision>
  <dcterms:created xsi:type="dcterms:W3CDTF">2022-08-03T19:54:07Z</dcterms:created>
  <dcterms:modified xsi:type="dcterms:W3CDTF">2025-02-04T20:24:03Z</dcterms:modified>
</cp:coreProperties>
</file>