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430" r:id="rId5"/>
    <p:sldId id="493" r:id="rId6"/>
    <p:sldId id="487" r:id="rId7"/>
    <p:sldId id="492" r:id="rId8"/>
    <p:sldId id="495" r:id="rId9"/>
    <p:sldId id="496" r:id="rId10"/>
    <p:sldId id="494" r:id="rId11"/>
    <p:sldId id="488" r:id="rId12"/>
    <p:sldId id="489" r:id="rId13"/>
    <p:sldId id="491" r:id="rId14"/>
    <p:sldId id="497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423" r:id="rId2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74807"/>
  </p:normalViewPr>
  <p:slideViewPr>
    <p:cSldViewPr snapToGrid="0" snapToObjects="1">
      <p:cViewPr varScale="1">
        <p:scale>
          <a:sx n="118" d="100"/>
          <a:sy n="118" d="100"/>
        </p:scale>
        <p:origin x="2840" y="200"/>
      </p:cViewPr>
      <p:guideLst/>
    </p:cSldViewPr>
  </p:slideViewPr>
  <p:outlineViewPr>
    <p:cViewPr>
      <p:scale>
        <a:sx n="33" d="100"/>
        <a:sy n="33" d="100"/>
      </p:scale>
      <p:origin x="0" y="-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44D54-B641-774E-8FDC-3E22FCC29886}" type="datetimeFigureOut">
              <a:rPr kumimoji="1" lang="ko-Kore-KR" altLang="en-US" smtClean="0"/>
              <a:t>3/14/24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E3ECE-AB8E-314D-81B7-B4A342073B7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3460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4724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673E9-3854-87AD-677C-C2C3C8725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4D2F5AA-BF83-68A4-5FD1-DD2BDDF9F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4761FD-E1AB-D8BE-12AF-2844E6F6E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0C7897-55A6-3878-A683-ECBDCAB8B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78290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F460-C012-A4D6-C32E-3233282CE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C72896-5F01-8179-1E65-6E808ED67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C52A58-97FD-3675-5577-300C8BEB2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6F0FC9-7588-3835-7C4A-58E4B81AC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15203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9EE-2A1D-9044-7CDF-7819205B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860A17-EB3E-BDAD-57E4-C7042C9FB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5874FE-2430-5F25-69C4-8F76EC8F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04430-C578-368B-761B-1BD3143A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6235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9EE-2A1D-9044-7CDF-7819205B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860A17-EB3E-BDAD-57E4-C7042C9FB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5874FE-2430-5F25-69C4-8F76EC8F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04430-C578-368B-761B-1BD3143A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87052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9EE-2A1D-9044-7CDF-7819205B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860A17-EB3E-BDAD-57E4-C7042C9FB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5874FE-2430-5F25-69C4-8F76EC8F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04430-C578-368B-761B-1BD3143A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49640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9EE-2A1D-9044-7CDF-7819205B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860A17-EB3E-BDAD-57E4-C7042C9FB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5874FE-2430-5F25-69C4-8F76EC8F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04430-C578-368B-761B-1BD3143A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139610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9EE-2A1D-9044-7CDF-7819205B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860A17-EB3E-BDAD-57E4-C7042C9FB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5874FE-2430-5F25-69C4-8F76EC8F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04430-C578-368B-761B-1BD3143A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58235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9EE-2A1D-9044-7CDF-7819205B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860A17-EB3E-BDAD-57E4-C7042C9FB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5874FE-2430-5F25-69C4-8F76EC8F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04430-C578-368B-761B-1BD3143A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39310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9EE-2A1D-9044-7CDF-7819205B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860A17-EB3E-BDAD-57E4-C7042C9FB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5874FE-2430-5F25-69C4-8F76EC8F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04430-C578-368B-761B-1BD3143A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4131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9EE-2A1D-9044-7CDF-7819205B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860A17-EB3E-BDAD-57E4-C7042C9FB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5874FE-2430-5F25-69C4-8F76EC8F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04430-C578-368B-761B-1BD3143A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3300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00335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9EE-2A1D-9044-7CDF-7819205B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860A17-EB3E-BDAD-57E4-C7042C9FB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5874FE-2430-5F25-69C4-8F76EC8F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04430-C578-368B-761B-1BD3143A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21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37039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59EE-2A1D-9044-7CDF-7819205B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860A17-EB3E-BDAD-57E4-C7042C9FB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5874FE-2430-5F25-69C4-8F76EC8FE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04430-C578-368B-761B-1BD3143A5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22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28208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23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4541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4872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6863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6511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88908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1945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12053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579E-9AF6-BCD3-2964-6153DEB3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516F2-1BC2-B862-2E8C-774DC9D12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C3BB896-4AA1-7C71-AA4E-7223906C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364432-D1C6-3367-176A-4A6070222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E3ECE-AB8E-314D-81B7-B4A342073B76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901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17EA48-93DE-21E4-2EBC-22585FE85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5B76201-5D89-FBD3-A880-D012598CC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E88EBC-19D4-691B-4BE1-3FAC0CA2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2053-B2DC-EE44-90DA-4E157FC4DC2A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C31737-F714-4BB9-9EDA-87A3339F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FC7D8F-CB92-BAB3-EACA-341D9ED3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68366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28D33-4640-3483-F892-CF60D89E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CA6834C-A005-ED16-88EE-7CE761AEA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C3FB0F-65CB-BA00-AACB-47379720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9A4B-064B-9A42-88FB-C4F078DD53F8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DFCEB9-6876-EBB8-109F-DA54E4EC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C47FC-71AF-9D32-C153-ED28C59A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537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E03712E-926A-4354-0D41-28384108B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CF4E4F-8FB9-D89A-3BF4-E21B4EE8B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D5475E-8227-92BD-F550-6F0746D8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F553-55E5-1F42-B002-ADF9E3E0B1A7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CD3784-66DB-1601-0097-52416EA5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F0A5EE-DF49-9659-039D-B243093B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7745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636F65-9678-72E8-6F8F-EEBC64B3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7A7F20-CE02-256F-B09C-2147BCC9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32968C-20D7-A986-2628-06D04E2B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300-342F-F242-BEC6-E327FAF022CE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49FD72-85CD-6287-C6C2-4EE8CD64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B66DF1-E5DC-3CA5-61EA-463C43A0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0765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79B6C3-8965-D1B7-137A-00136845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00A1F1-5C12-9954-BBC6-27B59DA77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A62DC5-11F3-BAB4-7424-EB629015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CE87-EC6D-8841-AF92-AA8E7EED25D6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8D2153-D60D-849D-2087-458532A5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39E08F-CB5F-CBE3-FBB5-2012DD79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2408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543EA5-F1A9-DE7C-39E3-AFD26498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093C10-9043-355B-0B3E-AAE26BC75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C70C3C-7D28-DC82-2CA8-3A25BE257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2F0D26-ABE4-076A-3A34-A202E3CD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3D00-447E-E346-B2EE-BE7A0C8CED1A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E8187A-5361-6DDC-B58E-58740CB9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B72730-53C5-2EA4-5BB0-91F09E57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6922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18F867-B6C8-E3AA-C3DD-058B804E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F9D00B-97F7-B0B7-2AD8-982BEBDF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99FF8D-BDD6-B11A-3A50-0D91FBFB9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1CE605E-61D2-22AB-7983-E0791E223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2EB3CA0-22B9-596F-212E-8D8EB3E73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5576B19-E527-BC7D-9B63-980C831D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98F8-6C82-AA40-94B7-2A8D3E8D8773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37D8E1-FB7D-1764-A8E6-9A73AEA1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D605AE3-6307-256B-640D-DC55B8CB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8682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B3B0F-7B6D-332B-26CF-5E4D313C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686F7D3-4C81-6BD3-6C6A-2BF55702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0DB-2351-3945-B64E-71B115BEC192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EE2D87B-4B98-6777-530C-17AE0591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371D9B7-DD9B-84D5-B582-0131BC02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64950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11A44F-8842-8CE9-186A-C5943290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4DCA-49D4-044D-84D1-4C94B7807EFF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F566139-EFD2-403C-2289-D445D4C2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4E6060-1B82-74BF-6EB3-45F3AF7F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0981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D1E37A-0B87-89FA-94E6-44C412D4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332B23-F68C-12E4-8B84-3F5223E6E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7EBBCC-31E0-E165-B69B-54A179E56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8495B1-C129-640D-7358-DB998979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04FB-96F6-F440-9B86-7DBD71FD5200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C3CE8A-84CC-9ABE-C3AC-A2CB8412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5CC4FB-35CE-4AE5-BC0B-EA88639E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8270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BC8BEA-7A92-24AA-D677-2E846E52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05FA9D8-7443-9B76-FB34-D354B87B6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050292-2D7B-8059-EC5F-AC2DDA708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A3DF01-1606-8C86-E5DC-1150C878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CE90-C300-6744-8C14-CA0569D7D985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6446CB-03F5-83D0-A46B-776402C4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616B23-BE58-8DE3-D68D-2A9DFB9A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560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0B32B1E-076B-5C64-E350-28D14032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1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D111B6-6D50-74B5-B9DF-B9DD89FD7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6894"/>
            <a:ext cx="10515600" cy="4690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ko-Kore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B1179-C951-A9FB-F44B-FED58B485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3976-558E-0F42-A84B-EE8BCB2E8102}" type="datetime1">
              <a:rPr kumimoji="1" lang="ko-KR" altLang="en-US" smtClean="0"/>
              <a:t>2024. 3. 14.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350CAC-AE8B-3B3E-926E-E05DF770B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3B3493-0C97-C83E-47C3-DAB8BE5B4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F1ED-EB34-FD49-967D-BE73EC6979A1}" type="slidenum">
              <a:rPr kumimoji="1" lang="ko-Kore-KR" altLang="en-US" smtClean="0"/>
              <a:pPr/>
              <a:t>‹#›</a:t>
            </a:fld>
            <a:endParaRPr kumimoji="1" lang="ko-Kore-KR" altLang="en-US" dirty="0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AA2D62B3-65A5-7E7E-A28D-AAE13D811DD6}"/>
              </a:ext>
            </a:extLst>
          </p:cNvPr>
          <p:cNvSpPr txBox="1">
            <a:spLocks/>
          </p:cNvSpPr>
          <p:nvPr userDrawn="1"/>
        </p:nvSpPr>
        <p:spPr>
          <a:xfrm>
            <a:off x="11141239" y="6356350"/>
            <a:ext cx="669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ore-KR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ore-KR" dirty="0"/>
              <a:t>/23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28180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document/1028849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itpSDmUaXE?feature=oembed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sa.or.kr/2060205/form?postSeq=20&amp;page=1#fndoDocumentPreview" TargetMode="External"/><Relationship Id="rId3" Type="http://schemas.openxmlformats.org/officeDocument/2006/relationships/hyperlink" Target="https://www.president.go.kr/newsroom/press/gdXzwtKB" TargetMode="External"/><Relationship Id="rId7" Type="http://schemas.openxmlformats.org/officeDocument/2006/relationships/hyperlink" Target="https://en.wikipedia.org/wiki/Zero_trust_security_mod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vlpubs.nist.gov/nistpubs/SpecialPublications/NIST.SP.800-207-draft2.pdf" TargetMode="External"/><Relationship Id="rId5" Type="http://schemas.openxmlformats.org/officeDocument/2006/relationships/hyperlink" Target="https://www.etnews.com/20230719000149" TargetMode="External"/><Relationship Id="rId4" Type="http://schemas.openxmlformats.org/officeDocument/2006/relationships/hyperlink" Target="https://www.msit.go.kr/bbs/view.do?sCode=user&amp;mId=239&amp;mPid=113&amp;bbsSeqNo=94&amp;nttSeqNo=3183279" TargetMode="External"/><Relationship Id="rId9" Type="http://schemas.openxmlformats.org/officeDocument/2006/relationships/hyperlink" Target="https://www.samsungsds.com/kr/insights/zerotrust-0424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419124-0488-E42B-2174-B2B101CF2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1110586"/>
            <a:ext cx="9829800" cy="2387600"/>
          </a:xfrm>
        </p:spPr>
        <p:txBody>
          <a:bodyPr>
            <a:noAutofit/>
          </a:bodyPr>
          <a:lstStyle/>
          <a:p>
            <a:pPr algn="l"/>
            <a:r>
              <a:rPr kumimoji="1" lang="en-US" altLang="en-US" sz="4000" b="1" dirty="0"/>
              <a:t>Zero Trust </a:t>
            </a:r>
            <a:r>
              <a:rPr kumimoji="1" lang="en-US" altLang="en-US" sz="4000" b="1" dirty="0" err="1"/>
              <a:t>Architecutre</a:t>
            </a:r>
            <a:r>
              <a:rPr kumimoji="1" lang="en-US" altLang="en-US" sz="4000" b="1" dirty="0"/>
              <a:t> for 6G Security</a:t>
            </a:r>
            <a:endParaRPr kumimoji="1" lang="ko-Kore-KR" altLang="en-US" sz="40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2BB670-D5E9-E5EB-FF7C-69E759016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100" y="3602037"/>
            <a:ext cx="9829800" cy="2812940"/>
          </a:xfrm>
        </p:spPr>
        <p:txBody>
          <a:bodyPr>
            <a:normAutofit/>
          </a:bodyPr>
          <a:lstStyle/>
          <a:p>
            <a:pPr algn="l"/>
            <a:r>
              <a:rPr kumimoji="1" lang="en-US" altLang="ko-Kore-KR" sz="2000" dirty="0" err="1"/>
              <a:t>Chuen</a:t>
            </a:r>
            <a:r>
              <a:rPr kumimoji="1" lang="en-US" altLang="ko-Kore-KR" sz="2000" dirty="0"/>
              <a:t>, X., Feng, W., Ge, N., Zhang, Y.</a:t>
            </a:r>
          </a:p>
          <a:p>
            <a:pPr algn="l"/>
            <a:r>
              <a:rPr kumimoji="1" lang="en-US" altLang="ko-Kore-KR" sz="2000" dirty="0">
                <a:hlinkClick r:id="rId2"/>
              </a:rPr>
              <a:t>IEEE Network</a:t>
            </a:r>
            <a:r>
              <a:rPr kumimoji="1" lang="ko-KR" altLang="en-US" sz="2000" dirty="0">
                <a:hlinkClick r:id="rId2"/>
              </a:rPr>
              <a:t> </a:t>
            </a:r>
            <a:r>
              <a:rPr kumimoji="1" lang="en-US" altLang="ko-KR" sz="2000" dirty="0">
                <a:hlinkClick r:id="rId2"/>
              </a:rPr>
              <a:t>2023</a:t>
            </a:r>
            <a:endParaRPr kumimoji="1" lang="en-US" altLang="ko-Kore-KR" sz="2000" dirty="0"/>
          </a:p>
          <a:p>
            <a:pPr algn="l"/>
            <a:endParaRPr kumimoji="1" lang="en-US" altLang="ko-Kore-KR" dirty="0"/>
          </a:p>
          <a:p>
            <a:pPr algn="l"/>
            <a:r>
              <a:rPr kumimoji="1" lang="en-US" altLang="ko-Kore-KR" dirty="0"/>
              <a:t>2024.03.14.</a:t>
            </a:r>
          </a:p>
          <a:p>
            <a:pPr algn="l"/>
            <a:r>
              <a:rPr kumimoji="1" lang="en-US" altLang="ko-Kore-KR" sz="2000" dirty="0"/>
              <a:t>Summarized by,</a:t>
            </a:r>
            <a:r>
              <a:rPr kumimoji="1" lang="en-US" altLang="ko-Kore-KR" dirty="0"/>
              <a:t> </a:t>
            </a:r>
            <a:r>
              <a:rPr kumimoji="1" lang="en-US" altLang="ko-Kore-KR" dirty="0" err="1"/>
              <a:t>Sangwi</a:t>
            </a:r>
            <a:r>
              <a:rPr kumimoji="1" lang="en-US" altLang="ko-Kore-KR" dirty="0"/>
              <a:t> Kang | swkang@mmlab.snu.ac.kr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ACBFC8-B7B6-36C2-FA4A-0F2234D2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1868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Zero Trust Architecture for 6G Networks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B41B018-6FE7-8444-E0D7-2294A0CB3E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92" y="1219200"/>
            <a:ext cx="9691415" cy="5273675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F817FD2A-8C5D-4601-3090-6CB1C8C357F7}"/>
              </a:ext>
            </a:extLst>
          </p:cNvPr>
          <p:cNvSpPr/>
          <p:nvPr/>
        </p:nvSpPr>
        <p:spPr>
          <a:xfrm>
            <a:off x="4338778" y="3820179"/>
            <a:ext cx="591810" cy="536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22B7FF8-0DF2-422A-70CD-80BDC4A570F5}"/>
              </a:ext>
            </a:extLst>
          </p:cNvPr>
          <p:cNvSpPr/>
          <p:nvPr/>
        </p:nvSpPr>
        <p:spPr>
          <a:xfrm>
            <a:off x="3173506" y="3352067"/>
            <a:ext cx="1344706" cy="323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CB481C7-0828-4BC6-4B24-FB1E2A12271D}"/>
              </a:ext>
            </a:extLst>
          </p:cNvPr>
          <p:cNvSpPr/>
          <p:nvPr/>
        </p:nvSpPr>
        <p:spPr>
          <a:xfrm>
            <a:off x="5414542" y="3283511"/>
            <a:ext cx="591810" cy="536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BC97BAA-BEB3-826A-2812-70FB801558AC}"/>
              </a:ext>
            </a:extLst>
          </p:cNvPr>
          <p:cNvCxnSpPr>
            <a:cxnSpLocks/>
          </p:cNvCxnSpPr>
          <p:nvPr/>
        </p:nvCxnSpPr>
        <p:spPr>
          <a:xfrm flipV="1">
            <a:off x="4887254" y="3648634"/>
            <a:ext cx="570623" cy="34692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1C2C0A1-F53E-00F6-7540-36AB63012CB8}"/>
              </a:ext>
            </a:extLst>
          </p:cNvPr>
          <p:cNvSpPr/>
          <p:nvPr/>
        </p:nvSpPr>
        <p:spPr>
          <a:xfrm>
            <a:off x="7606699" y="3527628"/>
            <a:ext cx="2648926" cy="10533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634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410EF-2019-1977-38CC-F8137A3BC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DD59DE-0E3D-DEC9-DB1D-8022AA22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Limitations of ZTA on 6G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9DFAAB-8FD0-A69D-E40C-B6839447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CE5AA2FC-CD86-D94D-BEF1-8AC34648A0A1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Fine-grained access control strategies</a:t>
            </a:r>
          </a:p>
          <a:p>
            <a:pPr marL="0" indent="0">
              <a:buNone/>
            </a:pPr>
            <a:r>
              <a:rPr lang="en-US" altLang="ko-KR" sz="2400" dirty="0"/>
              <a:t>                        The scale and complexity of 6G networks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Centralized controller for single network domains</a:t>
            </a:r>
            <a:endParaRPr lang="en-US" altLang="ko-Kore-KR" sz="2400" b="1" i="1" u="sng" dirty="0"/>
          </a:p>
          <a:p>
            <a:pPr marL="0" indent="0">
              <a:buNone/>
            </a:pPr>
            <a:r>
              <a:rPr lang="en-US" altLang="ko-KR" sz="2400" dirty="0"/>
              <a:t>                        The decentralized management architectures of 6G networks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End-to-end encryption</a:t>
            </a:r>
          </a:p>
          <a:p>
            <a:pPr marL="0" indent="0">
              <a:buNone/>
            </a:pPr>
            <a:r>
              <a:rPr lang="en-US" altLang="ko-KR" sz="2400" dirty="0"/>
              <a:t>                        Resource constrained IoT in 6G</a:t>
            </a:r>
            <a:endParaRPr lang="en-US" altLang="ko-Kore-KR" sz="2400" dirty="0"/>
          </a:p>
        </p:txBody>
      </p:sp>
      <p:sp>
        <p:nvSpPr>
          <p:cNvPr id="3" name="화살표: 왼쪽/오른쪽 2">
            <a:extLst>
              <a:ext uri="{FF2B5EF4-FFF2-40B4-BE49-F238E27FC236}">
                <a16:creationId xmlns:a16="http://schemas.microsoft.com/office/drawing/2014/main" id="{635ED663-F650-A312-8B2F-531988C20FC6}"/>
              </a:ext>
            </a:extLst>
          </p:cNvPr>
          <p:cNvSpPr/>
          <p:nvPr/>
        </p:nvSpPr>
        <p:spPr>
          <a:xfrm>
            <a:off x="1722329" y="2006723"/>
            <a:ext cx="732773" cy="23799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왼쪽/오른쪽 4">
            <a:extLst>
              <a:ext uri="{FF2B5EF4-FFF2-40B4-BE49-F238E27FC236}">
                <a16:creationId xmlns:a16="http://schemas.microsoft.com/office/drawing/2014/main" id="{DB902372-9940-ACA2-F901-479280857A4A}"/>
              </a:ext>
            </a:extLst>
          </p:cNvPr>
          <p:cNvSpPr/>
          <p:nvPr/>
        </p:nvSpPr>
        <p:spPr>
          <a:xfrm>
            <a:off x="1722329" y="3366487"/>
            <a:ext cx="732773" cy="23799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왼쪽/오른쪽 5">
            <a:extLst>
              <a:ext uri="{FF2B5EF4-FFF2-40B4-BE49-F238E27FC236}">
                <a16:creationId xmlns:a16="http://schemas.microsoft.com/office/drawing/2014/main" id="{9CD00A8C-0B15-4DF3-8F33-25FB750955C5}"/>
              </a:ext>
            </a:extLst>
          </p:cNvPr>
          <p:cNvSpPr/>
          <p:nvPr/>
        </p:nvSpPr>
        <p:spPr>
          <a:xfrm>
            <a:off x="1722329" y="4762606"/>
            <a:ext cx="732773" cy="23799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5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CA8AE-A1F7-6148-C9B8-236F7BA9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15E11B-DD47-2D3B-8CC5-D037067B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ZTA-6G : A Software-Defined ZTA for 6G Security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C6122A-DFF7-359D-E745-01B4F6DA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6E0660B-A2C4-5F0B-ECC5-6CAEE9CACC23}"/>
              </a:ext>
            </a:extLst>
          </p:cNvPr>
          <p:cNvGrpSpPr/>
          <p:nvPr/>
        </p:nvGrpSpPr>
        <p:grpSpPr>
          <a:xfrm>
            <a:off x="3959548" y="1486894"/>
            <a:ext cx="4272901" cy="1929519"/>
            <a:chOff x="3959548" y="1486894"/>
            <a:chExt cx="4272901" cy="192951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416EF7CB-C400-B297-DFB5-CC6DC473E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4617" y="1486894"/>
              <a:ext cx="3902765" cy="14678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E4A7F9-C482-2D51-9B43-DFFDA04ABA68}"/>
                </a:ext>
              </a:extLst>
            </p:cNvPr>
            <p:cNvSpPr txBox="1"/>
            <p:nvPr/>
          </p:nvSpPr>
          <p:spPr>
            <a:xfrm>
              <a:off x="3959548" y="2954748"/>
              <a:ext cx="4272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400" dirty="0"/>
                <a:t>Distributed Security Architecture</a:t>
              </a:r>
              <a:endParaRPr kumimoji="1" lang="ko-KR" altLang="en-US" sz="2400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BA8C2E3-AE38-9F3E-DF5A-993A090BF33A}"/>
              </a:ext>
            </a:extLst>
          </p:cNvPr>
          <p:cNvGrpSpPr/>
          <p:nvPr/>
        </p:nvGrpSpPr>
        <p:grpSpPr>
          <a:xfrm>
            <a:off x="1083558" y="3695218"/>
            <a:ext cx="4674293" cy="2797657"/>
            <a:chOff x="755567" y="3581053"/>
            <a:chExt cx="4674293" cy="2797657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5BEF181-1B99-986C-42F3-607514335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3003" y="3581053"/>
              <a:ext cx="2819422" cy="23315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E0BF22-205B-7A6B-C33C-930687DBE764}"/>
                </a:ext>
              </a:extLst>
            </p:cNvPr>
            <p:cNvSpPr txBox="1"/>
            <p:nvPr/>
          </p:nvSpPr>
          <p:spPr>
            <a:xfrm>
              <a:off x="755567" y="5917045"/>
              <a:ext cx="4674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400" dirty="0"/>
                <a:t>Decentralized Identity Management</a:t>
              </a:r>
              <a:endParaRPr kumimoji="1" lang="ko-KR" altLang="en-US" sz="2400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A34F277-AD1B-DD5D-CE7A-68E240A5EB50}"/>
              </a:ext>
            </a:extLst>
          </p:cNvPr>
          <p:cNvGrpSpPr/>
          <p:nvPr/>
        </p:nvGrpSpPr>
        <p:grpSpPr>
          <a:xfrm>
            <a:off x="6815035" y="3695218"/>
            <a:ext cx="3591129" cy="2793219"/>
            <a:chOff x="6815035" y="3581053"/>
            <a:chExt cx="3591129" cy="279321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D8A4F439-0F21-387F-C23A-B331A1BD1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5035" y="3581053"/>
              <a:ext cx="3591129" cy="23315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525086-7077-9951-BB0D-51E86BB81032}"/>
                </a:ext>
              </a:extLst>
            </p:cNvPr>
            <p:cNvSpPr txBox="1"/>
            <p:nvPr/>
          </p:nvSpPr>
          <p:spPr>
            <a:xfrm>
              <a:off x="7044785" y="5912607"/>
              <a:ext cx="3131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2400" dirty="0"/>
                <a:t>Trust Evaluation System</a:t>
              </a:r>
              <a:endParaRPr kumimoji="1" lang="ko-KR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0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7E82-3CA0-A238-5624-FDA2A2B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9FF6E-9F5E-9A3D-5681-6A56166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ZTA-6G : A Software-Defined ZTA for 6G Security</a:t>
            </a:r>
            <a:br>
              <a:rPr kumimoji="1" lang="en-US" altLang="en-US" dirty="0"/>
            </a:br>
            <a:r>
              <a:rPr kumimoji="1" lang="en-US" altLang="en-US" sz="2400" dirty="0"/>
              <a:t>&gt; Distributed Security Architecture (1)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B2290-0D5B-6D5E-63E2-42513A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41CD751-EEC4-72C8-87D0-93A34BECA2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3" y="1549279"/>
            <a:ext cx="8719293" cy="474468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45A20D3-80B3-91B2-5580-6DD9A8552D3C}"/>
              </a:ext>
            </a:extLst>
          </p:cNvPr>
          <p:cNvSpPr/>
          <p:nvPr/>
        </p:nvSpPr>
        <p:spPr>
          <a:xfrm>
            <a:off x="7333274" y="2006941"/>
            <a:ext cx="2655552" cy="26445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C44DD61-CD06-2EC3-DB7E-1AB7DCEEC095}"/>
              </a:ext>
            </a:extLst>
          </p:cNvPr>
          <p:cNvSpPr/>
          <p:nvPr/>
        </p:nvSpPr>
        <p:spPr>
          <a:xfrm>
            <a:off x="2068848" y="1871107"/>
            <a:ext cx="4490978" cy="13292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817EB-39F2-66E7-DE16-ADD083EF056F}"/>
              </a:ext>
            </a:extLst>
          </p:cNvPr>
          <p:cNvSpPr txBox="1"/>
          <p:nvPr/>
        </p:nvSpPr>
        <p:spPr>
          <a:xfrm>
            <a:off x="1995400" y="1378249"/>
            <a:ext cx="463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Third-Party Security Services(TPSSs)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687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7E82-3CA0-A238-5624-FDA2A2B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9FF6E-9F5E-9A3D-5681-6A56166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ZTA-6G : A Software-Defined ZTA for 6G Security</a:t>
            </a:r>
            <a:br>
              <a:rPr kumimoji="1" lang="en-US" altLang="en-US" dirty="0"/>
            </a:br>
            <a:r>
              <a:rPr kumimoji="1" lang="en-US" altLang="en-US" sz="2400" dirty="0"/>
              <a:t>&gt; Distributed Security Architecture (2)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B2290-0D5B-6D5E-63E2-42513A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052F7-CDF8-86E9-0DF7-42397A962DC4}"/>
              </a:ext>
            </a:extLst>
          </p:cNvPr>
          <p:cNvSpPr txBox="1"/>
          <p:nvPr/>
        </p:nvSpPr>
        <p:spPr>
          <a:xfrm>
            <a:off x="1693158" y="1725434"/>
            <a:ext cx="4637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Third-Party Security Services(TPSSs)</a:t>
            </a:r>
            <a:endParaRPr lang="ko-KR" altLang="en-US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EE8F50-DF79-AC69-80D9-337CE7BA1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42" y="2187099"/>
            <a:ext cx="6198704" cy="193097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58D22B0-6AEA-A71D-0F48-540E7D794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57" y="4818278"/>
            <a:ext cx="5341873" cy="147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FD4BA-1B23-2903-EB49-8A9E8E6400D5}"/>
              </a:ext>
            </a:extLst>
          </p:cNvPr>
          <p:cNvSpPr txBox="1"/>
          <p:nvPr/>
        </p:nvSpPr>
        <p:spPr>
          <a:xfrm>
            <a:off x="2532265" y="4396859"/>
            <a:ext cx="295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Community Controller</a:t>
            </a:r>
            <a:endParaRPr lang="ko-KR" altLang="en-US" sz="2400" dirty="0"/>
          </a:p>
        </p:txBody>
      </p:sp>
      <p:sp>
        <p:nvSpPr>
          <p:cNvPr id="8" name="오른쪽 화살표[R] 7">
            <a:extLst>
              <a:ext uri="{FF2B5EF4-FFF2-40B4-BE49-F238E27FC236}">
                <a16:creationId xmlns:a16="http://schemas.microsoft.com/office/drawing/2014/main" id="{A0788906-A60C-93FD-1C94-69E87BC8D05D}"/>
              </a:ext>
            </a:extLst>
          </p:cNvPr>
          <p:cNvSpPr/>
          <p:nvPr/>
        </p:nvSpPr>
        <p:spPr>
          <a:xfrm>
            <a:off x="7265505" y="2991678"/>
            <a:ext cx="90446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485E36-6955-83FB-60A9-F29C64DC0C73}"/>
              </a:ext>
            </a:extLst>
          </p:cNvPr>
          <p:cNvSpPr txBox="1"/>
          <p:nvPr/>
        </p:nvSpPr>
        <p:spPr>
          <a:xfrm>
            <a:off x="8324024" y="2628924"/>
            <a:ext cx="1912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</a:rPr>
              <a:t>Global</a:t>
            </a:r>
          </a:p>
          <a:p>
            <a:pPr algn="ctr"/>
            <a:r>
              <a:rPr lang="en-US" altLang="ko-KR" sz="2800" dirty="0">
                <a:solidFill>
                  <a:srgbClr val="FF0000"/>
                </a:solidFill>
              </a:rPr>
              <a:t>Information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오른쪽 화살표[R] 11">
            <a:extLst>
              <a:ext uri="{FF2B5EF4-FFF2-40B4-BE49-F238E27FC236}">
                <a16:creationId xmlns:a16="http://schemas.microsoft.com/office/drawing/2014/main" id="{EECBEA83-2BA8-18E3-C851-EDA2D1721C37}"/>
              </a:ext>
            </a:extLst>
          </p:cNvPr>
          <p:cNvSpPr/>
          <p:nvPr/>
        </p:nvSpPr>
        <p:spPr>
          <a:xfrm>
            <a:off x="6801679" y="5450569"/>
            <a:ext cx="90446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DD1D65-6873-AB0B-CB40-7CB53874F067}"/>
              </a:ext>
            </a:extLst>
          </p:cNvPr>
          <p:cNvSpPr txBox="1"/>
          <p:nvPr/>
        </p:nvSpPr>
        <p:spPr>
          <a:xfrm>
            <a:off x="7860198" y="5087815"/>
            <a:ext cx="1912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</a:rPr>
              <a:t>Localized</a:t>
            </a:r>
          </a:p>
          <a:p>
            <a:pPr algn="ctr"/>
            <a:r>
              <a:rPr lang="en-US" altLang="ko-KR" sz="2800" dirty="0">
                <a:solidFill>
                  <a:srgbClr val="FF0000"/>
                </a:solidFill>
              </a:rPr>
              <a:t>Information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7E82-3CA0-A238-5624-FDA2A2B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9FF6E-9F5E-9A3D-5681-6A56166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ZTA-6G : A Software-Defined ZTA for 6G Security</a:t>
            </a:r>
            <a:br>
              <a:rPr kumimoji="1" lang="en-US" altLang="en-US" dirty="0"/>
            </a:br>
            <a:r>
              <a:rPr kumimoji="1" lang="en-US" altLang="en-US" sz="2400" dirty="0"/>
              <a:t>&gt; Decentralized Identity Management (1)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B2290-0D5B-6D5E-63E2-42513A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2BEBA3B5-A2FB-0FF0-EDE1-B339ECE32F5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In 6G, it is very difficult to establish and maintain </a:t>
            </a:r>
            <a:r>
              <a:rPr lang="en-US" altLang="ko-KR" sz="2400" b="1" u="sng" dirty="0"/>
              <a:t>a unified identity system</a:t>
            </a:r>
            <a:r>
              <a:rPr lang="en-US" altLang="ko-KR" sz="2400" dirty="0"/>
              <a:t> due to more diversified network environments</a:t>
            </a:r>
          </a:p>
          <a:p>
            <a:r>
              <a:rPr lang="en" altLang="ko-KR" sz="2400" dirty="0"/>
              <a:t>Traditional identity authentication schemes based on data certificates cannot satisfy the requirements of access control in 6G</a:t>
            </a:r>
          </a:p>
          <a:p>
            <a:endParaRPr lang="en" altLang="ko-KR" sz="2400" dirty="0"/>
          </a:p>
          <a:p>
            <a:r>
              <a:rPr lang="en" altLang="ko-KR" sz="2400" dirty="0"/>
              <a:t>Unified CA(Certification Authority) </a:t>
            </a:r>
            <a:r>
              <a:rPr lang="en" altLang="ko-KR" sz="2400" dirty="0">
                <a:latin typeface="Wingdings" pitchFamily="2" charset="0"/>
              </a:rPr>
              <a:t></a:t>
            </a:r>
            <a:r>
              <a:rPr lang="en" altLang="ko-KR" sz="2400" dirty="0"/>
              <a:t> Scalability limits</a:t>
            </a:r>
          </a:p>
          <a:p>
            <a:r>
              <a:rPr lang="en" altLang="ko-KR" sz="2400" dirty="0"/>
              <a:t>Multiple CA </a:t>
            </a:r>
            <a:r>
              <a:rPr lang="en" altLang="ko-KR" sz="2400" dirty="0">
                <a:latin typeface="Wingdings" pitchFamily="2" charset="0"/>
              </a:rPr>
              <a:t></a:t>
            </a:r>
            <a:r>
              <a:rPr lang="en" altLang="ko-KR" sz="2400" dirty="0"/>
              <a:t> Mutual trust problem</a:t>
            </a:r>
          </a:p>
          <a:p>
            <a:r>
              <a:rPr lang="en" altLang="ko-KR" sz="2400" dirty="0"/>
              <a:t>Totally distributed ID management </a:t>
            </a:r>
            <a:r>
              <a:rPr lang="en" altLang="ko-KR" sz="2400" dirty="0">
                <a:latin typeface="Wingdings" pitchFamily="2" charset="0"/>
              </a:rPr>
              <a:t></a:t>
            </a:r>
            <a:r>
              <a:rPr lang="en" altLang="ko-KR" sz="2400" dirty="0"/>
              <a:t> Too many certificates</a:t>
            </a:r>
          </a:p>
          <a:p>
            <a:endParaRPr lang="en" altLang="ko-KR" sz="2400" dirty="0"/>
          </a:p>
          <a:p>
            <a:r>
              <a:rPr lang="en" altLang="ko-KR" sz="2400" dirty="0"/>
              <a:t>Proposed solution : </a:t>
            </a:r>
            <a:r>
              <a:rPr lang="en" altLang="ko-KR" sz="2400" b="1" u="sng" dirty="0"/>
              <a:t>Decentralized Identity Management</a:t>
            </a:r>
            <a:endParaRPr lang="en-US" altLang="ko-KR" sz="2400" b="1" u="sng" dirty="0"/>
          </a:p>
        </p:txBody>
      </p:sp>
    </p:spTree>
    <p:extLst>
      <p:ext uri="{BB962C8B-B14F-4D97-AF65-F5344CB8AC3E}">
        <p14:creationId xmlns:p14="http://schemas.microsoft.com/office/powerpoint/2010/main" val="7653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7E82-3CA0-A238-5624-FDA2A2B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9FF6E-9F5E-9A3D-5681-6A56166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ZTA-6G : A Software-Defined ZTA for 6G Security</a:t>
            </a:r>
            <a:br>
              <a:rPr kumimoji="1" lang="en-US" altLang="en-US" dirty="0"/>
            </a:br>
            <a:r>
              <a:rPr kumimoji="1" lang="en-US" altLang="en-US" sz="2400" dirty="0"/>
              <a:t>&gt; Decentralized Identity Management (2)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B2290-0D5B-6D5E-63E2-42513A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9E7B1D5-0C68-9EE2-B15D-9EDA7E4FD5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951" y="1510060"/>
            <a:ext cx="6322098" cy="5295539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AA016C35-2D63-3B58-CCB6-6E9455390B63}"/>
              </a:ext>
            </a:extLst>
          </p:cNvPr>
          <p:cNvSpPr/>
          <p:nvPr/>
        </p:nvSpPr>
        <p:spPr>
          <a:xfrm>
            <a:off x="3506229" y="1510060"/>
            <a:ext cx="772898" cy="700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BDE56-F21A-779D-61E3-B31D61B64E34}"/>
              </a:ext>
            </a:extLst>
          </p:cNvPr>
          <p:cNvSpPr txBox="1"/>
          <p:nvPr/>
        </p:nvSpPr>
        <p:spPr>
          <a:xfrm>
            <a:off x="6096000" y="1959183"/>
            <a:ext cx="3592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dirty="0">
                <a:solidFill>
                  <a:srgbClr val="FF0000"/>
                </a:solidFill>
              </a:rPr>
              <a:t>Controller = Community CA</a:t>
            </a:r>
            <a:endParaRPr kumimoji="1" lang="ko-KR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6869478E-F4CE-B61A-DB18-49011DEAD10A}"/>
              </a:ext>
            </a:extLst>
          </p:cNvPr>
          <p:cNvCxnSpPr>
            <a:cxnSpLocks/>
          </p:cNvCxnSpPr>
          <p:nvPr/>
        </p:nvCxnSpPr>
        <p:spPr>
          <a:xfrm flipH="1">
            <a:off x="5118652" y="2274140"/>
            <a:ext cx="977348" cy="638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>
            <a:extLst>
              <a:ext uri="{FF2B5EF4-FFF2-40B4-BE49-F238E27FC236}">
                <a16:creationId xmlns:a16="http://schemas.microsoft.com/office/drawing/2014/main" id="{8884DFF7-37FE-C3C9-40D2-F641EE835F45}"/>
              </a:ext>
            </a:extLst>
          </p:cNvPr>
          <p:cNvSpPr/>
          <p:nvPr/>
        </p:nvSpPr>
        <p:spPr>
          <a:xfrm>
            <a:off x="4445477" y="2795883"/>
            <a:ext cx="591810" cy="536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432FC6-BD1A-7666-F54E-6B50E91EA78F}"/>
              </a:ext>
            </a:extLst>
          </p:cNvPr>
          <p:cNvSpPr txBox="1"/>
          <p:nvPr/>
        </p:nvSpPr>
        <p:spPr>
          <a:xfrm>
            <a:off x="399708" y="3325639"/>
            <a:ext cx="3018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400" dirty="0">
                <a:solidFill>
                  <a:srgbClr val="FF0000"/>
                </a:solidFill>
              </a:rPr>
              <a:t>UE(and Controller) can</a:t>
            </a:r>
          </a:p>
          <a:p>
            <a:pPr algn="ctr"/>
            <a:r>
              <a:rPr kumimoji="1" lang="en-US" altLang="ko-KR" sz="2400" dirty="0">
                <a:solidFill>
                  <a:srgbClr val="FF0000"/>
                </a:solidFill>
              </a:rPr>
              <a:t>generate the cert.</a:t>
            </a:r>
            <a:endParaRPr kumimoji="1" lang="ko-KR" alt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F3BD891-0A43-534A-F73B-E2F927ED569D}"/>
              </a:ext>
            </a:extLst>
          </p:cNvPr>
          <p:cNvCxnSpPr>
            <a:cxnSpLocks/>
          </p:cNvCxnSpPr>
          <p:nvPr/>
        </p:nvCxnSpPr>
        <p:spPr>
          <a:xfrm flipV="1">
            <a:off x="1813155" y="2035383"/>
            <a:ext cx="1615845" cy="11917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6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7E82-3CA0-A238-5624-FDA2A2B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9FF6E-9F5E-9A3D-5681-6A56166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ZTA-6G : A Software-Defined ZTA for 6G Security</a:t>
            </a:r>
            <a:br>
              <a:rPr kumimoji="1" lang="en-US" altLang="en-US" dirty="0"/>
            </a:br>
            <a:r>
              <a:rPr kumimoji="1" lang="en-US" altLang="en-US" sz="2400" dirty="0"/>
              <a:t>&gt; Trust Evaluation System (1)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B2290-0D5B-6D5E-63E2-42513A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2BEBA3B5-A2FB-0FF0-EDE1-B339ECE32F5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In ZTA-6G, </a:t>
            </a:r>
            <a:r>
              <a:rPr lang="en-US" altLang="ko-KR" sz="2400" b="1" u="sng" dirty="0"/>
              <a:t>the trust value of the approaching UE</a:t>
            </a:r>
            <a:r>
              <a:rPr lang="en-US" altLang="ko-KR" sz="2400" dirty="0"/>
              <a:t> is calculated from the values of the TPSSs and the community controller</a:t>
            </a:r>
          </a:p>
          <a:p>
            <a:r>
              <a:rPr lang="en" altLang="ko-KR" sz="2400" dirty="0"/>
              <a:t>If the trust value exceeds the threshold, it is determined to be </a:t>
            </a:r>
            <a:r>
              <a:rPr lang="en" altLang="ko-KR" sz="2400" b="1" u="sng" dirty="0"/>
              <a:t>a safe UE</a:t>
            </a:r>
            <a:r>
              <a:rPr lang="en" altLang="ko-KR" sz="2400" dirty="0"/>
              <a:t> and can access the resource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5C448E-CB93-43FF-22A4-BB03964E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69" y="3225283"/>
            <a:ext cx="6327913" cy="3131067"/>
          </a:xfrm>
          <a:prstGeom prst="rect">
            <a:avLst/>
          </a:prstGeom>
        </p:spPr>
      </p:pic>
      <p:sp>
        <p:nvSpPr>
          <p:cNvPr id="5" name="오른쪽 중괄호[R] 4">
            <a:extLst>
              <a:ext uri="{FF2B5EF4-FFF2-40B4-BE49-F238E27FC236}">
                <a16:creationId xmlns:a16="http://schemas.microsoft.com/office/drawing/2014/main" id="{59303CE0-108A-2DF7-6BDE-71C60D5B8512}"/>
              </a:ext>
            </a:extLst>
          </p:cNvPr>
          <p:cNvSpPr/>
          <p:nvPr/>
        </p:nvSpPr>
        <p:spPr>
          <a:xfrm>
            <a:off x="7346672" y="4070899"/>
            <a:ext cx="405850" cy="1813066"/>
          </a:xfrm>
          <a:prstGeom prst="rightBrace">
            <a:avLst>
              <a:gd name="adj1" fmla="val 82258"/>
              <a:gd name="adj2" fmla="val 5054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D1B15-8F0C-87A2-777E-2614BED3F878}"/>
              </a:ext>
            </a:extLst>
          </p:cNvPr>
          <p:cNvSpPr txBox="1"/>
          <p:nvPr/>
        </p:nvSpPr>
        <p:spPr>
          <a:xfrm>
            <a:off x="7880226" y="4744527"/>
            <a:ext cx="2145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dirty="0">
                <a:solidFill>
                  <a:srgbClr val="FF0000"/>
                </a:solidFill>
              </a:rPr>
              <a:t>Trust Vale of UE</a:t>
            </a:r>
            <a:endParaRPr kumimoji="1"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7E82-3CA0-A238-5624-FDA2A2B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9FF6E-9F5E-9A3D-5681-6A56166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ZTA-6G : A Software-Defined ZTA for 6G Security</a:t>
            </a:r>
            <a:br>
              <a:rPr kumimoji="1" lang="en-US" altLang="en-US" dirty="0"/>
            </a:br>
            <a:r>
              <a:rPr kumimoji="1" lang="en-US" altLang="en-US" sz="2400" dirty="0"/>
              <a:t>&gt; Trust Evaluation System (2)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B2290-0D5B-6D5E-63E2-42513A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2BEBA3B5-A2FB-0FF0-EDE1-B339ECE32F5A}"/>
              </a:ext>
            </a:extLst>
          </p:cNvPr>
          <p:cNvSpPr txBox="1">
            <a:spLocks/>
          </p:cNvSpPr>
          <p:nvPr/>
        </p:nvSpPr>
        <p:spPr>
          <a:xfrm>
            <a:off x="838200" y="2097156"/>
            <a:ext cx="5257800" cy="511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From UE home community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DBCAE33-CD19-DBAE-E3A3-961BED1B3148}"/>
              </a:ext>
            </a:extLst>
          </p:cNvPr>
          <p:cNvSpPr txBox="1">
            <a:spLocks/>
          </p:cNvSpPr>
          <p:nvPr/>
        </p:nvSpPr>
        <p:spPr>
          <a:xfrm>
            <a:off x="6096000" y="2097156"/>
            <a:ext cx="5257800" cy="453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i="1" dirty="0" err="1"/>
              <a:t>vp</a:t>
            </a:r>
            <a:r>
              <a:rPr lang="en-US" altLang="ko-KR" sz="2400" i="1" dirty="0"/>
              <a:t> = Vulnerability Risk Index</a:t>
            </a:r>
          </a:p>
          <a:p>
            <a:r>
              <a:rPr lang="en-US" altLang="ko-KR" sz="2400" i="1" dirty="0" err="1"/>
              <a:t>ce</a:t>
            </a:r>
            <a:r>
              <a:rPr lang="en-US" altLang="ko-KR" sz="2400" i="1" dirty="0"/>
              <a:t> = Event Traceability, Forensic Tech.</a:t>
            </a:r>
          </a:p>
          <a:p>
            <a:r>
              <a:rPr lang="en-US" altLang="ko-KR" sz="2400" i="1" dirty="0"/>
              <a:t>ab = Abnormal Access Behaviors</a:t>
            </a:r>
          </a:p>
          <a:p>
            <a:endParaRPr lang="en-US" altLang="ko-KR" sz="2400" dirty="0"/>
          </a:p>
          <a:p>
            <a:r>
              <a:rPr lang="en-US" altLang="ko-KR" sz="2400" dirty="0"/>
              <a:t>Trustworthiness of UE</a:t>
            </a:r>
            <a:br>
              <a:rPr lang="en-US" altLang="ko-KR" sz="2400" dirty="0"/>
            </a:b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Trustworthiness of UE Community</a:t>
            </a:r>
          </a:p>
          <a:p>
            <a:endParaRPr lang="en-US" altLang="ko-K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75AF0-F716-BAE2-D0AB-1454F30A5818}"/>
              </a:ext>
            </a:extLst>
          </p:cNvPr>
          <p:cNvSpPr txBox="1"/>
          <p:nvPr/>
        </p:nvSpPr>
        <p:spPr>
          <a:xfrm>
            <a:off x="711673" y="1486894"/>
            <a:ext cx="4229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Trustworthiness Guarantee</a:t>
            </a:r>
            <a:endParaRPr kumimoji="1" lang="ko-KR" alt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46743-071C-DE5A-E82D-8BB851B02E0A}"/>
              </a:ext>
            </a:extLst>
          </p:cNvPr>
          <p:cNvSpPr txBox="1"/>
          <p:nvPr/>
        </p:nvSpPr>
        <p:spPr>
          <a:xfrm>
            <a:off x="5890561" y="1486894"/>
            <a:ext cx="2720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Trust Value of UE</a:t>
            </a:r>
            <a:endParaRPr kumimoji="1" lang="ko-KR" altLang="en-US" sz="2800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51EF549-7CD3-0BC4-7CD2-F62FD11A9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89" y="5660674"/>
            <a:ext cx="3272776" cy="57619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C368C22-6DFA-CA08-64FA-EE6F61D80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6"/>
          <a:stretch/>
        </p:blipFill>
        <p:spPr>
          <a:xfrm>
            <a:off x="6456688" y="4365935"/>
            <a:ext cx="3513932" cy="576194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94BC852A-0B36-5CF6-EF4A-B381D86233DA}"/>
              </a:ext>
            </a:extLst>
          </p:cNvPr>
          <p:cNvSpPr/>
          <p:nvPr/>
        </p:nvSpPr>
        <p:spPr>
          <a:xfrm>
            <a:off x="632761" y="1486894"/>
            <a:ext cx="4308660" cy="11217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515E824-889E-634C-02C0-A0E1BDBCE02E}"/>
              </a:ext>
            </a:extLst>
          </p:cNvPr>
          <p:cNvSpPr/>
          <p:nvPr/>
        </p:nvSpPr>
        <p:spPr>
          <a:xfrm>
            <a:off x="5890561" y="1476530"/>
            <a:ext cx="5257800" cy="48798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B6A680-0FD5-AA57-63FE-4EFE544D4EBF}"/>
                  </a:ext>
                </a:extLst>
              </p:cNvPr>
              <p:cNvSpPr txBox="1"/>
              <p:nvPr/>
            </p:nvSpPr>
            <p:spPr>
              <a:xfrm>
                <a:off x="462169" y="4249337"/>
                <a:ext cx="4726057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ko-KR" sz="3200" b="1" i="1" smtClean="0">
                              <a:latin typeface="Cambria Math" panose="02040503050406030204" pitchFamily="18" charset="0"/>
                            </a:rPr>
                            <m:t>𝒂𝒄</m:t>
                          </m:r>
                        </m:sub>
                      </m:sSub>
                      <m:r>
                        <a:rPr kumimoji="1" lang="en-US" altLang="ko-KR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ko-KR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sSup>
                        <m:sSupPr>
                          <m:ctrlPr>
                            <a:rPr kumimoji="1" lang="en-US" altLang="ko-K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kumimoji="1" lang="en-US" altLang="ko-K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p>
                      </m:sSup>
                      <m:r>
                        <a:rPr kumimoji="1" lang="en-US" altLang="ko-KR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kumimoji="1" lang="en-US" altLang="ko-KR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kumimoji="1" lang="en-US" altLang="ko-KR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ko-KR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kumimoji="1" lang="en-US" altLang="ko-KR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1" lang="en-US" altLang="ko-KR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R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kumimoji="1" lang="en-US" altLang="ko-KR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𝑼𝑬</m:t>
                          </m:r>
                        </m:sup>
                      </m:sSup>
                    </m:oMath>
                  </m:oMathPara>
                </a14:m>
                <a:endParaRPr kumimoji="1" lang="ko-KR" altLang="en-US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B6A680-0FD5-AA57-63FE-4EFE544D4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9" y="4249337"/>
                <a:ext cx="4726057" cy="503599"/>
              </a:xfrm>
              <a:prstGeom prst="rect">
                <a:avLst/>
              </a:prstGeom>
              <a:blipFill>
                <a:blip r:embed="rId5"/>
                <a:stretch>
                  <a:fillRect t="-2439" b="-317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0B4F28-87A4-A915-8BE6-A263A681C1EE}"/>
                  </a:ext>
                </a:extLst>
              </p:cNvPr>
              <p:cNvSpPr txBox="1"/>
              <p:nvPr/>
            </p:nvSpPr>
            <p:spPr>
              <a:xfrm>
                <a:off x="462169" y="4942369"/>
                <a:ext cx="472605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ko-K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𝒊𝒇</m:t>
                    </m:r>
                    <m:r>
                      <a:rPr kumimoji="1" lang="en-US" altLang="ko-K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ko-KR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ko-KR" sz="3200" b="1" i="1">
                            <a:latin typeface="Cambria Math" panose="02040503050406030204" pitchFamily="18" charset="0"/>
                          </a:rPr>
                          <m:t>𝒂𝒄</m:t>
                        </m:r>
                      </m:sub>
                    </m:sSub>
                    <m:r>
                      <a:rPr kumimoji="1" lang="en-US" altLang="ko-KR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ko-K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kumimoji="1" lang="en-US" altLang="ko-K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ko-KR" sz="3200" b="1" dirty="0"/>
                  <a:t> permit</a:t>
                </a:r>
                <a:endParaRPr kumimoji="1" lang="ko-KR" altLang="en-US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0B4F28-87A4-A915-8BE6-A263A681C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69" y="4942369"/>
                <a:ext cx="4726057" cy="492443"/>
              </a:xfrm>
              <a:prstGeom prst="rect">
                <a:avLst/>
              </a:prstGeom>
              <a:blipFill>
                <a:blip r:embed="rId6"/>
                <a:stretch>
                  <a:fillRect t="-25000" b="-4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490FEBD-19D5-5AA5-F581-0DC977D01221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780039" y="2608664"/>
            <a:ext cx="7052" cy="15910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3C1679CF-2D9E-3FAF-BE97-3B0FA5C9FF7C}"/>
              </a:ext>
            </a:extLst>
          </p:cNvPr>
          <p:cNvCxnSpPr>
            <a:cxnSpLocks/>
          </p:cNvCxnSpPr>
          <p:nvPr/>
        </p:nvCxnSpPr>
        <p:spPr>
          <a:xfrm flipH="1" flipV="1">
            <a:off x="5188226" y="4887206"/>
            <a:ext cx="702335" cy="32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  <p:bldP spid="15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7E82-3CA0-A238-5624-FDA2A2B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9FF6E-9F5E-9A3D-5681-6A56166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ZTA-6G : A Software-Defined ZTA for 6G Security</a:t>
            </a:r>
            <a:br>
              <a:rPr kumimoji="1" lang="en-US" altLang="en-US" dirty="0"/>
            </a:br>
            <a:r>
              <a:rPr kumimoji="1" lang="en-US" altLang="en-US" sz="2400" dirty="0"/>
              <a:t>&gt; Trust Evaluation System (3)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B2290-0D5B-6D5E-63E2-42513A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12D56C6-42CC-2CF5-E01E-94D2AF18E7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278" y="1572342"/>
            <a:ext cx="8037443" cy="50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B67C26-7BCE-7873-6F46-6F4634C7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Outline</a:t>
            </a:r>
            <a:endParaRPr kumimoji="1" lang="ko-Kore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412144-7DCB-7FE4-9A19-3279AF47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94"/>
            <a:ext cx="10515600" cy="4869455"/>
          </a:xfrm>
        </p:spPr>
        <p:txBody>
          <a:bodyPr>
            <a:normAutofit/>
          </a:bodyPr>
          <a:lstStyle/>
          <a:p>
            <a:r>
              <a:rPr kumimoji="1" lang="en-US" altLang="ko-Kore-KR" sz="2400" dirty="0"/>
              <a:t>Introduction</a:t>
            </a:r>
          </a:p>
          <a:p>
            <a:r>
              <a:rPr kumimoji="1" lang="en-US" altLang="ko-Kore-KR" sz="2400" dirty="0"/>
              <a:t>Challenges in 6G Security</a:t>
            </a:r>
          </a:p>
          <a:p>
            <a:r>
              <a:rPr kumimoji="1" lang="en-US" altLang="ko-Kore-KR" sz="2400" dirty="0"/>
              <a:t>Zero Trust Architecture</a:t>
            </a:r>
          </a:p>
          <a:p>
            <a:r>
              <a:rPr kumimoji="1" lang="en-US" altLang="ko-KR" sz="2400" dirty="0"/>
              <a:t>Zero Trust Architecture for 6G Networks</a:t>
            </a:r>
          </a:p>
          <a:p>
            <a:r>
              <a:rPr kumimoji="1" lang="en-US" altLang="ko-KR" sz="2400" dirty="0"/>
              <a:t>Limitations of ZTA on 6G</a:t>
            </a:r>
          </a:p>
          <a:p>
            <a:r>
              <a:rPr kumimoji="1" lang="en-US" altLang="ko-Kore-KR" sz="2400" dirty="0"/>
              <a:t>ZTA-6G : A Software-Defined ZTA for 6G Security</a:t>
            </a:r>
          </a:p>
          <a:p>
            <a:r>
              <a:rPr kumimoji="1" lang="en-US" altLang="ko-Kore-KR" sz="2400" dirty="0"/>
              <a:t>Evaluation</a:t>
            </a:r>
          </a:p>
          <a:p>
            <a:r>
              <a:rPr kumimoji="1" lang="en-US" altLang="ko-Kore-KR" sz="2400" dirty="0"/>
              <a:t>Conclusion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631FE4-3DF0-E826-FDEA-68026370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5651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7E82-3CA0-A238-5624-FDA2A2B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9FF6E-9F5E-9A3D-5681-6A56166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Evaluation</a:t>
            </a:r>
            <a:br>
              <a:rPr kumimoji="1" lang="en-US" altLang="en-US" dirty="0"/>
            </a:br>
            <a:r>
              <a:rPr kumimoji="1" lang="en-US" altLang="en-US" sz="2400" dirty="0"/>
              <a:t>&gt; Environment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B2290-0D5B-6D5E-63E2-42513A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F4A38554-82FB-7424-F9CB-D49FA28B538E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Compare to</a:t>
            </a:r>
          </a:p>
          <a:p>
            <a:pPr lvl="1"/>
            <a:r>
              <a:rPr lang="en-US" altLang="ko-KR" sz="2000" dirty="0"/>
              <a:t>Trust Based Packet Filtering (TBPF)</a:t>
            </a:r>
          </a:p>
          <a:p>
            <a:pPr lvl="1"/>
            <a:r>
              <a:rPr lang="en-US" altLang="ko-KR" sz="2000" dirty="0"/>
              <a:t>Transparency for better Internet Security (TRIS)</a:t>
            </a:r>
          </a:p>
          <a:p>
            <a:r>
              <a:rPr lang="en" altLang="ko-KR" sz="2400" dirty="0"/>
              <a:t>Threat scenario includes</a:t>
            </a:r>
          </a:p>
          <a:p>
            <a:pPr lvl="1"/>
            <a:r>
              <a:rPr lang="en" altLang="ko-KR" sz="2000" dirty="0"/>
              <a:t>DDoS attacks, malware, zero-day exploits</a:t>
            </a:r>
          </a:p>
          <a:p>
            <a:r>
              <a:rPr lang="en" altLang="ko-KR" sz="2400" dirty="0"/>
              <a:t>Basic settings</a:t>
            </a:r>
          </a:p>
          <a:p>
            <a:pPr lvl="1"/>
            <a:r>
              <a:rPr lang="en" altLang="ko-KR" sz="2000" dirty="0"/>
              <a:t>4 communities (A, B, C, D)</a:t>
            </a:r>
          </a:p>
          <a:p>
            <a:pPr lvl="1"/>
            <a:r>
              <a:rPr lang="en" altLang="ko-KR" sz="2000" dirty="0"/>
              <a:t>1,000 UEs per community</a:t>
            </a:r>
          </a:p>
          <a:p>
            <a:r>
              <a:rPr lang="en" altLang="ko-KR" sz="2400" dirty="0"/>
              <a:t>Malware spreading method</a:t>
            </a:r>
          </a:p>
          <a:p>
            <a:pPr lvl="1"/>
            <a:r>
              <a:rPr lang="en" altLang="ko-KR" sz="2000" dirty="0"/>
              <a:t>Susceptible-infectious-recovered (SIR) model</a:t>
            </a:r>
          </a:p>
          <a:p>
            <a:r>
              <a:rPr lang="en-US" altLang="ko-KR" sz="2400" dirty="0"/>
              <a:t>Attack measurement</a:t>
            </a:r>
          </a:p>
          <a:p>
            <a:pPr lvl="1"/>
            <a:r>
              <a:rPr lang="en" altLang="ko-KR" sz="2000" dirty="0"/>
              <a:t>Attack starts from A, collects attacked packets at D</a:t>
            </a:r>
          </a:p>
        </p:txBody>
      </p:sp>
    </p:spTree>
    <p:extLst>
      <p:ext uri="{BB962C8B-B14F-4D97-AF65-F5344CB8AC3E}">
        <p14:creationId xmlns:p14="http://schemas.microsoft.com/office/powerpoint/2010/main" val="922728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7E82-3CA0-A238-5624-FDA2A2B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9FF6E-9F5E-9A3D-5681-6A56166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Evaluation</a:t>
            </a:r>
            <a:br>
              <a:rPr kumimoji="1" lang="en-US" altLang="en-US" dirty="0"/>
            </a:br>
            <a:r>
              <a:rPr kumimoji="1" lang="en-US" altLang="en-US" sz="2400" dirty="0"/>
              <a:t>&gt; Filtering Attack Packets and Missing Packets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B2290-0D5B-6D5E-63E2-42513A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21</a:t>
            </a:fld>
            <a:endParaRPr kumimoji="1" lang="ko-Kore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CF54B7-1344-CFB6-3B51-D4186B471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84" y="1524635"/>
            <a:ext cx="5896916" cy="463329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F2EAA80-F8A1-8FC4-01F7-F90DC1D5D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524635"/>
            <a:ext cx="5900206" cy="46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7E82-3CA0-A238-5624-FDA2A2BB4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A9FF6E-9F5E-9A3D-5681-6A56166E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Evaluation</a:t>
            </a:r>
            <a:br>
              <a:rPr kumimoji="1" lang="en-US" altLang="en-US" dirty="0"/>
            </a:br>
            <a:r>
              <a:rPr kumimoji="1" lang="en-US" altLang="en-US" sz="2400" dirty="0"/>
              <a:t>&gt; Robustness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B2290-0D5B-6D5E-63E2-42513A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22</a:t>
            </a:fld>
            <a:endParaRPr kumimoji="1" lang="ko-Kore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9FBA72F-8509-0A8B-8842-016E273F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69" y="1609531"/>
            <a:ext cx="5461000" cy="43815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34A4A2B-78C2-C5BC-FB63-48BF368CA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669" y="1337114"/>
            <a:ext cx="5840896" cy="47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4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dirty="0"/>
              <a:t>Conclusion</a:t>
            </a:r>
            <a:endParaRPr kumimoji="1" lang="ko-Kore-KR" altLang="en-US" sz="2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23</a:t>
            </a:fld>
            <a:endParaRPr kumimoji="1" lang="ko-Kore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8588D04E-CA7A-D223-90AD-CCCFB0D7EAA2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005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Zero Trust Architecture (ZTA) is back in the spotlight</a:t>
            </a:r>
          </a:p>
          <a:p>
            <a:r>
              <a:rPr lang="en-US" altLang="ko-KR" sz="2400" dirty="0"/>
              <a:t>6G networks present more complex security challenges than traditional networks</a:t>
            </a:r>
          </a:p>
          <a:p>
            <a:r>
              <a:rPr lang="en-US" altLang="ko-KR" sz="2400" dirty="0"/>
              <a:t>A software-defined ZTA (ZTA-6G) can help address these 6G security challenges</a:t>
            </a:r>
          </a:p>
          <a:p>
            <a:r>
              <a:rPr lang="en-US" altLang="ko-KR" sz="2400" dirty="0"/>
              <a:t>The ZTA-6G verifies UE by two different way(UE itself + UE community) to increase its trustworthiness</a:t>
            </a:r>
          </a:p>
          <a:p>
            <a:endParaRPr lang="en-US" altLang="ko-KR" sz="2400" dirty="0"/>
          </a:p>
          <a:p>
            <a:r>
              <a:rPr lang="en-US" altLang="ko-KR" sz="2400" dirty="0">
                <a:solidFill>
                  <a:srgbClr val="0070C0"/>
                </a:solidFill>
              </a:rPr>
              <a:t>The authors tried to solve the 6G security challenges with a zero trust architecture, and there were reasonable benefits</a:t>
            </a:r>
          </a:p>
          <a:p>
            <a:r>
              <a:rPr lang="en-US" altLang="ko-KR" sz="2400" dirty="0">
                <a:solidFill>
                  <a:srgbClr val="FF0000"/>
                </a:solidFill>
              </a:rPr>
              <a:t>However, there are still open issues such as </a:t>
            </a:r>
            <a:r>
              <a:rPr lang="en-US" altLang="ko-KR" sz="2400" b="1" u="sng" dirty="0">
                <a:solidFill>
                  <a:srgbClr val="FF0000"/>
                </a:solidFill>
              </a:rPr>
              <a:t>delay, mobility issue, post-quantum identity, and cross-chain trust evaluation</a:t>
            </a:r>
            <a:r>
              <a:rPr lang="en-US" altLang="ko-KR" sz="2400" dirty="0">
                <a:solidFill>
                  <a:srgbClr val="FF0000"/>
                </a:solidFill>
              </a:rPr>
              <a:t> that need to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2595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KR" spc="-20" dirty="0"/>
              <a:t>Introduction</a:t>
            </a:r>
            <a:endParaRPr kumimoji="1" lang="ko-Kore-KR" altLang="en-US" spc="-2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51697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The primary goal of 6G network is to establish seamless global connectivity for billions of entities</a:t>
            </a:r>
            <a:endParaRPr lang="en" altLang="ko-Kore-KR" sz="2400" dirty="0"/>
          </a:p>
          <a:p>
            <a:r>
              <a:rPr lang="en" altLang="ko-Kore-KR" sz="2400" dirty="0"/>
              <a:t>There are </a:t>
            </a:r>
            <a:r>
              <a:rPr lang="en-US" altLang="ko-Kore-KR" sz="2400" b="1" u="sng" dirty="0"/>
              <a:t>m</a:t>
            </a:r>
            <a:r>
              <a:rPr lang="en-US" altLang="ko-KR" sz="2400" b="1" u="sng" dirty="0"/>
              <a:t>any security </a:t>
            </a:r>
            <a:r>
              <a:rPr lang="en-US" altLang="ko-KR" sz="2400" b="1" u="sng" dirty="0" err="1"/>
              <a:t>vulnerablilities</a:t>
            </a:r>
            <a:r>
              <a:rPr lang="en-US" altLang="ko-KR" sz="2400" dirty="0"/>
              <a:t> on 6G network</a:t>
            </a:r>
            <a:endParaRPr lang="en" altLang="ko-Kore-KR" sz="2400" b="1" u="sng" dirty="0">
              <a:solidFill>
                <a:srgbClr val="FF0000"/>
              </a:solidFill>
            </a:endParaRPr>
          </a:p>
          <a:p>
            <a:pPr lvl="1"/>
            <a:r>
              <a:rPr lang="en-US" altLang="ko-KR" dirty="0"/>
              <a:t>Billions of entities, open-source </a:t>
            </a:r>
            <a:r>
              <a:rPr lang="en-US" altLang="ko-KR" dirty="0" err="1"/>
              <a:t>softwares</a:t>
            </a:r>
            <a:r>
              <a:rPr lang="en-US" altLang="ko-KR" dirty="0"/>
              <a:t>, diverse attack surfaces, etc.</a:t>
            </a:r>
            <a:endParaRPr lang="en" altLang="ko-Kore-KR" dirty="0"/>
          </a:p>
          <a:p>
            <a:r>
              <a:rPr lang="en-US" altLang="ko-KR" sz="2400" dirty="0"/>
              <a:t>Conventional security solutions are </a:t>
            </a:r>
            <a:r>
              <a:rPr lang="en-US" altLang="ko-KR" sz="2400" b="1" u="sng" dirty="0"/>
              <a:t>inadequate for 6G</a:t>
            </a:r>
            <a:endParaRPr lang="en" altLang="ko-Kore-KR" sz="2400" b="1" u="sng" dirty="0"/>
          </a:p>
          <a:p>
            <a:endParaRPr lang="en" altLang="ko-KR" sz="2400" dirty="0"/>
          </a:p>
          <a:p>
            <a:r>
              <a:rPr lang="en-US" altLang="ko-KR" sz="2400" dirty="0"/>
              <a:t>In this paper, a collaborative </a:t>
            </a:r>
            <a:r>
              <a:rPr lang="en-US" altLang="ko-KR" sz="2400" b="1" u="sng" dirty="0">
                <a:solidFill>
                  <a:srgbClr val="FF0000"/>
                </a:solidFill>
              </a:rPr>
              <a:t>Zero Trust Architecture (ZTA)</a:t>
            </a:r>
            <a:r>
              <a:rPr lang="en-US" altLang="ko-KR" sz="2400" dirty="0"/>
              <a:t> for 6G networks is proposed to address these issues</a:t>
            </a:r>
            <a:endParaRPr lang="en" altLang="ko-Kore-KR" sz="2400" dirty="0"/>
          </a:p>
        </p:txBody>
      </p:sp>
    </p:spTree>
    <p:extLst>
      <p:ext uri="{BB962C8B-B14F-4D97-AF65-F5344CB8AC3E}">
        <p14:creationId xmlns:p14="http://schemas.microsoft.com/office/powerpoint/2010/main" val="34005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BB00-7AC6-EDEB-4D9E-561C83F3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Challenges in 6G Security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C5E31A3-21BE-3E0F-3977-D0DD640887DB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The various factors pose security threats in 6G networks</a:t>
            </a:r>
            <a:endParaRPr lang="en-US" altLang="ko-Kore-KR" sz="2400" dirty="0"/>
          </a:p>
          <a:p>
            <a:pPr lvl="1"/>
            <a:r>
              <a:rPr lang="en-US" altLang="ko-KR" sz="2000" dirty="0"/>
              <a:t>Network openness, virtualization, containerization, adversarial machine learning, etc.</a:t>
            </a:r>
            <a:endParaRPr lang="en-US" altLang="ko-Kore-KR" sz="2000" dirty="0"/>
          </a:p>
          <a:p>
            <a:endParaRPr lang="en-US" altLang="ko-Kore-KR" sz="2400" dirty="0"/>
          </a:p>
          <a:p>
            <a:r>
              <a:rPr lang="en-US" altLang="ko-Kore-KR" sz="2400" b="1" dirty="0"/>
              <a:t>Ultra large scale</a:t>
            </a:r>
            <a:r>
              <a:rPr lang="en-US" altLang="ko-Kore-KR" sz="2400" dirty="0"/>
              <a:t> : Traditional high-complexity architectures may not be effective for 6G scale</a:t>
            </a:r>
          </a:p>
          <a:p>
            <a:r>
              <a:rPr lang="en-US" altLang="ko-Kore-KR" sz="2400" b="1" dirty="0"/>
              <a:t>Heterogeneity(</a:t>
            </a:r>
            <a:r>
              <a:rPr lang="en-US" altLang="ko-Kore-KR" sz="2400" b="1" dirty="0" err="1"/>
              <a:t>HetNets</a:t>
            </a:r>
            <a:r>
              <a:rPr lang="en-US" altLang="ko-Kore-KR" sz="2400" b="1" dirty="0"/>
              <a:t>)</a:t>
            </a:r>
            <a:r>
              <a:rPr lang="en-US" altLang="ko-Kore-KR" sz="2400" dirty="0"/>
              <a:t> : Multiple operators, control domains introduce complexities</a:t>
            </a:r>
          </a:p>
          <a:p>
            <a:r>
              <a:rPr lang="en-US" altLang="ko-Kore-KR" sz="2400" b="1" dirty="0"/>
              <a:t>Openness</a:t>
            </a:r>
            <a:r>
              <a:rPr lang="en-US" altLang="ko-Kore-KR" sz="2400" dirty="0"/>
              <a:t> : O-RAN(Open Radio Access Network) causes more complexity and integration difficulty</a:t>
            </a:r>
          </a:p>
          <a:p>
            <a:r>
              <a:rPr lang="en-US" altLang="ko-Kore-KR" sz="2400" b="1" dirty="0"/>
              <a:t>Autonomous Interactivity </a:t>
            </a:r>
            <a:r>
              <a:rPr lang="en-US" altLang="ko-Kore-KR" sz="2400" dirty="0"/>
              <a:t>: The autonomous M2M(Machine-to-Machine) interactions should be monitor more carefully</a:t>
            </a:r>
          </a:p>
        </p:txBody>
      </p:sp>
    </p:spTree>
    <p:extLst>
      <p:ext uri="{BB962C8B-B14F-4D97-AF65-F5344CB8AC3E}">
        <p14:creationId xmlns:p14="http://schemas.microsoft.com/office/powerpoint/2010/main" val="3880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0FD5E1-32BE-26FC-3DD6-8F2BC187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3221338-76EF-898A-794B-E4A628AB1CC0}"/>
              </a:ext>
            </a:extLst>
          </p:cNvPr>
          <p:cNvSpPr/>
          <p:nvPr/>
        </p:nvSpPr>
        <p:spPr>
          <a:xfrm>
            <a:off x="2710329" y="2967335"/>
            <a:ext cx="677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Zero Trust Architecture</a:t>
            </a:r>
          </a:p>
        </p:txBody>
      </p:sp>
    </p:spTree>
    <p:extLst>
      <p:ext uri="{BB962C8B-B14F-4D97-AF65-F5344CB8AC3E}">
        <p14:creationId xmlns:p14="http://schemas.microsoft.com/office/powerpoint/2010/main" val="290263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  <p:pic>
        <p:nvPicPr>
          <p:cNvPr id="3" name="온라인 미디어 2" descr="Zero Trust Explained">
            <a:hlinkClick r:id="" action="ppaction://media"/>
            <a:extLst>
              <a:ext uri="{FF2B5EF4-FFF2-40B4-BE49-F238E27FC236}">
                <a16:creationId xmlns:a16="http://schemas.microsoft.com/office/drawing/2014/main" id="{1E850B84-81EC-3DF4-4878-93BB11924F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55534" y="-17556"/>
            <a:ext cx="12303067" cy="69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Zero Trust Architecture (ZTA)</a:t>
            </a:r>
            <a:br>
              <a:rPr kumimoji="1" lang="en-US" altLang="en-US" dirty="0"/>
            </a:br>
            <a:r>
              <a:rPr kumimoji="1" lang="en-US" altLang="en-US" sz="2000" dirty="0"/>
              <a:t>&gt; Concept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In one sentence, ZTA is </a:t>
            </a:r>
            <a:r>
              <a:rPr lang="en-US" altLang="ko-KR" sz="2400" b="1" i="1" u="sng" dirty="0"/>
              <a:t>“Never trust and always verify”</a:t>
            </a:r>
            <a:endParaRPr lang="en-US" altLang="ko-KR" sz="2400" dirty="0"/>
          </a:p>
          <a:p>
            <a:pPr marL="0" indent="0">
              <a:buNone/>
            </a:pPr>
            <a:endParaRPr lang="en-US" altLang="ko-Kore-KR" sz="2400" b="1" i="1" u="sng" dirty="0"/>
          </a:p>
        </p:txBody>
      </p:sp>
      <p:sp>
        <p:nvSpPr>
          <p:cNvPr id="19" name="오른쪽 화살표[R] 18">
            <a:extLst>
              <a:ext uri="{FF2B5EF4-FFF2-40B4-BE49-F238E27FC236}">
                <a16:creationId xmlns:a16="http://schemas.microsoft.com/office/drawing/2014/main" id="{FE8A884B-4CBE-8E77-5AEB-5F24C876E319}"/>
              </a:ext>
            </a:extLst>
          </p:cNvPr>
          <p:cNvSpPr/>
          <p:nvPr/>
        </p:nvSpPr>
        <p:spPr>
          <a:xfrm>
            <a:off x="883024" y="2730897"/>
            <a:ext cx="1134035" cy="456553"/>
          </a:xfrm>
          <a:prstGeom prst="rightArrow">
            <a:avLst/>
          </a:prstGeom>
          <a:solidFill>
            <a:srgbClr val="09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648E5-6C99-E9A5-3186-F1BD617987A5}"/>
              </a:ext>
            </a:extLst>
          </p:cNvPr>
          <p:cNvSpPr txBox="1"/>
          <p:nvPr/>
        </p:nvSpPr>
        <p:spPr>
          <a:xfrm>
            <a:off x="701614" y="3115397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400" b="1" dirty="0"/>
              <a:t>Access</a:t>
            </a:r>
            <a:endParaRPr kumimoji="1" lang="ko-KR" altLang="en-US" sz="2400" b="1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A8297A1-5066-CC15-D1D4-2D14F7F886D4}"/>
              </a:ext>
            </a:extLst>
          </p:cNvPr>
          <p:cNvGrpSpPr/>
          <p:nvPr/>
        </p:nvGrpSpPr>
        <p:grpSpPr>
          <a:xfrm>
            <a:off x="1725705" y="2654847"/>
            <a:ext cx="3680013" cy="3979869"/>
            <a:chOff x="1725705" y="2513006"/>
            <a:chExt cx="3680013" cy="3979869"/>
          </a:xfrm>
        </p:grpSpPr>
        <p:sp>
          <p:nvSpPr>
            <p:cNvPr id="3" name="모서리가 둥근 직사각형 2">
              <a:extLst>
                <a:ext uri="{FF2B5EF4-FFF2-40B4-BE49-F238E27FC236}">
                  <a16:creationId xmlns:a16="http://schemas.microsoft.com/office/drawing/2014/main" id="{80E666B4-9831-26E7-C3C7-CFB546A95865}"/>
                </a:ext>
              </a:extLst>
            </p:cNvPr>
            <p:cNvSpPr/>
            <p:nvPr/>
          </p:nvSpPr>
          <p:spPr>
            <a:xfrm>
              <a:off x="1725705" y="3056965"/>
              <a:ext cx="3680013" cy="34359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6" name="그래픽 5" descr="데이터베이스 단색으로 채워진">
              <a:extLst>
                <a:ext uri="{FF2B5EF4-FFF2-40B4-BE49-F238E27FC236}">
                  <a16:creationId xmlns:a16="http://schemas.microsoft.com/office/drawing/2014/main" id="{A29B76D1-CFC5-2411-5013-FEAC6FB37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17059" y="3330388"/>
              <a:ext cx="914400" cy="914400"/>
            </a:xfrm>
            <a:prstGeom prst="rect">
              <a:avLst/>
            </a:prstGeom>
          </p:spPr>
        </p:pic>
        <p:pic>
          <p:nvPicPr>
            <p:cNvPr id="8" name="그래픽 7" descr="데이터베이스 단색으로 채워진">
              <a:extLst>
                <a:ext uri="{FF2B5EF4-FFF2-40B4-BE49-F238E27FC236}">
                  <a16:creationId xmlns:a16="http://schemas.microsoft.com/office/drawing/2014/main" id="{98DC9FF3-9C70-28C5-4424-2ABE58611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6441" y="3330388"/>
              <a:ext cx="914400" cy="914400"/>
            </a:xfrm>
            <a:prstGeom prst="rect">
              <a:avLst/>
            </a:prstGeom>
          </p:spPr>
        </p:pic>
        <p:pic>
          <p:nvPicPr>
            <p:cNvPr id="10" name="그래픽 9" descr="데이터베이스 단색으로 채워진">
              <a:extLst>
                <a:ext uri="{FF2B5EF4-FFF2-40B4-BE49-F238E27FC236}">
                  <a16:creationId xmlns:a16="http://schemas.microsoft.com/office/drawing/2014/main" id="{63D26B14-9084-53A5-4C70-7F2701D84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8064" y="3330388"/>
              <a:ext cx="914400" cy="914400"/>
            </a:xfrm>
            <a:prstGeom prst="rect">
              <a:avLst/>
            </a:prstGeom>
          </p:spPr>
        </p:pic>
        <p:pic>
          <p:nvPicPr>
            <p:cNvPr id="11" name="그래픽 10" descr="데이터베이스 단색으로 채워진">
              <a:extLst>
                <a:ext uri="{FF2B5EF4-FFF2-40B4-BE49-F238E27FC236}">
                  <a16:creationId xmlns:a16="http://schemas.microsoft.com/office/drawing/2014/main" id="{E90403BE-DD55-1F56-752C-6087785F8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17059" y="4289611"/>
              <a:ext cx="914400" cy="914400"/>
            </a:xfrm>
            <a:prstGeom prst="rect">
              <a:avLst/>
            </a:prstGeom>
          </p:spPr>
        </p:pic>
        <p:pic>
          <p:nvPicPr>
            <p:cNvPr id="12" name="그래픽 11" descr="데이터베이스 단색으로 채워진">
              <a:extLst>
                <a:ext uri="{FF2B5EF4-FFF2-40B4-BE49-F238E27FC236}">
                  <a16:creationId xmlns:a16="http://schemas.microsoft.com/office/drawing/2014/main" id="{E1613542-6A8D-763F-1C14-DB577768C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6441" y="4289611"/>
              <a:ext cx="914400" cy="914400"/>
            </a:xfrm>
            <a:prstGeom prst="rect">
              <a:avLst/>
            </a:prstGeom>
          </p:spPr>
        </p:pic>
        <p:pic>
          <p:nvPicPr>
            <p:cNvPr id="13" name="그래픽 12" descr="데이터베이스 단색으로 채워진">
              <a:extLst>
                <a:ext uri="{FF2B5EF4-FFF2-40B4-BE49-F238E27FC236}">
                  <a16:creationId xmlns:a16="http://schemas.microsoft.com/office/drawing/2014/main" id="{5EBC7007-74BE-6081-FF59-70B9ACB3B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8064" y="4289611"/>
              <a:ext cx="914400" cy="914400"/>
            </a:xfrm>
            <a:prstGeom prst="rect">
              <a:avLst/>
            </a:prstGeom>
          </p:spPr>
        </p:pic>
        <p:pic>
          <p:nvPicPr>
            <p:cNvPr id="14" name="그래픽 13" descr="데이터베이스 단색으로 채워진">
              <a:extLst>
                <a:ext uri="{FF2B5EF4-FFF2-40B4-BE49-F238E27FC236}">
                  <a16:creationId xmlns:a16="http://schemas.microsoft.com/office/drawing/2014/main" id="{7F13204D-27BE-ECB8-7169-BE9F8123C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17059" y="5306496"/>
              <a:ext cx="914400" cy="914400"/>
            </a:xfrm>
            <a:prstGeom prst="rect">
              <a:avLst/>
            </a:prstGeom>
          </p:spPr>
        </p:pic>
        <p:pic>
          <p:nvPicPr>
            <p:cNvPr id="15" name="그래픽 14" descr="데이터베이스 단색으로 채워진">
              <a:extLst>
                <a:ext uri="{FF2B5EF4-FFF2-40B4-BE49-F238E27FC236}">
                  <a16:creationId xmlns:a16="http://schemas.microsoft.com/office/drawing/2014/main" id="{B3695285-9659-6B9D-29D3-861EAB970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6441" y="5306496"/>
              <a:ext cx="914400" cy="914400"/>
            </a:xfrm>
            <a:prstGeom prst="rect">
              <a:avLst/>
            </a:prstGeom>
          </p:spPr>
        </p:pic>
        <p:pic>
          <p:nvPicPr>
            <p:cNvPr id="16" name="그래픽 15" descr="데이터베이스 단색으로 채워진">
              <a:extLst>
                <a:ext uri="{FF2B5EF4-FFF2-40B4-BE49-F238E27FC236}">
                  <a16:creationId xmlns:a16="http://schemas.microsoft.com/office/drawing/2014/main" id="{30F809C3-C1E2-3CE8-7647-32F510248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8064" y="5306496"/>
              <a:ext cx="914400" cy="914400"/>
            </a:xfrm>
            <a:prstGeom prst="rect">
              <a:avLst/>
            </a:prstGeom>
          </p:spPr>
        </p:pic>
        <p:pic>
          <p:nvPicPr>
            <p:cNvPr id="18" name="그래픽 17" descr="문이 열려 있음 단색으로 채워진">
              <a:extLst>
                <a:ext uri="{FF2B5EF4-FFF2-40B4-BE49-F238E27FC236}">
                  <a16:creationId xmlns:a16="http://schemas.microsoft.com/office/drawing/2014/main" id="{2E650DE4-D493-B7B4-B8CE-53BC0F0ED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58787" y="2513006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F54DAD-75B2-572A-A860-C082825D526A}"/>
                </a:ext>
              </a:extLst>
            </p:cNvPr>
            <p:cNvSpPr txBox="1"/>
            <p:nvPr/>
          </p:nvSpPr>
          <p:spPr>
            <a:xfrm>
              <a:off x="3518508" y="2595806"/>
              <a:ext cx="1295676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 b="1" dirty="0"/>
                <a:t>Network</a:t>
              </a:r>
              <a:endParaRPr kumimoji="1" lang="ko-KR" altLang="en-US" sz="2400" b="1" dirty="0"/>
            </a:p>
          </p:txBody>
        </p:sp>
      </p:grpSp>
      <p:sp>
        <p:nvSpPr>
          <p:cNvPr id="22" name="오른쪽 화살표[R] 21">
            <a:extLst>
              <a:ext uri="{FF2B5EF4-FFF2-40B4-BE49-F238E27FC236}">
                <a16:creationId xmlns:a16="http://schemas.microsoft.com/office/drawing/2014/main" id="{BFF56D43-0F43-BB96-608B-7709F65682AC}"/>
              </a:ext>
            </a:extLst>
          </p:cNvPr>
          <p:cNvSpPr/>
          <p:nvPr/>
        </p:nvSpPr>
        <p:spPr>
          <a:xfrm rot="3093372">
            <a:off x="2068190" y="4580546"/>
            <a:ext cx="2944166" cy="456553"/>
          </a:xfrm>
          <a:prstGeom prst="rightArrow">
            <a:avLst/>
          </a:prstGeom>
          <a:solidFill>
            <a:srgbClr val="09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오른쪽 화살표[R] 22">
            <a:extLst>
              <a:ext uri="{FF2B5EF4-FFF2-40B4-BE49-F238E27FC236}">
                <a16:creationId xmlns:a16="http://schemas.microsoft.com/office/drawing/2014/main" id="{12532FC7-CB1F-0FE3-188E-1190D81C5F40}"/>
              </a:ext>
            </a:extLst>
          </p:cNvPr>
          <p:cNvSpPr/>
          <p:nvPr/>
        </p:nvSpPr>
        <p:spPr>
          <a:xfrm>
            <a:off x="2572795" y="3236535"/>
            <a:ext cx="2258755" cy="456553"/>
          </a:xfrm>
          <a:prstGeom prst="rightArrow">
            <a:avLst/>
          </a:prstGeom>
          <a:solidFill>
            <a:srgbClr val="09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오른쪽 화살표[R] 23">
            <a:extLst>
              <a:ext uri="{FF2B5EF4-FFF2-40B4-BE49-F238E27FC236}">
                <a16:creationId xmlns:a16="http://schemas.microsoft.com/office/drawing/2014/main" id="{B05C7C0A-9621-1A8B-85D8-A80AFEC1B059}"/>
              </a:ext>
            </a:extLst>
          </p:cNvPr>
          <p:cNvSpPr/>
          <p:nvPr/>
        </p:nvSpPr>
        <p:spPr>
          <a:xfrm rot="5400000">
            <a:off x="948744" y="4540134"/>
            <a:ext cx="2589787" cy="456553"/>
          </a:xfrm>
          <a:prstGeom prst="rightArrow">
            <a:avLst/>
          </a:prstGeom>
          <a:solidFill>
            <a:srgbClr val="09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7F975-1441-DC30-72E3-B491ED78C2B1}"/>
              </a:ext>
            </a:extLst>
          </p:cNvPr>
          <p:cNvSpPr txBox="1"/>
          <p:nvPr/>
        </p:nvSpPr>
        <p:spPr>
          <a:xfrm>
            <a:off x="1664285" y="3346229"/>
            <a:ext cx="175708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>
                <a:solidFill>
                  <a:srgbClr val="FF0000"/>
                </a:solidFill>
              </a:rPr>
              <a:t>Authenticate</a:t>
            </a:r>
            <a:endParaRPr kumimoji="1"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8" name="그래픽 27" descr="데이터베이스 단색으로 채워진">
            <a:extLst>
              <a:ext uri="{FF2B5EF4-FFF2-40B4-BE49-F238E27FC236}">
                <a16:creationId xmlns:a16="http://schemas.microsoft.com/office/drawing/2014/main" id="{EF3EFE7C-7664-8D15-7321-C2756D4954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4788" y="5448337"/>
            <a:ext cx="914400" cy="914400"/>
          </a:xfrm>
          <a:prstGeom prst="rect">
            <a:avLst/>
          </a:prstGeom>
        </p:spPr>
      </p:pic>
      <p:sp>
        <p:nvSpPr>
          <p:cNvPr id="30" name="오른쪽 화살표[R] 29">
            <a:extLst>
              <a:ext uri="{FF2B5EF4-FFF2-40B4-BE49-F238E27FC236}">
                <a16:creationId xmlns:a16="http://schemas.microsoft.com/office/drawing/2014/main" id="{36918434-1B84-7747-0A09-693CA1F09C87}"/>
              </a:ext>
            </a:extLst>
          </p:cNvPr>
          <p:cNvSpPr/>
          <p:nvPr/>
        </p:nvSpPr>
        <p:spPr>
          <a:xfrm rot="16200000">
            <a:off x="4009199" y="4540133"/>
            <a:ext cx="1393598" cy="4565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2" name="오른쪽 화살표[R] 31">
            <a:extLst>
              <a:ext uri="{FF2B5EF4-FFF2-40B4-BE49-F238E27FC236}">
                <a16:creationId xmlns:a16="http://schemas.microsoft.com/office/drawing/2014/main" id="{4FCB0EB8-5496-09A7-3FBB-A88A644E58F5}"/>
              </a:ext>
            </a:extLst>
          </p:cNvPr>
          <p:cNvSpPr/>
          <p:nvPr/>
        </p:nvSpPr>
        <p:spPr>
          <a:xfrm>
            <a:off x="6111688" y="2658844"/>
            <a:ext cx="1134035" cy="456553"/>
          </a:xfrm>
          <a:prstGeom prst="rightArrow">
            <a:avLst/>
          </a:prstGeom>
          <a:solidFill>
            <a:srgbClr val="09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6D747E-EF29-86EF-2A0E-F62DA3CBBAA8}"/>
              </a:ext>
            </a:extLst>
          </p:cNvPr>
          <p:cNvSpPr txBox="1"/>
          <p:nvPr/>
        </p:nvSpPr>
        <p:spPr>
          <a:xfrm>
            <a:off x="5930278" y="304334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400" b="1" dirty="0"/>
              <a:t>Access</a:t>
            </a:r>
            <a:endParaRPr kumimoji="1" lang="ko-KR" altLang="en-US" sz="2400" b="1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E558317-E55E-5F65-F846-2DC874FA2939}"/>
              </a:ext>
            </a:extLst>
          </p:cNvPr>
          <p:cNvGrpSpPr/>
          <p:nvPr/>
        </p:nvGrpSpPr>
        <p:grpSpPr>
          <a:xfrm>
            <a:off x="6954369" y="2582794"/>
            <a:ext cx="3680013" cy="3979869"/>
            <a:chOff x="1725705" y="2513006"/>
            <a:chExt cx="3680013" cy="3979869"/>
          </a:xfrm>
        </p:grpSpPr>
        <p:sp>
          <p:nvSpPr>
            <p:cNvPr id="35" name="모서리가 둥근 직사각형 34">
              <a:extLst>
                <a:ext uri="{FF2B5EF4-FFF2-40B4-BE49-F238E27FC236}">
                  <a16:creationId xmlns:a16="http://schemas.microsoft.com/office/drawing/2014/main" id="{E78C76B6-338D-461B-2352-D2CDAB495AC4}"/>
                </a:ext>
              </a:extLst>
            </p:cNvPr>
            <p:cNvSpPr/>
            <p:nvPr/>
          </p:nvSpPr>
          <p:spPr>
            <a:xfrm>
              <a:off x="1725705" y="3056965"/>
              <a:ext cx="3680013" cy="34359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pic>
          <p:nvPicPr>
            <p:cNvPr id="36" name="그래픽 35" descr="데이터베이스 단색으로 채워진">
              <a:extLst>
                <a:ext uri="{FF2B5EF4-FFF2-40B4-BE49-F238E27FC236}">
                  <a16:creationId xmlns:a16="http://schemas.microsoft.com/office/drawing/2014/main" id="{785D3E06-D805-D701-FC36-48430C117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17059" y="3330388"/>
              <a:ext cx="914400" cy="914400"/>
            </a:xfrm>
            <a:prstGeom prst="rect">
              <a:avLst/>
            </a:prstGeom>
          </p:spPr>
        </p:pic>
        <p:pic>
          <p:nvPicPr>
            <p:cNvPr id="37" name="그래픽 36" descr="데이터베이스 단색으로 채워진">
              <a:extLst>
                <a:ext uri="{FF2B5EF4-FFF2-40B4-BE49-F238E27FC236}">
                  <a16:creationId xmlns:a16="http://schemas.microsoft.com/office/drawing/2014/main" id="{A933F605-1475-0956-F129-17316A4F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6441" y="3330388"/>
              <a:ext cx="914400" cy="914400"/>
            </a:xfrm>
            <a:prstGeom prst="rect">
              <a:avLst/>
            </a:prstGeom>
          </p:spPr>
        </p:pic>
        <p:pic>
          <p:nvPicPr>
            <p:cNvPr id="38" name="그래픽 37" descr="데이터베이스 단색으로 채워진">
              <a:extLst>
                <a:ext uri="{FF2B5EF4-FFF2-40B4-BE49-F238E27FC236}">
                  <a16:creationId xmlns:a16="http://schemas.microsoft.com/office/drawing/2014/main" id="{15090755-ECDF-2AD8-FCD2-D353E3F19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8064" y="3330388"/>
              <a:ext cx="914400" cy="914400"/>
            </a:xfrm>
            <a:prstGeom prst="rect">
              <a:avLst/>
            </a:prstGeom>
          </p:spPr>
        </p:pic>
        <p:pic>
          <p:nvPicPr>
            <p:cNvPr id="39" name="그래픽 38" descr="데이터베이스 단색으로 채워진">
              <a:extLst>
                <a:ext uri="{FF2B5EF4-FFF2-40B4-BE49-F238E27FC236}">
                  <a16:creationId xmlns:a16="http://schemas.microsoft.com/office/drawing/2014/main" id="{C1D48453-5901-6B64-D067-8A7E210B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17059" y="4289611"/>
              <a:ext cx="914400" cy="914400"/>
            </a:xfrm>
            <a:prstGeom prst="rect">
              <a:avLst/>
            </a:prstGeom>
          </p:spPr>
        </p:pic>
        <p:pic>
          <p:nvPicPr>
            <p:cNvPr id="40" name="그래픽 39" descr="데이터베이스 단색으로 채워진">
              <a:extLst>
                <a:ext uri="{FF2B5EF4-FFF2-40B4-BE49-F238E27FC236}">
                  <a16:creationId xmlns:a16="http://schemas.microsoft.com/office/drawing/2014/main" id="{F181E1C2-D28A-1F63-7F7F-89F38ABA9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6441" y="4289611"/>
              <a:ext cx="914400" cy="914400"/>
            </a:xfrm>
            <a:prstGeom prst="rect">
              <a:avLst/>
            </a:prstGeom>
          </p:spPr>
        </p:pic>
        <p:pic>
          <p:nvPicPr>
            <p:cNvPr id="41" name="그래픽 40" descr="데이터베이스 단색으로 채워진">
              <a:extLst>
                <a:ext uri="{FF2B5EF4-FFF2-40B4-BE49-F238E27FC236}">
                  <a16:creationId xmlns:a16="http://schemas.microsoft.com/office/drawing/2014/main" id="{AA10D173-FFBB-7478-AF08-6B5F29D0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8064" y="4289611"/>
              <a:ext cx="914400" cy="914400"/>
            </a:xfrm>
            <a:prstGeom prst="rect">
              <a:avLst/>
            </a:prstGeom>
          </p:spPr>
        </p:pic>
        <p:pic>
          <p:nvPicPr>
            <p:cNvPr id="42" name="그래픽 41" descr="데이터베이스 단색으로 채워진">
              <a:extLst>
                <a:ext uri="{FF2B5EF4-FFF2-40B4-BE49-F238E27FC236}">
                  <a16:creationId xmlns:a16="http://schemas.microsoft.com/office/drawing/2014/main" id="{C1DBE544-BE96-0910-850E-375BD2072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17059" y="5306496"/>
              <a:ext cx="914400" cy="914400"/>
            </a:xfrm>
            <a:prstGeom prst="rect">
              <a:avLst/>
            </a:prstGeom>
          </p:spPr>
        </p:pic>
        <p:pic>
          <p:nvPicPr>
            <p:cNvPr id="43" name="그래픽 42" descr="데이터베이스 단색으로 채워진">
              <a:extLst>
                <a:ext uri="{FF2B5EF4-FFF2-40B4-BE49-F238E27FC236}">
                  <a16:creationId xmlns:a16="http://schemas.microsoft.com/office/drawing/2014/main" id="{6EEF208E-014F-7853-89D4-E32D8D655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6441" y="5306496"/>
              <a:ext cx="914400" cy="914400"/>
            </a:xfrm>
            <a:prstGeom prst="rect">
              <a:avLst/>
            </a:prstGeom>
          </p:spPr>
        </p:pic>
        <p:pic>
          <p:nvPicPr>
            <p:cNvPr id="44" name="그래픽 43" descr="데이터베이스 단색으로 채워진">
              <a:extLst>
                <a:ext uri="{FF2B5EF4-FFF2-40B4-BE49-F238E27FC236}">
                  <a16:creationId xmlns:a16="http://schemas.microsoft.com/office/drawing/2014/main" id="{81C39589-0055-B3D4-79F2-A265B2A98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8064" y="5306496"/>
              <a:ext cx="914400" cy="914400"/>
            </a:xfrm>
            <a:prstGeom prst="rect">
              <a:avLst/>
            </a:prstGeom>
          </p:spPr>
        </p:pic>
        <p:pic>
          <p:nvPicPr>
            <p:cNvPr id="45" name="그래픽 44" descr="문이 열려 있음 단색으로 채워진">
              <a:extLst>
                <a:ext uri="{FF2B5EF4-FFF2-40B4-BE49-F238E27FC236}">
                  <a16:creationId xmlns:a16="http://schemas.microsoft.com/office/drawing/2014/main" id="{D8E57326-102C-CFC9-7F44-877988A0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58787" y="2513006"/>
              <a:ext cx="914400" cy="9144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89D1F08-F6F3-7F4D-E16D-644B85A421AA}"/>
                </a:ext>
              </a:extLst>
            </p:cNvPr>
            <p:cNvSpPr txBox="1"/>
            <p:nvPr/>
          </p:nvSpPr>
          <p:spPr>
            <a:xfrm>
              <a:off x="3518508" y="2595806"/>
              <a:ext cx="1295676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ko-KR" sz="2400" b="1" dirty="0"/>
                <a:t>Network</a:t>
              </a:r>
              <a:endParaRPr kumimoji="1" lang="ko-KR" altLang="en-US" sz="2400" b="1" dirty="0"/>
            </a:p>
          </p:txBody>
        </p:sp>
      </p:grpSp>
      <p:sp>
        <p:nvSpPr>
          <p:cNvPr id="49" name="오른쪽 화살표[R] 48">
            <a:extLst>
              <a:ext uri="{FF2B5EF4-FFF2-40B4-BE49-F238E27FC236}">
                <a16:creationId xmlns:a16="http://schemas.microsoft.com/office/drawing/2014/main" id="{EB620693-8933-C63D-3588-93104C8A7DE5}"/>
              </a:ext>
            </a:extLst>
          </p:cNvPr>
          <p:cNvSpPr/>
          <p:nvPr/>
        </p:nvSpPr>
        <p:spPr>
          <a:xfrm rot="5400000">
            <a:off x="6177408" y="4468081"/>
            <a:ext cx="2589787" cy="456553"/>
          </a:xfrm>
          <a:prstGeom prst="rightArrow">
            <a:avLst/>
          </a:prstGeom>
          <a:solidFill>
            <a:srgbClr val="09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875F178-5D11-075E-9265-709DB7E3AE27}"/>
              </a:ext>
            </a:extLst>
          </p:cNvPr>
          <p:cNvSpPr txBox="1"/>
          <p:nvPr/>
        </p:nvSpPr>
        <p:spPr>
          <a:xfrm>
            <a:off x="6892949" y="3274176"/>
            <a:ext cx="175708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>
                <a:solidFill>
                  <a:srgbClr val="FF0000"/>
                </a:solidFill>
              </a:rPr>
              <a:t>Authenticate</a:t>
            </a:r>
            <a:endParaRPr kumimoji="1"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51" name="그래픽 50" descr="데이터베이스 단색으로 채워진">
            <a:extLst>
              <a:ext uri="{FF2B5EF4-FFF2-40B4-BE49-F238E27FC236}">
                <a16:creationId xmlns:a16="http://schemas.microsoft.com/office/drawing/2014/main" id="{A73ABA0B-6D78-066D-EEE1-8A2277102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73452" y="5376284"/>
            <a:ext cx="914400" cy="914400"/>
          </a:xfrm>
          <a:prstGeom prst="rect">
            <a:avLst/>
          </a:prstGeom>
        </p:spPr>
      </p:pic>
      <p:sp>
        <p:nvSpPr>
          <p:cNvPr id="52" name="오른쪽 화살표[R] 51">
            <a:extLst>
              <a:ext uri="{FF2B5EF4-FFF2-40B4-BE49-F238E27FC236}">
                <a16:creationId xmlns:a16="http://schemas.microsoft.com/office/drawing/2014/main" id="{5ED7058C-C4B3-F0D8-4E24-FEC474CAC910}"/>
              </a:ext>
            </a:extLst>
          </p:cNvPr>
          <p:cNvSpPr/>
          <p:nvPr/>
        </p:nvSpPr>
        <p:spPr>
          <a:xfrm rot="16200000">
            <a:off x="9237863" y="4468080"/>
            <a:ext cx="1393598" cy="4565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3" name="오른쪽 화살표[R] 52">
            <a:extLst>
              <a:ext uri="{FF2B5EF4-FFF2-40B4-BE49-F238E27FC236}">
                <a16:creationId xmlns:a16="http://schemas.microsoft.com/office/drawing/2014/main" id="{6EC0D83B-5A25-7DEE-4D9A-8643F3E3CD8D}"/>
              </a:ext>
            </a:extLst>
          </p:cNvPr>
          <p:cNvSpPr/>
          <p:nvPr/>
        </p:nvSpPr>
        <p:spPr>
          <a:xfrm>
            <a:off x="7954337" y="5946115"/>
            <a:ext cx="695696" cy="456553"/>
          </a:xfrm>
          <a:prstGeom prst="rightArrow">
            <a:avLst>
              <a:gd name="adj1" fmla="val 50000"/>
              <a:gd name="adj2" fmla="val 71599"/>
            </a:avLst>
          </a:prstGeom>
          <a:solidFill>
            <a:srgbClr val="09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9F2309-961C-2D1E-64F2-78980B317A73}"/>
              </a:ext>
            </a:extLst>
          </p:cNvPr>
          <p:cNvSpPr txBox="1"/>
          <p:nvPr/>
        </p:nvSpPr>
        <p:spPr>
          <a:xfrm>
            <a:off x="6280958" y="5991251"/>
            <a:ext cx="175708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>
                <a:solidFill>
                  <a:srgbClr val="FF0000"/>
                </a:solidFill>
              </a:rPr>
              <a:t>Authenticate</a:t>
            </a:r>
            <a:endParaRPr kumimoji="1"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55" name="오른쪽 화살표[R] 54">
            <a:extLst>
              <a:ext uri="{FF2B5EF4-FFF2-40B4-BE49-F238E27FC236}">
                <a16:creationId xmlns:a16="http://schemas.microsoft.com/office/drawing/2014/main" id="{BF4446C1-BAEB-7CE2-B3E0-61A1ED835600}"/>
              </a:ext>
            </a:extLst>
          </p:cNvPr>
          <p:cNvSpPr/>
          <p:nvPr/>
        </p:nvSpPr>
        <p:spPr>
          <a:xfrm rot="16200000">
            <a:off x="8446527" y="4941091"/>
            <a:ext cx="695696" cy="456553"/>
          </a:xfrm>
          <a:prstGeom prst="rightArrow">
            <a:avLst>
              <a:gd name="adj1" fmla="val 50000"/>
              <a:gd name="adj2" fmla="val 71599"/>
            </a:avLst>
          </a:prstGeom>
          <a:solidFill>
            <a:srgbClr val="09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5B5725-BCDE-B76A-AA19-C290D10D9967}"/>
              </a:ext>
            </a:extLst>
          </p:cNvPr>
          <p:cNvSpPr txBox="1"/>
          <p:nvPr/>
        </p:nvSpPr>
        <p:spPr>
          <a:xfrm>
            <a:off x="7890979" y="5409902"/>
            <a:ext cx="175708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>
                <a:solidFill>
                  <a:srgbClr val="FF0000"/>
                </a:solidFill>
              </a:rPr>
              <a:t>Authenticate</a:t>
            </a:r>
            <a:endParaRPr kumimoji="1"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2C4E53-FD27-C163-DC08-812619A5DBE6}"/>
              </a:ext>
            </a:extLst>
          </p:cNvPr>
          <p:cNvSpPr txBox="1"/>
          <p:nvPr/>
        </p:nvSpPr>
        <p:spPr>
          <a:xfrm>
            <a:off x="9648062" y="4208659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6000" b="1" dirty="0">
                <a:solidFill>
                  <a:srgbClr val="FFFF00"/>
                </a:solidFill>
              </a:rPr>
              <a:t>X</a:t>
            </a:r>
            <a:endParaRPr kumimoji="1" lang="ko-KR" altLang="en-US" sz="6000" b="1" dirty="0">
              <a:solidFill>
                <a:srgbClr val="FFFF00"/>
              </a:solidFill>
            </a:endParaRPr>
          </a:p>
        </p:txBody>
      </p:sp>
      <p:pic>
        <p:nvPicPr>
          <p:cNvPr id="59" name="그래픽 58" descr="경고 단색으로 채워진">
            <a:extLst>
              <a:ext uri="{FF2B5EF4-FFF2-40B4-BE49-F238E27FC236}">
                <a16:creationId xmlns:a16="http://schemas.microsoft.com/office/drawing/2014/main" id="{F7817849-6B24-FD5B-06DD-7BFDA96060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4765" y="3602686"/>
            <a:ext cx="543993" cy="54399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6269421-2C4F-1692-171B-6D5CE71D20CE}"/>
              </a:ext>
            </a:extLst>
          </p:cNvPr>
          <p:cNvSpPr txBox="1"/>
          <p:nvPr/>
        </p:nvSpPr>
        <p:spPr>
          <a:xfrm>
            <a:off x="1872531" y="2152641"/>
            <a:ext cx="3422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dirty="0"/>
              <a:t>Network-based Access Control</a:t>
            </a:r>
            <a:endParaRPr kumimoji="1" lang="ko-KR" altLang="en-US" sz="2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4D55FD-BB51-C249-3752-C2422D27807E}"/>
              </a:ext>
            </a:extLst>
          </p:cNvPr>
          <p:cNvSpPr txBox="1"/>
          <p:nvPr/>
        </p:nvSpPr>
        <p:spPr>
          <a:xfrm>
            <a:off x="6982356" y="2152641"/>
            <a:ext cx="3605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dirty="0"/>
              <a:t>Zero Trust Network Architecture</a:t>
            </a:r>
            <a:endParaRPr kumimoji="1"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281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 animBg="1"/>
      <p:bldP spid="23" grpId="0" animBg="1"/>
      <p:bldP spid="24" grpId="0" animBg="1"/>
      <p:bldP spid="26" grpId="0" animBg="1"/>
      <p:bldP spid="30" grpId="0" animBg="1"/>
      <p:bldP spid="32" grpId="0" animBg="1"/>
      <p:bldP spid="33" grpId="0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Zero Trust Architecture (ZTA)</a:t>
            </a:r>
            <a:br>
              <a:rPr kumimoji="1" lang="en-US" altLang="en-US" dirty="0"/>
            </a:br>
            <a:r>
              <a:rPr kumimoji="1" lang="en-US" altLang="en-US" sz="2400" dirty="0"/>
              <a:t>&gt; History (from Wikipedia)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ko-KR" sz="2400" dirty="0"/>
              <a:t>In April 1994, the term "zero trust" was coined by Stephen Paul Marsh in his doctoral thesis on computer security at the University of Stirling</a:t>
            </a:r>
          </a:p>
          <a:p>
            <a:endParaRPr lang="en" altLang="ko-KR" sz="2400" dirty="0"/>
          </a:p>
          <a:p>
            <a:r>
              <a:rPr lang="en-US" altLang="ko-KR" sz="2400" dirty="0"/>
              <a:t>In 2010 the term zero trust model was used by analyst John </a:t>
            </a:r>
            <a:r>
              <a:rPr lang="en-US" altLang="ko-KR" sz="2400" dirty="0" err="1"/>
              <a:t>Kindervag</a:t>
            </a:r>
            <a:r>
              <a:rPr lang="en-US" altLang="ko-KR" sz="2400" dirty="0"/>
              <a:t> of Forrester Research to denote stricter cybersecurity programs and access control </a:t>
            </a:r>
            <a:r>
              <a:rPr lang="en-US" altLang="ko-KR" sz="2400" b="1" u="sng" dirty="0"/>
              <a:t>within corporations</a:t>
            </a:r>
            <a:endParaRPr lang="en-US" altLang="ko-KR" sz="2400" b="1" i="1" u="sng" dirty="0"/>
          </a:p>
          <a:p>
            <a:endParaRPr lang="en-US" altLang="ko-KR" sz="2400" b="1" i="1" u="sng" dirty="0"/>
          </a:p>
          <a:p>
            <a:r>
              <a:rPr lang="en-US" altLang="ko-KR" sz="2400" dirty="0"/>
              <a:t>In 2018, work undertaken in the United States by cybersecurity researchers at NIST and </a:t>
            </a:r>
            <a:r>
              <a:rPr lang="en-US" altLang="ko-KR" sz="2400" dirty="0" err="1"/>
              <a:t>NCCoE</a:t>
            </a:r>
            <a:r>
              <a:rPr lang="en-US" altLang="ko-KR" sz="2400" dirty="0"/>
              <a:t> led to the publication of </a:t>
            </a:r>
            <a:r>
              <a:rPr lang="en-US" altLang="ko-KR" sz="2400" b="1" u="sng" dirty="0"/>
              <a:t>NIST SP 800-207 – Zero Trust Architecture</a:t>
            </a:r>
          </a:p>
        </p:txBody>
      </p:sp>
    </p:spTree>
    <p:extLst>
      <p:ext uri="{BB962C8B-B14F-4D97-AF65-F5344CB8AC3E}">
        <p14:creationId xmlns:p14="http://schemas.microsoft.com/office/powerpoint/2010/main" val="398428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8C36-3709-CC79-894D-F7FA702A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8CE4D-3456-B1B9-C0A3-B5141ED6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Zero Trust Architecture (ZTA)</a:t>
            </a:r>
            <a:br>
              <a:rPr kumimoji="1" lang="en-US" altLang="en-US" dirty="0"/>
            </a:br>
            <a:r>
              <a:rPr kumimoji="1" lang="en-US" altLang="en-US" sz="2400" dirty="0"/>
              <a:t>&gt; Trends of ZTA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A48235-D275-37DD-58EA-51F32BA0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F1ED-EB34-FD49-967D-BE73EC6979A1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4DB0A3E-19F7-8FC8-E2DB-1887FFA1BF8A}"/>
              </a:ext>
            </a:extLst>
          </p:cNvPr>
          <p:cNvSpPr txBox="1">
            <a:spLocks/>
          </p:cNvSpPr>
          <p:nvPr/>
        </p:nvSpPr>
        <p:spPr>
          <a:xfrm>
            <a:off x="838200" y="1486894"/>
            <a:ext cx="10515600" cy="51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ko-KR" sz="2400" dirty="0"/>
              <a:t>In 2019, the U.K. National Cyber Security Centre recommended that network architects </a:t>
            </a:r>
            <a:r>
              <a:rPr lang="en" altLang="ko-KR" sz="2400" b="1" u="sng" dirty="0"/>
              <a:t>consider a zero trust approach</a:t>
            </a:r>
            <a:r>
              <a:rPr lang="en" altLang="ko-KR" sz="2400" dirty="0"/>
              <a:t> for new IT deployments, particularly where significant use of cloud services is planned.</a:t>
            </a:r>
          </a:p>
          <a:p>
            <a:r>
              <a:rPr lang="en" altLang="ko-KR" sz="2400" dirty="0"/>
              <a:t>U.S. President Joe Biden issued Executive Order on </a:t>
            </a:r>
            <a:r>
              <a:rPr lang="en" altLang="ko-KR" sz="2400" b="1" u="sng" dirty="0"/>
              <a:t>Improving the Nation's Cybersecurity</a:t>
            </a:r>
            <a:r>
              <a:rPr lang="en" altLang="ko-KR" sz="2400" dirty="0"/>
              <a:t> 10428 in May 2021</a:t>
            </a:r>
          </a:p>
          <a:p>
            <a:endParaRPr lang="en-US" altLang="ko-KR" sz="2400" b="1" i="1" u="sng" dirty="0"/>
          </a:p>
          <a:p>
            <a:r>
              <a:rPr lang="en-US" altLang="ko-KR" sz="2400" dirty="0"/>
              <a:t>The South Korean government recommends the following strategies for applying the zero trust model</a:t>
            </a:r>
          </a:p>
          <a:p>
            <a:pPr lvl="1"/>
            <a:r>
              <a:rPr lang="ko-KR" altLang="en-US" sz="1600" dirty="0">
                <a:effectLst/>
                <a:hlinkClick r:id="rId3"/>
              </a:rPr>
              <a:t>국가안보실</a:t>
            </a:r>
            <a:r>
              <a:rPr lang="en-US" altLang="ko-KR" sz="1600" dirty="0">
                <a:effectLst/>
                <a:hlinkClick r:id="rId3"/>
              </a:rPr>
              <a:t>, </a:t>
            </a:r>
            <a:r>
              <a:rPr lang="ko-KR" altLang="en-US" sz="1600" dirty="0">
                <a:effectLst/>
                <a:hlinkClick r:id="rId3"/>
              </a:rPr>
              <a:t>윤석열 정부의 ‘국가사이버안보전략’ 수립 </a:t>
            </a:r>
            <a:r>
              <a:rPr lang="en-US" altLang="ko-KR" sz="1600" dirty="0">
                <a:effectLst/>
                <a:hlinkClick r:id="rId3"/>
              </a:rPr>
              <a:t>- </a:t>
            </a:r>
            <a:r>
              <a:rPr lang="ko-KR" altLang="en-US" sz="1600" dirty="0">
                <a:effectLst/>
                <a:hlinkClick r:id="rId3"/>
              </a:rPr>
              <a:t>대한민국 대통령실</a:t>
            </a:r>
            <a:r>
              <a:rPr lang="en-US" altLang="ko-KR" sz="1600" dirty="0">
                <a:effectLst/>
                <a:hlinkClick r:id="rId3"/>
              </a:rPr>
              <a:t>, 2024.2.</a:t>
            </a:r>
            <a:endParaRPr lang="en-US" altLang="ko-KR" sz="1600" dirty="0">
              <a:effectLst/>
            </a:endParaRPr>
          </a:p>
          <a:p>
            <a:pPr lvl="1"/>
            <a:r>
              <a:rPr lang="ko-KR" altLang="en-US" sz="1600" dirty="0">
                <a:effectLst/>
                <a:hlinkClick r:id="rId4"/>
              </a:rPr>
              <a:t>과기정통부</a:t>
            </a:r>
            <a:r>
              <a:rPr lang="en-US" altLang="ko-KR" sz="1600" dirty="0">
                <a:effectLst/>
                <a:hlinkClick r:id="rId4"/>
              </a:rPr>
              <a:t>, </a:t>
            </a:r>
            <a:r>
              <a:rPr lang="ko-KR" altLang="en-US" sz="1600" dirty="0">
                <a:effectLst/>
                <a:hlinkClick r:id="rId4"/>
              </a:rPr>
              <a:t>제로트러스트 가이드라인</a:t>
            </a:r>
            <a:r>
              <a:rPr lang="en-US" altLang="ko-KR" sz="1600" dirty="0">
                <a:effectLst/>
                <a:hlinkClick r:id="rId4"/>
              </a:rPr>
              <a:t>1.0 </a:t>
            </a:r>
            <a:r>
              <a:rPr lang="ko-KR" altLang="en-US" sz="1600" dirty="0">
                <a:effectLst/>
                <a:hlinkClick r:id="rId4"/>
              </a:rPr>
              <a:t>발표 </a:t>
            </a:r>
            <a:r>
              <a:rPr lang="en-US" altLang="ko-KR" sz="1600" dirty="0">
                <a:effectLst/>
                <a:hlinkClick r:id="rId4"/>
              </a:rPr>
              <a:t>- </a:t>
            </a:r>
            <a:r>
              <a:rPr lang="ko-KR" altLang="en-US" sz="1600" dirty="0">
                <a:effectLst/>
                <a:hlinkClick r:id="rId4"/>
              </a:rPr>
              <a:t>과학기술정보통신부</a:t>
            </a:r>
            <a:r>
              <a:rPr lang="en-US" altLang="ko-KR" sz="1600" dirty="0">
                <a:effectLst/>
                <a:hlinkClick r:id="rId4"/>
              </a:rPr>
              <a:t>, 2023.7.</a:t>
            </a:r>
            <a:endParaRPr lang="en-US" altLang="ko-KR" sz="2000" b="1" u="sng" dirty="0">
              <a:effectLst/>
            </a:endParaRPr>
          </a:p>
          <a:p>
            <a:pPr lvl="1"/>
            <a:r>
              <a:rPr lang="en-US" altLang="ko-KR" sz="1600" dirty="0">
                <a:effectLst/>
                <a:hlinkClick r:id="rId5"/>
              </a:rPr>
              <a:t>2026</a:t>
            </a:r>
            <a:r>
              <a:rPr lang="ko-KR" altLang="en-US" sz="1600" dirty="0">
                <a:effectLst/>
                <a:hlinkClick r:id="rId5"/>
              </a:rPr>
              <a:t>년부터 정부 全기관에 </a:t>
            </a:r>
            <a:r>
              <a:rPr lang="en" altLang="ko-KR" sz="1600" dirty="0">
                <a:effectLst/>
                <a:hlinkClick r:id="rId5"/>
              </a:rPr>
              <a:t>K-</a:t>
            </a:r>
            <a:r>
              <a:rPr lang="ko-KR" altLang="en-US" sz="1600" dirty="0">
                <a:effectLst/>
                <a:hlinkClick r:id="rId5"/>
              </a:rPr>
              <a:t>제로 트러스트 적용된다 </a:t>
            </a:r>
            <a:r>
              <a:rPr lang="en-US" altLang="ko-KR" sz="1600" dirty="0">
                <a:effectLst/>
                <a:hlinkClick r:id="rId5"/>
              </a:rPr>
              <a:t>- </a:t>
            </a:r>
            <a:r>
              <a:rPr lang="ko-KR" altLang="en-US" sz="1600" dirty="0">
                <a:effectLst/>
                <a:hlinkClick r:id="rId5"/>
              </a:rPr>
              <a:t>언론사 초청 사이버안보 간담회</a:t>
            </a:r>
            <a:r>
              <a:rPr lang="en-US" altLang="ko-KR" sz="1600" dirty="0">
                <a:effectLst/>
                <a:hlinkClick r:id="rId5"/>
              </a:rPr>
              <a:t>, </a:t>
            </a:r>
            <a:r>
              <a:rPr lang="ko-KR" altLang="en-US" sz="1600" dirty="0">
                <a:effectLst/>
                <a:hlinkClick r:id="rId5"/>
              </a:rPr>
              <a:t>국가정보원</a:t>
            </a:r>
            <a:r>
              <a:rPr lang="en-US" altLang="ko-KR" sz="1600" dirty="0">
                <a:effectLst/>
                <a:hlinkClick r:id="rId5"/>
              </a:rPr>
              <a:t>, 2023.7.</a:t>
            </a:r>
            <a:endParaRPr lang="en-US" altLang="ko-K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9AE6B-667E-A01E-C115-14159BB9B94E}"/>
              </a:ext>
            </a:extLst>
          </p:cNvPr>
          <p:cNvSpPr txBox="1"/>
          <p:nvPr/>
        </p:nvSpPr>
        <p:spPr>
          <a:xfrm>
            <a:off x="0" y="6356350"/>
            <a:ext cx="1680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dirty="0">
                <a:hlinkClick r:id="rId6"/>
              </a:rPr>
              <a:t>Zero Trust Networks, NIST</a:t>
            </a:r>
            <a:endParaRPr kumimoji="1" lang="ko-KR" alt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2DBDE-7F9C-27CA-D1EB-549A0C67E9DB}"/>
              </a:ext>
            </a:extLst>
          </p:cNvPr>
          <p:cNvSpPr txBox="1"/>
          <p:nvPr/>
        </p:nvSpPr>
        <p:spPr>
          <a:xfrm>
            <a:off x="1613647" y="6356350"/>
            <a:ext cx="2262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100" dirty="0">
                <a:hlinkClick r:id="rId7"/>
              </a:rPr>
              <a:t>Zero trust security model, Wikipedia</a:t>
            </a:r>
            <a:endParaRPr kumimoji="1" lang="ko-KR" alt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B1B0A-EC28-133F-4240-E83F5EEE2A48}"/>
              </a:ext>
            </a:extLst>
          </p:cNvPr>
          <p:cNvSpPr txBox="1"/>
          <p:nvPr/>
        </p:nvSpPr>
        <p:spPr>
          <a:xfrm>
            <a:off x="3780054" y="6373286"/>
            <a:ext cx="21098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 err="1">
                <a:hlinkClick r:id="rId8"/>
              </a:rPr>
              <a:t>제로트러스트</a:t>
            </a:r>
            <a:r>
              <a:rPr kumimoji="1" lang="ko-KR" altLang="en-US" sz="1000" dirty="0">
                <a:hlinkClick r:id="rId8"/>
              </a:rPr>
              <a:t> 가이드라인 </a:t>
            </a:r>
            <a:r>
              <a:rPr kumimoji="1" lang="en-US" altLang="ko-KR" sz="1000" dirty="0">
                <a:hlinkClick r:id="rId8"/>
              </a:rPr>
              <a:t>1.0,</a:t>
            </a:r>
            <a:r>
              <a:rPr kumimoji="1" lang="ko-KR" altLang="en-US" sz="1000" dirty="0">
                <a:hlinkClick r:id="rId8"/>
              </a:rPr>
              <a:t> </a:t>
            </a:r>
            <a:r>
              <a:rPr kumimoji="1" lang="en-US" altLang="ko-KR" sz="1000" dirty="0">
                <a:hlinkClick r:id="rId8"/>
              </a:rPr>
              <a:t>KISA</a:t>
            </a:r>
            <a:endParaRPr kumimoji="1" lang="ko-KR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FD22C1-B69F-A9A7-A13B-2A72C0035685}"/>
              </a:ext>
            </a:extLst>
          </p:cNvPr>
          <p:cNvSpPr txBox="1"/>
          <p:nvPr/>
        </p:nvSpPr>
        <p:spPr>
          <a:xfrm>
            <a:off x="0" y="6613585"/>
            <a:ext cx="4240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1000" dirty="0">
                <a:hlinkClick r:id="rId9"/>
              </a:rPr>
              <a:t>제로 트러스트</a:t>
            </a:r>
            <a:r>
              <a:rPr kumimoji="1" lang="en-US" altLang="ko-KR" sz="1000" dirty="0">
                <a:hlinkClick r:id="rId9"/>
              </a:rPr>
              <a:t>(Zero Trust), </a:t>
            </a:r>
            <a:r>
              <a:rPr kumimoji="1" lang="ko-KR" altLang="en-US" sz="1000" dirty="0">
                <a:hlinkClick r:id="rId9"/>
              </a:rPr>
              <a:t>보안과 신뢰의 고정관념을 깨다</a:t>
            </a:r>
            <a:r>
              <a:rPr kumimoji="1" lang="en-US" altLang="ko-KR" sz="1000" dirty="0">
                <a:hlinkClick r:id="rId9"/>
              </a:rPr>
              <a:t>,</a:t>
            </a:r>
            <a:r>
              <a:rPr kumimoji="1" lang="ko-KR" altLang="en-US" sz="1000" dirty="0">
                <a:hlinkClick r:id="rId9"/>
              </a:rPr>
              <a:t> </a:t>
            </a:r>
            <a:r>
              <a:rPr kumimoji="1" lang="en-US" altLang="ko-KR" sz="1000" dirty="0">
                <a:hlinkClick r:id="rId9"/>
              </a:rPr>
              <a:t>SAMSUNG SDS</a:t>
            </a:r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861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7482</TotalTime>
  <Words>1107</Words>
  <Application>Microsoft Macintosh PowerPoint</Application>
  <PresentationFormat>와이드스크린</PresentationFormat>
  <Paragraphs>184</Paragraphs>
  <Slides>23</Slides>
  <Notes>22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 테마</vt:lpstr>
      <vt:lpstr>Zero Trust Architecutre for 6G Security</vt:lpstr>
      <vt:lpstr>Outline</vt:lpstr>
      <vt:lpstr>Introduction</vt:lpstr>
      <vt:lpstr>Challenges in 6G Security</vt:lpstr>
      <vt:lpstr>PowerPoint 프레젠테이션</vt:lpstr>
      <vt:lpstr>PowerPoint 프레젠테이션</vt:lpstr>
      <vt:lpstr>Zero Trust Architecture (ZTA) &gt; Concept</vt:lpstr>
      <vt:lpstr>Zero Trust Architecture (ZTA) &gt; History (from Wikipedia)</vt:lpstr>
      <vt:lpstr>Zero Trust Architecture (ZTA) &gt; Trends of ZTA</vt:lpstr>
      <vt:lpstr>Zero Trust Architecture for 6G Networks</vt:lpstr>
      <vt:lpstr>Limitations of ZTA on 6G</vt:lpstr>
      <vt:lpstr>ZTA-6G : A Software-Defined ZTA for 6G Security</vt:lpstr>
      <vt:lpstr>ZTA-6G : A Software-Defined ZTA for 6G Security &gt; Distributed Security Architecture (1)</vt:lpstr>
      <vt:lpstr>ZTA-6G : A Software-Defined ZTA for 6G Security &gt; Distributed Security Architecture (2)</vt:lpstr>
      <vt:lpstr>ZTA-6G : A Software-Defined ZTA for 6G Security &gt; Decentralized Identity Management (1)</vt:lpstr>
      <vt:lpstr>ZTA-6G : A Software-Defined ZTA for 6G Security &gt; Decentralized Identity Management (2)</vt:lpstr>
      <vt:lpstr>ZTA-6G : A Software-Defined ZTA for 6G Security &gt; Trust Evaluation System (1)</vt:lpstr>
      <vt:lpstr>ZTA-6G : A Software-Defined ZTA for 6G Security &gt; Trust Evaluation System (2)</vt:lpstr>
      <vt:lpstr>ZTA-6G : A Software-Defined ZTA for 6G Security &gt; Trust Evaluation System (3)</vt:lpstr>
      <vt:lpstr>Evaluation &gt; Environment</vt:lpstr>
      <vt:lpstr>Evaluation &gt; Filtering Attack Packets and Missing Packets</vt:lpstr>
      <vt:lpstr>Evaluation &gt; Robustness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강상위</dc:creator>
  <cp:lastModifiedBy>강상위</cp:lastModifiedBy>
  <cp:revision>1484</cp:revision>
  <dcterms:created xsi:type="dcterms:W3CDTF">2022-08-03T19:54:07Z</dcterms:created>
  <dcterms:modified xsi:type="dcterms:W3CDTF">2024-03-14T04:39:02Z</dcterms:modified>
</cp:coreProperties>
</file>