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430" r:id="rId5"/>
    <p:sldId id="492" r:id="rId6"/>
    <p:sldId id="509" r:id="rId7"/>
    <p:sldId id="495" r:id="rId8"/>
    <p:sldId id="496" r:id="rId9"/>
    <p:sldId id="512" r:id="rId10"/>
    <p:sldId id="510" r:id="rId11"/>
    <p:sldId id="511" r:id="rId12"/>
    <p:sldId id="513" r:id="rId13"/>
    <p:sldId id="515" r:id="rId14"/>
    <p:sldId id="514" r:id="rId15"/>
    <p:sldId id="516" r:id="rId16"/>
    <p:sldId id="517" r:id="rId17"/>
    <p:sldId id="518" r:id="rId18"/>
    <p:sldId id="423" r:id="rId19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82948"/>
  </p:normalViewPr>
  <p:slideViewPr>
    <p:cSldViewPr snapToGrid="0" snapToObjects="1">
      <p:cViewPr varScale="1">
        <p:scale>
          <a:sx n="132" d="100"/>
          <a:sy n="132" d="100"/>
        </p:scale>
        <p:origin x="225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4D54-B641-774E-8FDC-3E22FCC29886}" type="datetimeFigureOut">
              <a:rPr kumimoji="1" lang="ko-Kore-KR" altLang="en-US" smtClean="0"/>
              <a:t>10/8/24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E3ECE-AB8E-314D-81B7-B4A342073B7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346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0682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5870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3638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61567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8915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3727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6718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63455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36631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4541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4724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0033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872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8890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7033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1945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2053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150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7EA48-93DE-21E4-2EBC-22585FE85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B76201-5D89-FBD3-A880-D012598CC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E88EBC-19D4-691B-4BE1-3FAC0CA2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2053-B2DC-EE44-90DA-4E157FC4DC2A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C31737-F714-4BB9-9EDA-87A3339F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FC7D8F-CB92-BAB3-EACA-341D9ED3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6836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28D33-4640-3483-F892-CF60D89E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CA6834C-A005-ED16-88EE-7CE761AE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C3FB0F-65CB-BA00-AACB-47379720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A4B-064B-9A42-88FB-C4F078DD53F8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DFCEB9-6876-EBB8-109F-DA54E4EC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C47FC-71AF-9D32-C153-ED28C59A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537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E03712E-926A-4354-0D41-28384108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CF4E4F-8FB9-D89A-3BF4-E21B4EE8B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D5475E-8227-92BD-F550-6F0746D8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F553-55E5-1F42-B002-ADF9E3E0B1A7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CD3784-66DB-1601-0097-52416EA5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F0A5EE-DF49-9659-039D-B243093B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7745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36F65-9678-72E8-6F8F-EEBC64B3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7A7F20-CE02-256F-B09C-2147BCC9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32968C-20D7-A986-2628-06D04E2B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300-342F-F242-BEC6-E327FAF022CE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49FD72-85CD-6287-C6C2-4EE8CD64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B66DF1-E5DC-3CA5-61EA-463C43A0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0765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9B6C3-8965-D1B7-137A-00136845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00A1F1-5C12-9954-BBC6-27B59DA7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A62DC5-11F3-BAB4-7424-EB629015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CE87-EC6D-8841-AF92-AA8E7EED25D6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8D2153-D60D-849D-2087-458532A5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39E08F-CB5F-CBE3-FBB5-2012DD79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2408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543EA5-F1A9-DE7C-39E3-AFD26498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093C10-9043-355B-0B3E-AAE26BC75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C70C3C-7D28-DC82-2CA8-3A25BE257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2F0D26-ABE4-076A-3A34-A202E3CD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3D00-447E-E346-B2EE-BE7A0C8CED1A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E8187A-5361-6DDC-B58E-58740CB9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B72730-53C5-2EA4-5BB0-91F09E57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92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18F867-B6C8-E3AA-C3DD-058B804E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F9D00B-97F7-B0B7-2AD8-982BEBDF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99FF8D-BDD6-B11A-3A50-0D91FBFB9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1CE605E-61D2-22AB-7983-E0791E223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2EB3CA0-22B9-596F-212E-8D8EB3E73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5576B19-E527-BC7D-9B63-980C831D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98F8-6C82-AA40-94B7-2A8D3E8D8773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37D8E1-FB7D-1764-A8E6-9A73AEA1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605AE3-6307-256B-640D-DC55B8CB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8682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B3B0F-7B6D-332B-26CF-5E4D313C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686F7D3-4C81-6BD3-6C6A-2BF55702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0DB-2351-3945-B64E-71B115BEC192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E2D87B-4B98-6777-530C-17AE0591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371D9B7-DD9B-84D5-B582-0131BC02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495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11A44F-8842-8CE9-186A-C5943290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4DCA-49D4-044D-84D1-4C94B7807EFF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F566139-EFD2-403C-2289-D445D4C2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4E6060-1B82-74BF-6EB3-45F3AF7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981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D1E37A-0B87-89FA-94E6-44C412D4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332B23-F68C-12E4-8B84-3F5223E6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7EBBCC-31E0-E165-B69B-54A179E56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8495B1-C129-640D-7358-DB998979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04FB-96F6-F440-9B86-7DBD71FD5200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C3CE8A-84CC-9ABE-C3AC-A2CB8412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5CC4FB-35CE-4AE5-BC0B-EA88639E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8270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C8BEA-7A92-24AA-D677-2E846E52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5FA9D8-7443-9B76-FB34-D354B87B6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050292-2D7B-8059-EC5F-AC2DDA708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A3DF01-1606-8C86-E5DC-1150C878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CE90-C300-6744-8C14-CA0569D7D985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6446CB-03F5-83D0-A46B-776402C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616B23-BE58-8DE3-D68D-2A9DFB9A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60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0B32B1E-076B-5C64-E350-28D14032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D111B6-6D50-74B5-B9DF-B9DD89FD7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6894"/>
            <a:ext cx="10515600" cy="469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B1179-C951-A9FB-F44B-FED58B485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3976-558E-0F42-A84B-EE8BCB2E8102}" type="datetime1">
              <a:rPr kumimoji="1" lang="ko-KR" altLang="en-US" smtClean="0"/>
              <a:t>2024. 10. 8.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350CAC-AE8B-3B3E-926E-E05DF770B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B3493-0C97-C83E-47C3-DAB8BE5B4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F1ED-EB34-FD49-967D-BE73EC6979A1}" type="slidenum">
              <a:rPr kumimoji="1" lang="ko-Kore-KR" altLang="en-US" smtClean="0"/>
              <a:pPr/>
              <a:t>‹#›</a:t>
            </a:fld>
            <a:endParaRPr kumimoji="1" lang="ko-Kore-KR" altLang="en-US" dirty="0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AA2D62B3-65A5-7E7E-A28D-AAE13D811DD6}"/>
              </a:ext>
            </a:extLst>
          </p:cNvPr>
          <p:cNvSpPr txBox="1">
            <a:spLocks/>
          </p:cNvSpPr>
          <p:nvPr userDrawn="1"/>
        </p:nvSpPr>
        <p:spPr>
          <a:xfrm>
            <a:off x="11141239" y="6356350"/>
            <a:ext cx="669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ore-KR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ore-KR" dirty="0"/>
              <a:t>/18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2818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100771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trends.etri.re.kr/ettrends/205/0905205011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barkhauseninstitut.org/en/research/reseach-areas/trustworthy-physical-interfac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19124-0488-E42B-2174-B2B101CF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1110586"/>
            <a:ext cx="9829800" cy="2387600"/>
          </a:xfrm>
        </p:spPr>
        <p:txBody>
          <a:bodyPr>
            <a:noAutofit/>
          </a:bodyPr>
          <a:lstStyle/>
          <a:p>
            <a:pPr algn="l"/>
            <a:r>
              <a:rPr kumimoji="1" lang="en-US" altLang="ko-KR" sz="3600" b="1" dirty="0"/>
              <a:t>Toward Trusted and Swift UAV Communication:</a:t>
            </a:r>
            <a:br>
              <a:rPr kumimoji="1" lang="en-US" altLang="ko-KR" sz="3600" b="1" dirty="0"/>
            </a:br>
            <a:r>
              <a:rPr kumimoji="1" lang="en-US" altLang="ko-KR" sz="3600" b="1" dirty="0"/>
              <a:t>ISAC-Enabled Dual Identity Mapping</a:t>
            </a:r>
            <a:endParaRPr kumimoji="1" lang="ko-Kore-KR" altLang="en-US" sz="36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2BB670-D5E9-E5EB-FF7C-69E759016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3602037"/>
            <a:ext cx="9829800" cy="281294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ore-KR" sz="2000" dirty="0"/>
              <a:t>Cui, Y., Feng, Z., Zhang, Q., Wei, Z., Xu, C., Zhang, P.</a:t>
            </a:r>
          </a:p>
          <a:p>
            <a:pPr algn="l"/>
            <a:r>
              <a:rPr kumimoji="1" lang="en-US" altLang="ko-Kore-KR" sz="2000" dirty="0">
                <a:hlinkClick r:id="rId3"/>
              </a:rPr>
              <a:t>IEEE Wireless Communication 2023</a:t>
            </a:r>
            <a:endParaRPr kumimoji="1" lang="en-US" altLang="ko-Kore-KR" sz="2000" dirty="0"/>
          </a:p>
          <a:p>
            <a:pPr algn="l"/>
            <a:endParaRPr kumimoji="1" lang="en-US" altLang="ko-Kore-KR" dirty="0"/>
          </a:p>
          <a:p>
            <a:pPr algn="l"/>
            <a:r>
              <a:rPr kumimoji="1" lang="en-US" altLang="ko-Kore-KR" dirty="0"/>
              <a:t>2024.10.08.</a:t>
            </a:r>
          </a:p>
          <a:p>
            <a:pPr algn="l"/>
            <a:r>
              <a:rPr kumimoji="1" lang="en-US" altLang="ko-Kore-KR" sz="2000" dirty="0"/>
              <a:t>Summarized by,</a:t>
            </a:r>
            <a:r>
              <a:rPr kumimoji="1" lang="en-US" altLang="ko-Kore-KR" dirty="0"/>
              <a:t> </a:t>
            </a:r>
            <a:r>
              <a:rPr kumimoji="1" lang="en-US" altLang="ko-Kore-KR" dirty="0" err="1"/>
              <a:t>Sangwi</a:t>
            </a:r>
            <a:r>
              <a:rPr kumimoji="1" lang="en-US" altLang="ko-Kore-KR" dirty="0"/>
              <a:t> Kang | swkang@mmlab.snu.ac.kr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ACBFC8-B7B6-36C2-FA4A-0F2234D2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1868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Solution Structure</a:t>
            </a:r>
            <a:br>
              <a:rPr kumimoji="1" lang="en-US" altLang="en-US" dirty="0"/>
            </a:br>
            <a:r>
              <a:rPr kumimoji="1" lang="en-US" altLang="en-US" sz="2400" dirty="0"/>
              <a:t>&gt; Identity Management Module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u="sng" dirty="0"/>
              <a:t>In dynamic environment</a:t>
            </a:r>
            <a:r>
              <a:rPr lang="en-US" altLang="ko-KR" sz="2400" dirty="0"/>
              <a:t>, it is hard to ensure the accuracy of matching result</a:t>
            </a:r>
          </a:p>
          <a:p>
            <a:r>
              <a:rPr lang="en-US" altLang="ko-KR" sz="2400" dirty="0"/>
              <a:t>Before the next AD information arrives,</a:t>
            </a:r>
          </a:p>
          <a:p>
            <a:pPr lvl="1"/>
            <a:r>
              <a:rPr lang="en-US" altLang="ko-KR" sz="2000" dirty="0"/>
              <a:t>Current PIDs from VD</a:t>
            </a:r>
          </a:p>
          <a:p>
            <a:pPr lvl="1"/>
            <a:r>
              <a:rPr lang="en-US" altLang="ko-KR" sz="2000" dirty="0"/>
              <a:t>Previous PID &amp; DID from AD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 Identity Management Module </a:t>
            </a:r>
            <a:r>
              <a:rPr lang="en-US" altLang="ko-KR" sz="2400" b="1" u="sng" dirty="0"/>
              <a:t>estimates</a:t>
            </a:r>
            <a:r>
              <a:rPr lang="en-US" altLang="ko-KR" sz="2400" dirty="0"/>
              <a:t> the current AD information with previous AD information</a:t>
            </a:r>
          </a:p>
          <a:p>
            <a:pPr lvl="1"/>
            <a:r>
              <a:rPr lang="en-US" altLang="ko-KR" sz="2000" dirty="0"/>
              <a:t>NN or classical Kalman filter</a:t>
            </a:r>
          </a:p>
          <a:p>
            <a:pPr lvl="1"/>
            <a:r>
              <a:rPr lang="en-US" altLang="ko-KR" sz="2000" dirty="0"/>
              <a:t>Joint probabilistic data association filter</a:t>
            </a:r>
          </a:p>
          <a:p>
            <a:pPr lvl="1"/>
            <a:r>
              <a:rPr lang="en-US" altLang="ko-KR" sz="2000" dirty="0"/>
              <a:t>Multiple hypothesis tracking</a:t>
            </a:r>
          </a:p>
          <a:p>
            <a:endParaRPr lang="en" altLang="ko-KR" sz="2400" dirty="0"/>
          </a:p>
          <a:p>
            <a:endParaRPr lang="en-US" altLang="ko-KR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221702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Solution Structure</a:t>
            </a:r>
            <a:br>
              <a:rPr kumimoji="1" lang="en-US" altLang="en-US" dirty="0"/>
            </a:br>
            <a:r>
              <a:rPr kumimoji="1" lang="en-US" altLang="en-US" sz="2400" dirty="0"/>
              <a:t>&gt; Identity Authentication Module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R" sz="2400" dirty="0"/>
              <a:t>Identity Authentication Module provides the trusted local and global identity</a:t>
            </a:r>
          </a:p>
          <a:p>
            <a:r>
              <a:rPr lang="en" altLang="ko-KR" sz="2400" dirty="0"/>
              <a:t>Authentication Roles</a:t>
            </a:r>
          </a:p>
          <a:p>
            <a:pPr lvl="1"/>
            <a:r>
              <a:rPr lang="en" altLang="ko-KR" sz="2000" dirty="0"/>
              <a:t>Requestor</a:t>
            </a:r>
          </a:p>
          <a:p>
            <a:pPr lvl="1"/>
            <a:r>
              <a:rPr lang="en" altLang="ko-KR" sz="2000" dirty="0"/>
              <a:t>Witness</a:t>
            </a:r>
          </a:p>
          <a:p>
            <a:pPr lvl="1"/>
            <a:r>
              <a:rPr lang="en" altLang="ko-KR" sz="2000" dirty="0"/>
              <a:t>Certifier</a:t>
            </a:r>
          </a:p>
          <a:p>
            <a:endParaRPr lang="en" altLang="ko-KR" sz="2400" dirty="0"/>
          </a:p>
          <a:p>
            <a:r>
              <a:rPr lang="en" altLang="ko-KR" sz="2400" dirty="0"/>
              <a:t>Performing the </a:t>
            </a:r>
            <a:r>
              <a:rPr lang="en" altLang="ko-KR" sz="2400" b="1" u="sng" dirty="0">
                <a:solidFill>
                  <a:srgbClr val="FF0000"/>
                </a:solidFill>
              </a:rPr>
              <a:t>minimum mean-square</a:t>
            </a:r>
            <a:br>
              <a:rPr lang="en" altLang="ko-KR" sz="2400" b="1" u="sng" dirty="0">
                <a:solidFill>
                  <a:srgbClr val="FF0000"/>
                </a:solidFill>
              </a:rPr>
            </a:br>
            <a:r>
              <a:rPr lang="en" altLang="ko-KR" sz="2400" b="1" u="sng" dirty="0">
                <a:solidFill>
                  <a:srgbClr val="FF0000"/>
                </a:solidFill>
              </a:rPr>
              <a:t>error for Witness and Requestor</a:t>
            </a:r>
          </a:p>
          <a:p>
            <a:endParaRPr lang="en" altLang="ko-KR" sz="2400" dirty="0"/>
          </a:p>
          <a:p>
            <a:r>
              <a:rPr lang="en-US" altLang="ko-KR" sz="2400" dirty="0"/>
              <a:t>Maximum common sub-graph also</a:t>
            </a:r>
            <a:br>
              <a:rPr lang="en-US" altLang="ko-KR" sz="2400" dirty="0"/>
            </a:br>
            <a:r>
              <a:rPr lang="en-US" altLang="ko-KR" sz="2400" dirty="0"/>
              <a:t>can be used to detect the malicious node</a:t>
            </a:r>
            <a:endParaRPr lang="en" altLang="ko-KR" sz="2000" dirty="0"/>
          </a:p>
          <a:p>
            <a:endParaRPr lang="en-US" altLang="ko-KR" sz="2400" b="1" i="1" u="sng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C539E4AF-BE97-D66A-8CC8-8AE13D41C9F5}"/>
              </a:ext>
            </a:extLst>
          </p:cNvPr>
          <p:cNvSpPr/>
          <p:nvPr/>
        </p:nvSpPr>
        <p:spPr>
          <a:xfrm>
            <a:off x="8082012" y="2283521"/>
            <a:ext cx="735531" cy="735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000" dirty="0">
                <a:solidFill>
                  <a:srgbClr val="FF0000"/>
                </a:solidFill>
              </a:rPr>
              <a:t>R</a:t>
            </a:r>
            <a:endParaRPr kumimoji="1"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A9F778D-8228-5B42-296F-12D2F3508ECF}"/>
              </a:ext>
            </a:extLst>
          </p:cNvPr>
          <p:cNvSpPr/>
          <p:nvPr/>
        </p:nvSpPr>
        <p:spPr>
          <a:xfrm>
            <a:off x="7191676" y="3438377"/>
            <a:ext cx="735531" cy="735531"/>
          </a:xfrm>
          <a:prstGeom prst="ellipse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000" dirty="0">
                <a:solidFill>
                  <a:srgbClr val="0900FF"/>
                </a:solidFill>
              </a:rPr>
              <a:t>W</a:t>
            </a:r>
            <a:endParaRPr kumimoji="1" lang="ko-KR" altLang="en-US" sz="4000" dirty="0">
              <a:solidFill>
                <a:srgbClr val="0900FF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F2933B9-24A3-2260-EC3C-80E8386918D9}"/>
              </a:ext>
            </a:extLst>
          </p:cNvPr>
          <p:cNvSpPr/>
          <p:nvPr/>
        </p:nvSpPr>
        <p:spPr>
          <a:xfrm>
            <a:off x="10053587" y="3421834"/>
            <a:ext cx="735531" cy="735531"/>
          </a:xfrm>
          <a:prstGeom prst="ellipse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000" dirty="0">
                <a:solidFill>
                  <a:srgbClr val="0900FF"/>
                </a:solidFill>
              </a:rPr>
              <a:t>W</a:t>
            </a:r>
            <a:endParaRPr kumimoji="1" lang="ko-KR" altLang="en-US" sz="4000" dirty="0">
              <a:solidFill>
                <a:srgbClr val="0900FF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674D0B9-C7FC-F3ED-01D4-2CCABB6A1869}"/>
              </a:ext>
            </a:extLst>
          </p:cNvPr>
          <p:cNvSpPr/>
          <p:nvPr/>
        </p:nvSpPr>
        <p:spPr>
          <a:xfrm>
            <a:off x="8990397" y="3421834"/>
            <a:ext cx="735531" cy="735531"/>
          </a:xfrm>
          <a:prstGeom prst="ellipse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000" dirty="0">
                <a:solidFill>
                  <a:srgbClr val="0900FF"/>
                </a:solidFill>
              </a:rPr>
              <a:t>W</a:t>
            </a:r>
            <a:endParaRPr kumimoji="1" lang="ko-KR" altLang="en-US" sz="4000" dirty="0">
              <a:solidFill>
                <a:srgbClr val="0900FF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C96945D-CE0D-0135-A956-6C976C899B88}"/>
              </a:ext>
            </a:extLst>
          </p:cNvPr>
          <p:cNvSpPr/>
          <p:nvPr/>
        </p:nvSpPr>
        <p:spPr>
          <a:xfrm>
            <a:off x="8082012" y="5102558"/>
            <a:ext cx="735531" cy="7355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000" dirty="0">
                <a:solidFill>
                  <a:srgbClr val="00B050"/>
                </a:solidFill>
              </a:rPr>
              <a:t>C</a:t>
            </a:r>
            <a:endParaRPr kumimoji="1" lang="ko-KR" altLang="en-US" sz="4000" dirty="0">
              <a:solidFill>
                <a:srgbClr val="00B050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E198BBB-32AB-9FAF-95B6-13DE66EE4CBD}"/>
              </a:ext>
            </a:extLst>
          </p:cNvPr>
          <p:cNvCxnSpPr/>
          <p:nvPr/>
        </p:nvCxnSpPr>
        <p:spPr>
          <a:xfrm flipH="1">
            <a:off x="7847797" y="2992307"/>
            <a:ext cx="270309" cy="402782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1C8446E-6006-67A5-0961-CA3A343F9944}"/>
              </a:ext>
            </a:extLst>
          </p:cNvPr>
          <p:cNvCxnSpPr>
            <a:cxnSpLocks/>
          </p:cNvCxnSpPr>
          <p:nvPr/>
        </p:nvCxnSpPr>
        <p:spPr>
          <a:xfrm>
            <a:off x="8802303" y="3005680"/>
            <a:ext cx="249455" cy="389409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0F11488-9101-14FC-BD4F-EF092A9AD388}"/>
              </a:ext>
            </a:extLst>
          </p:cNvPr>
          <p:cNvCxnSpPr>
            <a:cxnSpLocks/>
          </p:cNvCxnSpPr>
          <p:nvPr/>
        </p:nvCxnSpPr>
        <p:spPr>
          <a:xfrm>
            <a:off x="8990397" y="2666245"/>
            <a:ext cx="1250883" cy="668830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78A4037-0047-0251-041F-F97A06474E39}"/>
              </a:ext>
            </a:extLst>
          </p:cNvPr>
          <p:cNvSpPr txBox="1"/>
          <p:nvPr/>
        </p:nvSpPr>
        <p:spPr>
          <a:xfrm>
            <a:off x="7223168" y="421719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</a:rPr>
              <a:t>(R ID)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1AD84-A574-967A-933A-D9542C33D9BC}"/>
              </a:ext>
            </a:extLst>
          </p:cNvPr>
          <p:cNvSpPr txBox="1"/>
          <p:nvPr/>
        </p:nvSpPr>
        <p:spPr>
          <a:xfrm>
            <a:off x="9006142" y="422163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</a:rPr>
              <a:t>(R ID)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E1EDC7-745A-532F-CC77-45B0539B9842}"/>
              </a:ext>
            </a:extLst>
          </p:cNvPr>
          <p:cNvSpPr txBox="1"/>
          <p:nvPr/>
        </p:nvSpPr>
        <p:spPr>
          <a:xfrm>
            <a:off x="10069332" y="42441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</a:rPr>
              <a:t>(R ID)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B654A29-6D1A-9C7D-18AF-D31C15888FE3}"/>
              </a:ext>
            </a:extLst>
          </p:cNvPr>
          <p:cNvCxnSpPr>
            <a:cxnSpLocks/>
          </p:cNvCxnSpPr>
          <p:nvPr/>
        </p:nvCxnSpPr>
        <p:spPr>
          <a:xfrm>
            <a:off x="8425312" y="3124161"/>
            <a:ext cx="16698" cy="1870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3CB16B4-8C61-B628-F009-DFDC08443A31}"/>
              </a:ext>
            </a:extLst>
          </p:cNvPr>
          <p:cNvCxnSpPr>
            <a:cxnSpLocks/>
          </p:cNvCxnSpPr>
          <p:nvPr/>
        </p:nvCxnSpPr>
        <p:spPr>
          <a:xfrm>
            <a:off x="7603302" y="4613456"/>
            <a:ext cx="379649" cy="485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8931734D-03CA-FBC8-C7EC-49CE4ED4359C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990397" y="4590969"/>
            <a:ext cx="367765" cy="563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68613326-39A2-7603-C2BA-DB5BADEFB9CC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9046945" y="4613456"/>
            <a:ext cx="1374407" cy="856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FF3CDE-B417-C81C-F6DC-C62D91E54327}"/>
                  </a:ext>
                </a:extLst>
              </p:cNvPr>
              <p:cNvSpPr txBox="1"/>
              <p:nvPr/>
            </p:nvSpPr>
            <p:spPr>
              <a:xfrm>
                <a:off x="7419975" y="5928075"/>
                <a:ext cx="20596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dirty="0">
                    <a:solidFill>
                      <a:srgbClr val="00B050"/>
                    </a:solidFill>
                  </a:rPr>
                  <a:t>Calculate Error</a:t>
                </a:r>
              </a:p>
              <a:p>
                <a:pPr algn="ctr"/>
                <a:r>
                  <a:rPr kumimoji="1" lang="en-US" altLang="ko-KR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 smtClean="0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ko-KR" b="0" i="1" smtClean="0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kumimoji="1" lang="en-US" altLang="ko-KR" b="0" i="1" smtClean="0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ko-KR" dirty="0">
                    <a:solidFill>
                      <a:srgbClr val="09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ko-KR" i="1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kumimoji="1" lang="en-US" altLang="ko-KR" b="0" i="1" smtClean="0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ko-KR" dirty="0">
                    <a:solidFill>
                      <a:srgbClr val="09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ko-KR" i="1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kumimoji="1" lang="en-US" altLang="ko-KR" b="0" i="1" smtClean="0">
                            <a:solidFill>
                              <a:srgbClr val="09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ko-KR" b="0" i="0" smtClean="0">
                        <a:solidFill>
                          <a:srgbClr val="09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ko-K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ko-KR" dirty="0">
                    <a:solidFill>
                      <a:srgbClr val="00B050"/>
                    </a:solidFill>
                  </a:rPr>
                  <a:t>)</a:t>
                </a:r>
                <a:endParaRPr kumimoji="1"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FF3CDE-B417-C81C-F6DC-C62D91E54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975" y="5928075"/>
                <a:ext cx="2059603" cy="646331"/>
              </a:xfrm>
              <a:prstGeom prst="rect">
                <a:avLst/>
              </a:prstGeom>
              <a:blipFill>
                <a:blip r:embed="rId3"/>
                <a:stretch>
                  <a:fillRect l="-1840" t="-3846" r="-1840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7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3" grpId="0" animBg="1"/>
      <p:bldP spid="14" grpId="0" animBg="1"/>
      <p:bldP spid="21" grpId="0"/>
      <p:bldP spid="22" grpId="0"/>
      <p:bldP spid="2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Scenario and Advantage</a:t>
            </a:r>
            <a:br>
              <a:rPr kumimoji="1" lang="en-US" altLang="en-US" dirty="0"/>
            </a:br>
            <a:r>
              <a:rPr kumimoji="1" lang="en-US" altLang="en-US" sz="2400" dirty="0"/>
              <a:t>&gt; Low-Latency Beam Management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R" sz="2400" dirty="0"/>
              <a:t>It is essential that the </a:t>
            </a:r>
            <a:r>
              <a:rPr lang="en" altLang="ko-KR" sz="2400" b="1" u="sng" dirty="0"/>
              <a:t>BSs quickly find the optimal beam direction</a:t>
            </a:r>
            <a:r>
              <a:rPr lang="en" altLang="ko-KR" sz="2400" dirty="0"/>
              <a:t> for the UAV</a:t>
            </a:r>
          </a:p>
          <a:p>
            <a:r>
              <a:rPr lang="en" altLang="ko-KR" sz="2400" dirty="0"/>
              <a:t>By </a:t>
            </a:r>
            <a:r>
              <a:rPr lang="en" altLang="ko-KR" sz="2400" b="1" u="sng" dirty="0"/>
              <a:t>DID to PID mapping</a:t>
            </a:r>
            <a:r>
              <a:rPr lang="en" altLang="ko-KR" sz="2400" dirty="0"/>
              <a:t>, the BSs can perform a </a:t>
            </a:r>
            <a:r>
              <a:rPr lang="en" altLang="ko-KR" sz="2400" b="1" u="sng" dirty="0"/>
              <a:t>rapid</a:t>
            </a:r>
            <a:r>
              <a:rPr lang="en" altLang="ko-KR" sz="2400" dirty="0"/>
              <a:t> beam alignment</a:t>
            </a:r>
          </a:p>
          <a:p>
            <a:endParaRPr lang="en-US" altLang="ko-KR" sz="2400" b="1" i="1" u="sng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E599B3-B176-94C6-B647-BF79D287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458" y="2571364"/>
            <a:ext cx="6051083" cy="40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Scenario and Advantage</a:t>
            </a:r>
            <a:br>
              <a:rPr kumimoji="1" lang="en-US" altLang="en-US" dirty="0"/>
            </a:br>
            <a:r>
              <a:rPr kumimoji="1" lang="en-US" altLang="en-US" sz="2400" dirty="0"/>
              <a:t>&gt; Low-Latency Beam Management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Reduced</a:t>
            </a:r>
            <a:r>
              <a:rPr lang="ko-KR" altLang="en-US" sz="2400" dirty="0"/>
              <a:t> </a:t>
            </a:r>
            <a:r>
              <a:rPr lang="en-US" altLang="ko-KR" sz="2400" dirty="0"/>
              <a:t>communication</a:t>
            </a:r>
            <a:r>
              <a:rPr lang="ko-KR" altLang="en-US" sz="2400" dirty="0"/>
              <a:t> </a:t>
            </a:r>
            <a:r>
              <a:rPr lang="en-US" altLang="ko-KR" sz="2400" dirty="0"/>
              <a:t>delay</a:t>
            </a:r>
            <a:r>
              <a:rPr lang="ko-KR" altLang="en-US" sz="2400" dirty="0"/>
              <a:t> </a:t>
            </a:r>
            <a:r>
              <a:rPr lang="en-US" altLang="ko-KR" sz="2400" dirty="0"/>
              <a:t>about</a:t>
            </a:r>
            <a:r>
              <a:rPr lang="ko-KR" altLang="en-US" sz="2400" dirty="0"/>
              <a:t> </a:t>
            </a:r>
            <a:r>
              <a:rPr lang="en-US" altLang="ko-KR" sz="2400" dirty="0"/>
              <a:t>4.6ms</a:t>
            </a:r>
            <a:endParaRPr lang="en" altLang="ko-KR" sz="2400" dirty="0"/>
          </a:p>
          <a:p>
            <a:r>
              <a:rPr lang="en-US" altLang="ko-KR" sz="2400" dirty="0"/>
              <a:t>The</a:t>
            </a:r>
            <a:r>
              <a:rPr lang="ko-KR" altLang="en-US" sz="2400" dirty="0"/>
              <a:t> </a:t>
            </a:r>
            <a:r>
              <a:rPr lang="en-US" altLang="ko-KR" sz="2400" dirty="0"/>
              <a:t>echo</a:t>
            </a:r>
            <a:r>
              <a:rPr lang="ko-KR" altLang="en-US" sz="2400" dirty="0"/>
              <a:t> </a:t>
            </a:r>
            <a:r>
              <a:rPr lang="en-US" altLang="ko-KR" sz="2400" dirty="0"/>
              <a:t>signal</a:t>
            </a:r>
            <a:r>
              <a:rPr lang="ko-KR" altLang="en-US" sz="2400" dirty="0"/>
              <a:t> </a:t>
            </a:r>
            <a:r>
              <a:rPr lang="en-US" altLang="ko-KR" sz="2400" dirty="0"/>
              <a:t>processing</a:t>
            </a:r>
            <a:r>
              <a:rPr lang="ko-KR" altLang="en-US" sz="2400" dirty="0"/>
              <a:t> </a:t>
            </a:r>
            <a:r>
              <a:rPr lang="en-US" altLang="ko-KR" sz="2400" dirty="0"/>
              <a:t>delay</a:t>
            </a:r>
            <a:r>
              <a:rPr lang="ko-KR" altLang="en-US" sz="2400" dirty="0"/>
              <a:t> </a:t>
            </a:r>
            <a:r>
              <a:rPr lang="en-US" altLang="ko-KR" sz="2400" dirty="0"/>
              <a:t>is</a:t>
            </a:r>
            <a:r>
              <a:rPr lang="ko-KR" altLang="en-US" sz="2400" dirty="0"/>
              <a:t> </a:t>
            </a:r>
            <a:r>
              <a:rPr lang="en-US" altLang="ko-KR" sz="2400" dirty="0"/>
              <a:t>negligible</a:t>
            </a:r>
            <a:r>
              <a:rPr lang="ko-KR" altLang="en-US" sz="2400" dirty="0"/>
              <a:t> </a:t>
            </a:r>
            <a:r>
              <a:rPr lang="en-US" altLang="ko-KR" sz="2400" dirty="0"/>
              <a:t>at</a:t>
            </a:r>
            <a:r>
              <a:rPr lang="ko-KR" altLang="en-US" sz="2400" dirty="0"/>
              <a:t> </a:t>
            </a:r>
            <a:r>
              <a:rPr lang="en-US" altLang="ko-KR" sz="2400" dirty="0"/>
              <a:t>about</a:t>
            </a:r>
            <a:r>
              <a:rPr lang="ko-KR" altLang="en-US" sz="2400" dirty="0"/>
              <a:t> </a:t>
            </a:r>
            <a:r>
              <a:rPr lang="en-US" altLang="ko-KR" sz="2400" dirty="0"/>
              <a:t>1ms</a:t>
            </a:r>
            <a:endParaRPr lang="en" altLang="ko-KR" sz="2400" dirty="0"/>
          </a:p>
          <a:p>
            <a:endParaRPr lang="en-US" altLang="ko-KR" sz="2400" b="1" i="1" u="sng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548480-8D51-0AE9-24C0-7C0CD29D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397" y="2562626"/>
            <a:ext cx="8581205" cy="39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6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Scenario and Advantage</a:t>
            </a:r>
            <a:br>
              <a:rPr kumimoji="1" lang="en-US" altLang="en-US" dirty="0"/>
            </a:br>
            <a:r>
              <a:rPr kumimoji="1" lang="en-US" altLang="en-US" sz="2400" dirty="0"/>
              <a:t>&gt; Swift Transmission of Emergency Messages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R" sz="2400" dirty="0"/>
              <a:t>Traditional broadcasting alert system can cause issues on unintended nodes</a:t>
            </a:r>
          </a:p>
          <a:p>
            <a:r>
              <a:rPr lang="en" altLang="ko-KR" sz="2400" dirty="0"/>
              <a:t>By </a:t>
            </a:r>
            <a:r>
              <a:rPr lang="en" altLang="ko-KR" sz="2400" b="1" u="sng" dirty="0"/>
              <a:t>PID to DID mapping</a:t>
            </a:r>
            <a:r>
              <a:rPr lang="en" altLang="ko-KR" sz="2400" dirty="0"/>
              <a:t>, the UAV can deliver the alert to a specific DID</a:t>
            </a:r>
          </a:p>
          <a:p>
            <a:endParaRPr lang="en-US" altLang="ko-KR" sz="2400" b="1" i="1" u="sng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D606EE-685F-F94B-ED3A-38419B89A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303" y="2472138"/>
            <a:ext cx="8289394" cy="42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Scenario and Advantage</a:t>
            </a:r>
            <a:br>
              <a:rPr kumimoji="1" lang="en-US" altLang="en-US" dirty="0"/>
            </a:br>
            <a:r>
              <a:rPr kumimoji="1" lang="en-US" altLang="en-US" sz="2400" dirty="0"/>
              <a:t>&gt; Trusted Networking Under Sybil Attack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R" sz="2400" dirty="0"/>
              <a:t>Sybil Attack</a:t>
            </a:r>
          </a:p>
          <a:p>
            <a:pPr lvl="1"/>
            <a:r>
              <a:rPr lang="en-US" altLang="ko-KR" sz="2000" dirty="0"/>
              <a:t>A single entity </a:t>
            </a:r>
            <a:r>
              <a:rPr lang="en-US" altLang="ko-KR" sz="2000" b="1" u="sng" dirty="0"/>
              <a:t>creates multiple fake identities</a:t>
            </a:r>
            <a:r>
              <a:rPr lang="en-US" altLang="ko-KR" sz="2000" dirty="0"/>
              <a:t> on a network</a:t>
            </a:r>
          </a:p>
          <a:p>
            <a:pPr lvl="1"/>
            <a:r>
              <a:rPr lang="en-US" altLang="ko-KR" sz="2000" dirty="0"/>
              <a:t>Use fake identities to manipulate consensus, distort certain information, etc.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E6A653-CD86-4990-4839-15031FD2C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52" y="2531444"/>
            <a:ext cx="9314495" cy="4146652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DEA58885-9BC4-0157-C2F2-44E560AE70B9}"/>
              </a:ext>
            </a:extLst>
          </p:cNvPr>
          <p:cNvSpPr/>
          <p:nvPr/>
        </p:nvSpPr>
        <p:spPr>
          <a:xfrm>
            <a:off x="3609474" y="3561347"/>
            <a:ext cx="1174282" cy="11742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4B148AE-7FEE-22DC-F9FF-B2328EFFDCE3}"/>
              </a:ext>
            </a:extLst>
          </p:cNvPr>
          <p:cNvSpPr/>
          <p:nvPr/>
        </p:nvSpPr>
        <p:spPr>
          <a:xfrm>
            <a:off x="1438752" y="4783965"/>
            <a:ext cx="1174282" cy="11742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6612946-4D5B-A9EE-AD52-E98E6235BD1A}"/>
              </a:ext>
            </a:extLst>
          </p:cNvPr>
          <p:cNvSpPr/>
          <p:nvPr/>
        </p:nvSpPr>
        <p:spPr>
          <a:xfrm>
            <a:off x="5855144" y="4967448"/>
            <a:ext cx="1174282" cy="11742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18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Scenario and Advantage</a:t>
            </a:r>
            <a:br>
              <a:rPr kumimoji="1" lang="en-US" altLang="en-US" dirty="0"/>
            </a:br>
            <a:r>
              <a:rPr kumimoji="1" lang="en-US" altLang="en-US" sz="2400" dirty="0"/>
              <a:t>&gt; Trusted Networking Under Sybil Attack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By PIDs from VD, we know the existence of malicious node</a:t>
            </a:r>
          </a:p>
          <a:p>
            <a:r>
              <a:rPr lang="en-US" altLang="ko-KR" sz="2400" dirty="0"/>
              <a:t>However, we don’t know which one is the actual malicious one</a:t>
            </a:r>
          </a:p>
          <a:p>
            <a:r>
              <a:rPr lang="en-US" altLang="ko-KR" sz="2400" dirty="0"/>
              <a:t>By </a:t>
            </a:r>
            <a:r>
              <a:rPr lang="en-US" altLang="ko-KR" sz="2400" b="1" u="sng" dirty="0"/>
              <a:t>PID to DID mapping</a:t>
            </a:r>
            <a:r>
              <a:rPr lang="en-US" altLang="ko-KR" sz="2400" dirty="0"/>
              <a:t>, the UAV can easily distinguish the malicious node</a:t>
            </a:r>
            <a:endParaRPr lang="en" altLang="ko-KR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E6A653-CD86-4990-4839-15031FD2C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51" y="2905058"/>
            <a:ext cx="8572698" cy="381641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60DE5FC-047D-4F8E-6FA5-E0175D518D48}"/>
              </a:ext>
            </a:extLst>
          </p:cNvPr>
          <p:cNvSpPr/>
          <p:nvPr/>
        </p:nvSpPr>
        <p:spPr>
          <a:xfrm>
            <a:off x="6987942" y="3930148"/>
            <a:ext cx="3118584" cy="285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CEC82-E431-5E49-C503-3514B93F1088}"/>
              </a:ext>
            </a:extLst>
          </p:cNvPr>
          <p:cNvSpPr txBox="1"/>
          <p:nvPr/>
        </p:nvSpPr>
        <p:spPr>
          <a:xfrm>
            <a:off x="2733575" y="4215865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dirty="0">
                <a:solidFill>
                  <a:srgbClr val="FF0000"/>
                </a:solidFill>
              </a:rPr>
              <a:t>?</a:t>
            </a:r>
            <a:endParaRPr kumimoji="1"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1D788-3715-6273-E36C-CC6F0FF0600F}"/>
              </a:ext>
            </a:extLst>
          </p:cNvPr>
          <p:cNvSpPr txBox="1"/>
          <p:nvPr/>
        </p:nvSpPr>
        <p:spPr>
          <a:xfrm>
            <a:off x="4175026" y="4215864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dirty="0">
                <a:solidFill>
                  <a:srgbClr val="FF0000"/>
                </a:solidFill>
              </a:rPr>
              <a:t>?</a:t>
            </a:r>
            <a:endParaRPr kumimoji="1"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9738B-4C4E-8DF3-D6BB-7DC41698A6DA}"/>
              </a:ext>
            </a:extLst>
          </p:cNvPr>
          <p:cNvSpPr txBox="1"/>
          <p:nvPr/>
        </p:nvSpPr>
        <p:spPr>
          <a:xfrm>
            <a:off x="4175026" y="5046861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dirty="0">
                <a:solidFill>
                  <a:srgbClr val="FF0000"/>
                </a:solidFill>
              </a:rPr>
              <a:t>?</a:t>
            </a:r>
            <a:endParaRPr kumimoji="1"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AFB9128-95BB-90B9-B6D1-516C37FA5C26}"/>
              </a:ext>
            </a:extLst>
          </p:cNvPr>
          <p:cNvSpPr/>
          <p:nvPr/>
        </p:nvSpPr>
        <p:spPr>
          <a:xfrm rot="20202108">
            <a:off x="4632101" y="4972005"/>
            <a:ext cx="1078903" cy="2887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Deviation</a:t>
            </a:r>
            <a:endParaRPr kumimoji="1"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9E7BFB8-6318-BD96-CADC-E8DC33F639FA}"/>
              </a:ext>
            </a:extLst>
          </p:cNvPr>
          <p:cNvSpPr/>
          <p:nvPr/>
        </p:nvSpPr>
        <p:spPr>
          <a:xfrm rot="1461129">
            <a:off x="3068744" y="4754249"/>
            <a:ext cx="1078903" cy="2887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Deviation</a:t>
            </a:r>
            <a:endParaRPr kumimoji="1"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CD1DCD-AAAE-CD92-FF62-E6010FB89A82}"/>
              </a:ext>
            </a:extLst>
          </p:cNvPr>
          <p:cNvSpPr/>
          <p:nvPr/>
        </p:nvSpPr>
        <p:spPr>
          <a:xfrm rot="18990405">
            <a:off x="3520121" y="5662478"/>
            <a:ext cx="749745" cy="2416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100" dirty="0"/>
              <a:t>Deviation</a:t>
            </a:r>
            <a:endParaRPr kumimoji="1" lang="ko-KR" altLang="en-US" sz="11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673B33-FA50-6070-3EE5-488336619CD0}"/>
              </a:ext>
            </a:extLst>
          </p:cNvPr>
          <p:cNvSpPr/>
          <p:nvPr/>
        </p:nvSpPr>
        <p:spPr>
          <a:xfrm rot="2258391">
            <a:off x="4656625" y="5683535"/>
            <a:ext cx="749745" cy="2416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100" dirty="0"/>
              <a:t>Deviation</a:t>
            </a:r>
            <a:endParaRPr kumimoji="1"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586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Scenario and Advantage</a:t>
            </a:r>
            <a:br>
              <a:rPr kumimoji="1" lang="en-US" altLang="en-US" dirty="0"/>
            </a:br>
            <a:r>
              <a:rPr kumimoji="1" lang="en-US" altLang="en-US" sz="2400" dirty="0"/>
              <a:t>&gt; Trusted Networking Under Sybil Attack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Achieved higher precision</a:t>
            </a:r>
            <a:r>
              <a:rPr lang="ko-KR" altLang="en-US" sz="2400" dirty="0"/>
              <a:t> </a:t>
            </a:r>
            <a:r>
              <a:rPr lang="en-US" altLang="ko-KR" sz="2400" dirty="0"/>
              <a:t>for various mobility settings and network density</a:t>
            </a:r>
            <a:endParaRPr lang="en" altLang="ko-KR" sz="2400" dirty="0"/>
          </a:p>
          <a:p>
            <a:endParaRPr lang="en-US" altLang="ko-KR" sz="2400" b="1" i="1" u="sng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9F22799-B6ED-BCC0-09F2-20603877A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49" y="2018899"/>
            <a:ext cx="9276302" cy="45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4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Conclusion</a:t>
            </a:r>
            <a:endParaRPr kumimoji="1" lang="ko-Kore-KR" altLang="en-US" sz="2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18</a:t>
            </a:fld>
            <a:endParaRPr kumimoji="1" lang="ko-Kore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588D04E-CA7A-D223-90AD-CCCFB0D7EAA2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005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ISAC technology is essential for UAV networks and 6G communication</a:t>
            </a:r>
          </a:p>
          <a:p>
            <a:r>
              <a:rPr lang="en-US" altLang="ko-KR" sz="2400" dirty="0"/>
              <a:t>ISAC-Enabled Dual Identity Solution improves the reliability and security of the UAV network</a:t>
            </a:r>
          </a:p>
          <a:p>
            <a:r>
              <a:rPr lang="en-US" altLang="ko-KR" sz="2400" dirty="0"/>
              <a:t>Specifically, the solution is effective for managing beam alignment and emergency message delivery</a:t>
            </a:r>
          </a:p>
          <a:p>
            <a:r>
              <a:rPr lang="en-US" altLang="ko-KR" sz="2400" dirty="0"/>
              <a:t>It also raises authentication level for</a:t>
            </a:r>
            <a:r>
              <a:rPr lang="ko-KR" altLang="en-US" sz="2400" dirty="0"/>
              <a:t> </a:t>
            </a:r>
            <a:r>
              <a:rPr lang="en-US" altLang="ko-KR" sz="2400" dirty="0"/>
              <a:t>the entire UAV network</a:t>
            </a:r>
          </a:p>
          <a:p>
            <a:endParaRPr lang="en-US" altLang="ko-KR" sz="2400" dirty="0"/>
          </a:p>
          <a:p>
            <a:r>
              <a:rPr lang="en-US" altLang="ko-KR" sz="2400" dirty="0">
                <a:solidFill>
                  <a:srgbClr val="0070C0"/>
                </a:solidFill>
              </a:rPr>
              <a:t>The authors showed the usefulness of ISAC for UAV networks, and it was meaningful point to cover form a security and authentication perspective</a:t>
            </a:r>
          </a:p>
          <a:p>
            <a:r>
              <a:rPr lang="en-US" altLang="ko-KR" sz="2400" dirty="0">
                <a:solidFill>
                  <a:srgbClr val="FF0000"/>
                </a:solidFill>
              </a:rPr>
              <a:t>However, ISAC can be vulnerable, so it’s important to consider the security of the ISAC itself</a:t>
            </a:r>
          </a:p>
        </p:txBody>
      </p:sp>
    </p:spTree>
    <p:extLst>
      <p:ext uri="{BB962C8B-B14F-4D97-AF65-F5344CB8AC3E}">
        <p14:creationId xmlns:p14="http://schemas.microsoft.com/office/powerpoint/2010/main" val="25958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67C26-7BCE-7873-6F46-6F4634C7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Outline</a:t>
            </a:r>
            <a:endParaRPr kumimoji="1" lang="ko-Kore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412144-7DCB-7FE4-9A19-3279AF47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94"/>
            <a:ext cx="10515600" cy="4869455"/>
          </a:xfrm>
        </p:spPr>
        <p:txBody>
          <a:bodyPr>
            <a:normAutofit/>
          </a:bodyPr>
          <a:lstStyle/>
          <a:p>
            <a:r>
              <a:rPr kumimoji="1" lang="en-US" altLang="ko-Kore-KR" sz="2400" dirty="0"/>
              <a:t>Introduction</a:t>
            </a:r>
          </a:p>
          <a:p>
            <a:r>
              <a:rPr kumimoji="1" lang="en-US" altLang="ko-Kore-KR" sz="2400" dirty="0"/>
              <a:t>ISAC : Integrated Sensing and Communication</a:t>
            </a:r>
          </a:p>
          <a:p>
            <a:r>
              <a:rPr kumimoji="1" lang="en-US" altLang="ko-Kore-KR" sz="2400" dirty="0"/>
              <a:t>ISAC-Enabled Dual Identity Solution</a:t>
            </a:r>
          </a:p>
          <a:p>
            <a:r>
              <a:rPr kumimoji="1" lang="en-US" altLang="ko-Kore-KR" sz="2400" dirty="0"/>
              <a:t>Solution Structure</a:t>
            </a:r>
          </a:p>
          <a:p>
            <a:r>
              <a:rPr kumimoji="1" lang="en-US" altLang="ko-KR" sz="2400" dirty="0"/>
              <a:t>Scenario and Advantage</a:t>
            </a:r>
          </a:p>
          <a:p>
            <a:r>
              <a:rPr kumimoji="1" lang="en-US" altLang="ko-Kore-KR" sz="2400" dirty="0"/>
              <a:t>Open Challenges</a:t>
            </a:r>
          </a:p>
          <a:p>
            <a:r>
              <a:rPr kumimoji="1" lang="en-US" altLang="ko-Kore-KR" sz="2400" dirty="0"/>
              <a:t>Conclusion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631FE4-3DF0-E826-FDEA-68026370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5651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spc="-20" dirty="0"/>
              <a:t>Introduction</a:t>
            </a:r>
            <a:endParaRPr kumimoji="1" lang="ko-Kore-KR" altLang="en-US" spc="-2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51697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re-KR" sz="2400" dirty="0"/>
              <a:t>UAV networks are expected to be a promising carrier for wireless intelligent communication and 6G network</a:t>
            </a:r>
            <a:endParaRPr lang="en" altLang="ko-Kore-KR" sz="2400" dirty="0"/>
          </a:p>
          <a:p>
            <a:r>
              <a:rPr lang="en-US" altLang="ko-Kore-KR" sz="2400" dirty="0"/>
              <a:t>However, UAV networks implicates security and efficiency issues</a:t>
            </a:r>
            <a:endParaRPr lang="en" altLang="ko-Kore-KR" sz="2400" b="1" u="sng" dirty="0">
              <a:solidFill>
                <a:srgbClr val="FF0000"/>
              </a:solidFill>
            </a:endParaRPr>
          </a:p>
          <a:p>
            <a:pPr lvl="1"/>
            <a:r>
              <a:rPr lang="en-US" altLang="ko-KR" dirty="0"/>
              <a:t>Simplified verification, removing repetitive feedbacks</a:t>
            </a:r>
            <a:endParaRPr lang="en" altLang="ko-Kore-KR" dirty="0"/>
          </a:p>
          <a:p>
            <a:r>
              <a:rPr lang="en-US" altLang="ko-Kore-KR" sz="2400" dirty="0"/>
              <a:t>To ensure trusted and swift UAV networks, the UAV should utilize both physical and digital identity</a:t>
            </a:r>
          </a:p>
          <a:p>
            <a:r>
              <a:rPr lang="en-US" altLang="ko-Kore-KR" sz="2400" dirty="0"/>
              <a:t>And the </a:t>
            </a:r>
            <a:r>
              <a:rPr lang="en-US" altLang="ko-Kore-KR" sz="2400" b="1" u="sng" dirty="0"/>
              <a:t>ISAC (Integrated Sensing and Communication)</a:t>
            </a:r>
            <a:r>
              <a:rPr lang="en-US" altLang="ko-Kore-KR" sz="2400" dirty="0"/>
              <a:t> can utilize both of them, by achieving </a:t>
            </a:r>
            <a:r>
              <a:rPr lang="en-US" altLang="ko-Kore-KR" sz="2400" u="sng" dirty="0"/>
              <a:t>S&amp;C</a:t>
            </a:r>
            <a:r>
              <a:rPr lang="en-US" altLang="ko-Kore-KR" sz="2400" dirty="0"/>
              <a:t> functionalities together</a:t>
            </a:r>
            <a:endParaRPr lang="en" altLang="ko-Kore-KR" sz="2400" dirty="0"/>
          </a:p>
          <a:p>
            <a:endParaRPr lang="en" altLang="ko-KR" sz="2400" dirty="0"/>
          </a:p>
          <a:p>
            <a:r>
              <a:rPr lang="en-US" altLang="ko-KR" sz="2400" dirty="0"/>
              <a:t>This paper presents </a:t>
            </a:r>
            <a:r>
              <a:rPr lang="en-US" altLang="ko-KR" sz="2400" b="1" u="sng" dirty="0">
                <a:solidFill>
                  <a:srgbClr val="FF0000"/>
                </a:solidFill>
              </a:rPr>
              <a:t>ISAC-enabled dual identity solution</a:t>
            </a:r>
            <a:r>
              <a:rPr lang="en-US" altLang="ko-KR" sz="2400" dirty="0"/>
              <a:t> for trusted and swift UAV communication</a:t>
            </a:r>
            <a:endParaRPr lang="en" altLang="ko-Kore-K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2C917-9F11-0BB2-5A34-7CB90D14BC7D}"/>
              </a:ext>
            </a:extLst>
          </p:cNvPr>
          <p:cNvSpPr txBox="1"/>
          <p:nvPr/>
        </p:nvSpPr>
        <p:spPr>
          <a:xfrm>
            <a:off x="2644647" y="4600876"/>
            <a:ext cx="265245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Sensing &amp; Communication</a:t>
            </a:r>
            <a:endParaRPr kumimoji="1"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478516D-4B8A-2460-8434-3CAED459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48" t="4020" r="5772" b="3305"/>
          <a:stretch/>
        </p:blipFill>
        <p:spPr>
          <a:xfrm>
            <a:off x="7949781" y="3681516"/>
            <a:ext cx="2661582" cy="267483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ISAC : Integrated Sensing and Communication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re-KR" sz="2400" dirty="0"/>
              <a:t>The IMT-2023 vision document was drafted on June 22, 2023, and lays out the future vision for 6G communications</a:t>
            </a:r>
          </a:p>
          <a:p>
            <a:r>
              <a:rPr lang="en-US" altLang="ko-Kore-KR" sz="2400" dirty="0"/>
              <a:t>ISAC is one of the main scenarios for IMT-2030</a:t>
            </a:r>
          </a:p>
          <a:p>
            <a:r>
              <a:rPr lang="en-US" altLang="ko-Kore-KR" sz="2400" dirty="0"/>
              <a:t>Co-existence of S&amp;C (sensing &amp; communication) to </a:t>
            </a:r>
            <a:r>
              <a:rPr lang="en-US" altLang="ko-Kore-KR" sz="2400" b="1" u="sng" dirty="0"/>
              <a:t>Integrated S&amp;C</a:t>
            </a:r>
          </a:p>
          <a:p>
            <a:pPr marL="0" indent="0">
              <a:buNone/>
            </a:pPr>
            <a:r>
              <a:rPr lang="en-US" altLang="ko-Kore-KR" sz="2400" dirty="0"/>
              <a:t>     </a:t>
            </a:r>
            <a:r>
              <a:rPr lang="en-US" altLang="ko-Kore-KR" sz="2400" dirty="0">
                <a:sym typeface="Wingdings" pitchFamily="2" charset="2"/>
              </a:rPr>
              <a:t> </a:t>
            </a:r>
            <a:r>
              <a:rPr lang="en-US" altLang="ko-Kore-KR" sz="2400" b="1" u="sng" dirty="0">
                <a:sym typeface="Wingdings" pitchFamily="2" charset="2"/>
              </a:rPr>
              <a:t>Network as Sensor</a:t>
            </a:r>
            <a:endParaRPr lang="en-US" altLang="ko-Kore-KR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1B329-3F6A-CCBE-5F35-559F32C38BB8}"/>
              </a:ext>
            </a:extLst>
          </p:cNvPr>
          <p:cNvSpPr txBox="1"/>
          <p:nvPr/>
        </p:nvSpPr>
        <p:spPr>
          <a:xfrm>
            <a:off x="0" y="6613585"/>
            <a:ext cx="2884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hlinkClick r:id="rId4"/>
              </a:rPr>
              <a:t>Trustworthy Physical Interfaces, barkhausen institut</a:t>
            </a:r>
            <a:endParaRPr kumimoji="1" lang="ko-KR" altLang="en-US" sz="10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06BB673-FEA5-80E2-A21C-05D4A59610DC}"/>
              </a:ext>
            </a:extLst>
          </p:cNvPr>
          <p:cNvSpPr/>
          <p:nvPr/>
        </p:nvSpPr>
        <p:spPr>
          <a:xfrm>
            <a:off x="8182275" y="4485113"/>
            <a:ext cx="624841" cy="404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21290C4-2D1C-84BE-8B99-80AFAE017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804" y="3655516"/>
            <a:ext cx="5993541" cy="2546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C648F5-4581-F0EB-298C-61B9075E4459}"/>
              </a:ext>
            </a:extLst>
          </p:cNvPr>
          <p:cNvSpPr txBox="1"/>
          <p:nvPr/>
        </p:nvSpPr>
        <p:spPr>
          <a:xfrm>
            <a:off x="-1" y="6431874"/>
            <a:ext cx="7369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hlinkClick r:id="rId6"/>
              </a:rPr>
              <a:t>Sixth-Generation Networks and Integrated Sensing and Communications, ETRI Electronics and Telecommunications Trends, 38-6, Dec, 2023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803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Purpose</a:t>
            </a:r>
          </a:p>
          <a:p>
            <a:pPr lvl="1"/>
            <a:r>
              <a:rPr lang="en-US" altLang="ko-KR" sz="2000" dirty="0"/>
              <a:t>Removing the tedious communication feedback</a:t>
            </a:r>
          </a:p>
          <a:p>
            <a:pPr lvl="1"/>
            <a:r>
              <a:rPr lang="en-US" altLang="ko-KR" sz="2000" dirty="0"/>
              <a:t>Removing beam management latency</a:t>
            </a:r>
          </a:p>
          <a:p>
            <a:pPr lvl="1"/>
            <a:r>
              <a:rPr lang="en-US" altLang="ko-KR" sz="2000" b="1" u="sng" dirty="0"/>
              <a:t>Ensuring communication security</a:t>
            </a:r>
          </a:p>
          <a:p>
            <a:r>
              <a:rPr lang="en-US" altLang="ko-KR" sz="2400" dirty="0"/>
              <a:t>Method</a:t>
            </a:r>
          </a:p>
          <a:p>
            <a:pPr lvl="1"/>
            <a:r>
              <a:rPr lang="en-US" altLang="ko-KR" sz="2000" b="1" u="sng" dirty="0"/>
              <a:t>Using the benefits of ISAC technology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ko-KR" sz="2000" dirty="0"/>
              <a:t>Utilize Rich information of the signal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ko-KR" sz="2000" dirty="0"/>
              <a:t>And the accurate physical features of the echo</a:t>
            </a:r>
          </a:p>
          <a:p>
            <a:r>
              <a:rPr lang="en-US" altLang="ko-KR" sz="2400" dirty="0"/>
              <a:t>Structure</a:t>
            </a:r>
          </a:p>
          <a:p>
            <a:pPr lvl="1"/>
            <a:r>
              <a:rPr lang="en-US" altLang="ko-KR" sz="2000" dirty="0"/>
              <a:t>Feature : Physical identity, digital identity</a:t>
            </a:r>
          </a:p>
          <a:p>
            <a:pPr lvl="1"/>
            <a:r>
              <a:rPr lang="en-US" altLang="ko-KR" sz="2000" dirty="0"/>
              <a:t>Domain : AD (Auditory Domain), VD (Visual Domain)</a:t>
            </a:r>
          </a:p>
          <a:p>
            <a:pPr lvl="1"/>
            <a:r>
              <a:rPr lang="en-US" altLang="ko-KR" sz="2000" dirty="0"/>
              <a:t>Modules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Identity</a:t>
            </a:r>
            <a:r>
              <a:rPr lang="ko-KR" altLang="en-US" sz="2000" dirty="0"/>
              <a:t> </a:t>
            </a:r>
            <a:r>
              <a:rPr lang="en-US" altLang="ko-KR" sz="2000" dirty="0"/>
              <a:t>production</a:t>
            </a:r>
            <a:r>
              <a:rPr lang="ko-KR" altLang="en-US" sz="2000" dirty="0"/>
              <a:t> </a:t>
            </a:r>
            <a:r>
              <a:rPr lang="en-US" altLang="ko-KR" sz="2000" dirty="0"/>
              <a:t>/</a:t>
            </a:r>
            <a:r>
              <a:rPr lang="ko-KR" altLang="en-US" sz="2000" dirty="0"/>
              <a:t> </a:t>
            </a:r>
            <a:r>
              <a:rPr lang="en-US" altLang="ko-KR" sz="2000" dirty="0"/>
              <a:t>mapping</a:t>
            </a:r>
            <a:r>
              <a:rPr lang="ko-KR" altLang="en-US" sz="2000" dirty="0"/>
              <a:t> </a:t>
            </a:r>
            <a:r>
              <a:rPr lang="en-US" altLang="ko-KR" sz="2000" dirty="0"/>
              <a:t>/</a:t>
            </a:r>
            <a:r>
              <a:rPr lang="ko-KR" altLang="en-US" sz="2000" dirty="0"/>
              <a:t> </a:t>
            </a:r>
            <a:r>
              <a:rPr lang="en-US" altLang="ko-KR" sz="2000" dirty="0"/>
              <a:t>management</a:t>
            </a:r>
            <a:r>
              <a:rPr lang="ko-KR" altLang="en-US" sz="2000" dirty="0"/>
              <a:t> </a:t>
            </a:r>
            <a:r>
              <a:rPr lang="en-US" altLang="ko-KR" sz="2000" dirty="0"/>
              <a:t>/</a:t>
            </a:r>
            <a:r>
              <a:rPr lang="ko-KR" altLang="en-US" sz="2000" dirty="0"/>
              <a:t> </a:t>
            </a:r>
            <a:r>
              <a:rPr lang="en-US" altLang="ko-KR" sz="2000" dirty="0"/>
              <a:t>authentication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itchFamily="2" charset="2"/>
              </a:rPr>
              <a:t> Get accurate UAV </a:t>
            </a:r>
            <a:r>
              <a:rPr lang="en-US" altLang="ko-KR" sz="2400" b="1" u="sng" dirty="0">
                <a:solidFill>
                  <a:srgbClr val="FF0000"/>
                </a:solidFill>
                <a:sym typeface="Wingdings" pitchFamily="2" charset="2"/>
              </a:rPr>
              <a:t>physical-digital identity mapping</a:t>
            </a:r>
            <a:endParaRPr lang="en-US" altLang="ko-KR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ore-KR" sz="2400" b="1" i="1" u="sng" dirty="0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ECB540AE-62EA-98A3-9440-29C04E7A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n-US" altLang="en-US" dirty="0"/>
              <a:t>ISAC-Enabled Dual Identity Solution</a:t>
            </a:r>
            <a:br>
              <a:rPr kumimoji="1" lang="en-US" altLang="en-US" dirty="0"/>
            </a:br>
            <a:r>
              <a:rPr kumimoji="1" lang="en-US" altLang="en-US" sz="2400" dirty="0"/>
              <a:t>&gt; Overview</a:t>
            </a:r>
            <a:endParaRPr kumimoji="1" lang="ko-Kore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131824-60F0-E493-4990-160CA70B83E1}"/>
              </a:ext>
            </a:extLst>
          </p:cNvPr>
          <p:cNvSpPr txBox="1"/>
          <p:nvPr/>
        </p:nvSpPr>
        <p:spPr>
          <a:xfrm>
            <a:off x="3222163" y="1636295"/>
            <a:ext cx="3021918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(Necessary but repetitive process)</a:t>
            </a:r>
            <a:endParaRPr kumimoji="1" lang="ko-KR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AD : Auditory Domain</a:t>
            </a:r>
          </a:p>
          <a:p>
            <a:pPr lvl="1"/>
            <a:r>
              <a:rPr lang="en-US" altLang="ko-KR" sz="2000" dirty="0"/>
              <a:t>Just catch the signal </a:t>
            </a:r>
            <a:r>
              <a:rPr lang="en-US" altLang="ko-KR" sz="2000" b="1" u="sng" dirty="0"/>
              <a:t>passively</a:t>
            </a:r>
          </a:p>
          <a:p>
            <a:pPr lvl="1"/>
            <a:r>
              <a:rPr lang="en-US" altLang="ko-KR" sz="2000" dirty="0"/>
              <a:t>Obtain the information</a:t>
            </a:r>
          </a:p>
          <a:p>
            <a:r>
              <a:rPr lang="en-US" altLang="ko-KR" sz="2400" dirty="0"/>
              <a:t>VD :</a:t>
            </a:r>
            <a:r>
              <a:rPr lang="ko-KR" altLang="en-US" sz="2400" dirty="0"/>
              <a:t> </a:t>
            </a:r>
            <a:r>
              <a:rPr lang="en-US" altLang="ko-KR" sz="2400" dirty="0"/>
              <a:t>Visual</a:t>
            </a:r>
            <a:r>
              <a:rPr lang="ko-KR" altLang="en-US" sz="2400" dirty="0"/>
              <a:t> </a:t>
            </a:r>
            <a:r>
              <a:rPr lang="en-US" altLang="ko-KR" sz="2400" dirty="0"/>
              <a:t>Domain</a:t>
            </a:r>
          </a:p>
          <a:p>
            <a:pPr lvl="1"/>
            <a:r>
              <a:rPr lang="en-US" altLang="ko-KR" sz="2000" b="1" u="sng" dirty="0"/>
              <a:t>Actively</a:t>
            </a:r>
            <a:r>
              <a:rPr lang="en-US" altLang="ko-KR" sz="2000" dirty="0"/>
              <a:t> sends the signals or use features</a:t>
            </a:r>
            <a:br>
              <a:rPr lang="en-US" altLang="ko-KR" sz="2000" dirty="0"/>
            </a:br>
            <a:r>
              <a:rPr lang="en-US" altLang="ko-KR" sz="2000" dirty="0"/>
              <a:t>and sense the environment</a:t>
            </a:r>
          </a:p>
          <a:p>
            <a:r>
              <a:rPr lang="en-US" altLang="ko-KR" sz="2400" dirty="0"/>
              <a:t>DID</a:t>
            </a:r>
            <a:r>
              <a:rPr lang="ko-KR" altLang="en-US" sz="2400" dirty="0"/>
              <a:t> </a:t>
            </a:r>
            <a:r>
              <a:rPr lang="en-US" altLang="ko-KR" sz="2400" dirty="0"/>
              <a:t>:</a:t>
            </a:r>
            <a:r>
              <a:rPr lang="ko-KR" altLang="en-US" sz="2400" dirty="0"/>
              <a:t> </a:t>
            </a:r>
            <a:r>
              <a:rPr lang="en-US" altLang="ko-KR" sz="2400" dirty="0"/>
              <a:t>Digital</a:t>
            </a:r>
            <a:r>
              <a:rPr lang="ko-KR" altLang="en-US" sz="2400" dirty="0"/>
              <a:t> </a:t>
            </a:r>
            <a:r>
              <a:rPr lang="en-US" altLang="ko-KR" sz="2400" dirty="0"/>
              <a:t>Identity</a:t>
            </a:r>
          </a:p>
          <a:p>
            <a:pPr lvl="1"/>
            <a:r>
              <a:rPr lang="en-US" altLang="ko-KR" sz="2000" dirty="0"/>
              <a:t>Digital identity for authentication process</a:t>
            </a:r>
          </a:p>
          <a:p>
            <a:pPr lvl="1"/>
            <a:r>
              <a:rPr lang="en-US" altLang="ko-KR" sz="2000" dirty="0"/>
              <a:t>IP/MAC address, unique keys, RF fingerprint, etc.</a:t>
            </a:r>
          </a:p>
          <a:p>
            <a:pPr lvl="1"/>
            <a:r>
              <a:rPr lang="en-US" altLang="ko-KR" sz="2000" b="1" u="sng" dirty="0"/>
              <a:t>Only</a:t>
            </a:r>
            <a:r>
              <a:rPr lang="en-US" altLang="ko-KR" sz="2000" dirty="0"/>
              <a:t> obtained from </a:t>
            </a:r>
            <a:r>
              <a:rPr lang="en-US" altLang="ko-KR" sz="2000" b="1" u="sng" dirty="0"/>
              <a:t>AD</a:t>
            </a:r>
          </a:p>
          <a:p>
            <a:r>
              <a:rPr lang="en-US" altLang="ko-KR" sz="2400" dirty="0"/>
              <a:t>PID</a:t>
            </a:r>
            <a:r>
              <a:rPr lang="ko-KR" altLang="en-US" sz="2400" dirty="0"/>
              <a:t> </a:t>
            </a:r>
            <a:r>
              <a:rPr lang="en-US" altLang="ko-KR" sz="2400" dirty="0"/>
              <a:t>:</a:t>
            </a:r>
            <a:r>
              <a:rPr lang="ko-KR" altLang="en-US" sz="2400" dirty="0"/>
              <a:t> </a:t>
            </a:r>
            <a:r>
              <a:rPr lang="en-US" altLang="ko-KR" sz="2400" dirty="0"/>
              <a:t>Physical</a:t>
            </a:r>
            <a:r>
              <a:rPr lang="ko-KR" altLang="en-US" sz="2400" dirty="0"/>
              <a:t> </a:t>
            </a:r>
            <a:r>
              <a:rPr lang="en-US" altLang="ko-KR" sz="2400" dirty="0"/>
              <a:t>Identity</a:t>
            </a:r>
          </a:p>
          <a:p>
            <a:pPr lvl="1"/>
            <a:r>
              <a:rPr lang="en-US" altLang="ko-KR" sz="2000" dirty="0"/>
              <a:t>The physical properties of a UAV node</a:t>
            </a:r>
          </a:p>
          <a:p>
            <a:pPr lvl="1"/>
            <a:r>
              <a:rPr lang="en-US" altLang="ko-KR" sz="2000" dirty="0"/>
              <a:t>Wing type, location, velocity, distance, etc.</a:t>
            </a:r>
          </a:p>
          <a:p>
            <a:pPr lvl="1"/>
            <a:r>
              <a:rPr lang="en-US" altLang="ko-KR" sz="2000" b="1" u="sng" dirty="0"/>
              <a:t>Both of the AD and VD</a:t>
            </a:r>
            <a:r>
              <a:rPr lang="en-US" altLang="ko-KR" sz="2000" dirty="0"/>
              <a:t> information can be used</a:t>
            </a: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ECB540AE-62EA-98A3-9440-29C04E7A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n-US" altLang="en-US" dirty="0"/>
              <a:t>ISAC-Enabled Dual Identity Solution</a:t>
            </a:r>
            <a:br>
              <a:rPr kumimoji="1" lang="en-US" altLang="en-US" dirty="0"/>
            </a:br>
            <a:r>
              <a:rPr kumimoji="1" lang="en-US" altLang="en-US" sz="2400" dirty="0"/>
              <a:t>&gt; Terminology</a:t>
            </a:r>
            <a:endParaRPr kumimoji="1" lang="ko-Kore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8830090-3355-131B-9865-A21F66D8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223" y="233126"/>
            <a:ext cx="3720967" cy="59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1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Solution Structure</a:t>
            </a:r>
            <a:br>
              <a:rPr kumimoji="1" lang="en-US" altLang="en-US" dirty="0"/>
            </a:br>
            <a:r>
              <a:rPr kumimoji="1" lang="en-US" altLang="en-US" sz="2400" dirty="0"/>
              <a:t>&gt; Overview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F659D6-825C-9813-9C1D-A1313F588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85" y="1486894"/>
            <a:ext cx="10996029" cy="46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Solution Structure</a:t>
            </a:r>
            <a:br>
              <a:rPr kumimoji="1" lang="en-US" altLang="en-US" dirty="0"/>
            </a:br>
            <a:r>
              <a:rPr kumimoji="1" lang="en-US" altLang="en-US" sz="2400" dirty="0"/>
              <a:t>&gt; Identity Production Module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Receive information from AD &amp; VD</a:t>
            </a:r>
          </a:p>
          <a:p>
            <a:endParaRPr lang="en" altLang="ko-KR" sz="2400" dirty="0"/>
          </a:p>
          <a:p>
            <a:r>
              <a:rPr lang="en" altLang="ko-KR" sz="2400" dirty="0"/>
              <a:t>Based on the echoes from the ISAC</a:t>
            </a:r>
            <a:br>
              <a:rPr lang="en" altLang="ko-KR" sz="2400" dirty="0"/>
            </a:br>
            <a:r>
              <a:rPr lang="en" altLang="ko-KR" sz="2400" dirty="0"/>
              <a:t>signal, the module can estimate PID</a:t>
            </a:r>
          </a:p>
          <a:p>
            <a:pPr lvl="1"/>
            <a:r>
              <a:rPr lang="en" altLang="ko-KR" sz="2000" dirty="0"/>
              <a:t>Matched-filtering of Doppler-shifted echo</a:t>
            </a:r>
          </a:p>
          <a:p>
            <a:pPr lvl="1"/>
            <a:r>
              <a:rPr lang="en" altLang="ko-KR" sz="2000" dirty="0"/>
              <a:t>Micro-Doppler frequency</a:t>
            </a:r>
          </a:p>
          <a:p>
            <a:r>
              <a:rPr lang="en" altLang="ko-KR" sz="2400" dirty="0"/>
              <a:t>Physical attributes are dynamically</a:t>
            </a:r>
            <a:br>
              <a:rPr lang="en" altLang="ko-KR" sz="2400" dirty="0"/>
            </a:br>
            <a:r>
              <a:rPr lang="en" altLang="ko-KR" sz="2400" dirty="0"/>
              <a:t>weighted</a:t>
            </a:r>
            <a:br>
              <a:rPr lang="en" altLang="ko-KR" sz="2400" dirty="0"/>
            </a:br>
            <a:r>
              <a:rPr lang="en" altLang="ko-KR" sz="2400" dirty="0">
                <a:sym typeface="Wingdings" pitchFamily="2" charset="2"/>
              </a:rPr>
              <a:t> Valid for distinguishing the all</a:t>
            </a:r>
            <a:br>
              <a:rPr lang="en" altLang="ko-KR" sz="2400" dirty="0">
                <a:sym typeface="Wingdings" pitchFamily="2" charset="2"/>
              </a:rPr>
            </a:br>
            <a:r>
              <a:rPr lang="en" altLang="ko-KR" sz="2400" dirty="0">
                <a:sym typeface="Wingdings" pitchFamily="2" charset="2"/>
              </a:rPr>
              <a:t>      types of UAVs</a:t>
            </a:r>
            <a:endParaRPr lang="en" altLang="ko-KR" sz="2400" dirty="0"/>
          </a:p>
          <a:p>
            <a:endParaRPr lang="en" altLang="ko-KR" sz="2400" dirty="0"/>
          </a:p>
          <a:p>
            <a:r>
              <a:rPr lang="en" altLang="ko-KR" sz="2400" dirty="0"/>
              <a:t>DIDs are only obtained from AD</a:t>
            </a:r>
          </a:p>
          <a:p>
            <a:endParaRPr lang="en-US" altLang="ko-KR" sz="2400" b="1" i="1" u="sng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C9DA7F0-1E6B-12C3-CBF2-F6922CF12168}"/>
              </a:ext>
            </a:extLst>
          </p:cNvPr>
          <p:cNvGrpSpPr/>
          <p:nvPr/>
        </p:nvGrpSpPr>
        <p:grpSpPr>
          <a:xfrm>
            <a:off x="6026517" y="1919899"/>
            <a:ext cx="6165483" cy="3724768"/>
            <a:chOff x="6026517" y="3133232"/>
            <a:chExt cx="6165483" cy="3724768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82C6C8CD-C957-2330-C481-12DAF8510695}"/>
                </a:ext>
              </a:extLst>
            </p:cNvPr>
            <p:cNvGrpSpPr/>
            <p:nvPr/>
          </p:nvGrpSpPr>
          <p:grpSpPr>
            <a:xfrm>
              <a:off x="6026517" y="3133232"/>
              <a:ext cx="6165483" cy="3724768"/>
              <a:chOff x="6026517" y="3133232"/>
              <a:chExt cx="6165483" cy="3724768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B6C5AAD5-4F6D-83BF-3659-24BB896F5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1419"/>
              <a:stretch/>
            </p:blipFill>
            <p:spPr>
              <a:xfrm>
                <a:off x="6026517" y="3133232"/>
                <a:ext cx="6165483" cy="3724768"/>
              </a:xfrm>
              <a:prstGeom prst="rect">
                <a:avLst/>
              </a:prstGeom>
            </p:spPr>
          </p:pic>
          <p:cxnSp>
            <p:nvCxnSpPr>
              <p:cNvPr id="13" name="직선 연결선[R] 12">
                <a:extLst>
                  <a:ext uri="{FF2B5EF4-FFF2-40B4-BE49-F238E27FC236}">
                    <a16:creationId xmlns:a16="http://schemas.microsoft.com/office/drawing/2014/main" id="{06094829-BE93-E1E0-2B28-BEB60467B9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6000" y="3205213"/>
                <a:ext cx="408752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[R] 14">
                <a:extLst>
                  <a:ext uri="{FF2B5EF4-FFF2-40B4-BE49-F238E27FC236}">
                    <a16:creationId xmlns:a16="http://schemas.microsoft.com/office/drawing/2014/main" id="{3240ACF3-8AB6-E900-FCE5-06D83052C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205213"/>
                <a:ext cx="0" cy="36527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[R] 20">
                <a:extLst>
                  <a:ext uri="{FF2B5EF4-FFF2-40B4-BE49-F238E27FC236}">
                    <a16:creationId xmlns:a16="http://schemas.microsoft.com/office/drawing/2014/main" id="{E4B107EF-6A8D-00A8-EF45-5B39701F48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3528" y="3205213"/>
                <a:ext cx="0" cy="15702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[R] 23">
                <a:extLst>
                  <a:ext uri="{FF2B5EF4-FFF2-40B4-BE49-F238E27FC236}">
                    <a16:creationId xmlns:a16="http://schemas.microsoft.com/office/drawing/2014/main" id="{BAEDA767-FED4-A6A9-FAF4-3F88335BE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9764" y="4775502"/>
                <a:ext cx="20437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[R] 27">
                <a:extLst>
                  <a:ext uri="{FF2B5EF4-FFF2-40B4-BE49-F238E27FC236}">
                    <a16:creationId xmlns:a16="http://schemas.microsoft.com/office/drawing/2014/main" id="{24C00458-7C1B-512C-965F-7C18A830F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9764" y="4775502"/>
                <a:ext cx="0" cy="208249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직선 연결선[R] 31">
              <a:extLst>
                <a:ext uri="{FF2B5EF4-FFF2-40B4-BE49-F238E27FC236}">
                  <a16:creationId xmlns:a16="http://schemas.microsoft.com/office/drawing/2014/main" id="{E5D76EE4-06D9-0363-1E51-01A26487CF3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858000"/>
              <a:ext cx="20437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11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Solution Structure</a:t>
            </a:r>
            <a:br>
              <a:rPr kumimoji="1" lang="en-US" altLang="en-US" dirty="0"/>
            </a:br>
            <a:r>
              <a:rPr kumimoji="1" lang="en-US" altLang="en-US" sz="2400" dirty="0"/>
              <a:t>&gt; Identity Mapping Module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94DB0A3E-19F7-8FC8-E2DB-1887FFA1BF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86894"/>
                <a:ext cx="10515600" cy="51478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dirty="0"/>
                  <a:t>Receive PID &amp; DID from</a:t>
                </a:r>
                <a:br>
                  <a:rPr lang="en-US" altLang="ko-KR" sz="2400" dirty="0"/>
                </a:br>
                <a:r>
                  <a:rPr lang="en-US" altLang="ko-KR" sz="2400" dirty="0"/>
                  <a:t>Identity Production Module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Calculate the similarity between</a:t>
                </a:r>
                <a:br>
                  <a:rPr lang="en-US" altLang="ko-KR" sz="2400" dirty="0"/>
                </a:br>
                <a:r>
                  <a:rPr lang="en-US" altLang="ko-KR" sz="2400" dirty="0"/>
                  <a:t>PID &amp; DID and perform ID matching</a:t>
                </a:r>
              </a:p>
              <a:p>
                <a:r>
                  <a:rPr lang="en-US" altLang="ko-KR" sz="2400" dirty="0"/>
                  <a:t>Matching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sz="2000" dirty="0" err="1"/>
                  <a:t>th</a:t>
                </a:r>
                <a:r>
                  <a:rPr lang="en-US" altLang="ko-KR" sz="2000" dirty="0"/>
                  <a:t> identity of VD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ko-KR" sz="2000" dirty="0" err="1"/>
                  <a:t>th</a:t>
                </a:r>
                <a:r>
                  <a:rPr lang="en-US" altLang="ko-KR" sz="2000" dirty="0"/>
                  <a:t> identity of AD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Matching cost optimization</a:t>
                </a:r>
              </a:p>
              <a:p>
                <a:pPr lvl="1"/>
                <a:r>
                  <a:rPr lang="en-US" altLang="ko-KR" sz="2000" dirty="0"/>
                  <a:t>Hungarian algorithm</a:t>
                </a:r>
              </a:p>
              <a:p>
                <a:pPr lvl="1"/>
                <a:r>
                  <a:rPr lang="en-US" altLang="ko-KR" sz="2000" dirty="0"/>
                  <a:t>Vampire bat optimizer</a:t>
                </a: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94DB0A3E-19F7-8FC8-E2DB-1887FFA1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6894"/>
                <a:ext cx="10515600" cy="5147822"/>
              </a:xfrm>
              <a:prstGeom prst="rect">
                <a:avLst/>
              </a:prstGeom>
              <a:blipFill>
                <a:blip r:embed="rId3"/>
                <a:stretch>
                  <a:fillRect l="-844" t="-14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그룹 19">
            <a:extLst>
              <a:ext uri="{FF2B5EF4-FFF2-40B4-BE49-F238E27FC236}">
                <a16:creationId xmlns:a16="http://schemas.microsoft.com/office/drawing/2014/main" id="{D2DB4920-42BF-AA41-20AE-F44939EDF71C}"/>
              </a:ext>
            </a:extLst>
          </p:cNvPr>
          <p:cNvGrpSpPr/>
          <p:nvPr/>
        </p:nvGrpSpPr>
        <p:grpSpPr>
          <a:xfrm>
            <a:off x="6288104" y="773820"/>
            <a:ext cx="5684520" cy="5310360"/>
            <a:chOff x="6288104" y="223284"/>
            <a:chExt cx="5684520" cy="531036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D4835CB-705E-ED24-5CE5-7D0C4FDE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828" r="1419"/>
            <a:stretch/>
          </p:blipFill>
          <p:spPr>
            <a:xfrm>
              <a:off x="6288104" y="223284"/>
              <a:ext cx="5684520" cy="531036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028C3AF-B0DD-6B53-6168-EEE5AB265738}"/>
                </a:ext>
              </a:extLst>
            </p:cNvPr>
            <p:cNvSpPr/>
            <p:nvPr/>
          </p:nvSpPr>
          <p:spPr>
            <a:xfrm>
              <a:off x="6391175" y="2646947"/>
              <a:ext cx="5496025" cy="27913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E801D70-F12A-878F-95BD-3051E601D27D}"/>
                </a:ext>
              </a:extLst>
            </p:cNvPr>
            <p:cNvSpPr/>
            <p:nvPr/>
          </p:nvSpPr>
          <p:spPr>
            <a:xfrm>
              <a:off x="9542645" y="781072"/>
              <a:ext cx="2286802" cy="5682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45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8032</TotalTime>
  <Words>1008</Words>
  <Application>Microsoft Macintosh PowerPoint</Application>
  <PresentationFormat>와이드스크린</PresentationFormat>
  <Paragraphs>180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Office 테마</vt:lpstr>
      <vt:lpstr>Toward Trusted and Swift UAV Communication: ISAC-Enabled Dual Identity Mapping</vt:lpstr>
      <vt:lpstr>Outline</vt:lpstr>
      <vt:lpstr>Introduction</vt:lpstr>
      <vt:lpstr>ISAC : Integrated Sensing and Communication</vt:lpstr>
      <vt:lpstr>ISAC-Enabled Dual Identity Solution &gt; Overview</vt:lpstr>
      <vt:lpstr>ISAC-Enabled Dual Identity Solution &gt; Terminology</vt:lpstr>
      <vt:lpstr>Solution Structure &gt; Overview</vt:lpstr>
      <vt:lpstr>Solution Structure &gt; Identity Production Module</vt:lpstr>
      <vt:lpstr>Solution Structure &gt; Identity Mapping Module</vt:lpstr>
      <vt:lpstr>Solution Structure &gt; Identity Management Module</vt:lpstr>
      <vt:lpstr>Solution Structure &gt; Identity Authentication Module</vt:lpstr>
      <vt:lpstr>Scenario and Advantage &gt; Low-Latency Beam Management</vt:lpstr>
      <vt:lpstr>Scenario and Advantage &gt; Low-Latency Beam Management</vt:lpstr>
      <vt:lpstr>Scenario and Advantage &gt; Swift Transmission of Emergency Messages</vt:lpstr>
      <vt:lpstr>Scenario and Advantage &gt; Trusted Networking Under Sybil Attack</vt:lpstr>
      <vt:lpstr>Scenario and Advantage &gt; Trusted Networking Under Sybil Attack</vt:lpstr>
      <vt:lpstr>Scenario and Advantage &gt; Trusted Networking Under Sybil Attack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강상위</dc:creator>
  <cp:lastModifiedBy>강상위</cp:lastModifiedBy>
  <cp:revision>1637</cp:revision>
  <dcterms:created xsi:type="dcterms:W3CDTF">2022-08-03T19:54:07Z</dcterms:created>
  <dcterms:modified xsi:type="dcterms:W3CDTF">2024-10-08T00:08:38Z</dcterms:modified>
</cp:coreProperties>
</file>