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831" r:id="rId3"/>
    <p:sldId id="877" r:id="rId4"/>
    <p:sldId id="901" r:id="rId5"/>
    <p:sldId id="839" r:id="rId6"/>
    <p:sldId id="903" r:id="rId7"/>
    <p:sldId id="924" r:id="rId8"/>
    <p:sldId id="904" r:id="rId9"/>
    <p:sldId id="905" r:id="rId10"/>
    <p:sldId id="906" r:id="rId11"/>
    <p:sldId id="907" r:id="rId12"/>
    <p:sldId id="908" r:id="rId13"/>
    <p:sldId id="919" r:id="rId14"/>
    <p:sldId id="909" r:id="rId15"/>
    <p:sldId id="910" r:id="rId16"/>
    <p:sldId id="911" r:id="rId17"/>
    <p:sldId id="913" r:id="rId18"/>
    <p:sldId id="925" r:id="rId19"/>
    <p:sldId id="914" r:id="rId20"/>
    <p:sldId id="915" r:id="rId21"/>
    <p:sldId id="916" r:id="rId22"/>
    <p:sldId id="917" r:id="rId23"/>
    <p:sldId id="918" r:id="rId24"/>
    <p:sldId id="923" r:id="rId25"/>
    <p:sldId id="922" r:id="rId26"/>
    <p:sldId id="892" r:id="rId27"/>
    <p:sldId id="898" r:id="rId28"/>
    <p:sldId id="926" r:id="rId29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kjung" initials="y" lastIdx="2" clrIdx="0">
    <p:extLst>
      <p:ext uri="{19B8F6BF-5375-455C-9EA6-DF929625EA0E}">
        <p15:presenceInfo xmlns:p15="http://schemas.microsoft.com/office/powerpoint/2012/main" userId="ykj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7" autoAdjust="0"/>
    <p:restoredTop sz="87224" autoAdjust="0"/>
  </p:normalViewPr>
  <p:slideViewPr>
    <p:cSldViewPr>
      <p:cViewPr>
        <p:scale>
          <a:sx n="120" d="100"/>
          <a:sy n="120" d="100"/>
        </p:scale>
        <p:origin x="486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9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78247-90E7-445A-8B30-C4CA3B8F9263}" type="datetimeFigureOut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571C-307B-46FE-8841-9D248180E1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532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52271-45E8-43A2-8CF9-AACA42D6D3E2}" type="datetimeFigureOut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E73DB-1F79-4F62-96B1-1834081DA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4692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9/01/21/technology/google-europe-gdpr-fin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omi.github.io/2017/02/27/HowToMakeWebCrawler-With-Seleniu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653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Heavy fine?!</a:t>
            </a:r>
          </a:p>
          <a:p>
            <a:r>
              <a:rPr lang="en-US" altLang="ko-KR" dirty="0" smtClean="0"/>
              <a:t>Ex)Google:</a:t>
            </a:r>
            <a:r>
              <a:rPr lang="en-US" altLang="ko-KR" baseline="0" dirty="0" smtClean="0"/>
              <a:t> $57million</a:t>
            </a:r>
            <a:r>
              <a:rPr lang="en-US" altLang="ko-KR" dirty="0" smtClean="0"/>
              <a:t> </a:t>
            </a:r>
            <a:r>
              <a:rPr lang="en-US" altLang="ko-KR" dirty="0" smtClean="0">
                <a:hlinkClick r:id="rId3"/>
              </a:rPr>
              <a:t>https://www.nytimes.com/2019/01/21/technology/google-europe-gdpr-fine.html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59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Selenium:</a:t>
            </a:r>
            <a:r>
              <a:rPr lang="en-US" altLang="ko-KR" baseline="0" dirty="0" smtClean="0"/>
              <a:t> </a:t>
            </a:r>
            <a:r>
              <a:rPr lang="en-US" altLang="ko-KR" dirty="0" smtClean="0">
                <a:hlinkClick r:id="rId3"/>
              </a:rPr>
              <a:t>https://beomi.github.io/2017/02/27/HowToMakeWebCrawler-With-Selenium/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11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TLD: country-specific top-level domains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12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05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52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88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905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3E73DB-1F79-4F62-96B1-1834081DA37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7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65B8E73-3982-4A73-9CA0-53BDB77A6E37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altLang="ko-KR" dirty="0" smtClean="0"/>
              <a:t>&lt;#&gt;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598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EE66-7412-46AF-AE05-CCF752A7BF23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64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DD23-7ECB-4E4C-992B-9478DB85183D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43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C2BC-2482-44BC-9E8E-82AB765F6ED4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82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B6A2-8F84-4979-AA5D-7A563D252CF3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38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29E6-802A-41F5-93F4-E4CD4EA751BA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60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E1C6-5013-477C-B04E-2A256B3DD2E5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93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D7C6-907C-41CA-8150-9CA0C52E099A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61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060E-ADE7-4096-AC93-FD328FB191F3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691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AF15-3C36-46B4-B808-7FD22A5B1C83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691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C91-FCB0-48E0-B84A-3ADEFBAC9773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92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7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5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3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CBDBB2A-9AE3-4850-BE31-BBC85A70C402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7238628-3C01-4A24-9F6D-C01A27F6F37F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23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11A1-697B-4109-ADF4-8B0B756E6F9A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95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5F37-738B-4CEA-B512-675D59CBBE53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120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1714-08AA-49AB-8AC8-EFF9AAEBA61C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4971-BE32-424C-8020-7485B5F0F5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3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82B046A-3AE0-476E-8430-62385B7C2D1F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7238628-3C01-4A24-9F6D-C01A27F6F3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9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B879318-E087-4F76-A0E5-9E54A5CC1C1F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7238628-3C01-4A24-9F6D-C01A27F6F3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97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3CDE-A7B3-408B-A843-DBCC05A0DCA6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05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16EF-F973-4301-9919-AD005FA9ADC5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31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E64E-A91D-498C-A80F-B453CC7F5450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7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2284-248C-473B-8E0F-37C68985427C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09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160E-6FD6-458C-8F4F-193C4AA9CC64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02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418D4C9-F349-4DBD-95BE-7C09FAAB8DAB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7238628-3C01-4A24-9F6D-C01A27F6F37F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25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636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3D024C2-1F0F-4E4C-9C95-C6625F35232E}" type="datetime1">
              <a:rPr lang="ko-KR" altLang="en-US" smtClean="0"/>
              <a:t>2020-03-04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7238628-3C01-4A24-9F6D-C01A27F6F37F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20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759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1921396"/>
            <a:ext cx="8549640" cy="196821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/>
              <a:t>We Value Your Privacy ... Now Take Some Cookies:</a:t>
            </a:r>
            <a:br>
              <a:rPr lang="en-US" altLang="ko-KR" b="1" dirty="0"/>
            </a:br>
            <a:r>
              <a:rPr lang="en-US" altLang="ko-KR" b="1" dirty="0"/>
              <a:t>Measuring the GDPR’s Impact on Web </a:t>
            </a:r>
            <a:r>
              <a:rPr lang="en-US" altLang="ko-KR" b="1" dirty="0" smtClean="0"/>
              <a:t>Privacy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Martin Degeling¹, Christine Utz¹, Christopher Lentzsch¹,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Henry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Hosseini¹, Florian Schaub², Thorsten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Holz¹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¹ Ruhr University 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Bochum ²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University of Michigan</a:t>
            </a: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ko-KR" sz="1800" dirty="0" smtClean="0">
                <a:solidFill>
                  <a:schemeClr val="bg1">
                    <a:lumMod val="65000"/>
                  </a:schemeClr>
                </a:solidFill>
              </a:rPr>
              <a:t>NDSS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</a:rPr>
              <a:t>Symposium 2019</a:t>
            </a:r>
            <a:endParaRPr lang="ko-KR" alt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660232" y="4009628"/>
            <a:ext cx="2088232" cy="108012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Yoonkyo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Jung</a:t>
            </a:r>
          </a:p>
          <a:p>
            <a:r>
              <a:rPr lang="en-US" altLang="ko-KR" sz="1400" dirty="0" smtClean="0">
                <a:solidFill>
                  <a:schemeClr val="bg1">
                    <a:lumMod val="65000"/>
                  </a:schemeClr>
                </a:solidFill>
              </a:rPr>
              <a:t>Mar 4, 2020</a:t>
            </a:r>
            <a:endParaRPr lang="ko-KR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Policy Extraction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112,041 </a:t>
            </a:r>
            <a:r>
              <a:rPr lang="en-US" altLang="ko-KR" b="1" dirty="0"/>
              <a:t>privacy policies </a:t>
            </a:r>
            <a:r>
              <a:rPr lang="en-US" altLang="ko-KR" dirty="0" smtClean="0"/>
              <a:t>were collected </a:t>
            </a:r>
            <a:r>
              <a:rPr lang="en-US" altLang="ko-KR" dirty="0"/>
              <a:t>in </a:t>
            </a:r>
            <a:r>
              <a:rPr lang="en-US" altLang="ko-KR" b="1" dirty="0" smtClean="0"/>
              <a:t>24 </a:t>
            </a:r>
            <a:r>
              <a:rPr lang="en-US" altLang="ko-KR" b="1" dirty="0"/>
              <a:t>languages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dirty="0" smtClean="0"/>
              <a:t>(</a:t>
            </a:r>
            <a:r>
              <a:rPr lang="en-US" altLang="ko-KR" dirty="0"/>
              <a:t>including previous versions 2016-2018)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109949"/>
            <a:ext cx="3781400" cy="270346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790883" y="4808633"/>
            <a:ext cx="21752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/>
              <a:t>Policy extraction &amp; download</a:t>
            </a:r>
            <a:endParaRPr lang="en-US" altLang="ko-KR" sz="1100" dirty="0"/>
          </a:p>
        </p:txBody>
      </p:sp>
      <p:sp>
        <p:nvSpPr>
          <p:cNvPr id="8" name="직사각형 7"/>
          <p:cNvSpPr/>
          <p:nvPr/>
        </p:nvSpPr>
        <p:spPr>
          <a:xfrm>
            <a:off x="5615470" y="2569468"/>
            <a:ext cx="937730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615470" y="3088602"/>
            <a:ext cx="937730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44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Manual Annotation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The automatic tool assigned each website one of the status codes</a:t>
            </a:r>
          </a:p>
          <a:p>
            <a:pPr lvl="1" fontAlgn="base"/>
            <a:r>
              <a:rPr lang="en-US" altLang="ko-KR" dirty="0" smtClean="0"/>
              <a:t>Done / Review / No link found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All websites categorized as Review or No link </a:t>
            </a:r>
            <a:br>
              <a:rPr lang="en-US" altLang="ko-KR" dirty="0" smtClean="0"/>
            </a:br>
            <a:r>
              <a:rPr lang="en-US" altLang="ko-KR" dirty="0" smtClean="0"/>
              <a:t>found were </a:t>
            </a:r>
            <a:r>
              <a:rPr lang="en-US" altLang="ko-KR" b="1" dirty="0" smtClean="0"/>
              <a:t>manually</a:t>
            </a:r>
            <a:r>
              <a:rPr lang="en-US" altLang="ko-KR" dirty="0" smtClean="0"/>
              <a:t> inspected and annotated</a:t>
            </a:r>
          </a:p>
          <a:p>
            <a:pPr lvl="1" fontAlgn="base"/>
            <a:r>
              <a:rPr lang="en-US" altLang="ko-KR" dirty="0" smtClean="0"/>
              <a:t>3,283 sites were checked manually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All </a:t>
            </a:r>
            <a:r>
              <a:rPr lang="en-US" altLang="ko-KR" dirty="0"/>
              <a:t>sites annotated </a:t>
            </a:r>
            <a:r>
              <a:rPr lang="en-US" altLang="ko-KR" dirty="0" smtClean="0"/>
              <a:t>for </a:t>
            </a:r>
            <a:r>
              <a:rPr lang="en-US" altLang="ko-KR" dirty="0" smtClean="0"/>
              <a:t>status and </a:t>
            </a:r>
            <a:r>
              <a:rPr lang="en-US" altLang="ko-KR" dirty="0" smtClean="0"/>
              <a:t>cookie </a:t>
            </a:r>
            <a:br>
              <a:rPr lang="en-US" altLang="ko-KR" dirty="0" smtClean="0"/>
            </a:br>
            <a:r>
              <a:rPr lang="en-US" altLang="ko-KR" dirty="0" smtClean="0"/>
              <a:t>consent </a:t>
            </a:r>
            <a:r>
              <a:rPr lang="en-US" altLang="ko-KR" dirty="0" smtClean="0"/>
              <a:t>notices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785" y="1768972"/>
            <a:ext cx="2932425" cy="234743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6018552" y="4116402"/>
            <a:ext cx="2808889" cy="24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/>
              <a:t>Manual inspection and annotation</a:t>
            </a:r>
            <a:endParaRPr lang="en-US" altLang="ko-KR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1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209428"/>
            <a:ext cx="7772400" cy="1225021"/>
          </a:xfrm>
        </p:spPr>
        <p:txBody>
          <a:bodyPr/>
          <a:lstStyle/>
          <a:p>
            <a:pPr algn="ctr"/>
            <a:r>
              <a:rPr lang="en-US" altLang="ko-KR" b="1" dirty="0" smtClean="0"/>
              <a:t>Result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310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Privacy Policy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00" y="1201316"/>
            <a:ext cx="3118656" cy="380220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60" y="1201316"/>
            <a:ext cx="5147673" cy="380220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504636" y="5003522"/>
            <a:ext cx="44294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/>
              <a:t>Availability of privacy policies in the top 500 websites by </a:t>
            </a:r>
            <a:r>
              <a:rPr lang="en-US" altLang="ko-KR" sz="1100" dirty="0" smtClean="0"/>
              <a:t>country </a:t>
            </a:r>
            <a:br>
              <a:rPr lang="en-US" altLang="ko-KR" sz="1100" dirty="0" smtClean="0"/>
            </a:br>
            <a:r>
              <a:rPr lang="en-US" altLang="ko-KR" sz="1100" dirty="0" smtClean="0"/>
              <a:t>pre-(</a:t>
            </a:r>
            <a:r>
              <a:rPr lang="en-US" altLang="ko-KR" sz="1100" dirty="0"/>
              <a:t>January 2018) and post-GDPR (after May 25, 2018</a:t>
            </a:r>
            <a:r>
              <a:rPr lang="en-US" altLang="ko-KR" sz="1100" dirty="0" smtClean="0"/>
              <a:t>)</a:t>
            </a:r>
            <a:endParaRPr lang="en-US" altLang="ko-KR" sz="1100" dirty="0"/>
          </a:p>
        </p:txBody>
      </p:sp>
      <p:sp>
        <p:nvSpPr>
          <p:cNvPr id="9" name="직사각형 8"/>
          <p:cNvSpPr/>
          <p:nvPr/>
        </p:nvSpPr>
        <p:spPr>
          <a:xfrm>
            <a:off x="6699735" y="4249505"/>
            <a:ext cx="300504" cy="1440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236296" y="902761"/>
            <a:ext cx="1269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/>
              <a:t>TLD: </a:t>
            </a:r>
            <a:r>
              <a:rPr lang="en-US" altLang="ko-KR" sz="800" dirty="0" smtClean="0"/>
              <a:t>country-specific </a:t>
            </a:r>
          </a:p>
          <a:p>
            <a:r>
              <a:rPr lang="en-US" altLang="ko-KR" sz="800" dirty="0"/>
              <a:t> </a:t>
            </a:r>
            <a:r>
              <a:rPr lang="en-US" altLang="ko-KR" sz="800" dirty="0" smtClean="0"/>
              <a:t>    </a:t>
            </a:r>
            <a:r>
              <a:rPr lang="en-US" altLang="ko-KR" sz="800" dirty="0" smtClean="0">
                <a:solidFill>
                  <a:schemeClr val="bg1"/>
                </a:solidFill>
              </a:rPr>
              <a:t>:</a:t>
            </a:r>
            <a:r>
              <a:rPr lang="en-US" altLang="ko-KR" sz="800" dirty="0" smtClean="0"/>
              <a:t> top-level </a:t>
            </a:r>
            <a:r>
              <a:rPr lang="en-US" altLang="ko-KR" sz="800" dirty="0"/>
              <a:t>domains</a:t>
            </a:r>
            <a:endParaRPr lang="ko-KR" altLang="en-US" sz="800" dirty="0"/>
          </a:p>
        </p:txBody>
      </p:sp>
      <p:sp>
        <p:nvSpPr>
          <p:cNvPr id="11" name="직사각형 10"/>
          <p:cNvSpPr/>
          <p:nvPr/>
        </p:nvSpPr>
        <p:spPr>
          <a:xfrm>
            <a:off x="7928879" y="2100938"/>
            <a:ext cx="330554" cy="983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928879" y="2302255"/>
            <a:ext cx="330554" cy="983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928879" y="3538999"/>
            <a:ext cx="330554" cy="983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67788" y="1735771"/>
            <a:ext cx="792088" cy="1309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72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Changes in Privacy Policies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Despite </a:t>
            </a:r>
            <a:r>
              <a:rPr lang="en-US" altLang="ko-KR" dirty="0" smtClean="0"/>
              <a:t>two year </a:t>
            </a:r>
            <a:r>
              <a:rPr lang="en-US" altLang="ko-KR" dirty="0"/>
              <a:t>grace period, most </a:t>
            </a:r>
            <a:r>
              <a:rPr lang="en-US" altLang="ko-KR" dirty="0" smtClean="0"/>
              <a:t>websites </a:t>
            </a:r>
            <a:r>
              <a:rPr lang="en-US" altLang="ko-KR" dirty="0"/>
              <a:t>acted </a:t>
            </a:r>
            <a:r>
              <a:rPr lang="en-US" altLang="ko-KR" dirty="0" smtClean="0"/>
              <a:t>late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921396"/>
            <a:ext cx="5924550" cy="29718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078725" y="4843526"/>
            <a:ext cx="36583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/>
              <a:t>Percentage of policies changed in a certain time span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62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Additional 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b="1" dirty="0" smtClean="0"/>
              <a:t>Average text length </a:t>
            </a:r>
            <a:r>
              <a:rPr lang="en-US" altLang="ko-KR" b="1" dirty="0"/>
              <a:t>increased</a:t>
            </a:r>
            <a:r>
              <a:rPr lang="en-US" altLang="ko-KR" dirty="0"/>
              <a:t> from </a:t>
            </a:r>
            <a:r>
              <a:rPr lang="en-US" altLang="ko-KR" dirty="0" smtClean="0"/>
              <a:t>2,145 words in March 2016 to  3,044 </a:t>
            </a:r>
            <a:r>
              <a:rPr lang="en-US" altLang="ko-KR" dirty="0"/>
              <a:t>words </a:t>
            </a:r>
            <a:r>
              <a:rPr lang="en-US" altLang="ko-KR" dirty="0" smtClean="0"/>
              <a:t>in March </a:t>
            </a:r>
            <a:r>
              <a:rPr lang="en-US" altLang="ko-KR" dirty="0" smtClean="0"/>
              <a:t>2018 per </a:t>
            </a:r>
            <a:r>
              <a:rPr lang="en-US" altLang="ko-KR" dirty="0" smtClean="0"/>
              <a:t>policy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Use </a:t>
            </a:r>
            <a:r>
              <a:rPr lang="en-US" altLang="ko-KR" dirty="0"/>
              <a:t>of </a:t>
            </a:r>
            <a:r>
              <a:rPr lang="en-US" altLang="ko-KR" b="1" dirty="0" smtClean="0"/>
              <a:t>HTTPS </a:t>
            </a:r>
            <a:r>
              <a:rPr lang="en-US" altLang="ko-KR" dirty="0" smtClean="0"/>
              <a:t>increased</a:t>
            </a:r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/>
              <a:t>Content analysis showed increase in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use </a:t>
            </a:r>
            <a:r>
              <a:rPr lang="en-US" altLang="ko-KR" dirty="0"/>
              <a:t>of GDPR related </a:t>
            </a:r>
            <a:r>
              <a:rPr lang="en-US" altLang="ko-KR" dirty="0" smtClean="0"/>
              <a:t>terms</a:t>
            </a:r>
          </a:p>
          <a:p>
            <a:pPr fontAlgn="base"/>
            <a:endParaRPr lang="en-US" altLang="ko-KR" dirty="0"/>
          </a:p>
          <a:p>
            <a:pPr fontAlgn="base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37420"/>
            <a:ext cx="3265151" cy="1693041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15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75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Cookie Banner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42397"/>
            <a:ext cx="5455717" cy="39666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245" y="1041302"/>
            <a:ext cx="3100524" cy="396777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504636" y="5003522"/>
            <a:ext cx="44294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/>
              <a:t>Availability of privacy policies in the top 500 websites by </a:t>
            </a:r>
            <a:r>
              <a:rPr lang="en-US" altLang="ko-KR" sz="1100" dirty="0" smtClean="0"/>
              <a:t>country </a:t>
            </a:r>
            <a:br>
              <a:rPr lang="en-US" altLang="ko-KR" sz="1100" dirty="0" smtClean="0"/>
            </a:br>
            <a:r>
              <a:rPr lang="en-US" altLang="ko-KR" sz="1100" dirty="0" smtClean="0"/>
              <a:t>pre-(</a:t>
            </a:r>
            <a:r>
              <a:rPr lang="en-US" altLang="ko-KR" sz="1100" dirty="0"/>
              <a:t>January 2018) and post-GDPR (after May 25, 2018</a:t>
            </a:r>
            <a:r>
              <a:rPr lang="en-US" altLang="ko-KR" sz="1100" dirty="0" smtClean="0"/>
              <a:t>)</a:t>
            </a:r>
            <a:endParaRPr lang="en-US" altLang="ko-KR" sz="1100" dirty="0"/>
          </a:p>
        </p:txBody>
      </p:sp>
      <p:sp>
        <p:nvSpPr>
          <p:cNvPr id="9" name="직사각형 8"/>
          <p:cNvSpPr/>
          <p:nvPr/>
        </p:nvSpPr>
        <p:spPr>
          <a:xfrm>
            <a:off x="6934054" y="4169546"/>
            <a:ext cx="300504" cy="1440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948361" y="2637151"/>
            <a:ext cx="286197" cy="20660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084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Cookie Banner </a:t>
            </a:r>
            <a:r>
              <a:rPr lang="en-US" altLang="ko-KR" dirty="0" smtClean="0"/>
              <a:t>Types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No option / Confirmation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Binary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Slider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Vendor-based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Multi-option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921396"/>
            <a:ext cx="5663616" cy="2540231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9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 Option / Confirmation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Problems: Implied consent &amp; forced opt-in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52" y="1774351"/>
            <a:ext cx="7388696" cy="288993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620000" y="1993404"/>
            <a:ext cx="336376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148386" y="3865612"/>
            <a:ext cx="79208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4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Binary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Basic </a:t>
            </a:r>
            <a:r>
              <a:rPr lang="en-US" altLang="ko-KR" dirty="0" smtClean="0"/>
              <a:t>consent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Problem: </a:t>
            </a:r>
            <a:r>
              <a:rPr lang="en-US" altLang="ko-KR" dirty="0"/>
              <a:t>often tracking starts before "Accept" is </a:t>
            </a:r>
            <a:r>
              <a:rPr lang="en-US" altLang="ko-KR" dirty="0" smtClean="0"/>
              <a:t>clicked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31" y="2748322"/>
            <a:ext cx="7335738" cy="165717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483929" y="3580416"/>
            <a:ext cx="2304256" cy="71724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2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Introduction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Measurement</a:t>
            </a:r>
          </a:p>
          <a:p>
            <a:endParaRPr lang="en-US" altLang="ko-KR" dirty="0"/>
          </a:p>
          <a:p>
            <a:r>
              <a:rPr lang="en-US" altLang="ko-KR" dirty="0" smtClean="0"/>
              <a:t>Result</a:t>
            </a:r>
          </a:p>
          <a:p>
            <a:endParaRPr lang="en-US" altLang="ko-KR" dirty="0"/>
          </a:p>
          <a:p>
            <a:r>
              <a:rPr lang="en-US" altLang="ko-KR" dirty="0" smtClean="0"/>
              <a:t>Summary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Slider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Problem: hierarchy created by website owner / library provider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621" y="1813990"/>
            <a:ext cx="5784758" cy="348296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679621" y="2569468"/>
            <a:ext cx="588123" cy="17281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20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42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Vendor-based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Problems: </a:t>
            </a:r>
            <a:r>
              <a:rPr lang="en-US" altLang="ko-KR" dirty="0" smtClean="0"/>
              <a:t>up </a:t>
            </a:r>
            <a:r>
              <a:rPr lang="en-US" altLang="ko-KR" dirty="0"/>
              <a:t>to 300 (unknown) vendors, website may use non-participating partners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2029222"/>
            <a:ext cx="4638675" cy="31718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739209" y="3256512"/>
            <a:ext cx="1152128" cy="18486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11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Multi-option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Purpose </a:t>
            </a:r>
            <a:r>
              <a:rPr lang="en-US" altLang="ko-KR" dirty="0"/>
              <a:t>based </a:t>
            </a:r>
            <a:r>
              <a:rPr lang="en-US" altLang="ko-KR" dirty="0" smtClean="0"/>
              <a:t>consent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Often </a:t>
            </a:r>
            <a:r>
              <a:rPr lang="en-US" altLang="ko-KR" dirty="0"/>
              <a:t>nudge users to </a:t>
            </a:r>
            <a:r>
              <a:rPr lang="en-US" altLang="ko-KR" dirty="0" smtClean="0"/>
              <a:t>accept everything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13484"/>
            <a:ext cx="8233838" cy="151216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55454" y="3785653"/>
            <a:ext cx="4248472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22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22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Banner Distribution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Most websites have no banners or those with no value for the user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83" y="1972740"/>
            <a:ext cx="6463234" cy="249315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926357" y="4487225"/>
            <a:ext cx="3291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/>
              <a:t>Cookie banner types by country (October 2018</a:t>
            </a:r>
            <a:r>
              <a:rPr lang="en-US" altLang="ko-KR" sz="1100" dirty="0" smtClean="0"/>
              <a:t>)</a:t>
            </a:r>
            <a:endParaRPr lang="en-US" altLang="ko-KR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23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40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b="1" dirty="0"/>
              <a:t>GDPR led to changes on a lot of websites </a:t>
            </a:r>
            <a:r>
              <a:rPr lang="en-US" altLang="ko-KR" dirty="0"/>
              <a:t>with respect to privacy policies and cookie </a:t>
            </a:r>
            <a:r>
              <a:rPr lang="en-US" altLang="ko-KR" dirty="0" smtClean="0"/>
              <a:t>consent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Various r</a:t>
            </a:r>
            <a:r>
              <a:rPr lang="en-US" altLang="ko-KR" dirty="0" smtClean="0"/>
              <a:t>esults </a:t>
            </a:r>
            <a:r>
              <a:rPr lang="en-US" altLang="ko-KR" b="1" dirty="0" smtClean="0"/>
              <a:t>by </a:t>
            </a:r>
            <a:r>
              <a:rPr lang="en-US" altLang="ko-KR" b="1" dirty="0" smtClean="0"/>
              <a:t>country</a:t>
            </a:r>
          </a:p>
          <a:p>
            <a:pPr fontAlgn="base"/>
            <a:endParaRPr lang="en-US" altLang="ko-KR" b="1" dirty="0"/>
          </a:p>
          <a:p>
            <a:pPr fontAlgn="base"/>
            <a:r>
              <a:rPr lang="en-US" altLang="ko-KR" dirty="0"/>
              <a:t>16% of websites still do not have a policy and 15% did not update it since </a:t>
            </a:r>
            <a:r>
              <a:rPr lang="en-US" altLang="ko-KR" dirty="0" smtClean="0"/>
              <a:t>2016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Clear</a:t>
            </a:r>
            <a:r>
              <a:rPr lang="en-US" altLang="ko-KR" b="1" dirty="0" smtClean="0"/>
              <a:t> guideline </a:t>
            </a:r>
            <a:r>
              <a:rPr lang="en-US" altLang="ko-KR" dirty="0" smtClean="0"/>
              <a:t>for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Cookie</a:t>
            </a:r>
            <a:r>
              <a:rPr lang="ko-KR" altLang="en-US" dirty="0" smtClean="0"/>
              <a:t> </a:t>
            </a:r>
            <a:r>
              <a:rPr lang="en-US" altLang="ko-KR" b="1" dirty="0"/>
              <a:t>consent </a:t>
            </a:r>
            <a:r>
              <a:rPr lang="en-US" altLang="ko-KR" b="1" dirty="0" smtClean="0"/>
              <a:t>notices </a:t>
            </a:r>
            <a:r>
              <a:rPr lang="en-US" altLang="ko-KR" dirty="0" smtClean="0"/>
              <a:t>is required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24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26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209428"/>
            <a:ext cx="7772400" cy="1225021"/>
          </a:xfrm>
        </p:spPr>
        <p:txBody>
          <a:bodyPr/>
          <a:lstStyle/>
          <a:p>
            <a:r>
              <a:rPr lang="en-US" altLang="ko-KR" b="1" dirty="0" smtClean="0"/>
              <a:t>Thanks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743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Cookie Consent Libraries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62367"/>
            <a:ext cx="6671523" cy="4513901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26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9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 </a:t>
            </a:r>
            <a:r>
              <a:rPr lang="en-US" altLang="ko-KR" dirty="0" smtClean="0"/>
              <a:t>of Cookie </a:t>
            </a:r>
            <a:r>
              <a:rPr lang="en-US" altLang="ko-KR" dirty="0" smtClean="0"/>
              <a:t>Libraries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Analysis of encountered third-party cookie libraries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13" y="1753394"/>
            <a:ext cx="5157174" cy="344765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067944" y="5131260"/>
            <a:ext cx="2627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/>
              <a:t>Distribution of cookie banner libraries</a:t>
            </a:r>
            <a:endParaRPr lang="en-US" altLang="ko-KR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27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209428"/>
            <a:ext cx="7772400" cy="1225021"/>
          </a:xfrm>
        </p:spPr>
        <p:txBody>
          <a:bodyPr/>
          <a:lstStyle/>
          <a:p>
            <a:pPr algn="ctr"/>
            <a:r>
              <a:rPr lang="en-US" altLang="ko-KR" b="1" dirty="0" smtClean="0"/>
              <a:t>Introduction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683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General Data Protection </a:t>
            </a:r>
            <a:r>
              <a:rPr lang="en-US" altLang="ko-KR" dirty="0" smtClean="0"/>
              <a:t>Regulation (GDPR)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European Union's new regulation on data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protection and </a:t>
            </a:r>
            <a:r>
              <a:rPr lang="en-US" altLang="ko-KR" dirty="0"/>
              <a:t>privacy </a:t>
            </a:r>
          </a:p>
          <a:p>
            <a:pPr lvl="1"/>
            <a:r>
              <a:rPr lang="en-US" altLang="ko-KR" dirty="0" smtClean="0"/>
              <a:t>GDPR went into effect on May 25, 2018</a:t>
            </a:r>
          </a:p>
          <a:p>
            <a:pPr marL="0" indent="0" fontAlgn="base">
              <a:buNone/>
            </a:pPr>
            <a:endParaRPr lang="en-US" altLang="ko-KR" dirty="0"/>
          </a:p>
          <a:p>
            <a:pPr fontAlgn="base"/>
            <a:r>
              <a:rPr lang="en-US" altLang="ko-KR" dirty="0"/>
              <a:t>GDPR introduced new privacy rules</a:t>
            </a:r>
          </a:p>
          <a:p>
            <a:pPr lvl="1" fontAlgn="base"/>
            <a:r>
              <a:rPr lang="en-US" altLang="ko-KR" dirty="0"/>
              <a:t>New transparency obligations       	  ➡ </a:t>
            </a:r>
            <a:r>
              <a:rPr lang="en-US" altLang="ko-KR" b="1" dirty="0"/>
              <a:t>privacy policy required</a:t>
            </a:r>
            <a:endParaRPr lang="en-US" altLang="ko-KR" dirty="0"/>
          </a:p>
          <a:p>
            <a:pPr lvl="1" fontAlgn="base"/>
            <a:r>
              <a:rPr lang="en-US" altLang="ko-KR" dirty="0"/>
              <a:t>Tougher requirements for consent	  ➡ </a:t>
            </a:r>
            <a:r>
              <a:rPr lang="en-US" altLang="ko-KR" b="1" dirty="0"/>
              <a:t>inform about cookies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/>
              <a:t>Rules apply to any service and company collecting or processing personal data from EU citizens including heavy fines</a:t>
            </a:r>
          </a:p>
          <a:p>
            <a:pPr lvl="1" fontAlgn="base"/>
            <a:r>
              <a:rPr lang="en-US" altLang="ko-KR" dirty="0"/>
              <a:t>GDPR is more effective than previous privacy </a:t>
            </a:r>
            <a:r>
              <a:rPr lang="en-US" altLang="ko-KR" dirty="0" smtClean="0"/>
              <a:t>law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333500"/>
            <a:ext cx="2029406" cy="1209825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13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Idea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How </a:t>
            </a:r>
            <a:r>
              <a:rPr lang="en-US" altLang="ko-KR" dirty="0"/>
              <a:t>did </a:t>
            </a:r>
            <a:r>
              <a:rPr lang="en-US" altLang="ko-KR" b="1" dirty="0"/>
              <a:t>websites react</a:t>
            </a:r>
            <a:r>
              <a:rPr lang="en-US" altLang="ko-KR" dirty="0"/>
              <a:t> to GDPR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Is </a:t>
            </a:r>
            <a:r>
              <a:rPr lang="en-US" altLang="ko-KR" dirty="0"/>
              <a:t>there more </a:t>
            </a:r>
            <a:r>
              <a:rPr lang="en-US" altLang="ko-KR" b="1" dirty="0"/>
              <a:t>privacy </a:t>
            </a:r>
            <a:r>
              <a:rPr lang="en-US" altLang="ko-KR" b="1" dirty="0" smtClean="0"/>
              <a:t>protection </a:t>
            </a:r>
            <a:r>
              <a:rPr lang="en-US" altLang="ko-KR" dirty="0" smtClean="0"/>
              <a:t>or </a:t>
            </a:r>
            <a:br>
              <a:rPr lang="en-US" altLang="ko-KR" dirty="0" smtClean="0"/>
            </a:br>
            <a:r>
              <a:rPr lang="en-US" altLang="ko-KR" b="1" dirty="0" smtClean="0"/>
              <a:t>transparency</a:t>
            </a:r>
            <a:r>
              <a:rPr lang="en-US" altLang="ko-KR" dirty="0" smtClean="0"/>
              <a:t>?</a:t>
            </a:r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How </a:t>
            </a:r>
            <a:r>
              <a:rPr lang="en-US" altLang="ko-KR" dirty="0"/>
              <a:t>is </a:t>
            </a:r>
            <a:r>
              <a:rPr lang="en-US" altLang="ko-KR" b="1" dirty="0"/>
              <a:t>consent</a:t>
            </a:r>
            <a:r>
              <a:rPr lang="en-US" altLang="ko-KR" dirty="0"/>
              <a:t> to tracking implemented?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360565"/>
            <a:ext cx="2160240" cy="21124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696557"/>
            <a:ext cx="2854976" cy="118499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0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Contribution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Conducting </a:t>
            </a:r>
            <a:r>
              <a:rPr lang="en-US" altLang="ko-KR" dirty="0"/>
              <a:t>an </a:t>
            </a:r>
            <a:r>
              <a:rPr lang="en-US" altLang="ko-KR" b="1" dirty="0"/>
              <a:t>empirical, longitudinal study </a:t>
            </a:r>
            <a:r>
              <a:rPr lang="en-US" altLang="ko-KR" dirty="0"/>
              <a:t>of </a:t>
            </a:r>
            <a:r>
              <a:rPr lang="en-US" altLang="ko-KR" dirty="0" smtClean="0"/>
              <a:t>privacy policies </a:t>
            </a:r>
            <a:r>
              <a:rPr lang="en-US" altLang="ko-KR" dirty="0"/>
              <a:t>and cookie consent </a:t>
            </a:r>
            <a:r>
              <a:rPr lang="en-US" altLang="ko-KR" dirty="0" smtClean="0"/>
              <a:t>notices</a:t>
            </a:r>
          </a:p>
          <a:p>
            <a:pPr lvl="1"/>
            <a:r>
              <a:rPr lang="en-US" altLang="ko-KR" dirty="0" smtClean="0"/>
              <a:t>6,759 websites representing the 500 most popular websites in each of 28 member states of EU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Analyzing </a:t>
            </a:r>
            <a:r>
              <a:rPr lang="en-US" altLang="ko-KR" dirty="0"/>
              <a:t>privacy policies in </a:t>
            </a:r>
            <a:r>
              <a:rPr lang="en-US" altLang="ko-KR" b="1" dirty="0"/>
              <a:t>24 different </a:t>
            </a:r>
            <a:r>
              <a:rPr lang="en-US" altLang="ko-KR" b="1" dirty="0" smtClean="0"/>
              <a:t>languages</a:t>
            </a:r>
          </a:p>
          <a:p>
            <a:pPr fontAlgn="base"/>
            <a:endParaRPr lang="en-US" altLang="ko-KR" dirty="0"/>
          </a:p>
          <a:p>
            <a:pPr fontAlgn="base"/>
            <a:r>
              <a:rPr lang="en-US" altLang="ko-KR" dirty="0" smtClean="0"/>
              <a:t>Comparing </a:t>
            </a:r>
            <a:r>
              <a:rPr lang="en-US" altLang="ko-KR" dirty="0"/>
              <a:t>the </a:t>
            </a:r>
            <a:r>
              <a:rPr lang="en-US" altLang="ko-KR" b="1" dirty="0"/>
              <a:t>use of cookies </a:t>
            </a:r>
            <a:r>
              <a:rPr lang="en-US" altLang="ko-KR" dirty="0"/>
              <a:t>and </a:t>
            </a:r>
            <a:r>
              <a:rPr lang="en-US" altLang="ko-KR" b="1" dirty="0"/>
              <a:t>third-party libraries</a:t>
            </a:r>
          </a:p>
          <a:p>
            <a:pPr lvl="1" fontAlgn="base"/>
            <a:r>
              <a:rPr lang="en-US" altLang="ko-KR" dirty="0" smtClean="0"/>
              <a:t>It determines </a:t>
            </a:r>
            <a:r>
              <a:rPr lang="en-US" altLang="ko-KR" dirty="0"/>
              <a:t>whether the GDPR’s transparency and consent requirements affected the prevalence of web </a:t>
            </a:r>
            <a:r>
              <a:rPr lang="en-US" altLang="ko-KR" dirty="0" smtClean="0"/>
              <a:t>tracking</a:t>
            </a:r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Categorizing </a:t>
            </a:r>
            <a:r>
              <a:rPr lang="en-US" altLang="ko-KR" dirty="0"/>
              <a:t>observed </a:t>
            </a:r>
            <a:r>
              <a:rPr lang="en-US" altLang="ko-KR" b="1" dirty="0"/>
              <a:t>cookie consent notices </a:t>
            </a:r>
            <a:r>
              <a:rPr lang="en-US" altLang="ko-KR" dirty="0"/>
              <a:t>based on their options for interaction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21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209428"/>
            <a:ext cx="7772400" cy="1225021"/>
          </a:xfrm>
        </p:spPr>
        <p:txBody>
          <a:bodyPr/>
          <a:lstStyle/>
          <a:p>
            <a:pPr algn="ctr"/>
            <a:r>
              <a:rPr lang="en-US" altLang="ko-KR" b="1" dirty="0" smtClean="0"/>
              <a:t>Measurement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23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Measurement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771636"/>
          </a:xfrm>
        </p:spPr>
        <p:txBody>
          <a:bodyPr/>
          <a:lstStyle/>
          <a:p>
            <a:pPr fontAlgn="base"/>
            <a:r>
              <a:rPr lang="en-US" altLang="ko-KR" b="1" dirty="0" smtClean="0"/>
              <a:t>Manual </a:t>
            </a:r>
            <a:r>
              <a:rPr lang="en-US" altLang="ko-KR" b="1" dirty="0"/>
              <a:t>and automated </a:t>
            </a:r>
            <a:r>
              <a:rPr lang="en-US" altLang="ko-KR" b="1" dirty="0" smtClean="0"/>
              <a:t>analysis </a:t>
            </a:r>
            <a:r>
              <a:rPr lang="en-US" altLang="ko-KR" dirty="0" smtClean="0"/>
              <a:t>of websites in 24 different languages</a:t>
            </a:r>
          </a:p>
          <a:p>
            <a:pPr lvl="1" fontAlgn="base"/>
            <a:r>
              <a:rPr lang="en-US" altLang="ko-KR" dirty="0" smtClean="0"/>
              <a:t>Building a system to </a:t>
            </a:r>
            <a:r>
              <a:rPr lang="en-US" altLang="ko-KR" dirty="0"/>
              <a:t>automatically scan websites for links to privacy policies</a:t>
            </a:r>
          </a:p>
          <a:p>
            <a:pPr lvl="1" fontAlgn="base"/>
            <a:r>
              <a:rPr lang="en-US" altLang="ko-KR" dirty="0" smtClean="0"/>
              <a:t>Manually reviewing webs</a:t>
            </a:r>
            <a:r>
              <a:rPr lang="en-US" altLang="ko-KR" dirty="0" smtClean="0"/>
              <a:t>ites where </a:t>
            </a:r>
            <a:r>
              <a:rPr lang="en-US" altLang="ko-KR" dirty="0" smtClean="0"/>
              <a:t>a </a:t>
            </a:r>
            <a:r>
              <a:rPr lang="en-US" altLang="ko-KR" dirty="0"/>
              <a:t>policy could not be extracted automatically and </a:t>
            </a:r>
            <a:r>
              <a:rPr lang="en-US" altLang="ko-KR" dirty="0" smtClean="0"/>
              <a:t>annotated</a:t>
            </a:r>
            <a:endParaRPr lang="en-US" altLang="ko-KR" dirty="0" smtClean="0"/>
          </a:p>
          <a:p>
            <a:pPr lvl="1" fontAlgn="base"/>
            <a:r>
              <a:rPr lang="en-US" altLang="ko-KR" dirty="0" smtClean="0"/>
              <a:t>Using s</a:t>
            </a:r>
            <a:r>
              <a:rPr lang="en-US" altLang="ko-KR" dirty="0" smtClean="0"/>
              <a:t>elenium web driver for automated search</a:t>
            </a:r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Starting </a:t>
            </a:r>
            <a:r>
              <a:rPr lang="en-US" altLang="ko-KR" b="1" dirty="0"/>
              <a:t>data collection </a:t>
            </a:r>
            <a:r>
              <a:rPr lang="en-US" altLang="ko-KR" dirty="0"/>
              <a:t>in December </a:t>
            </a:r>
            <a:r>
              <a:rPr lang="en-US" altLang="ko-KR" dirty="0" smtClean="0"/>
              <a:t>2017</a:t>
            </a:r>
          </a:p>
          <a:p>
            <a:pPr lvl="1" fontAlgn="base"/>
            <a:r>
              <a:rPr lang="en-US" altLang="ko-KR" dirty="0" smtClean="0"/>
              <a:t>Reviewing </a:t>
            </a:r>
            <a:r>
              <a:rPr lang="en-US" altLang="ko-KR" dirty="0" smtClean="0"/>
              <a:t>the 500 most popular websites in each of the 28 EU member states</a:t>
            </a:r>
            <a:endParaRPr lang="en-US" altLang="ko-KR" dirty="0"/>
          </a:p>
          <a:p>
            <a:pPr fontAlgn="base"/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Data Collection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b="1" dirty="0" smtClean="0"/>
              <a:t>6,759 websites </a:t>
            </a:r>
            <a:r>
              <a:rPr lang="en-US" altLang="ko-KR" dirty="0"/>
              <a:t>were checked</a:t>
            </a:r>
            <a:endParaRPr lang="en-US" altLang="ko-KR" dirty="0" smtClean="0"/>
          </a:p>
          <a:p>
            <a:pPr lvl="1" fontAlgn="base"/>
            <a:r>
              <a:rPr lang="en-US" altLang="ko-KR" dirty="0" smtClean="0"/>
              <a:t>Alexa top 500 raking for 28 EU member states</a:t>
            </a:r>
            <a:endParaRPr lang="en-US" altLang="ko-KR" dirty="0"/>
          </a:p>
          <a:p>
            <a:pPr lvl="1"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r>
              <a:rPr lang="en-US" altLang="ko-KR" dirty="0" smtClean="0"/>
              <a:t>Websites were scanned </a:t>
            </a:r>
            <a:r>
              <a:rPr lang="en-US" altLang="ko-KR" b="1" dirty="0" smtClean="0"/>
              <a:t>once </a:t>
            </a:r>
            <a:r>
              <a:rPr lang="en-US" altLang="ko-KR" b="1" dirty="0"/>
              <a:t>a </a:t>
            </a:r>
            <a:r>
              <a:rPr lang="en-US" altLang="ko-KR" b="1" dirty="0" smtClean="0"/>
              <a:t>month</a:t>
            </a:r>
            <a:r>
              <a:rPr lang="ko-KR" altLang="en-US" b="1" dirty="0"/>
              <a:t> </a:t>
            </a:r>
            <a:r>
              <a:rPr lang="en-US" altLang="ko-KR" dirty="0" smtClean="0"/>
              <a:t>from </a:t>
            </a:r>
            <a:br>
              <a:rPr lang="en-US" altLang="ko-KR" dirty="0" smtClean="0"/>
            </a:br>
            <a:r>
              <a:rPr lang="en-US" altLang="ko-KR" dirty="0" smtClean="0"/>
              <a:t>January to October 2018 except May</a:t>
            </a:r>
          </a:p>
          <a:p>
            <a:pPr lvl="1" fontAlgn="base"/>
            <a:r>
              <a:rPr lang="en-US" altLang="ko-KR" dirty="0" smtClean="0"/>
              <a:t>Three times in May, resulting in total 12 scans </a:t>
            </a:r>
          </a:p>
          <a:p>
            <a:pPr lvl="1" fontAlgn="base"/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411265"/>
            <a:ext cx="3018106" cy="304240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731955" y="4453671"/>
            <a:ext cx="11464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 smtClean="0"/>
              <a:t>Data collection</a:t>
            </a:r>
            <a:endParaRPr lang="en-US" altLang="ko-KR" sz="11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8628-3C01-4A24-9F6D-C01A27F6F37F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86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29585</TotalTime>
  <Words>588</Words>
  <Application>Microsoft Office PowerPoint</Application>
  <PresentationFormat>화면 슬라이드 쇼(16:10)</PresentationFormat>
  <Paragraphs>174</Paragraphs>
  <Slides>27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Arial</vt:lpstr>
      <vt:lpstr>Segoe UI</vt:lpstr>
      <vt:lpstr>Office 테마</vt:lpstr>
      <vt:lpstr>디자인 사용자 지정</vt:lpstr>
      <vt:lpstr>We Value Your Privacy ... Now Take Some Cookies: Measuring the GDPR’s Impact on Web Privacy  Martin Degeling¹, Christine Utz¹, Christopher Lentzsch¹,  Henry Hosseini¹, Florian Schaub², Thorsten Holz¹ ¹ Ruhr University Bochum ² University of Michigan  NDSS Symposium 2019</vt:lpstr>
      <vt:lpstr>Outline</vt:lpstr>
      <vt:lpstr>Introduction</vt:lpstr>
      <vt:lpstr>General Data Protection Regulation (GDPR)</vt:lpstr>
      <vt:lpstr>Research Idea</vt:lpstr>
      <vt:lpstr>Contribution</vt:lpstr>
      <vt:lpstr>Measurement</vt:lpstr>
      <vt:lpstr>Measurement</vt:lpstr>
      <vt:lpstr>Data Collection</vt:lpstr>
      <vt:lpstr>Policy Extraction</vt:lpstr>
      <vt:lpstr>Manual Annotation</vt:lpstr>
      <vt:lpstr>Result</vt:lpstr>
      <vt:lpstr>Privacy Policy</vt:lpstr>
      <vt:lpstr>Changes in Privacy Policies</vt:lpstr>
      <vt:lpstr>Additional Analysis</vt:lpstr>
      <vt:lpstr>Cookie Banner</vt:lpstr>
      <vt:lpstr>Cookie Banner Types</vt:lpstr>
      <vt:lpstr>No Option / Confirmation</vt:lpstr>
      <vt:lpstr>Binary</vt:lpstr>
      <vt:lpstr>Slider</vt:lpstr>
      <vt:lpstr>Vendor-based</vt:lpstr>
      <vt:lpstr>Multi-option</vt:lpstr>
      <vt:lpstr>Banner Distribution</vt:lpstr>
      <vt:lpstr>Summary</vt:lpstr>
      <vt:lpstr>Thanks</vt:lpstr>
      <vt:lpstr>Cookie Consent Libraries</vt:lpstr>
      <vt:lpstr>Analysis of Cookie Libraries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Naming and Addressing</dc:title>
  <dc:creator>Windows 사용자</dc:creator>
  <cp:lastModifiedBy>ykjung</cp:lastModifiedBy>
  <cp:revision>1402</cp:revision>
  <dcterms:created xsi:type="dcterms:W3CDTF">2019-01-03T16:32:28Z</dcterms:created>
  <dcterms:modified xsi:type="dcterms:W3CDTF">2020-03-04T04:41:08Z</dcterms:modified>
</cp:coreProperties>
</file>