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hape 2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stability: the de facto owner can obtain a certificate under normal condition</a:t>
            </a:r>
          </a:p>
          <a:p>
            <a:pPr/>
            <a:r>
              <a:t>reliability: an attacker cannot obtain a illegitimate certificate under attacks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8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>
                <a:solidFill>
                  <a:srgbClr val="92929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000">
                <a:solidFill>
                  <a:srgbClr val="92929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000">
                <a:solidFill>
                  <a:srgbClr val="92929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000">
                <a:solidFill>
                  <a:srgbClr val="92929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000">
                <a:solidFill>
                  <a:srgbClr val="92929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Minhyeok Kang…"/>
          <p:cNvSpPr txBox="1"/>
          <p:nvPr/>
        </p:nvSpPr>
        <p:spPr>
          <a:xfrm>
            <a:off x="8295708" y="8954348"/>
            <a:ext cx="7792583" cy="193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 b="0" sz="3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Minhyeok Kang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defRPr b="0" sz="24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defTabSz="914400">
              <a:lnSpc>
                <a:spcPct val="90000"/>
              </a:lnSpc>
              <a:spcBef>
                <a:spcPts val="1000"/>
              </a:spcBef>
              <a:defRPr b="0"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Network Convergence and Security Laboratory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defRPr b="0"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mhkang@mmlab.snu.ac.kr</a:t>
            </a:r>
          </a:p>
        </p:txBody>
      </p:sp>
      <p:sp>
        <p:nvSpPr>
          <p:cNvPr id="14" name="바닥글 개체 틀 6"/>
          <p:cNvSpPr txBox="1"/>
          <p:nvPr/>
        </p:nvSpPr>
        <p:spPr>
          <a:xfrm>
            <a:off x="9038018" y="12897276"/>
            <a:ext cx="630796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b="0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Network Convergence &amp; Security Lab.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7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Text"/>
          <p:cNvSpPr txBox="1"/>
          <p:nvPr>
            <p:ph type="title"/>
          </p:nvPr>
        </p:nvSpPr>
        <p:spPr>
          <a:xfrm>
            <a:off x="1032771" y="355600"/>
            <a:ext cx="22318458" cy="2286000"/>
          </a:xfrm>
          <a:prstGeom prst="rect">
            <a:avLst/>
          </a:prstGeom>
        </p:spPr>
        <p:txBody>
          <a:bodyPr/>
          <a:lstStyle>
            <a:lvl1pPr>
              <a:defRPr sz="10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1" name="Body Level One…"/>
          <p:cNvSpPr txBox="1"/>
          <p:nvPr>
            <p:ph type="body" idx="1"/>
          </p:nvPr>
        </p:nvSpPr>
        <p:spPr>
          <a:xfrm>
            <a:off x="701224" y="2604816"/>
            <a:ext cx="22981552" cy="10284368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500"/>
              </a:spcBef>
              <a:defRPr sz="6000"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1200"/>
              </a:spcBef>
              <a:defRPr sz="4800"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1200"/>
              </a:spcBef>
              <a:defRPr sz="4800"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1200"/>
              </a:spcBef>
              <a:defRPr sz="4800"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1200"/>
              </a:spcBef>
              <a:defRPr sz="48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바닥글 개체 틀 6"/>
          <p:cNvSpPr txBox="1"/>
          <p:nvPr/>
        </p:nvSpPr>
        <p:spPr>
          <a:xfrm>
            <a:off x="9038018" y="12897276"/>
            <a:ext cx="630796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b="0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Network Convergence &amp; Security Lab.</a:t>
            </a:r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xfrm>
            <a:off x="22910770" y="12890266"/>
            <a:ext cx="453239" cy="46106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>
            <a:lvl1pPr>
              <a:defRPr sz="10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xfrm>
            <a:off x="1032771" y="355600"/>
            <a:ext cx="22318458" cy="2286000"/>
          </a:xfrm>
          <a:prstGeom prst="rect">
            <a:avLst/>
          </a:prstGeom>
        </p:spPr>
        <p:txBody>
          <a:bodyPr/>
          <a:lstStyle>
            <a:lvl1pPr>
              <a:defRPr sz="10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idx="1"/>
          </p:nvPr>
        </p:nvSpPr>
        <p:spPr>
          <a:xfrm>
            <a:off x="701224" y="2604816"/>
            <a:ext cx="22981552" cy="10284368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500"/>
              </a:spcBef>
              <a:defRPr sz="6000"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1200"/>
              </a:spcBef>
              <a:defRPr sz="4800"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1200"/>
              </a:spcBef>
              <a:defRPr sz="4800"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1200"/>
              </a:spcBef>
              <a:defRPr sz="4800"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1200"/>
              </a:spcBef>
              <a:defRPr sz="48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바닥글 개체 틀 6"/>
          <p:cNvSpPr txBox="1"/>
          <p:nvPr/>
        </p:nvSpPr>
        <p:spPr>
          <a:xfrm>
            <a:off x="9038018" y="12897276"/>
            <a:ext cx="630796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b="0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Network Convergence &amp; Security Lab.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xfrm>
            <a:off x="22910770" y="12890266"/>
            <a:ext cx="453239" cy="46106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0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DISCO- Sidestepping RPKI's Deployment Barrier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DISCO- Sidestepping RPKI's Deployment Barriers</a:t>
            </a:r>
          </a:p>
        </p:txBody>
      </p:sp>
      <p:sp>
        <p:nvSpPr>
          <p:cNvPr id="133" name="Hlavacek, Tomas, et al. NDSS 2020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Hlavacek, Tomas, et al. NDSS 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DISCO Parame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DISCO Parameters</a:t>
            </a:r>
          </a:p>
        </p:txBody>
      </p:sp>
      <p:sp>
        <p:nvSpPr>
          <p:cNvPr id="1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186" y="8712402"/>
            <a:ext cx="18118898" cy="4440028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Registrar will create a signature when the owner controls an IP prefix for more than 11 days (80% of the interval) out of 2 weeks…"/>
          <p:cNvSpPr txBox="1"/>
          <p:nvPr/>
        </p:nvSpPr>
        <p:spPr>
          <a:xfrm>
            <a:off x="701224" y="2649430"/>
            <a:ext cx="22981552" cy="5833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565150" indent="-565150" algn="l" defTabSz="734694">
              <a:spcBef>
                <a:spcPts val="1300"/>
              </a:spcBef>
              <a:buSzPct val="125000"/>
              <a:buChar char="•"/>
              <a:defRPr b="0" sz="534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Registrar will create a signature when the owner controls an IP prefix for more than 11 days (80% of the interval) out of 2 weeks</a:t>
            </a:r>
          </a:p>
          <a:p>
            <a:pPr lvl="1" marL="1130300" indent="-565150" algn="l" defTabSz="734694">
              <a:spcBef>
                <a:spcPts val="1000"/>
              </a:spcBef>
              <a:buSzPct val="125000"/>
              <a:buChar char="•"/>
              <a:defRPr b="0" sz="4272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owner control: more than 95% of vantage points receive the same public key for an IP prefix</a:t>
            </a:r>
          </a:p>
          <a:p>
            <a:pPr marL="565150" indent="-565150" algn="l" defTabSz="734694">
              <a:spcBef>
                <a:spcPts val="1300"/>
              </a:spcBef>
              <a:buSzPct val="125000"/>
              <a:buChar char="•"/>
              <a:defRPr b="0" sz="534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565150" indent="-565150" algn="l" defTabSz="734694">
              <a:spcBef>
                <a:spcPts val="1300"/>
              </a:spcBef>
              <a:buSzPct val="125000"/>
              <a:buChar char="•"/>
              <a:defRPr b="0" sz="534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Repository will create a certificate when more than 80% of registrars agrees on that certificate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DISCO Threat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DISCO Threat Model</a:t>
            </a:r>
          </a:p>
        </p:txBody>
      </p:sp>
      <p:sp>
        <p:nvSpPr>
          <p:cNvPr id="193" name="An attacker in control of one or more A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3400" indent="-533400" defTabSz="693419">
              <a:spcBef>
                <a:spcPts val="1200"/>
              </a:spcBef>
              <a:defRPr sz="5040"/>
            </a:pPr>
            <a:r>
              <a:t>An attacker in control of one or more ASes</a:t>
            </a:r>
          </a:p>
          <a:p>
            <a:pPr lvl="1" marL="1066800" indent="-533400" defTabSz="693419">
              <a:spcBef>
                <a:spcPts val="1000"/>
              </a:spcBef>
              <a:defRPr sz="4032"/>
            </a:pPr>
            <a:r>
              <a:t>may choose to advertise in BGP a prefix it does not own from these ASes</a:t>
            </a:r>
            <a:br/>
          </a:p>
          <a:p>
            <a:pPr marL="533400" indent="-533400" defTabSz="693419">
              <a:spcBef>
                <a:spcPts val="1200"/>
              </a:spcBef>
              <a:defRPr sz="5040"/>
            </a:pPr>
            <a:r>
              <a:t>An attacker that compromised a fraction of the DISCO registrars</a:t>
            </a:r>
          </a:p>
          <a:p>
            <a:pPr lvl="1" marL="1066800" indent="-533400" defTabSz="693419">
              <a:spcBef>
                <a:spcPts val="1000"/>
              </a:spcBef>
              <a:defRPr sz="4032"/>
            </a:pPr>
            <a:r>
              <a:t>may attempt to falsely certify IP address blocks in DISCO</a:t>
            </a:r>
          </a:p>
          <a:p>
            <a:pPr marL="533400" indent="-533400" defTabSz="693419">
              <a:spcBef>
                <a:spcPts val="1200"/>
              </a:spcBef>
              <a:defRPr sz="5040"/>
            </a:pPr>
          </a:p>
          <a:p>
            <a:pPr marL="533400" indent="-533400" defTabSz="693419">
              <a:spcBef>
                <a:spcPts val="1200"/>
              </a:spcBef>
              <a:defRPr sz="5040"/>
            </a:pPr>
            <a:r>
              <a:t>An attacker in control of a fraction of the DISCO repositories </a:t>
            </a:r>
          </a:p>
          <a:p>
            <a:pPr lvl="1" marL="1066800" indent="-533400" defTabSz="693419">
              <a:spcBef>
                <a:spcPts val="1000"/>
              </a:spcBef>
              <a:defRPr sz="4032"/>
            </a:pPr>
            <a:r>
              <a:t>only store cryptographically signed objects and are therefore trustless</a:t>
            </a:r>
          </a:p>
          <a:p>
            <a:pPr lvl="1" marL="1066800" indent="-533400" defTabSz="693419">
              <a:spcBef>
                <a:spcPts val="1000"/>
              </a:spcBef>
              <a:defRPr sz="4032"/>
            </a:pPr>
            <a:r>
              <a:t>assume that some honest repositories are available to guarantee liveness</a:t>
            </a:r>
          </a:p>
          <a:p>
            <a:pPr marL="533400" indent="-533400" defTabSz="693419">
              <a:spcBef>
                <a:spcPts val="1200"/>
              </a:spcBef>
              <a:defRPr sz="5040"/>
            </a:pPr>
          </a:p>
          <a:p>
            <a:pPr marL="533400" indent="-533400" defTabSz="693419">
              <a:spcBef>
                <a:spcPts val="1200"/>
              </a:spcBef>
              <a:buSzPct val="90000"/>
              <a:buChar char="❖"/>
              <a:defRPr sz="5040"/>
            </a:pPr>
            <a:r>
              <a:t>Assume that agents run correct implementations of DISCO’s protocol</a:t>
            </a:r>
          </a:p>
          <a:p>
            <a:pPr lvl="1" marL="1066800" indent="-533400" defTabSz="693419">
              <a:spcBef>
                <a:spcPts val="1000"/>
              </a:spcBef>
              <a:defRPr sz="4032"/>
            </a:pPr>
            <a:r>
              <a:t>private keys of honest participants remain secret</a:t>
            </a:r>
          </a:p>
          <a:p>
            <a:pPr lvl="1" marL="1066800" indent="-533400" defTabSz="693419">
              <a:spcBef>
                <a:spcPts val="1000"/>
              </a:spcBef>
              <a:defRPr sz="4032"/>
            </a:pPr>
            <a:r>
              <a:t>standard cryptographic primitives such as signatures are secure.</a:t>
            </a:r>
          </a:p>
        </p:txBody>
      </p:sp>
      <p:sp>
        <p:nvSpPr>
          <p:cNvPr id="1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Evaluation</a:t>
            </a:r>
          </a:p>
        </p:txBody>
      </p:sp>
      <p:sp>
        <p:nvSpPr>
          <p:cNvPr id="199" name="Compatibil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Compatibility</a:t>
            </a:r>
          </a:p>
          <a:p>
            <a:pPr lvl="1"/>
            <a:r>
              <a:t>evaluates DISCO’s compatibility with today’s Internet</a:t>
            </a:r>
          </a:p>
          <a:p>
            <a:pPr lvl="1"/>
            <a:r>
              <a:t>uses the PEERING platform</a:t>
            </a:r>
          </a:p>
          <a:p>
            <a:pPr lvl="1"/>
            <a:r>
              <a:t>measures reachability of DISCO’s announcement</a:t>
            </a:r>
          </a:p>
          <a:p>
            <a:pPr/>
          </a:p>
          <a:p>
            <a:pPr/>
            <a:r>
              <a:t>Security</a:t>
            </a:r>
          </a:p>
          <a:p>
            <a:pPr lvl="1"/>
            <a:r>
              <a:t>evaluates DISCO’s certification mechanism</a:t>
            </a:r>
          </a:p>
          <a:p>
            <a:pPr lvl="1"/>
            <a:r>
              <a:t>uses an existing BGP simulator with 262 vantage points</a:t>
            </a:r>
          </a:p>
          <a:p>
            <a:pPr lvl="1"/>
            <a:r>
              <a:t>measures stability and reliability of certification</a:t>
            </a:r>
          </a:p>
        </p:txBody>
      </p:sp>
      <p:sp>
        <p:nvSpPr>
          <p:cNvPr id="2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ompatibility 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Compatibility Evaluation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Experiment set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Experiment setup</a:t>
            </a:r>
          </a:p>
        </p:txBody>
      </p:sp>
      <p:sp>
        <p:nvSpPr>
          <p:cNvPr id="207" name="Two experime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Two experiments</a:t>
            </a:r>
          </a:p>
          <a:p>
            <a:pPr lvl="1"/>
            <a:r>
              <a:t>send BGP announcements from UFMG, Brazil</a:t>
            </a:r>
          </a:p>
          <a:p>
            <a:pPr lvl="1"/>
            <a:r>
              <a:t>send BGP announcements from UW, USA</a:t>
            </a:r>
          </a:p>
          <a:p>
            <a:pPr/>
          </a:p>
          <a:p>
            <a:pPr/>
            <a:r>
              <a:t>Deploying DISCO and advertising a prefix with its attribute through the PEERING platform</a:t>
            </a:r>
          </a:p>
          <a:p>
            <a:pPr lvl="1"/>
            <a:r>
              <a:t>Control prefix: only prefix</a:t>
            </a:r>
          </a:p>
          <a:p>
            <a:pPr lvl="1"/>
            <a:r>
              <a:t>DISCO prefix: prefix + public key (attribute 0xFF)</a:t>
            </a:r>
          </a:p>
        </p:txBody>
      </p:sp>
      <p:sp>
        <p:nvSpPr>
          <p:cNvPr id="2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achability Experi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Reachability Experiment</a:t>
            </a:r>
          </a:p>
        </p:txBody>
      </p:sp>
      <p:sp>
        <p:nvSpPr>
          <p:cNvPr id="211" name="Sends ICMP Echo Requests to destin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Sends ICMP Echo Requests to destinations</a:t>
            </a:r>
          </a:p>
          <a:p>
            <a:pPr/>
          </a:p>
          <a:p>
            <a:pPr/>
            <a:r>
              <a:t>Destination list</a:t>
            </a:r>
          </a:p>
          <a:p>
            <a:pPr lvl="1"/>
            <a:r>
              <a:t>built from ISI’s Internet census measurement Nov. 2018</a:t>
            </a:r>
          </a:p>
          <a:p>
            <a:pPr lvl="1"/>
            <a:r>
              <a:t>consist of 5,651,501 IP addresses</a:t>
            </a:r>
          </a:p>
          <a:p>
            <a:pPr/>
          </a:p>
          <a:p>
            <a:pPr/>
            <a:r>
              <a:t>Identify AS by mapping target IP address to their origin AS</a:t>
            </a:r>
          </a:p>
          <a:p>
            <a:pPr lvl="1"/>
            <a:r>
              <a:t>Team Cymru’s IP-to-AS database</a:t>
            </a:r>
          </a:p>
        </p:txBody>
      </p:sp>
      <p:sp>
        <p:nvSpPr>
          <p:cNvPr id="2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achability Experiment (Cont.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Reachability Experiment (Cont.)</a:t>
            </a:r>
          </a:p>
        </p:txBody>
      </p:sp>
      <p:sp>
        <p:nvSpPr>
          <p:cNvPr id="2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254" t="12481" r="43864" b="12481"/>
          <a:stretch>
            <a:fillRect/>
          </a:stretch>
        </p:blipFill>
        <p:spPr>
          <a:xfrm>
            <a:off x="3986410" y="4213415"/>
            <a:ext cx="16411015" cy="22751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9" name="Group"/>
          <p:cNvGrpSpPr/>
          <p:nvPr/>
        </p:nvGrpSpPr>
        <p:grpSpPr>
          <a:xfrm>
            <a:off x="3974876" y="9008427"/>
            <a:ext cx="16434248" cy="2284858"/>
            <a:chOff x="0" y="0"/>
            <a:chExt cx="16434246" cy="2284856"/>
          </a:xfrm>
        </p:grpSpPr>
        <p:pic>
          <p:nvPicPr>
            <p:cNvPr id="217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254" t="12481" r="86643" b="12481"/>
            <a:stretch>
              <a:fillRect/>
            </a:stretch>
          </p:blipFill>
          <p:spPr>
            <a:xfrm>
              <a:off x="0" y="0"/>
              <a:ext cx="3618711" cy="22751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6141" t="12481" r="857" b="12481"/>
            <a:stretch>
              <a:fillRect/>
            </a:stretch>
          </p:blipFill>
          <p:spPr>
            <a:xfrm>
              <a:off x="3575620" y="9738"/>
              <a:ext cx="12858627" cy="22751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Filtering on the control pla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Filtering on the control plane</a:t>
            </a:r>
          </a:p>
        </p:txBody>
      </p:sp>
      <p:sp>
        <p:nvSpPr>
          <p:cNvPr id="222" name="Analyze BGP updates from routers…"/>
          <p:cNvSpPr txBox="1"/>
          <p:nvPr>
            <p:ph type="body" idx="1"/>
          </p:nvPr>
        </p:nvSpPr>
        <p:spPr>
          <a:xfrm>
            <a:off x="701224" y="2604816"/>
            <a:ext cx="22981552" cy="10284368"/>
          </a:xfrm>
          <a:prstGeom prst="rect">
            <a:avLst/>
          </a:prstGeom>
        </p:spPr>
        <p:txBody>
          <a:bodyPr/>
          <a:lstStyle/>
          <a:p>
            <a:pPr/>
            <a:r>
              <a:t>Analyze BGP updates from routers</a:t>
            </a:r>
          </a:p>
          <a:p>
            <a:pPr lvl="1"/>
            <a:r>
              <a:t>RouteViews and RIPE RIS dataset</a:t>
            </a:r>
          </a:p>
          <a:p>
            <a:pPr/>
          </a:p>
          <a:p>
            <a:pPr/>
            <a:r>
              <a:t>Notations</a:t>
            </a:r>
          </a:p>
          <a:p>
            <a:pPr lvl="1"/>
            <a:r>
              <a:t>|A|: # of ASes in routes toward the control prefix</a:t>
            </a:r>
          </a:p>
          <a:p>
            <a:pPr lvl="1"/>
            <a:r>
              <a:t>|F|: # of ASes that may filter DISCO prefix</a:t>
            </a:r>
          </a:p>
          <a:p>
            <a:pPr lvl="1"/>
            <a:r>
              <a:t>|D|: # of ASes that may discard DISCO public key attribute</a:t>
            </a:r>
          </a:p>
        </p:txBody>
      </p:sp>
      <p:sp>
        <p:nvSpPr>
          <p:cNvPr id="2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792" t="12658" r="41235" b="4485"/>
          <a:stretch>
            <a:fillRect/>
          </a:stretch>
        </p:blipFill>
        <p:spPr>
          <a:xfrm>
            <a:off x="5058171" y="9626626"/>
            <a:ext cx="14267552" cy="3152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un traceroute measureme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Run traceroute measurements </a:t>
            </a:r>
          </a:p>
          <a:p>
            <a:pPr lvl="1"/>
            <a:r>
              <a:t>convert traceroutes to AS-level routes by mapping IP addresses to AS numbers </a:t>
            </a:r>
          </a:p>
          <a:p>
            <a:pPr/>
          </a:p>
          <a:p>
            <a:pPr/>
            <a:r>
              <a:t>Notations</a:t>
            </a:r>
          </a:p>
          <a:p>
            <a:pPr lvl="1"/>
            <a:r>
              <a:t>|A|: # of ASes in routes toward the control prefix</a:t>
            </a:r>
          </a:p>
          <a:p>
            <a:pPr lvl="1"/>
            <a:r>
              <a:t>|F|: # of ASes that may filter DISCO prefix</a:t>
            </a:r>
          </a:p>
        </p:txBody>
      </p:sp>
      <p:sp>
        <p:nvSpPr>
          <p:cNvPr id="227" name="Filtering on the data pla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Filtering on the data plane</a:t>
            </a:r>
          </a:p>
        </p:txBody>
      </p:sp>
      <p:sp>
        <p:nvSpPr>
          <p:cNvPr id="2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31" name="Group"/>
          <p:cNvGrpSpPr/>
          <p:nvPr/>
        </p:nvGrpSpPr>
        <p:grpSpPr>
          <a:xfrm>
            <a:off x="5402855" y="9622264"/>
            <a:ext cx="13578291" cy="3160705"/>
            <a:chOff x="0" y="0"/>
            <a:chExt cx="13578289" cy="3160704"/>
          </a:xfrm>
        </p:grpSpPr>
        <p:pic>
          <p:nvPicPr>
            <p:cNvPr id="229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8661" t="12813" r="891" b="4362"/>
            <a:stretch>
              <a:fillRect/>
            </a:stretch>
          </p:blipFill>
          <p:spPr>
            <a:xfrm>
              <a:off x="3623796" y="839"/>
              <a:ext cx="9954494" cy="31509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71" t="12758" r="84377" b="4160"/>
            <a:stretch>
              <a:fillRect/>
            </a:stretch>
          </p:blipFill>
          <p:spPr>
            <a:xfrm>
              <a:off x="0" y="0"/>
              <a:ext cx="3679780" cy="3160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ut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136" name="Introdu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  <a:p>
            <a:pPr/>
            <a:r>
              <a:t>RPKI</a:t>
            </a:r>
          </a:p>
          <a:p>
            <a:pPr/>
            <a:r>
              <a:t>DISCO</a:t>
            </a:r>
          </a:p>
          <a:p>
            <a:pPr/>
            <a:r>
              <a:t>Evaluation</a:t>
            </a:r>
          </a:p>
          <a:p>
            <a:pPr/>
            <a:r>
              <a:t>Conclusion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22995504" y="12890266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ecurity 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Security Evaluation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t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Stability</a:t>
            </a:r>
          </a:p>
        </p:txBody>
      </p:sp>
      <p:sp>
        <p:nvSpPr>
          <p:cNvPr id="2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0177" y="2604816"/>
            <a:ext cx="14383646" cy="10284368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Line"/>
          <p:cNvSpPr/>
          <p:nvPr/>
        </p:nvSpPr>
        <p:spPr>
          <a:xfrm>
            <a:off x="8283999" y="4160237"/>
            <a:ext cx="9473096" cy="1"/>
          </a:xfrm>
          <a:prstGeom prst="line">
            <a:avLst/>
          </a:prstGeom>
          <a:ln w="50800">
            <a:solidFill>
              <a:srgbClr val="FF2600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39" name="Line" descr="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1259" y="10302133"/>
            <a:ext cx="7097602" cy="76201"/>
          </a:xfrm>
          <a:prstGeom prst="rect">
            <a:avLst/>
          </a:prstGeom>
        </p:spPr>
      </p:pic>
      <p:pic>
        <p:nvPicPr>
          <p:cNvPr id="241" name="Line" descr="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25660" y="7581899"/>
            <a:ext cx="7097602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2"/>
      <p:bldP build="whole" bldLvl="1" animBg="1" rev="0" advAuto="0" spid="23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etting…"/>
          <p:cNvSpPr txBox="1"/>
          <p:nvPr>
            <p:ph type="body" sz="half" idx="1"/>
          </p:nvPr>
        </p:nvSpPr>
        <p:spPr>
          <a:xfrm>
            <a:off x="482206" y="2604744"/>
            <a:ext cx="10902674" cy="10284367"/>
          </a:xfrm>
          <a:prstGeom prst="rect">
            <a:avLst/>
          </a:prstGeom>
        </p:spPr>
        <p:txBody>
          <a:bodyPr/>
          <a:lstStyle/>
          <a:p>
            <a:pPr/>
            <a:r>
              <a:t>Setting</a:t>
            </a:r>
          </a:p>
          <a:p>
            <a:pPr lvl="1"/>
            <a:r>
              <a:t>100,000 attacker-victim pairs</a:t>
            </a:r>
          </a:p>
          <a:p>
            <a:pPr lvl="1"/>
            <a:r>
              <a:t>Announcement filtering prob. = 1%</a:t>
            </a:r>
          </a:p>
          <a:p>
            <a:pPr lvl="1"/>
            <a:r>
              <a:t>Attribute discarding prob. = 2%</a:t>
            </a:r>
          </a:p>
        </p:txBody>
      </p:sp>
      <p:sp>
        <p:nvSpPr>
          <p:cNvPr id="245" name="Reli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Reliability</a:t>
            </a:r>
          </a:p>
        </p:txBody>
      </p:sp>
      <p:sp>
        <p:nvSpPr>
          <p:cNvPr id="2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5058" t="0" r="0" b="0"/>
          <a:stretch>
            <a:fillRect/>
          </a:stretch>
        </p:blipFill>
        <p:spPr>
          <a:xfrm>
            <a:off x="11391271" y="2604816"/>
            <a:ext cx="12744662" cy="10284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Line" descr="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18955549" y="6299684"/>
            <a:ext cx="6000236" cy="76201"/>
          </a:xfrm>
          <a:prstGeom prst="rect">
            <a:avLst/>
          </a:prstGeom>
        </p:spPr>
      </p:pic>
      <p:sp>
        <p:nvSpPr>
          <p:cNvPr id="250" name="Line"/>
          <p:cNvSpPr/>
          <p:nvPr/>
        </p:nvSpPr>
        <p:spPr>
          <a:xfrm flipH="1" flipV="1">
            <a:off x="13050939" y="3634449"/>
            <a:ext cx="10080932" cy="1"/>
          </a:xfrm>
          <a:prstGeom prst="line">
            <a:avLst/>
          </a:prstGeom>
          <a:ln w="76200">
            <a:solidFill>
              <a:schemeClr val="accent5">
                <a:hueOff val="-82419"/>
                <a:satOff val="-9513"/>
                <a:lumOff val="-16343"/>
              </a:schemeClr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1" name="0.97"/>
          <p:cNvSpPr txBox="1"/>
          <p:nvPr/>
        </p:nvSpPr>
        <p:spPr>
          <a:xfrm>
            <a:off x="13180267" y="2838750"/>
            <a:ext cx="85572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0.97</a:t>
            </a:r>
          </a:p>
        </p:txBody>
      </p:sp>
      <p:pic>
        <p:nvPicPr>
          <p:cNvPr id="252" name="Line" descr="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13037997" y="4077151"/>
            <a:ext cx="10106816" cy="76201"/>
          </a:xfrm>
          <a:prstGeom prst="rect">
            <a:avLst/>
          </a:prstGeom>
        </p:spPr>
      </p:pic>
      <p:sp>
        <p:nvSpPr>
          <p:cNvPr id="254" name="0.82"/>
          <p:cNvSpPr txBox="1"/>
          <p:nvPr/>
        </p:nvSpPr>
        <p:spPr>
          <a:xfrm>
            <a:off x="13180267" y="4160610"/>
            <a:ext cx="85572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0.82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4"/>
      <p:bldP build="whole" bldLvl="1" animBg="1" rev="0" advAuto="0" spid="251" grpId="2"/>
      <p:bldP build="whole" bldLvl="1" animBg="1" rev="0" advAuto="0" spid="248" grpId="3"/>
      <p:bldP build="whole" bldLvl="1" animBg="1" rev="0" advAuto="0" spid="250" grpId="1"/>
      <p:bldP build="whole" bldLvl="1" animBg="1" rev="0" advAuto="0" spid="254" grpId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onclu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  <p:sp>
        <p:nvSpPr>
          <p:cNvPr id="257" name="Present DISCO, a system for certifying ownership of IP address block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 DISCO, a system for certifying ownership of IP address blocks</a:t>
            </a:r>
          </a:p>
          <a:p>
            <a:pPr lvl="1"/>
            <a:r>
              <a:t>provide substantial security benefits</a:t>
            </a:r>
          </a:p>
          <a:p>
            <a:pPr lvl="1"/>
            <a:r>
              <a:t>circumvent the obstacles to adoption facing RPKI and ROV. </a:t>
            </a:r>
          </a:p>
          <a:p>
            <a:pPr/>
          </a:p>
          <a:p>
            <a:pPr/>
            <a:r>
              <a:t>Evaluate the security and deployability of DISCO</a:t>
            </a:r>
          </a:p>
          <a:p>
            <a:pPr lvl="1"/>
            <a:r>
              <a:t>live experiments using the PEERING platform</a:t>
            </a:r>
          </a:p>
          <a:p>
            <a:pPr lvl="1"/>
            <a:r>
              <a:t>extensive simulations on empirically-derived datasets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hank yo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Back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An attacker announces that it originates a prefix that has not been allocated to 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 attacker announces that it originates a prefix that has not been allocated to it</a:t>
            </a:r>
          </a:p>
        </p:txBody>
      </p:sp>
      <p:sp>
        <p:nvSpPr>
          <p:cNvPr id="265" name="Line"/>
          <p:cNvSpPr/>
          <p:nvPr/>
        </p:nvSpPr>
        <p:spPr>
          <a:xfrm>
            <a:off x="15857542" y="5915476"/>
            <a:ext cx="50466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6" name="Line"/>
          <p:cNvSpPr/>
          <p:nvPr/>
        </p:nvSpPr>
        <p:spPr>
          <a:xfrm>
            <a:off x="15730541" y="6224255"/>
            <a:ext cx="1" cy="415169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7" name="Line"/>
          <p:cNvSpPr/>
          <p:nvPr/>
        </p:nvSpPr>
        <p:spPr>
          <a:xfrm>
            <a:off x="16178019" y="6097255"/>
            <a:ext cx="4405694" cy="440569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8" name="Line"/>
          <p:cNvSpPr/>
          <p:nvPr/>
        </p:nvSpPr>
        <p:spPr>
          <a:xfrm>
            <a:off x="16305018" y="10375948"/>
            <a:ext cx="415169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9" name="Line"/>
          <p:cNvSpPr/>
          <p:nvPr/>
        </p:nvSpPr>
        <p:spPr>
          <a:xfrm>
            <a:off x="10598519" y="8545737"/>
            <a:ext cx="4743873" cy="182100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0" name="Line"/>
          <p:cNvSpPr/>
          <p:nvPr/>
        </p:nvSpPr>
        <p:spPr>
          <a:xfrm flipV="1">
            <a:off x="10984060" y="5984922"/>
            <a:ext cx="3972791" cy="185254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1" name="Prefix Hij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Prefix Hijack</a:t>
            </a:r>
          </a:p>
        </p:txBody>
      </p:sp>
      <p:sp>
        <p:nvSpPr>
          <p:cNvPr id="2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79" name="Group"/>
          <p:cNvGrpSpPr/>
          <p:nvPr/>
        </p:nvGrpSpPr>
        <p:grpSpPr>
          <a:xfrm>
            <a:off x="9423454" y="7449140"/>
            <a:ext cx="2092459" cy="1775245"/>
            <a:chOff x="0" y="0"/>
            <a:chExt cx="2092458" cy="1775243"/>
          </a:xfrm>
        </p:grpSpPr>
        <p:sp>
          <p:nvSpPr>
            <p:cNvPr id="273" name="Oval"/>
            <p:cNvSpPr/>
            <p:nvPr/>
          </p:nvSpPr>
          <p:spPr>
            <a:xfrm>
              <a:off x="477888" y="0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74" name="Oval"/>
            <p:cNvSpPr/>
            <p:nvPr/>
          </p:nvSpPr>
          <p:spPr>
            <a:xfrm>
              <a:off x="1108396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75" name="Oval"/>
            <p:cNvSpPr/>
            <p:nvPr/>
          </p:nvSpPr>
          <p:spPr>
            <a:xfrm>
              <a:off x="477888" y="717948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76" name="Oval"/>
            <p:cNvSpPr/>
            <p:nvPr/>
          </p:nvSpPr>
          <p:spPr>
            <a:xfrm>
              <a:off x="0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77" name="Oval"/>
            <p:cNvSpPr/>
            <p:nvPr/>
          </p:nvSpPr>
          <p:spPr>
            <a:xfrm>
              <a:off x="0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78" name="Oval"/>
            <p:cNvSpPr/>
            <p:nvPr/>
          </p:nvSpPr>
          <p:spPr>
            <a:xfrm>
              <a:off x="1108396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80" name="AS 3"/>
          <p:cNvSpPr txBox="1"/>
          <p:nvPr/>
        </p:nvSpPr>
        <p:spPr>
          <a:xfrm>
            <a:off x="9861861" y="7982180"/>
            <a:ext cx="1215645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AS 3</a:t>
            </a:r>
          </a:p>
        </p:txBody>
      </p:sp>
      <p:grpSp>
        <p:nvGrpSpPr>
          <p:cNvPr id="287" name="Group"/>
          <p:cNvGrpSpPr/>
          <p:nvPr/>
        </p:nvGrpSpPr>
        <p:grpSpPr>
          <a:xfrm>
            <a:off x="14752533" y="5177341"/>
            <a:ext cx="2092460" cy="1775244"/>
            <a:chOff x="0" y="0"/>
            <a:chExt cx="2092458" cy="1775243"/>
          </a:xfrm>
        </p:grpSpPr>
        <p:sp>
          <p:nvSpPr>
            <p:cNvPr id="281" name="Oval"/>
            <p:cNvSpPr/>
            <p:nvPr/>
          </p:nvSpPr>
          <p:spPr>
            <a:xfrm>
              <a:off x="477888" y="0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82" name="Oval"/>
            <p:cNvSpPr/>
            <p:nvPr/>
          </p:nvSpPr>
          <p:spPr>
            <a:xfrm>
              <a:off x="1108396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83" name="Oval"/>
            <p:cNvSpPr/>
            <p:nvPr/>
          </p:nvSpPr>
          <p:spPr>
            <a:xfrm>
              <a:off x="477888" y="717948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84" name="Oval"/>
            <p:cNvSpPr/>
            <p:nvPr/>
          </p:nvSpPr>
          <p:spPr>
            <a:xfrm>
              <a:off x="0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85" name="Oval"/>
            <p:cNvSpPr/>
            <p:nvPr/>
          </p:nvSpPr>
          <p:spPr>
            <a:xfrm>
              <a:off x="0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86" name="Oval"/>
            <p:cNvSpPr/>
            <p:nvPr/>
          </p:nvSpPr>
          <p:spPr>
            <a:xfrm>
              <a:off x="1108396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88" name="AS 2"/>
          <p:cNvSpPr txBox="1"/>
          <p:nvPr/>
        </p:nvSpPr>
        <p:spPr>
          <a:xfrm>
            <a:off x="15190940" y="5710380"/>
            <a:ext cx="12156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AS 2</a:t>
            </a:r>
          </a:p>
        </p:txBody>
      </p:sp>
      <p:grpSp>
        <p:nvGrpSpPr>
          <p:cNvPr id="295" name="Group"/>
          <p:cNvGrpSpPr/>
          <p:nvPr/>
        </p:nvGrpSpPr>
        <p:grpSpPr>
          <a:xfrm>
            <a:off x="19795270" y="5177341"/>
            <a:ext cx="2092460" cy="1775244"/>
            <a:chOff x="0" y="0"/>
            <a:chExt cx="2092458" cy="1775243"/>
          </a:xfrm>
        </p:grpSpPr>
        <p:sp>
          <p:nvSpPr>
            <p:cNvPr id="289" name="Oval"/>
            <p:cNvSpPr/>
            <p:nvPr/>
          </p:nvSpPr>
          <p:spPr>
            <a:xfrm>
              <a:off x="477888" y="0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0" name="Oval"/>
            <p:cNvSpPr/>
            <p:nvPr/>
          </p:nvSpPr>
          <p:spPr>
            <a:xfrm>
              <a:off x="1108396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1" name="Oval"/>
            <p:cNvSpPr/>
            <p:nvPr/>
          </p:nvSpPr>
          <p:spPr>
            <a:xfrm>
              <a:off x="477888" y="717948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2" name="Oval"/>
            <p:cNvSpPr/>
            <p:nvPr/>
          </p:nvSpPr>
          <p:spPr>
            <a:xfrm>
              <a:off x="0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3" name="Oval"/>
            <p:cNvSpPr/>
            <p:nvPr/>
          </p:nvSpPr>
          <p:spPr>
            <a:xfrm>
              <a:off x="0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4" name="Oval"/>
            <p:cNvSpPr/>
            <p:nvPr/>
          </p:nvSpPr>
          <p:spPr>
            <a:xfrm>
              <a:off x="1108396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96" name="AS 1"/>
          <p:cNvSpPr txBox="1"/>
          <p:nvPr/>
        </p:nvSpPr>
        <p:spPr>
          <a:xfrm>
            <a:off x="20233677" y="5710380"/>
            <a:ext cx="12156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AS 1</a:t>
            </a:r>
          </a:p>
        </p:txBody>
      </p:sp>
      <p:grpSp>
        <p:nvGrpSpPr>
          <p:cNvPr id="303" name="Group"/>
          <p:cNvGrpSpPr/>
          <p:nvPr/>
        </p:nvGrpSpPr>
        <p:grpSpPr>
          <a:xfrm>
            <a:off x="14752533" y="9488326"/>
            <a:ext cx="2092460" cy="1775244"/>
            <a:chOff x="0" y="0"/>
            <a:chExt cx="2092458" cy="1775243"/>
          </a:xfrm>
        </p:grpSpPr>
        <p:sp>
          <p:nvSpPr>
            <p:cNvPr id="297" name="Oval"/>
            <p:cNvSpPr/>
            <p:nvPr/>
          </p:nvSpPr>
          <p:spPr>
            <a:xfrm>
              <a:off x="477888" y="0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8" name="Oval"/>
            <p:cNvSpPr/>
            <p:nvPr/>
          </p:nvSpPr>
          <p:spPr>
            <a:xfrm>
              <a:off x="1108396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9" name="Oval"/>
            <p:cNvSpPr/>
            <p:nvPr/>
          </p:nvSpPr>
          <p:spPr>
            <a:xfrm>
              <a:off x="477888" y="717948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0" name="Oval"/>
            <p:cNvSpPr/>
            <p:nvPr/>
          </p:nvSpPr>
          <p:spPr>
            <a:xfrm>
              <a:off x="0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1" name="Oval"/>
            <p:cNvSpPr/>
            <p:nvPr/>
          </p:nvSpPr>
          <p:spPr>
            <a:xfrm>
              <a:off x="0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2" name="Oval"/>
            <p:cNvSpPr/>
            <p:nvPr/>
          </p:nvSpPr>
          <p:spPr>
            <a:xfrm>
              <a:off x="1108396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04" name="AS 4"/>
          <p:cNvSpPr txBox="1"/>
          <p:nvPr/>
        </p:nvSpPr>
        <p:spPr>
          <a:xfrm>
            <a:off x="15190940" y="10021365"/>
            <a:ext cx="12156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AS 4</a:t>
            </a:r>
          </a:p>
        </p:txBody>
      </p:sp>
      <p:grpSp>
        <p:nvGrpSpPr>
          <p:cNvPr id="311" name="Group"/>
          <p:cNvGrpSpPr/>
          <p:nvPr/>
        </p:nvGrpSpPr>
        <p:grpSpPr>
          <a:xfrm>
            <a:off x="19795270" y="9488326"/>
            <a:ext cx="2092460" cy="1775244"/>
            <a:chOff x="0" y="0"/>
            <a:chExt cx="2092458" cy="1775243"/>
          </a:xfrm>
        </p:grpSpPr>
        <p:sp>
          <p:nvSpPr>
            <p:cNvPr id="305" name="Oval"/>
            <p:cNvSpPr/>
            <p:nvPr/>
          </p:nvSpPr>
          <p:spPr>
            <a:xfrm>
              <a:off x="477888" y="0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6" name="Oval"/>
            <p:cNvSpPr/>
            <p:nvPr/>
          </p:nvSpPr>
          <p:spPr>
            <a:xfrm>
              <a:off x="1108396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7" name="Oval"/>
            <p:cNvSpPr/>
            <p:nvPr/>
          </p:nvSpPr>
          <p:spPr>
            <a:xfrm>
              <a:off x="477888" y="717948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8" name="Oval"/>
            <p:cNvSpPr/>
            <p:nvPr/>
          </p:nvSpPr>
          <p:spPr>
            <a:xfrm>
              <a:off x="0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9" name="Oval"/>
            <p:cNvSpPr/>
            <p:nvPr/>
          </p:nvSpPr>
          <p:spPr>
            <a:xfrm>
              <a:off x="0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10" name="Oval"/>
            <p:cNvSpPr/>
            <p:nvPr/>
          </p:nvSpPr>
          <p:spPr>
            <a:xfrm>
              <a:off x="1108396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12" name="AS 5"/>
          <p:cNvSpPr txBox="1"/>
          <p:nvPr/>
        </p:nvSpPr>
        <p:spPr>
          <a:xfrm>
            <a:off x="20233677" y="10021365"/>
            <a:ext cx="12156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AS 5</a:t>
            </a:r>
          </a:p>
        </p:txBody>
      </p:sp>
      <p:sp>
        <p:nvSpPr>
          <p:cNvPr id="313" name="P=147.46.0.0/16…"/>
          <p:cNvSpPr txBox="1"/>
          <p:nvPr/>
        </p:nvSpPr>
        <p:spPr>
          <a:xfrm>
            <a:off x="20067805" y="4055305"/>
            <a:ext cx="3190114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P=147.46.0.0/16</a:t>
            </a:r>
          </a:p>
          <a:p>
            <a:pPr/>
            <a:r>
              <a:t>allocated to AS 1</a:t>
            </a:r>
          </a:p>
        </p:txBody>
      </p:sp>
      <p:grpSp>
        <p:nvGrpSpPr>
          <p:cNvPr id="316" name="Group"/>
          <p:cNvGrpSpPr/>
          <p:nvPr/>
        </p:nvGrpSpPr>
        <p:grpSpPr>
          <a:xfrm>
            <a:off x="17248283" y="7210248"/>
            <a:ext cx="3516398" cy="1720867"/>
            <a:chOff x="0" y="0"/>
            <a:chExt cx="3516396" cy="1720865"/>
          </a:xfrm>
        </p:grpSpPr>
        <p:sp>
          <p:nvSpPr>
            <p:cNvPr id="314" name="Prefix: P…"/>
            <p:cNvSpPr/>
            <p:nvPr/>
          </p:nvSpPr>
          <p:spPr>
            <a:xfrm>
              <a:off x="1168819" y="0"/>
              <a:ext cx="2347578" cy="1073504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</a:t>
              </a:r>
              <a:r>
                <a:rPr>
                  <a:solidFill>
                    <a:srgbClr val="FF2600"/>
                  </a:solidFill>
                </a:rPr>
                <a:t>5</a:t>
              </a:r>
            </a:p>
          </p:txBody>
        </p:sp>
        <p:sp>
          <p:nvSpPr>
            <p:cNvPr id="315" name="Line"/>
            <p:cNvSpPr/>
            <p:nvPr/>
          </p:nvSpPr>
          <p:spPr>
            <a:xfrm flipH="1" flipV="1">
              <a:off x="0" y="514202"/>
              <a:ext cx="1206664" cy="1206664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319" name="Group"/>
          <p:cNvGrpSpPr/>
          <p:nvPr/>
        </p:nvGrpSpPr>
        <p:grpSpPr>
          <a:xfrm>
            <a:off x="17207076" y="10086375"/>
            <a:ext cx="2347579" cy="1684556"/>
            <a:chOff x="0" y="0"/>
            <a:chExt cx="2347577" cy="1684554"/>
          </a:xfrm>
        </p:grpSpPr>
        <p:sp>
          <p:nvSpPr>
            <p:cNvPr id="317" name="Prefix: P…"/>
            <p:cNvSpPr/>
            <p:nvPr/>
          </p:nvSpPr>
          <p:spPr>
            <a:xfrm>
              <a:off x="0" y="611051"/>
              <a:ext cx="2347578" cy="1073504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</a:t>
              </a:r>
              <a:r>
                <a:rPr>
                  <a:solidFill>
                    <a:srgbClr val="FF2600"/>
                  </a:solidFill>
                </a:rPr>
                <a:t>5</a:t>
              </a:r>
            </a:p>
          </p:txBody>
        </p:sp>
        <p:sp>
          <p:nvSpPr>
            <p:cNvPr id="318" name="Line"/>
            <p:cNvSpPr/>
            <p:nvPr/>
          </p:nvSpPr>
          <p:spPr>
            <a:xfrm flipH="1" flipV="1">
              <a:off x="281537" y="-1"/>
              <a:ext cx="1784503" cy="1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322" name="Group"/>
          <p:cNvGrpSpPr/>
          <p:nvPr/>
        </p:nvGrpSpPr>
        <p:grpSpPr>
          <a:xfrm>
            <a:off x="17360036" y="4643773"/>
            <a:ext cx="2041660" cy="1551182"/>
            <a:chOff x="0" y="0"/>
            <a:chExt cx="2041658" cy="1551180"/>
          </a:xfrm>
        </p:grpSpPr>
        <p:sp>
          <p:nvSpPr>
            <p:cNvPr id="320" name="Prefix: P…"/>
            <p:cNvSpPr/>
            <p:nvPr/>
          </p:nvSpPr>
          <p:spPr>
            <a:xfrm>
              <a:off x="0" y="0"/>
              <a:ext cx="2041659" cy="1073504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0096F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1</a:t>
              </a:r>
            </a:p>
          </p:txBody>
        </p:sp>
        <p:sp>
          <p:nvSpPr>
            <p:cNvPr id="321" name="Line"/>
            <p:cNvSpPr/>
            <p:nvPr/>
          </p:nvSpPr>
          <p:spPr>
            <a:xfrm flipH="1" flipV="1">
              <a:off x="67843" y="1551180"/>
              <a:ext cx="1784503" cy="1"/>
            </a:xfrm>
            <a:prstGeom prst="line">
              <a:avLst/>
            </a:prstGeom>
            <a:noFill/>
            <a:ln w="50800" cap="flat">
              <a:solidFill>
                <a:srgbClr val="0096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325" name="Group"/>
          <p:cNvGrpSpPr/>
          <p:nvPr/>
        </p:nvGrpSpPr>
        <p:grpSpPr>
          <a:xfrm>
            <a:off x="13208308" y="7232030"/>
            <a:ext cx="2750593" cy="1541765"/>
            <a:chOff x="0" y="0"/>
            <a:chExt cx="2750592" cy="1541763"/>
          </a:xfrm>
        </p:grpSpPr>
        <p:sp>
          <p:nvSpPr>
            <p:cNvPr id="323" name="Prefix: P…"/>
            <p:cNvSpPr/>
            <p:nvPr/>
          </p:nvSpPr>
          <p:spPr>
            <a:xfrm>
              <a:off x="0" y="234130"/>
              <a:ext cx="2347578" cy="1073504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4-</a:t>
              </a:r>
              <a:r>
                <a:rPr>
                  <a:solidFill>
                    <a:srgbClr val="FF2600"/>
                  </a:solidFill>
                </a:rPr>
                <a:t>5</a:t>
              </a:r>
            </a:p>
          </p:txBody>
        </p:sp>
        <p:sp>
          <p:nvSpPr>
            <p:cNvPr id="324" name="Line"/>
            <p:cNvSpPr/>
            <p:nvPr/>
          </p:nvSpPr>
          <p:spPr>
            <a:xfrm flipV="1">
              <a:off x="2750592" y="-1"/>
              <a:ext cx="1" cy="1541765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328" name="Group"/>
          <p:cNvGrpSpPr/>
          <p:nvPr/>
        </p:nvGrpSpPr>
        <p:grpSpPr>
          <a:xfrm>
            <a:off x="11018211" y="5378724"/>
            <a:ext cx="3001000" cy="2063300"/>
            <a:chOff x="0" y="0"/>
            <a:chExt cx="3000999" cy="2063298"/>
          </a:xfrm>
        </p:grpSpPr>
        <p:sp>
          <p:nvSpPr>
            <p:cNvPr id="326" name="Prefix: P…"/>
            <p:cNvSpPr/>
            <p:nvPr/>
          </p:nvSpPr>
          <p:spPr>
            <a:xfrm>
              <a:off x="0" y="0"/>
              <a:ext cx="2347578" cy="1073504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0096F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2-1</a:t>
              </a:r>
            </a:p>
          </p:txBody>
        </p:sp>
        <p:sp>
          <p:nvSpPr>
            <p:cNvPr id="327" name="Line"/>
            <p:cNvSpPr/>
            <p:nvPr/>
          </p:nvSpPr>
          <p:spPr>
            <a:xfrm flipH="1">
              <a:off x="1454403" y="1342108"/>
              <a:ext cx="1546597" cy="721191"/>
            </a:xfrm>
            <a:prstGeom prst="line">
              <a:avLst/>
            </a:prstGeom>
            <a:noFill/>
            <a:ln w="50800" cap="flat">
              <a:solidFill>
                <a:srgbClr val="0096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331" name="Group"/>
          <p:cNvGrpSpPr/>
          <p:nvPr/>
        </p:nvGrpSpPr>
        <p:grpSpPr>
          <a:xfrm>
            <a:off x="11018211" y="8922251"/>
            <a:ext cx="2828408" cy="2009190"/>
            <a:chOff x="0" y="0"/>
            <a:chExt cx="2828407" cy="2009189"/>
          </a:xfrm>
        </p:grpSpPr>
        <p:sp>
          <p:nvSpPr>
            <p:cNvPr id="329" name="Prefix: P…"/>
            <p:cNvSpPr/>
            <p:nvPr/>
          </p:nvSpPr>
          <p:spPr>
            <a:xfrm>
              <a:off x="0" y="935685"/>
              <a:ext cx="2347578" cy="1073505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4-</a:t>
              </a:r>
              <a:r>
                <a:rPr>
                  <a:solidFill>
                    <a:srgbClr val="FF2600"/>
                  </a:solidFill>
                </a:rPr>
                <a:t>5</a:t>
              </a:r>
            </a:p>
          </p:txBody>
        </p:sp>
        <p:sp>
          <p:nvSpPr>
            <p:cNvPr id="330" name="Line"/>
            <p:cNvSpPr/>
            <p:nvPr/>
          </p:nvSpPr>
          <p:spPr>
            <a:xfrm flipH="1" flipV="1">
              <a:off x="1389047" y="-1"/>
              <a:ext cx="1439361" cy="552520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pic>
        <p:nvPicPr>
          <p:cNvPr id="332" name="monster.png" descr="mons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47326" y="9040702"/>
            <a:ext cx="831074" cy="8310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5" name="Group"/>
          <p:cNvGrpSpPr/>
          <p:nvPr/>
        </p:nvGrpSpPr>
        <p:grpSpPr>
          <a:xfrm>
            <a:off x="7078767" y="9272567"/>
            <a:ext cx="3021921" cy="2779621"/>
            <a:chOff x="25400" y="25400"/>
            <a:chExt cx="3021920" cy="2779619"/>
          </a:xfrm>
        </p:grpSpPr>
        <p:graphicFrame>
          <p:nvGraphicFramePr>
            <p:cNvPr id="333" name="Table"/>
            <p:cNvGraphicFramePr/>
            <p:nvPr/>
          </p:nvGraphicFramePr>
          <p:xfrm>
            <a:off x="25400" y="25400"/>
            <a:ext cx="3021921" cy="1775244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1" rtl="0">
                  <a:tableStyleId>{4C3C2611-4C71-4FC5-86AE-919BDF0F9419}</a:tableStyleId>
                </a:tblPr>
                <a:tblGrid>
                  <a:gridCol w="1092200"/>
                  <a:gridCol w="1460500"/>
                </a:tblGrid>
                <a:tr h="535785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2800">
                            <a:solidFill>
                              <a:srgbClr val="FFFFFF"/>
                            </a:solidFill>
                          </a:rPr>
                          <a:t>Prefix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T w="127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2800">
                            <a:solidFill>
                              <a:srgbClr val="FFFFFF"/>
                            </a:solidFill>
                          </a:rPr>
                          <a:t>AS Path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</a:tr>
                <a:tr h="518971"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…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…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000000"/>
                        </a:solidFill>
                        <a:miter lim="400000"/>
                      </a:lnR>
                    </a:tcPr>
                  </a:tc>
                </a:tr>
                <a:tr h="512621"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P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2800"/>
                        </a:pPr>
                        <a:r>
                          <a:t>4-</a:t>
                        </a:r>
                        <a:r>
                          <a:rPr>
                            <a:solidFill>
                              <a:srgbClr val="FF2600"/>
                            </a:solidFill>
                          </a:rPr>
                          <a:t>5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000000"/>
                        </a:solidFill>
                        <a:miter lim="400000"/>
                      </a:lnR>
                    </a:tcPr>
                  </a:tc>
                </a:tr>
                <a:tr h="518971"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…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B w="127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…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000000"/>
                        </a:solidFill>
                        <a:miter lim="400000"/>
                      </a:lnR>
                      <a:lnB w="127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</a:tbl>
            </a:graphicData>
          </a:graphic>
        </p:graphicFrame>
        <p:sp>
          <p:nvSpPr>
            <p:cNvPr id="334" name="RIB of AS 3"/>
            <p:cNvSpPr txBox="1"/>
            <p:nvPr/>
          </p:nvSpPr>
          <p:spPr>
            <a:xfrm>
              <a:off x="151314" y="2244571"/>
              <a:ext cx="2167510" cy="560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RIB of AS 3</a:t>
              </a:r>
            </a:p>
          </p:txBody>
        </p:sp>
      </p:grpSp>
      <p:grpSp>
        <p:nvGrpSpPr>
          <p:cNvPr id="338" name="Group"/>
          <p:cNvGrpSpPr/>
          <p:nvPr/>
        </p:nvGrpSpPr>
        <p:grpSpPr>
          <a:xfrm>
            <a:off x="11023599" y="8382000"/>
            <a:ext cx="9415138" cy="2650332"/>
            <a:chOff x="0" y="0"/>
            <a:chExt cx="9415136" cy="2650331"/>
          </a:xfrm>
        </p:grpSpPr>
        <p:sp>
          <p:nvSpPr>
            <p:cNvPr id="336" name="Arrow"/>
            <p:cNvSpPr/>
            <p:nvPr/>
          </p:nvSpPr>
          <p:spPr>
            <a:xfrm>
              <a:off x="4793791" y="1380331"/>
              <a:ext cx="4621346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7" name="Rectangle"/>
            <p:cNvSpPr/>
            <p:nvPr/>
          </p:nvSpPr>
          <p:spPr>
            <a:xfrm rot="1260000">
              <a:off x="-98339" y="907912"/>
              <a:ext cx="5141837" cy="404170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pic>
        <p:nvPicPr>
          <p:cNvPr id="339" name="Oval" descr="Ov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10474498" y="4893117"/>
            <a:ext cx="3435004" cy="2063299"/>
          </a:xfrm>
          <a:prstGeom prst="rect">
            <a:avLst/>
          </a:prstGeom>
        </p:spPr>
      </p:pic>
      <p:pic>
        <p:nvPicPr>
          <p:cNvPr id="341" name="Oval" descr="Ov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10487198" y="9344298"/>
            <a:ext cx="3435004" cy="2063300"/>
          </a:xfrm>
          <a:prstGeom prst="rect">
            <a:avLst/>
          </a:prstGeom>
        </p:spPr>
      </p:pic>
      <p:sp>
        <p:nvSpPr>
          <p:cNvPr id="343" name="Consequences of hijacking…"/>
          <p:cNvSpPr txBox="1"/>
          <p:nvPr/>
        </p:nvSpPr>
        <p:spPr>
          <a:xfrm>
            <a:off x="701224" y="5710380"/>
            <a:ext cx="22981552" cy="711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35000" indent="-635000" algn="l">
              <a:spcBef>
                <a:spcPts val="1500"/>
              </a:spcBef>
              <a:buSzPct val="125000"/>
              <a:buChar char="•"/>
              <a:defRPr b="0" sz="6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Consequences of hijacking</a:t>
            </a:r>
          </a:p>
          <a:p>
            <a:pPr lvl="1" marL="1270000" indent="-635000" algn="l">
              <a:spcBef>
                <a:spcPts val="1200"/>
              </a:spcBef>
              <a:buSzPct val="125000"/>
              <a:buChar char="•"/>
              <a:defRPr b="0" sz="4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Black-holing (DoS)</a:t>
            </a:r>
          </a:p>
          <a:p>
            <a:pPr lvl="1" marL="1270000" indent="-635000" algn="l">
              <a:spcBef>
                <a:spcPts val="1200"/>
              </a:spcBef>
              <a:buSzPct val="125000"/>
              <a:buChar char="•"/>
              <a:defRPr b="0" sz="4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Traffic sniffing</a:t>
            </a:r>
          </a:p>
          <a:p>
            <a:pPr lvl="1" marL="1270000" indent="-635000" algn="l">
              <a:spcBef>
                <a:spcPts val="1200"/>
              </a:spcBef>
              <a:buSzPct val="125000"/>
              <a:buChar char="•"/>
              <a:defRPr b="0" sz="4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Impersonation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An attacker announces that it originates a sub-prefix that has not been allocated to 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 attacker announces that it originates a sub-prefix that has not been allocated to it</a:t>
            </a:r>
          </a:p>
        </p:txBody>
      </p:sp>
      <p:sp>
        <p:nvSpPr>
          <p:cNvPr id="346" name="Line"/>
          <p:cNvSpPr/>
          <p:nvPr/>
        </p:nvSpPr>
        <p:spPr>
          <a:xfrm>
            <a:off x="15857542" y="5915476"/>
            <a:ext cx="50466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7" name="Line"/>
          <p:cNvSpPr/>
          <p:nvPr/>
        </p:nvSpPr>
        <p:spPr>
          <a:xfrm>
            <a:off x="15730541" y="6224255"/>
            <a:ext cx="1" cy="415169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8" name="Line"/>
          <p:cNvSpPr/>
          <p:nvPr/>
        </p:nvSpPr>
        <p:spPr>
          <a:xfrm>
            <a:off x="16178019" y="6097255"/>
            <a:ext cx="4405694" cy="440569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9" name="Line"/>
          <p:cNvSpPr/>
          <p:nvPr/>
        </p:nvSpPr>
        <p:spPr>
          <a:xfrm>
            <a:off x="16305018" y="10375948"/>
            <a:ext cx="415169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0" name="Line"/>
          <p:cNvSpPr/>
          <p:nvPr/>
        </p:nvSpPr>
        <p:spPr>
          <a:xfrm>
            <a:off x="10598519" y="8545737"/>
            <a:ext cx="4743873" cy="182100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1" name="Line"/>
          <p:cNvSpPr/>
          <p:nvPr/>
        </p:nvSpPr>
        <p:spPr>
          <a:xfrm flipV="1">
            <a:off x="10984060" y="5984922"/>
            <a:ext cx="3972791" cy="185254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2" name="Sub-Prefix Hij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Sub-Prefix Hijack</a:t>
            </a:r>
          </a:p>
        </p:txBody>
      </p:sp>
      <p:sp>
        <p:nvSpPr>
          <p:cNvPr id="3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60" name="Group"/>
          <p:cNvGrpSpPr/>
          <p:nvPr/>
        </p:nvGrpSpPr>
        <p:grpSpPr>
          <a:xfrm>
            <a:off x="9423454" y="7449140"/>
            <a:ext cx="2092459" cy="1775245"/>
            <a:chOff x="0" y="0"/>
            <a:chExt cx="2092458" cy="1775243"/>
          </a:xfrm>
        </p:grpSpPr>
        <p:sp>
          <p:nvSpPr>
            <p:cNvPr id="354" name="Oval"/>
            <p:cNvSpPr/>
            <p:nvPr/>
          </p:nvSpPr>
          <p:spPr>
            <a:xfrm>
              <a:off x="477888" y="0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55" name="Oval"/>
            <p:cNvSpPr/>
            <p:nvPr/>
          </p:nvSpPr>
          <p:spPr>
            <a:xfrm>
              <a:off x="1108396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56" name="Oval"/>
            <p:cNvSpPr/>
            <p:nvPr/>
          </p:nvSpPr>
          <p:spPr>
            <a:xfrm>
              <a:off x="477888" y="717948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57" name="Oval"/>
            <p:cNvSpPr/>
            <p:nvPr/>
          </p:nvSpPr>
          <p:spPr>
            <a:xfrm>
              <a:off x="0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58" name="Oval"/>
            <p:cNvSpPr/>
            <p:nvPr/>
          </p:nvSpPr>
          <p:spPr>
            <a:xfrm>
              <a:off x="0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59" name="Oval"/>
            <p:cNvSpPr/>
            <p:nvPr/>
          </p:nvSpPr>
          <p:spPr>
            <a:xfrm>
              <a:off x="1108396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61" name="AS 3"/>
          <p:cNvSpPr txBox="1"/>
          <p:nvPr/>
        </p:nvSpPr>
        <p:spPr>
          <a:xfrm>
            <a:off x="9861861" y="7982180"/>
            <a:ext cx="1215645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AS 3</a:t>
            </a:r>
          </a:p>
        </p:txBody>
      </p:sp>
      <p:grpSp>
        <p:nvGrpSpPr>
          <p:cNvPr id="368" name="Group"/>
          <p:cNvGrpSpPr/>
          <p:nvPr/>
        </p:nvGrpSpPr>
        <p:grpSpPr>
          <a:xfrm>
            <a:off x="14752533" y="5177341"/>
            <a:ext cx="2092460" cy="1775244"/>
            <a:chOff x="0" y="0"/>
            <a:chExt cx="2092458" cy="1775243"/>
          </a:xfrm>
        </p:grpSpPr>
        <p:sp>
          <p:nvSpPr>
            <p:cNvPr id="362" name="Oval"/>
            <p:cNvSpPr/>
            <p:nvPr/>
          </p:nvSpPr>
          <p:spPr>
            <a:xfrm>
              <a:off x="477888" y="0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63" name="Oval"/>
            <p:cNvSpPr/>
            <p:nvPr/>
          </p:nvSpPr>
          <p:spPr>
            <a:xfrm>
              <a:off x="1108396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64" name="Oval"/>
            <p:cNvSpPr/>
            <p:nvPr/>
          </p:nvSpPr>
          <p:spPr>
            <a:xfrm>
              <a:off x="477888" y="717948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65" name="Oval"/>
            <p:cNvSpPr/>
            <p:nvPr/>
          </p:nvSpPr>
          <p:spPr>
            <a:xfrm>
              <a:off x="0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66" name="Oval"/>
            <p:cNvSpPr/>
            <p:nvPr/>
          </p:nvSpPr>
          <p:spPr>
            <a:xfrm>
              <a:off x="0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67" name="Oval"/>
            <p:cNvSpPr/>
            <p:nvPr/>
          </p:nvSpPr>
          <p:spPr>
            <a:xfrm>
              <a:off x="1108396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69" name="AS 2"/>
          <p:cNvSpPr txBox="1"/>
          <p:nvPr/>
        </p:nvSpPr>
        <p:spPr>
          <a:xfrm>
            <a:off x="15190940" y="5710380"/>
            <a:ext cx="12156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AS 2</a:t>
            </a:r>
          </a:p>
        </p:txBody>
      </p:sp>
      <p:grpSp>
        <p:nvGrpSpPr>
          <p:cNvPr id="376" name="Group"/>
          <p:cNvGrpSpPr/>
          <p:nvPr/>
        </p:nvGrpSpPr>
        <p:grpSpPr>
          <a:xfrm>
            <a:off x="19795270" y="5177341"/>
            <a:ext cx="2092460" cy="1775244"/>
            <a:chOff x="0" y="0"/>
            <a:chExt cx="2092458" cy="1775243"/>
          </a:xfrm>
        </p:grpSpPr>
        <p:sp>
          <p:nvSpPr>
            <p:cNvPr id="370" name="Oval"/>
            <p:cNvSpPr/>
            <p:nvPr/>
          </p:nvSpPr>
          <p:spPr>
            <a:xfrm>
              <a:off x="477888" y="0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71" name="Oval"/>
            <p:cNvSpPr/>
            <p:nvPr/>
          </p:nvSpPr>
          <p:spPr>
            <a:xfrm>
              <a:off x="1108396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72" name="Oval"/>
            <p:cNvSpPr/>
            <p:nvPr/>
          </p:nvSpPr>
          <p:spPr>
            <a:xfrm>
              <a:off x="477888" y="717948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73" name="Oval"/>
            <p:cNvSpPr/>
            <p:nvPr/>
          </p:nvSpPr>
          <p:spPr>
            <a:xfrm>
              <a:off x="0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74" name="Oval"/>
            <p:cNvSpPr/>
            <p:nvPr/>
          </p:nvSpPr>
          <p:spPr>
            <a:xfrm>
              <a:off x="0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75" name="Oval"/>
            <p:cNvSpPr/>
            <p:nvPr/>
          </p:nvSpPr>
          <p:spPr>
            <a:xfrm>
              <a:off x="1108396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77" name="AS 1"/>
          <p:cNvSpPr txBox="1"/>
          <p:nvPr/>
        </p:nvSpPr>
        <p:spPr>
          <a:xfrm>
            <a:off x="20233677" y="5710380"/>
            <a:ext cx="12156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AS 1</a:t>
            </a:r>
          </a:p>
        </p:txBody>
      </p:sp>
      <p:grpSp>
        <p:nvGrpSpPr>
          <p:cNvPr id="384" name="Group"/>
          <p:cNvGrpSpPr/>
          <p:nvPr/>
        </p:nvGrpSpPr>
        <p:grpSpPr>
          <a:xfrm>
            <a:off x="14752533" y="9488326"/>
            <a:ext cx="2092460" cy="1775244"/>
            <a:chOff x="0" y="0"/>
            <a:chExt cx="2092458" cy="1775243"/>
          </a:xfrm>
        </p:grpSpPr>
        <p:sp>
          <p:nvSpPr>
            <p:cNvPr id="378" name="Oval"/>
            <p:cNvSpPr/>
            <p:nvPr/>
          </p:nvSpPr>
          <p:spPr>
            <a:xfrm>
              <a:off x="477888" y="0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79" name="Oval"/>
            <p:cNvSpPr/>
            <p:nvPr/>
          </p:nvSpPr>
          <p:spPr>
            <a:xfrm>
              <a:off x="1108396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80" name="Oval"/>
            <p:cNvSpPr/>
            <p:nvPr/>
          </p:nvSpPr>
          <p:spPr>
            <a:xfrm>
              <a:off x="477888" y="717948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81" name="Oval"/>
            <p:cNvSpPr/>
            <p:nvPr/>
          </p:nvSpPr>
          <p:spPr>
            <a:xfrm>
              <a:off x="0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82" name="Oval"/>
            <p:cNvSpPr/>
            <p:nvPr/>
          </p:nvSpPr>
          <p:spPr>
            <a:xfrm>
              <a:off x="0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83" name="Oval"/>
            <p:cNvSpPr/>
            <p:nvPr/>
          </p:nvSpPr>
          <p:spPr>
            <a:xfrm>
              <a:off x="1108396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85" name="AS 4"/>
          <p:cNvSpPr txBox="1"/>
          <p:nvPr/>
        </p:nvSpPr>
        <p:spPr>
          <a:xfrm>
            <a:off x="15190940" y="10021365"/>
            <a:ext cx="12156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AS 4</a:t>
            </a:r>
          </a:p>
        </p:txBody>
      </p:sp>
      <p:grpSp>
        <p:nvGrpSpPr>
          <p:cNvPr id="392" name="Group"/>
          <p:cNvGrpSpPr/>
          <p:nvPr/>
        </p:nvGrpSpPr>
        <p:grpSpPr>
          <a:xfrm>
            <a:off x="19795270" y="9488326"/>
            <a:ext cx="2092460" cy="1775244"/>
            <a:chOff x="0" y="0"/>
            <a:chExt cx="2092458" cy="1775243"/>
          </a:xfrm>
        </p:grpSpPr>
        <p:sp>
          <p:nvSpPr>
            <p:cNvPr id="386" name="Oval"/>
            <p:cNvSpPr/>
            <p:nvPr/>
          </p:nvSpPr>
          <p:spPr>
            <a:xfrm>
              <a:off x="477888" y="0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87" name="Oval"/>
            <p:cNvSpPr/>
            <p:nvPr/>
          </p:nvSpPr>
          <p:spPr>
            <a:xfrm>
              <a:off x="1108396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88" name="Oval"/>
            <p:cNvSpPr/>
            <p:nvPr/>
          </p:nvSpPr>
          <p:spPr>
            <a:xfrm>
              <a:off x="477888" y="717948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89" name="Oval"/>
            <p:cNvSpPr/>
            <p:nvPr/>
          </p:nvSpPr>
          <p:spPr>
            <a:xfrm>
              <a:off x="0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90" name="Oval"/>
            <p:cNvSpPr/>
            <p:nvPr/>
          </p:nvSpPr>
          <p:spPr>
            <a:xfrm>
              <a:off x="0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91" name="Oval"/>
            <p:cNvSpPr/>
            <p:nvPr/>
          </p:nvSpPr>
          <p:spPr>
            <a:xfrm>
              <a:off x="1108396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93" name="AS 5"/>
          <p:cNvSpPr txBox="1"/>
          <p:nvPr/>
        </p:nvSpPr>
        <p:spPr>
          <a:xfrm>
            <a:off x="20233677" y="10021365"/>
            <a:ext cx="12156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AS 5</a:t>
            </a:r>
          </a:p>
        </p:txBody>
      </p:sp>
      <p:sp>
        <p:nvSpPr>
          <p:cNvPr id="394" name="P=147.46.0.0/16…"/>
          <p:cNvSpPr txBox="1"/>
          <p:nvPr/>
        </p:nvSpPr>
        <p:spPr>
          <a:xfrm>
            <a:off x="20067805" y="4055305"/>
            <a:ext cx="3190114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P=147.46.0.0/16</a:t>
            </a:r>
          </a:p>
          <a:p>
            <a:pPr/>
            <a:r>
              <a:t>allocated to AS 1</a:t>
            </a:r>
          </a:p>
        </p:txBody>
      </p:sp>
      <p:grpSp>
        <p:nvGrpSpPr>
          <p:cNvPr id="397" name="Group"/>
          <p:cNvGrpSpPr/>
          <p:nvPr/>
        </p:nvGrpSpPr>
        <p:grpSpPr>
          <a:xfrm>
            <a:off x="17248283" y="7210248"/>
            <a:ext cx="3516398" cy="1720867"/>
            <a:chOff x="0" y="0"/>
            <a:chExt cx="3516396" cy="1720865"/>
          </a:xfrm>
        </p:grpSpPr>
        <p:sp>
          <p:nvSpPr>
            <p:cNvPr id="395" name="Prefix: P′…"/>
            <p:cNvSpPr/>
            <p:nvPr/>
          </p:nvSpPr>
          <p:spPr>
            <a:xfrm>
              <a:off x="1168819" y="0"/>
              <a:ext cx="2347578" cy="1073504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P′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</a:t>
              </a:r>
              <a:r>
                <a:rPr>
                  <a:solidFill>
                    <a:srgbClr val="FF2600"/>
                  </a:solidFill>
                </a:rPr>
                <a:t>5</a:t>
              </a:r>
            </a:p>
          </p:txBody>
        </p:sp>
        <p:sp>
          <p:nvSpPr>
            <p:cNvPr id="396" name="Line"/>
            <p:cNvSpPr/>
            <p:nvPr/>
          </p:nvSpPr>
          <p:spPr>
            <a:xfrm flipH="1" flipV="1">
              <a:off x="0" y="514202"/>
              <a:ext cx="1206664" cy="1206664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00" name="Group"/>
          <p:cNvGrpSpPr/>
          <p:nvPr/>
        </p:nvGrpSpPr>
        <p:grpSpPr>
          <a:xfrm>
            <a:off x="17207076" y="10086375"/>
            <a:ext cx="2347579" cy="1684556"/>
            <a:chOff x="0" y="0"/>
            <a:chExt cx="2347577" cy="1684554"/>
          </a:xfrm>
        </p:grpSpPr>
        <p:sp>
          <p:nvSpPr>
            <p:cNvPr id="398" name="Prefix: P′…"/>
            <p:cNvSpPr/>
            <p:nvPr/>
          </p:nvSpPr>
          <p:spPr>
            <a:xfrm>
              <a:off x="0" y="611051"/>
              <a:ext cx="2347578" cy="1073504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P′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</a:t>
              </a:r>
              <a:r>
                <a:rPr>
                  <a:solidFill>
                    <a:srgbClr val="FF2600"/>
                  </a:solidFill>
                </a:rPr>
                <a:t>5</a:t>
              </a:r>
            </a:p>
          </p:txBody>
        </p:sp>
        <p:sp>
          <p:nvSpPr>
            <p:cNvPr id="399" name="Line"/>
            <p:cNvSpPr/>
            <p:nvPr/>
          </p:nvSpPr>
          <p:spPr>
            <a:xfrm flipH="1" flipV="1">
              <a:off x="281537" y="-1"/>
              <a:ext cx="1784503" cy="1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03" name="Group"/>
          <p:cNvGrpSpPr/>
          <p:nvPr/>
        </p:nvGrpSpPr>
        <p:grpSpPr>
          <a:xfrm>
            <a:off x="17360036" y="4643773"/>
            <a:ext cx="2041660" cy="1551182"/>
            <a:chOff x="0" y="0"/>
            <a:chExt cx="2041658" cy="1551180"/>
          </a:xfrm>
        </p:grpSpPr>
        <p:sp>
          <p:nvSpPr>
            <p:cNvPr id="401" name="Prefix: P…"/>
            <p:cNvSpPr/>
            <p:nvPr/>
          </p:nvSpPr>
          <p:spPr>
            <a:xfrm>
              <a:off x="0" y="0"/>
              <a:ext cx="2041659" cy="1073504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0096F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1</a:t>
              </a:r>
            </a:p>
          </p:txBody>
        </p:sp>
        <p:sp>
          <p:nvSpPr>
            <p:cNvPr id="402" name="Line"/>
            <p:cNvSpPr/>
            <p:nvPr/>
          </p:nvSpPr>
          <p:spPr>
            <a:xfrm flipH="1" flipV="1">
              <a:off x="67843" y="1551180"/>
              <a:ext cx="1784503" cy="1"/>
            </a:xfrm>
            <a:prstGeom prst="line">
              <a:avLst/>
            </a:prstGeom>
            <a:noFill/>
            <a:ln w="50800" cap="flat">
              <a:solidFill>
                <a:srgbClr val="0096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06" name="Group"/>
          <p:cNvGrpSpPr/>
          <p:nvPr/>
        </p:nvGrpSpPr>
        <p:grpSpPr>
          <a:xfrm>
            <a:off x="13208308" y="7232030"/>
            <a:ext cx="2750593" cy="1541765"/>
            <a:chOff x="0" y="0"/>
            <a:chExt cx="2750592" cy="1541763"/>
          </a:xfrm>
        </p:grpSpPr>
        <p:sp>
          <p:nvSpPr>
            <p:cNvPr id="404" name="Prefix: P′…"/>
            <p:cNvSpPr/>
            <p:nvPr/>
          </p:nvSpPr>
          <p:spPr>
            <a:xfrm>
              <a:off x="0" y="234130"/>
              <a:ext cx="2347578" cy="1073504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P′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4-</a:t>
              </a:r>
              <a:r>
                <a:rPr>
                  <a:solidFill>
                    <a:srgbClr val="FF2600"/>
                  </a:solidFill>
                </a:rPr>
                <a:t>5</a:t>
              </a:r>
            </a:p>
          </p:txBody>
        </p:sp>
        <p:sp>
          <p:nvSpPr>
            <p:cNvPr id="405" name="Line"/>
            <p:cNvSpPr/>
            <p:nvPr/>
          </p:nvSpPr>
          <p:spPr>
            <a:xfrm flipV="1">
              <a:off x="2750592" y="-1"/>
              <a:ext cx="1" cy="1541765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09" name="Group"/>
          <p:cNvGrpSpPr/>
          <p:nvPr/>
        </p:nvGrpSpPr>
        <p:grpSpPr>
          <a:xfrm>
            <a:off x="11018211" y="5378724"/>
            <a:ext cx="3001000" cy="2063300"/>
            <a:chOff x="0" y="0"/>
            <a:chExt cx="3000999" cy="2063298"/>
          </a:xfrm>
        </p:grpSpPr>
        <p:sp>
          <p:nvSpPr>
            <p:cNvPr id="407" name="Prefix: P…"/>
            <p:cNvSpPr/>
            <p:nvPr/>
          </p:nvSpPr>
          <p:spPr>
            <a:xfrm>
              <a:off x="0" y="0"/>
              <a:ext cx="2347578" cy="1073504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0096F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2-1</a:t>
              </a:r>
            </a:p>
          </p:txBody>
        </p:sp>
        <p:sp>
          <p:nvSpPr>
            <p:cNvPr id="408" name="Line"/>
            <p:cNvSpPr/>
            <p:nvPr/>
          </p:nvSpPr>
          <p:spPr>
            <a:xfrm flipH="1">
              <a:off x="1454403" y="1342108"/>
              <a:ext cx="1546597" cy="721191"/>
            </a:xfrm>
            <a:prstGeom prst="line">
              <a:avLst/>
            </a:prstGeom>
            <a:noFill/>
            <a:ln w="50800" cap="flat">
              <a:solidFill>
                <a:srgbClr val="0096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12" name="Group"/>
          <p:cNvGrpSpPr/>
          <p:nvPr/>
        </p:nvGrpSpPr>
        <p:grpSpPr>
          <a:xfrm>
            <a:off x="11018211" y="8922251"/>
            <a:ext cx="2828408" cy="2009190"/>
            <a:chOff x="0" y="0"/>
            <a:chExt cx="2828407" cy="2009189"/>
          </a:xfrm>
        </p:grpSpPr>
        <p:sp>
          <p:nvSpPr>
            <p:cNvPr id="410" name="Prefix: P′…"/>
            <p:cNvSpPr/>
            <p:nvPr/>
          </p:nvSpPr>
          <p:spPr>
            <a:xfrm>
              <a:off x="0" y="935685"/>
              <a:ext cx="2347578" cy="1073505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P′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4-</a:t>
              </a:r>
              <a:r>
                <a:rPr>
                  <a:solidFill>
                    <a:srgbClr val="FF2600"/>
                  </a:solidFill>
                </a:rPr>
                <a:t>5</a:t>
              </a:r>
            </a:p>
          </p:txBody>
        </p:sp>
        <p:sp>
          <p:nvSpPr>
            <p:cNvPr id="411" name="Line"/>
            <p:cNvSpPr/>
            <p:nvPr/>
          </p:nvSpPr>
          <p:spPr>
            <a:xfrm flipH="1" flipV="1">
              <a:off x="1389047" y="-1"/>
              <a:ext cx="1439361" cy="552520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pic>
        <p:nvPicPr>
          <p:cNvPr id="413" name="monster.png" descr="mons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47326" y="9040702"/>
            <a:ext cx="831074" cy="8310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6" name="Group"/>
          <p:cNvGrpSpPr/>
          <p:nvPr/>
        </p:nvGrpSpPr>
        <p:grpSpPr>
          <a:xfrm>
            <a:off x="7078767" y="9272567"/>
            <a:ext cx="3021921" cy="3217656"/>
            <a:chOff x="25400" y="25400"/>
            <a:chExt cx="3021920" cy="3217655"/>
          </a:xfrm>
        </p:grpSpPr>
        <p:graphicFrame>
          <p:nvGraphicFramePr>
            <p:cNvPr id="414" name="Table"/>
            <p:cNvGraphicFramePr/>
            <p:nvPr/>
          </p:nvGraphicFramePr>
          <p:xfrm>
            <a:off x="25400" y="25400"/>
            <a:ext cx="3021921" cy="1775244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1" rtl="0">
                  <a:tableStyleId>{4C3C2611-4C71-4FC5-86AE-919BDF0F9419}</a:tableStyleId>
                </a:tblPr>
                <a:tblGrid>
                  <a:gridCol w="1092200"/>
                  <a:gridCol w="1460500"/>
                </a:tblGrid>
                <a:tr h="535785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2800">
                            <a:solidFill>
                              <a:srgbClr val="FFFFFF"/>
                            </a:solidFill>
                          </a:rPr>
                          <a:t>Prefix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T w="127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2800">
                            <a:solidFill>
                              <a:srgbClr val="FFFFFF"/>
                            </a:solidFill>
                          </a:rPr>
                          <a:t>AS Path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</a:tr>
                <a:tr h="518971"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…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…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000000"/>
                        </a:solidFill>
                        <a:miter lim="400000"/>
                      </a:lnR>
                    </a:tcPr>
                  </a:tc>
                </a:tr>
                <a:tr h="512621"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P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2-1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000000"/>
                        </a:solidFill>
                        <a:miter lim="400000"/>
                      </a:lnR>
                    </a:tcPr>
                  </a:tc>
                </a:tr>
                <a:tr h="512621"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P′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2800"/>
                        </a:pPr>
                        <a:r>
                          <a:t>4-</a:t>
                        </a:r>
                        <a:r>
                          <a:rPr>
                            <a:solidFill>
                              <a:srgbClr val="FF2600"/>
                            </a:solidFill>
                          </a:rPr>
                          <a:t>5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000000"/>
                        </a:solidFill>
                        <a:miter lim="400000"/>
                      </a:lnR>
                    </a:tcPr>
                  </a:tc>
                </a:tr>
                <a:tr h="518971"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…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B w="127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…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000000"/>
                        </a:solidFill>
                        <a:miter lim="400000"/>
                      </a:lnR>
                      <a:lnB w="127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</a:tbl>
            </a:graphicData>
          </a:graphic>
        </p:graphicFrame>
        <p:sp>
          <p:nvSpPr>
            <p:cNvPr id="415" name="RIB of AS 3"/>
            <p:cNvSpPr txBox="1"/>
            <p:nvPr/>
          </p:nvSpPr>
          <p:spPr>
            <a:xfrm>
              <a:off x="217995" y="2682607"/>
              <a:ext cx="2167510" cy="560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RIB of AS 3</a:t>
              </a:r>
            </a:p>
          </p:txBody>
        </p:sp>
      </p:grpSp>
      <p:grpSp>
        <p:nvGrpSpPr>
          <p:cNvPr id="419" name="Group"/>
          <p:cNvGrpSpPr/>
          <p:nvPr/>
        </p:nvGrpSpPr>
        <p:grpSpPr>
          <a:xfrm>
            <a:off x="11022973" y="8382000"/>
            <a:ext cx="9415138" cy="2650332"/>
            <a:chOff x="0" y="0"/>
            <a:chExt cx="9415136" cy="2650331"/>
          </a:xfrm>
        </p:grpSpPr>
        <p:sp>
          <p:nvSpPr>
            <p:cNvPr id="417" name="Arrow"/>
            <p:cNvSpPr/>
            <p:nvPr/>
          </p:nvSpPr>
          <p:spPr>
            <a:xfrm>
              <a:off x="4793791" y="1380331"/>
              <a:ext cx="4621346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18" name="Rectangle"/>
            <p:cNvSpPr/>
            <p:nvPr/>
          </p:nvSpPr>
          <p:spPr>
            <a:xfrm rot="1260000">
              <a:off x="-98339" y="907912"/>
              <a:ext cx="5141837" cy="404170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pic>
        <p:nvPicPr>
          <p:cNvPr id="420" name="Oval" descr="Ov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10474498" y="4893117"/>
            <a:ext cx="3435004" cy="2063299"/>
          </a:xfrm>
          <a:prstGeom prst="rect">
            <a:avLst/>
          </a:prstGeom>
        </p:spPr>
      </p:pic>
      <p:pic>
        <p:nvPicPr>
          <p:cNvPr id="422" name="Oval" descr="Ov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10487198" y="9344298"/>
            <a:ext cx="3435004" cy="2063300"/>
          </a:xfrm>
          <a:prstGeom prst="rect">
            <a:avLst/>
          </a:prstGeom>
        </p:spPr>
      </p:pic>
      <p:sp>
        <p:nvSpPr>
          <p:cNvPr id="424" name="P′=147.46.121.0/24"/>
          <p:cNvSpPr txBox="1"/>
          <p:nvPr/>
        </p:nvSpPr>
        <p:spPr>
          <a:xfrm>
            <a:off x="19925552" y="11514550"/>
            <a:ext cx="351320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P′=147.46.121.0/24</a:t>
            </a:r>
          </a:p>
        </p:txBody>
      </p:sp>
      <p:pic>
        <p:nvPicPr>
          <p:cNvPr id="425" name="Line" descr="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904664" y="12004223"/>
            <a:ext cx="3516397" cy="76201"/>
          </a:xfrm>
          <a:prstGeom prst="rect">
            <a:avLst/>
          </a:prstGeom>
        </p:spPr>
      </p:pic>
      <p:pic>
        <p:nvPicPr>
          <p:cNvPr id="427" name="Line" descr="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83886" y="11232675"/>
            <a:ext cx="2542462" cy="76201"/>
          </a:xfrm>
          <a:prstGeom prst="rect">
            <a:avLst/>
          </a:prstGeom>
        </p:spPr>
      </p:pic>
      <p:sp>
        <p:nvSpPr>
          <p:cNvPr id="429" name="Consequences of hijacking…"/>
          <p:cNvSpPr txBox="1"/>
          <p:nvPr/>
        </p:nvSpPr>
        <p:spPr>
          <a:xfrm>
            <a:off x="701224" y="5710380"/>
            <a:ext cx="22981552" cy="711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35000" indent="-635000" algn="l">
              <a:spcBef>
                <a:spcPts val="1500"/>
              </a:spcBef>
              <a:buSzPct val="125000"/>
              <a:buChar char="•"/>
              <a:defRPr b="0" sz="6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Consequences of hijacking</a:t>
            </a:r>
          </a:p>
          <a:p>
            <a:pPr lvl="1" marL="1270000" indent="-635000" algn="l">
              <a:spcBef>
                <a:spcPts val="1200"/>
              </a:spcBef>
              <a:buSzPct val="125000"/>
              <a:buChar char="•"/>
              <a:defRPr b="0" sz="4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Black-holing (DoS)</a:t>
            </a:r>
          </a:p>
          <a:p>
            <a:pPr lvl="1" marL="1270000" indent="-635000" algn="l">
              <a:spcBef>
                <a:spcPts val="1200"/>
              </a:spcBef>
              <a:buSzPct val="125000"/>
              <a:buChar char="•"/>
              <a:defRPr b="0" sz="4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Traffic sniffing</a:t>
            </a:r>
          </a:p>
          <a:p>
            <a:pPr lvl="1" marL="1270000" indent="-635000" algn="l">
              <a:spcBef>
                <a:spcPts val="1200"/>
              </a:spcBef>
              <a:buSzPct val="125000"/>
              <a:buChar char="•"/>
              <a:defRPr b="0" sz="4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Impersonation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An attacker forges AS path in order to include the legitimate origi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 attacker forges AS path in order to include the legitimate origin</a:t>
            </a:r>
          </a:p>
        </p:txBody>
      </p:sp>
      <p:sp>
        <p:nvSpPr>
          <p:cNvPr id="432" name="Consequences of hijacking…"/>
          <p:cNvSpPr txBox="1"/>
          <p:nvPr/>
        </p:nvSpPr>
        <p:spPr>
          <a:xfrm>
            <a:off x="701224" y="5710380"/>
            <a:ext cx="22981552" cy="711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35000" indent="-635000" algn="l">
              <a:spcBef>
                <a:spcPts val="1500"/>
              </a:spcBef>
              <a:buSzPct val="125000"/>
              <a:buChar char="•"/>
              <a:defRPr b="0" sz="6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Consequences of hijacking</a:t>
            </a:r>
          </a:p>
          <a:p>
            <a:pPr lvl="1" marL="1270000" indent="-635000" algn="l">
              <a:spcBef>
                <a:spcPts val="1200"/>
              </a:spcBef>
              <a:buSzPct val="125000"/>
              <a:buChar char="•"/>
              <a:defRPr b="0" sz="4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Black-holing (DoS)</a:t>
            </a:r>
          </a:p>
          <a:p>
            <a:pPr lvl="1" marL="1270000" indent="-635000" algn="l">
              <a:spcBef>
                <a:spcPts val="1200"/>
              </a:spcBef>
              <a:buSzPct val="125000"/>
              <a:buChar char="•"/>
              <a:defRPr b="0" sz="4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Traffic sniffing</a:t>
            </a:r>
          </a:p>
          <a:p>
            <a:pPr lvl="1" marL="1270000" indent="-635000" algn="l">
              <a:spcBef>
                <a:spcPts val="1200"/>
              </a:spcBef>
              <a:buSzPct val="125000"/>
              <a:buChar char="•"/>
              <a:defRPr b="0" sz="4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Impersonation</a:t>
            </a:r>
          </a:p>
        </p:txBody>
      </p:sp>
      <p:sp>
        <p:nvSpPr>
          <p:cNvPr id="433" name="AS Path Forgery Hij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 Path Forgery Hijack</a:t>
            </a:r>
          </a:p>
        </p:txBody>
      </p:sp>
      <p:sp>
        <p:nvSpPr>
          <p:cNvPr id="4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5" name="Line"/>
          <p:cNvSpPr/>
          <p:nvPr/>
        </p:nvSpPr>
        <p:spPr>
          <a:xfrm>
            <a:off x="15857542" y="5915476"/>
            <a:ext cx="50466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6" name="Line"/>
          <p:cNvSpPr/>
          <p:nvPr/>
        </p:nvSpPr>
        <p:spPr>
          <a:xfrm>
            <a:off x="15730541" y="6224255"/>
            <a:ext cx="1" cy="415169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7" name="Line"/>
          <p:cNvSpPr/>
          <p:nvPr/>
        </p:nvSpPr>
        <p:spPr>
          <a:xfrm>
            <a:off x="16178019" y="6097255"/>
            <a:ext cx="4405694" cy="440569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8" name="Line"/>
          <p:cNvSpPr/>
          <p:nvPr/>
        </p:nvSpPr>
        <p:spPr>
          <a:xfrm>
            <a:off x="16305018" y="10375948"/>
            <a:ext cx="415169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9" name="Line"/>
          <p:cNvSpPr/>
          <p:nvPr/>
        </p:nvSpPr>
        <p:spPr>
          <a:xfrm>
            <a:off x="10598519" y="8545737"/>
            <a:ext cx="4743873" cy="182100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0" name="Line"/>
          <p:cNvSpPr/>
          <p:nvPr/>
        </p:nvSpPr>
        <p:spPr>
          <a:xfrm flipV="1">
            <a:off x="10984060" y="5984922"/>
            <a:ext cx="3972791" cy="185254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447" name="Group"/>
          <p:cNvGrpSpPr/>
          <p:nvPr/>
        </p:nvGrpSpPr>
        <p:grpSpPr>
          <a:xfrm>
            <a:off x="9423454" y="7449140"/>
            <a:ext cx="2092459" cy="1775245"/>
            <a:chOff x="0" y="0"/>
            <a:chExt cx="2092458" cy="1775243"/>
          </a:xfrm>
        </p:grpSpPr>
        <p:sp>
          <p:nvSpPr>
            <p:cNvPr id="441" name="Oval"/>
            <p:cNvSpPr/>
            <p:nvPr/>
          </p:nvSpPr>
          <p:spPr>
            <a:xfrm>
              <a:off x="477888" y="0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42" name="Oval"/>
            <p:cNvSpPr/>
            <p:nvPr/>
          </p:nvSpPr>
          <p:spPr>
            <a:xfrm>
              <a:off x="1108396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43" name="Oval"/>
            <p:cNvSpPr/>
            <p:nvPr/>
          </p:nvSpPr>
          <p:spPr>
            <a:xfrm>
              <a:off x="477888" y="717948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44" name="Oval"/>
            <p:cNvSpPr/>
            <p:nvPr/>
          </p:nvSpPr>
          <p:spPr>
            <a:xfrm>
              <a:off x="0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45" name="Oval"/>
            <p:cNvSpPr/>
            <p:nvPr/>
          </p:nvSpPr>
          <p:spPr>
            <a:xfrm>
              <a:off x="0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46" name="Oval"/>
            <p:cNvSpPr/>
            <p:nvPr/>
          </p:nvSpPr>
          <p:spPr>
            <a:xfrm>
              <a:off x="1108396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448" name="AS 3"/>
          <p:cNvSpPr txBox="1"/>
          <p:nvPr/>
        </p:nvSpPr>
        <p:spPr>
          <a:xfrm>
            <a:off x="9861861" y="7982180"/>
            <a:ext cx="1215645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AS 3</a:t>
            </a:r>
          </a:p>
        </p:txBody>
      </p:sp>
      <p:grpSp>
        <p:nvGrpSpPr>
          <p:cNvPr id="455" name="Group"/>
          <p:cNvGrpSpPr/>
          <p:nvPr/>
        </p:nvGrpSpPr>
        <p:grpSpPr>
          <a:xfrm>
            <a:off x="14752533" y="5177341"/>
            <a:ext cx="2092460" cy="1775244"/>
            <a:chOff x="0" y="0"/>
            <a:chExt cx="2092458" cy="1775243"/>
          </a:xfrm>
        </p:grpSpPr>
        <p:sp>
          <p:nvSpPr>
            <p:cNvPr id="449" name="Oval"/>
            <p:cNvSpPr/>
            <p:nvPr/>
          </p:nvSpPr>
          <p:spPr>
            <a:xfrm>
              <a:off x="477888" y="0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50" name="Oval"/>
            <p:cNvSpPr/>
            <p:nvPr/>
          </p:nvSpPr>
          <p:spPr>
            <a:xfrm>
              <a:off x="1108396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51" name="Oval"/>
            <p:cNvSpPr/>
            <p:nvPr/>
          </p:nvSpPr>
          <p:spPr>
            <a:xfrm>
              <a:off x="477888" y="717948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52" name="Oval"/>
            <p:cNvSpPr/>
            <p:nvPr/>
          </p:nvSpPr>
          <p:spPr>
            <a:xfrm>
              <a:off x="0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53" name="Oval"/>
            <p:cNvSpPr/>
            <p:nvPr/>
          </p:nvSpPr>
          <p:spPr>
            <a:xfrm>
              <a:off x="0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54" name="Oval"/>
            <p:cNvSpPr/>
            <p:nvPr/>
          </p:nvSpPr>
          <p:spPr>
            <a:xfrm>
              <a:off x="1108396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456" name="AS 2"/>
          <p:cNvSpPr txBox="1"/>
          <p:nvPr/>
        </p:nvSpPr>
        <p:spPr>
          <a:xfrm>
            <a:off x="15190940" y="5710380"/>
            <a:ext cx="12156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AS 2</a:t>
            </a:r>
          </a:p>
        </p:txBody>
      </p:sp>
      <p:grpSp>
        <p:nvGrpSpPr>
          <p:cNvPr id="463" name="Group"/>
          <p:cNvGrpSpPr/>
          <p:nvPr/>
        </p:nvGrpSpPr>
        <p:grpSpPr>
          <a:xfrm>
            <a:off x="19795270" y="5177341"/>
            <a:ext cx="2092460" cy="1775244"/>
            <a:chOff x="0" y="0"/>
            <a:chExt cx="2092458" cy="1775243"/>
          </a:xfrm>
        </p:grpSpPr>
        <p:sp>
          <p:nvSpPr>
            <p:cNvPr id="457" name="Oval"/>
            <p:cNvSpPr/>
            <p:nvPr/>
          </p:nvSpPr>
          <p:spPr>
            <a:xfrm>
              <a:off x="477888" y="0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58" name="Oval"/>
            <p:cNvSpPr/>
            <p:nvPr/>
          </p:nvSpPr>
          <p:spPr>
            <a:xfrm>
              <a:off x="1108396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59" name="Oval"/>
            <p:cNvSpPr/>
            <p:nvPr/>
          </p:nvSpPr>
          <p:spPr>
            <a:xfrm>
              <a:off x="477888" y="717948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0" name="Oval"/>
            <p:cNvSpPr/>
            <p:nvPr/>
          </p:nvSpPr>
          <p:spPr>
            <a:xfrm>
              <a:off x="0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1" name="Oval"/>
            <p:cNvSpPr/>
            <p:nvPr/>
          </p:nvSpPr>
          <p:spPr>
            <a:xfrm>
              <a:off x="0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2" name="Oval"/>
            <p:cNvSpPr/>
            <p:nvPr/>
          </p:nvSpPr>
          <p:spPr>
            <a:xfrm>
              <a:off x="1108396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464" name="AS 1"/>
          <p:cNvSpPr txBox="1"/>
          <p:nvPr/>
        </p:nvSpPr>
        <p:spPr>
          <a:xfrm>
            <a:off x="20233677" y="5710380"/>
            <a:ext cx="12156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AS 1</a:t>
            </a:r>
          </a:p>
        </p:txBody>
      </p:sp>
      <p:grpSp>
        <p:nvGrpSpPr>
          <p:cNvPr id="471" name="Group"/>
          <p:cNvGrpSpPr/>
          <p:nvPr/>
        </p:nvGrpSpPr>
        <p:grpSpPr>
          <a:xfrm>
            <a:off x="14752533" y="9488326"/>
            <a:ext cx="2092460" cy="1775244"/>
            <a:chOff x="0" y="0"/>
            <a:chExt cx="2092458" cy="1775243"/>
          </a:xfrm>
        </p:grpSpPr>
        <p:sp>
          <p:nvSpPr>
            <p:cNvPr id="465" name="Oval"/>
            <p:cNvSpPr/>
            <p:nvPr/>
          </p:nvSpPr>
          <p:spPr>
            <a:xfrm>
              <a:off x="477888" y="0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6" name="Oval"/>
            <p:cNvSpPr/>
            <p:nvPr/>
          </p:nvSpPr>
          <p:spPr>
            <a:xfrm>
              <a:off x="1108396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7" name="Oval"/>
            <p:cNvSpPr/>
            <p:nvPr/>
          </p:nvSpPr>
          <p:spPr>
            <a:xfrm>
              <a:off x="477888" y="717948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8" name="Oval"/>
            <p:cNvSpPr/>
            <p:nvPr/>
          </p:nvSpPr>
          <p:spPr>
            <a:xfrm>
              <a:off x="0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9" name="Oval"/>
            <p:cNvSpPr/>
            <p:nvPr/>
          </p:nvSpPr>
          <p:spPr>
            <a:xfrm>
              <a:off x="0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0" name="Oval"/>
            <p:cNvSpPr/>
            <p:nvPr/>
          </p:nvSpPr>
          <p:spPr>
            <a:xfrm>
              <a:off x="1108396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472" name="AS 4"/>
          <p:cNvSpPr txBox="1"/>
          <p:nvPr/>
        </p:nvSpPr>
        <p:spPr>
          <a:xfrm>
            <a:off x="15190940" y="10021365"/>
            <a:ext cx="12156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AS 4</a:t>
            </a:r>
          </a:p>
        </p:txBody>
      </p:sp>
      <p:grpSp>
        <p:nvGrpSpPr>
          <p:cNvPr id="479" name="Group"/>
          <p:cNvGrpSpPr/>
          <p:nvPr/>
        </p:nvGrpSpPr>
        <p:grpSpPr>
          <a:xfrm>
            <a:off x="19795270" y="9488326"/>
            <a:ext cx="2092460" cy="1775244"/>
            <a:chOff x="0" y="0"/>
            <a:chExt cx="2092458" cy="1775243"/>
          </a:xfrm>
        </p:grpSpPr>
        <p:sp>
          <p:nvSpPr>
            <p:cNvPr id="473" name="Oval"/>
            <p:cNvSpPr/>
            <p:nvPr/>
          </p:nvSpPr>
          <p:spPr>
            <a:xfrm>
              <a:off x="477888" y="0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4" name="Oval"/>
            <p:cNvSpPr/>
            <p:nvPr/>
          </p:nvSpPr>
          <p:spPr>
            <a:xfrm>
              <a:off x="1108396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5" name="Oval"/>
            <p:cNvSpPr/>
            <p:nvPr/>
          </p:nvSpPr>
          <p:spPr>
            <a:xfrm>
              <a:off x="477888" y="717948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6" name="Oval"/>
            <p:cNvSpPr/>
            <p:nvPr/>
          </p:nvSpPr>
          <p:spPr>
            <a:xfrm>
              <a:off x="0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7" name="Oval"/>
            <p:cNvSpPr/>
            <p:nvPr/>
          </p:nvSpPr>
          <p:spPr>
            <a:xfrm>
              <a:off x="0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8" name="Oval"/>
            <p:cNvSpPr/>
            <p:nvPr/>
          </p:nvSpPr>
          <p:spPr>
            <a:xfrm>
              <a:off x="1108396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480" name="AS 5"/>
          <p:cNvSpPr txBox="1"/>
          <p:nvPr/>
        </p:nvSpPr>
        <p:spPr>
          <a:xfrm>
            <a:off x="20233677" y="10021365"/>
            <a:ext cx="12156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AS 5</a:t>
            </a:r>
          </a:p>
        </p:txBody>
      </p:sp>
      <p:sp>
        <p:nvSpPr>
          <p:cNvPr id="481" name="P=147.46.0.0/16…"/>
          <p:cNvSpPr txBox="1"/>
          <p:nvPr/>
        </p:nvSpPr>
        <p:spPr>
          <a:xfrm>
            <a:off x="20067805" y="4055305"/>
            <a:ext cx="3190114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P=147.46.0.0/16</a:t>
            </a:r>
          </a:p>
          <a:p>
            <a:pPr/>
            <a:r>
              <a:t>allocated to AS 1</a:t>
            </a:r>
          </a:p>
        </p:txBody>
      </p:sp>
      <p:grpSp>
        <p:nvGrpSpPr>
          <p:cNvPr id="484" name="Group"/>
          <p:cNvGrpSpPr/>
          <p:nvPr/>
        </p:nvGrpSpPr>
        <p:grpSpPr>
          <a:xfrm>
            <a:off x="17248283" y="7210248"/>
            <a:ext cx="3516398" cy="1720867"/>
            <a:chOff x="0" y="0"/>
            <a:chExt cx="3516396" cy="1720865"/>
          </a:xfrm>
        </p:grpSpPr>
        <p:sp>
          <p:nvSpPr>
            <p:cNvPr id="482" name="Prefix: P…"/>
            <p:cNvSpPr/>
            <p:nvPr/>
          </p:nvSpPr>
          <p:spPr>
            <a:xfrm>
              <a:off x="1168819" y="0"/>
              <a:ext cx="2347578" cy="1073504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</a:t>
              </a:r>
              <a:r>
                <a:rPr>
                  <a:solidFill>
                    <a:srgbClr val="FF2600"/>
                  </a:solidFill>
                </a:rPr>
                <a:t>5</a:t>
              </a:r>
              <a:r>
                <a:t>-1</a:t>
              </a:r>
            </a:p>
          </p:txBody>
        </p:sp>
        <p:sp>
          <p:nvSpPr>
            <p:cNvPr id="483" name="Line"/>
            <p:cNvSpPr/>
            <p:nvPr/>
          </p:nvSpPr>
          <p:spPr>
            <a:xfrm flipH="1" flipV="1">
              <a:off x="0" y="514202"/>
              <a:ext cx="1206664" cy="1206664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87" name="Group"/>
          <p:cNvGrpSpPr/>
          <p:nvPr/>
        </p:nvGrpSpPr>
        <p:grpSpPr>
          <a:xfrm>
            <a:off x="17207076" y="10086375"/>
            <a:ext cx="2347579" cy="1684556"/>
            <a:chOff x="0" y="0"/>
            <a:chExt cx="2347577" cy="1684554"/>
          </a:xfrm>
        </p:grpSpPr>
        <p:sp>
          <p:nvSpPr>
            <p:cNvPr id="485" name="Prefix: P…"/>
            <p:cNvSpPr/>
            <p:nvPr/>
          </p:nvSpPr>
          <p:spPr>
            <a:xfrm>
              <a:off x="0" y="611051"/>
              <a:ext cx="2347578" cy="1073504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</a:t>
              </a:r>
              <a:r>
                <a:rPr>
                  <a:solidFill>
                    <a:srgbClr val="FF2600"/>
                  </a:solidFill>
                </a:rPr>
                <a:t>5</a:t>
              </a:r>
              <a:r>
                <a:t>-1</a:t>
              </a:r>
            </a:p>
          </p:txBody>
        </p:sp>
        <p:sp>
          <p:nvSpPr>
            <p:cNvPr id="486" name="Line"/>
            <p:cNvSpPr/>
            <p:nvPr/>
          </p:nvSpPr>
          <p:spPr>
            <a:xfrm flipH="1" flipV="1">
              <a:off x="281537" y="-1"/>
              <a:ext cx="1784503" cy="1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90" name="Group"/>
          <p:cNvGrpSpPr/>
          <p:nvPr/>
        </p:nvGrpSpPr>
        <p:grpSpPr>
          <a:xfrm>
            <a:off x="17360036" y="4643773"/>
            <a:ext cx="2041660" cy="1551182"/>
            <a:chOff x="0" y="0"/>
            <a:chExt cx="2041658" cy="1551180"/>
          </a:xfrm>
        </p:grpSpPr>
        <p:sp>
          <p:nvSpPr>
            <p:cNvPr id="488" name="Prefix: P…"/>
            <p:cNvSpPr/>
            <p:nvPr/>
          </p:nvSpPr>
          <p:spPr>
            <a:xfrm>
              <a:off x="0" y="0"/>
              <a:ext cx="2041659" cy="1073504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0096F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1</a:t>
              </a:r>
            </a:p>
          </p:txBody>
        </p:sp>
        <p:sp>
          <p:nvSpPr>
            <p:cNvPr id="489" name="Line"/>
            <p:cNvSpPr/>
            <p:nvPr/>
          </p:nvSpPr>
          <p:spPr>
            <a:xfrm flipH="1" flipV="1">
              <a:off x="67843" y="1551180"/>
              <a:ext cx="1784503" cy="1"/>
            </a:xfrm>
            <a:prstGeom prst="line">
              <a:avLst/>
            </a:prstGeom>
            <a:noFill/>
            <a:ln w="50800" cap="flat">
              <a:solidFill>
                <a:srgbClr val="0096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93" name="Group"/>
          <p:cNvGrpSpPr/>
          <p:nvPr/>
        </p:nvGrpSpPr>
        <p:grpSpPr>
          <a:xfrm>
            <a:off x="13208308" y="7232030"/>
            <a:ext cx="2750593" cy="1541765"/>
            <a:chOff x="0" y="0"/>
            <a:chExt cx="2750592" cy="1541763"/>
          </a:xfrm>
        </p:grpSpPr>
        <p:sp>
          <p:nvSpPr>
            <p:cNvPr id="491" name="Prefix: P…"/>
            <p:cNvSpPr/>
            <p:nvPr/>
          </p:nvSpPr>
          <p:spPr>
            <a:xfrm>
              <a:off x="0" y="234130"/>
              <a:ext cx="2467353" cy="1073504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4-</a:t>
              </a:r>
              <a:r>
                <a:rPr>
                  <a:solidFill>
                    <a:srgbClr val="FF2600"/>
                  </a:solidFill>
                </a:rPr>
                <a:t>5</a:t>
              </a:r>
              <a:r>
                <a:t>-1</a:t>
              </a:r>
            </a:p>
          </p:txBody>
        </p:sp>
        <p:sp>
          <p:nvSpPr>
            <p:cNvPr id="492" name="Line"/>
            <p:cNvSpPr/>
            <p:nvPr/>
          </p:nvSpPr>
          <p:spPr>
            <a:xfrm flipV="1">
              <a:off x="2750592" y="-1"/>
              <a:ext cx="1" cy="1541765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96" name="Group"/>
          <p:cNvGrpSpPr/>
          <p:nvPr/>
        </p:nvGrpSpPr>
        <p:grpSpPr>
          <a:xfrm>
            <a:off x="11018211" y="5378724"/>
            <a:ext cx="3001000" cy="2063300"/>
            <a:chOff x="0" y="0"/>
            <a:chExt cx="3000999" cy="2063298"/>
          </a:xfrm>
        </p:grpSpPr>
        <p:sp>
          <p:nvSpPr>
            <p:cNvPr id="494" name="Prefix: P…"/>
            <p:cNvSpPr/>
            <p:nvPr/>
          </p:nvSpPr>
          <p:spPr>
            <a:xfrm>
              <a:off x="0" y="0"/>
              <a:ext cx="2347578" cy="1073504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0096F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2-1</a:t>
              </a:r>
            </a:p>
          </p:txBody>
        </p:sp>
        <p:sp>
          <p:nvSpPr>
            <p:cNvPr id="495" name="Line"/>
            <p:cNvSpPr/>
            <p:nvPr/>
          </p:nvSpPr>
          <p:spPr>
            <a:xfrm flipH="1">
              <a:off x="1454403" y="1342108"/>
              <a:ext cx="1546597" cy="721191"/>
            </a:xfrm>
            <a:prstGeom prst="line">
              <a:avLst/>
            </a:prstGeom>
            <a:noFill/>
            <a:ln w="50800" cap="flat">
              <a:solidFill>
                <a:srgbClr val="0096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499" name="Group"/>
          <p:cNvGrpSpPr/>
          <p:nvPr/>
        </p:nvGrpSpPr>
        <p:grpSpPr>
          <a:xfrm>
            <a:off x="11009700" y="8922251"/>
            <a:ext cx="2828408" cy="2009190"/>
            <a:chOff x="0" y="0"/>
            <a:chExt cx="2828407" cy="2009189"/>
          </a:xfrm>
        </p:grpSpPr>
        <p:sp>
          <p:nvSpPr>
            <p:cNvPr id="497" name="Prefix: P…"/>
            <p:cNvSpPr/>
            <p:nvPr/>
          </p:nvSpPr>
          <p:spPr>
            <a:xfrm>
              <a:off x="0" y="935685"/>
              <a:ext cx="2539884" cy="1073505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4-</a:t>
              </a:r>
              <a:r>
                <a:rPr>
                  <a:solidFill>
                    <a:srgbClr val="FF2600"/>
                  </a:solidFill>
                </a:rPr>
                <a:t>5</a:t>
              </a:r>
              <a:r>
                <a:t>-1</a:t>
              </a:r>
            </a:p>
          </p:txBody>
        </p:sp>
        <p:sp>
          <p:nvSpPr>
            <p:cNvPr id="498" name="Line"/>
            <p:cNvSpPr/>
            <p:nvPr/>
          </p:nvSpPr>
          <p:spPr>
            <a:xfrm flipH="1" flipV="1">
              <a:off x="1389047" y="-1"/>
              <a:ext cx="1439361" cy="552520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pic>
        <p:nvPicPr>
          <p:cNvPr id="500" name="monster.png" descr="mons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47326" y="9040702"/>
            <a:ext cx="831074" cy="8310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3" name="Group"/>
          <p:cNvGrpSpPr/>
          <p:nvPr/>
        </p:nvGrpSpPr>
        <p:grpSpPr>
          <a:xfrm>
            <a:off x="7078767" y="9272567"/>
            <a:ext cx="3021921" cy="2779621"/>
            <a:chOff x="25400" y="25400"/>
            <a:chExt cx="3021920" cy="2779619"/>
          </a:xfrm>
        </p:grpSpPr>
        <p:graphicFrame>
          <p:nvGraphicFramePr>
            <p:cNvPr id="501" name="Table"/>
            <p:cNvGraphicFramePr/>
            <p:nvPr/>
          </p:nvGraphicFramePr>
          <p:xfrm>
            <a:off x="25400" y="25400"/>
            <a:ext cx="3021921" cy="1775244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1" rtl="0">
                  <a:tableStyleId>{4C3C2611-4C71-4FC5-86AE-919BDF0F9419}</a:tableStyleId>
                </a:tblPr>
                <a:tblGrid>
                  <a:gridCol w="1092200"/>
                  <a:gridCol w="1460500"/>
                </a:tblGrid>
                <a:tr h="535785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2800">
                            <a:solidFill>
                              <a:srgbClr val="FFFFFF"/>
                            </a:solidFill>
                          </a:rPr>
                          <a:t>Prefix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T w="127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2800">
                            <a:solidFill>
                              <a:srgbClr val="FFFFFF"/>
                            </a:solidFill>
                          </a:rPr>
                          <a:t>AS Path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</a:tr>
                <a:tr h="518971"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…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…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000000"/>
                        </a:solidFill>
                        <a:miter lim="400000"/>
                      </a:lnR>
                    </a:tcPr>
                  </a:tc>
                </a:tr>
                <a:tr h="512621"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P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2800"/>
                        </a:pPr>
                        <a:r>
                          <a:t>4-</a:t>
                        </a:r>
                        <a:r>
                          <a:rPr>
                            <a:solidFill>
                              <a:srgbClr val="FF2600"/>
                            </a:solidFill>
                          </a:rPr>
                          <a:t>5</a:t>
                        </a:r>
                        <a:r>
                          <a:t>-1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000000"/>
                        </a:solidFill>
                        <a:miter lim="400000"/>
                      </a:lnR>
                    </a:tcPr>
                  </a:tc>
                </a:tr>
                <a:tr h="518971"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…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B w="127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…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000000"/>
                        </a:solidFill>
                        <a:miter lim="400000"/>
                      </a:lnR>
                      <a:lnB w="127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</a:tbl>
            </a:graphicData>
          </a:graphic>
        </p:graphicFrame>
        <p:sp>
          <p:nvSpPr>
            <p:cNvPr id="502" name="RIB of AS 3"/>
            <p:cNvSpPr txBox="1"/>
            <p:nvPr/>
          </p:nvSpPr>
          <p:spPr>
            <a:xfrm>
              <a:off x="151314" y="2244571"/>
              <a:ext cx="2167510" cy="560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RIB of AS 3</a:t>
              </a:r>
            </a:p>
          </p:txBody>
        </p:sp>
      </p:grpSp>
      <p:grpSp>
        <p:nvGrpSpPr>
          <p:cNvPr id="506" name="Group"/>
          <p:cNvGrpSpPr/>
          <p:nvPr/>
        </p:nvGrpSpPr>
        <p:grpSpPr>
          <a:xfrm>
            <a:off x="11022973" y="8382000"/>
            <a:ext cx="9415138" cy="2650332"/>
            <a:chOff x="0" y="0"/>
            <a:chExt cx="9415136" cy="2650331"/>
          </a:xfrm>
        </p:grpSpPr>
        <p:sp>
          <p:nvSpPr>
            <p:cNvPr id="504" name="Arrow"/>
            <p:cNvSpPr/>
            <p:nvPr/>
          </p:nvSpPr>
          <p:spPr>
            <a:xfrm>
              <a:off x="4793791" y="1380331"/>
              <a:ext cx="4621346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05" name="Rectangle"/>
            <p:cNvSpPr/>
            <p:nvPr/>
          </p:nvSpPr>
          <p:spPr>
            <a:xfrm rot="1260000">
              <a:off x="-98339" y="907912"/>
              <a:ext cx="5141837" cy="404170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pic>
        <p:nvPicPr>
          <p:cNvPr id="507" name="Oval" descr="Ov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10474498" y="4893117"/>
            <a:ext cx="3435004" cy="2063299"/>
          </a:xfrm>
          <a:prstGeom prst="rect">
            <a:avLst/>
          </a:prstGeom>
        </p:spPr>
      </p:pic>
      <p:pic>
        <p:nvPicPr>
          <p:cNvPr id="509" name="Oval" descr="Ov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10487198" y="9344298"/>
            <a:ext cx="3435004" cy="2063300"/>
          </a:xfrm>
          <a:prstGeom prst="rect">
            <a:avLst/>
          </a:prstGeom>
        </p:spPr>
      </p:pic>
      <p:pic>
        <p:nvPicPr>
          <p:cNvPr id="511" name="Line" descr="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46952" y="10731841"/>
            <a:ext cx="2603501" cy="76201"/>
          </a:xfrm>
          <a:prstGeom prst="rect">
            <a:avLst/>
          </a:prstGeom>
        </p:spPr>
      </p:pic>
      <p:pic>
        <p:nvPicPr>
          <p:cNvPr id="513" name="Oval" descr="Oval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682869" y="7701558"/>
            <a:ext cx="1371601" cy="5464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Route Lea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Route Leak</a:t>
            </a:r>
          </a:p>
        </p:txBody>
      </p:sp>
      <p:sp>
        <p:nvSpPr>
          <p:cNvPr id="517" name="A route leak is the propagation of BGP announcement beyond their intended scop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route leak is the propagation of BGP announcement beyond their intended scope</a:t>
            </a:r>
          </a:p>
          <a:p>
            <a:pPr/>
          </a:p>
          <a:p>
            <a:pPr>
              <a:buSzPct val="80000"/>
              <a:buChar char="❖"/>
            </a:pPr>
            <a:r>
              <a:t>Commercial relationship between ASs</a:t>
            </a:r>
          </a:p>
          <a:p>
            <a:pPr lvl="1"/>
            <a:r>
              <a:t>Peering</a:t>
            </a:r>
          </a:p>
          <a:p>
            <a:pPr lvl="2">
              <a:defRPr sz="4000"/>
            </a:pPr>
            <a:r>
              <a:t>Peers exchange traffic between customers</a:t>
            </a:r>
          </a:p>
          <a:p>
            <a:pPr lvl="2">
              <a:defRPr sz="4000"/>
            </a:pPr>
            <a:r>
              <a:t>AS exports </a:t>
            </a:r>
            <a:r>
              <a:rPr>
                <a:solidFill>
                  <a:srgbClr val="0433FF"/>
                </a:solidFill>
              </a:rPr>
              <a:t>only</a:t>
            </a:r>
            <a:r>
              <a:t> customer routes to a peer</a:t>
            </a:r>
            <a:br/>
            <a:r>
              <a:t>and a peer’s routes </a:t>
            </a:r>
            <a:r>
              <a:rPr>
                <a:solidFill>
                  <a:srgbClr val="0433FF"/>
                </a:solidFill>
              </a:rPr>
              <a:t>only</a:t>
            </a:r>
            <a:r>
              <a:t> to its customers  </a:t>
            </a:r>
          </a:p>
          <a:p>
            <a:pPr lvl="2">
              <a:defRPr sz="4000"/>
            </a:pPr>
            <a:r>
              <a:t>often the relationship is </a:t>
            </a:r>
            <a:r>
              <a:rPr>
                <a:solidFill>
                  <a:srgbClr val="0433FF"/>
                </a:solidFill>
              </a:rPr>
              <a:t>settlement-free </a:t>
            </a:r>
            <a:br/>
            <a:r>
              <a:t>(i.e., no money exchanged)</a:t>
            </a:r>
          </a:p>
        </p:txBody>
      </p:sp>
      <p:sp>
        <p:nvSpPr>
          <p:cNvPr id="5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10963" y="6733699"/>
            <a:ext cx="8730623" cy="5265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40" name="BGP (Border Gateway Protocol) is a routing protocol that is used to exchange routing information between A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BGP (Border Gateway Protocol) is a routing protocol that is used to exchange routing information between ASes</a:t>
            </a:r>
          </a:p>
          <a:p>
            <a:pPr lvl="1"/>
            <a:r>
              <a:t>however, BGP has several security issues due to a lack of built-in validation mechanism</a:t>
            </a:r>
          </a:p>
        </p:txBody>
      </p:sp>
      <p:sp>
        <p:nvSpPr>
          <p:cNvPr id="141" name="Slide Number"/>
          <p:cNvSpPr txBox="1"/>
          <p:nvPr>
            <p:ph type="sldNum" sz="quarter" idx="2"/>
          </p:nvPr>
        </p:nvSpPr>
        <p:spPr>
          <a:xfrm>
            <a:off x="22995504" y="12890266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0609" y="5591463"/>
            <a:ext cx="13542782" cy="80978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Route Lea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Route Leak</a:t>
            </a:r>
          </a:p>
        </p:txBody>
      </p:sp>
      <p:sp>
        <p:nvSpPr>
          <p:cNvPr id="522" name="A route leak is the propagation of BGP announcement beyond their intended scop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route leak is the propagation of BGP announcement beyond their intended scope</a:t>
            </a:r>
          </a:p>
          <a:p>
            <a:pPr/>
          </a:p>
          <a:p>
            <a:pPr>
              <a:buSzPct val="80000"/>
              <a:buChar char="❖"/>
            </a:pPr>
            <a:r>
              <a:t>Commercial relationship between ASs</a:t>
            </a:r>
          </a:p>
          <a:p>
            <a:pPr lvl="1"/>
            <a:r>
              <a:t>Customer-provider</a:t>
            </a:r>
          </a:p>
          <a:p>
            <a:pPr lvl="2">
              <a:defRPr sz="4000"/>
            </a:pPr>
            <a:r>
              <a:t>Customer </a:t>
            </a:r>
            <a:r>
              <a:rPr>
                <a:solidFill>
                  <a:srgbClr val="0433FF"/>
                </a:solidFill>
              </a:rPr>
              <a:t>needs to be reachable</a:t>
            </a:r>
            <a:r>
              <a:t> from </a:t>
            </a:r>
            <a:br/>
            <a:r>
              <a:t>everyone</a:t>
            </a:r>
            <a:br/>
            <a:r>
              <a:t>→ Provider tells all its neighbors how to </a:t>
            </a:r>
            <a:br/>
            <a:r>
              <a:t>reach the customer</a:t>
            </a:r>
          </a:p>
          <a:p>
            <a:pPr lvl="2">
              <a:defRPr sz="4000"/>
            </a:pPr>
            <a:r>
              <a:t>Customer </a:t>
            </a:r>
            <a:r>
              <a:rPr>
                <a:solidFill>
                  <a:srgbClr val="0433FF"/>
                </a:solidFill>
              </a:rPr>
              <a:t>should not transit traffic between</a:t>
            </a:r>
            <a:br>
              <a:rPr>
                <a:solidFill>
                  <a:srgbClr val="0433FF"/>
                </a:solidFill>
              </a:rPr>
            </a:br>
            <a:r>
              <a:rPr>
                <a:solidFill>
                  <a:srgbClr val="0433FF"/>
                </a:solidFill>
              </a:rPr>
              <a:t>two providers</a:t>
            </a:r>
            <a:br>
              <a:rPr>
                <a:solidFill>
                  <a:srgbClr val="0433FF"/>
                </a:solidFill>
              </a:rPr>
            </a:br>
            <a:r>
              <a:t>→ performance of customer network </a:t>
            </a:r>
            <a:br/>
            <a:r>
              <a:t>could be degraded to handle transit traffic</a:t>
            </a:r>
          </a:p>
        </p:txBody>
      </p:sp>
      <p:sp>
        <p:nvSpPr>
          <p:cNvPr id="5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1676" y="6737125"/>
            <a:ext cx="11063399" cy="5120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Route Lea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Route Leak</a:t>
            </a:r>
          </a:p>
        </p:txBody>
      </p:sp>
      <p:sp>
        <p:nvSpPr>
          <p:cNvPr id="527" name="A route leak is the propagation of BGP announcement beyond their intended scop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route leak is the propagation of BGP announcement beyond their intended scope</a:t>
            </a:r>
          </a:p>
        </p:txBody>
      </p:sp>
      <p:sp>
        <p:nvSpPr>
          <p:cNvPr id="5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9" name="Line"/>
          <p:cNvSpPr/>
          <p:nvPr/>
        </p:nvSpPr>
        <p:spPr>
          <a:xfrm>
            <a:off x="15857542" y="5915476"/>
            <a:ext cx="50466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30" name="Line"/>
          <p:cNvSpPr/>
          <p:nvPr/>
        </p:nvSpPr>
        <p:spPr>
          <a:xfrm>
            <a:off x="15730541" y="6224255"/>
            <a:ext cx="1" cy="415169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31" name="Line"/>
          <p:cNvSpPr/>
          <p:nvPr/>
        </p:nvSpPr>
        <p:spPr>
          <a:xfrm>
            <a:off x="20583712" y="6097255"/>
            <a:ext cx="1" cy="440569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32" name="Line"/>
          <p:cNvSpPr/>
          <p:nvPr/>
        </p:nvSpPr>
        <p:spPr>
          <a:xfrm>
            <a:off x="16305018" y="10375948"/>
            <a:ext cx="415169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33" name="Line"/>
          <p:cNvSpPr/>
          <p:nvPr/>
        </p:nvSpPr>
        <p:spPr>
          <a:xfrm>
            <a:off x="10598519" y="8545737"/>
            <a:ext cx="4743873" cy="182100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34" name="Line"/>
          <p:cNvSpPr/>
          <p:nvPr/>
        </p:nvSpPr>
        <p:spPr>
          <a:xfrm flipV="1">
            <a:off x="10984060" y="5984922"/>
            <a:ext cx="3972791" cy="185254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541" name="Group"/>
          <p:cNvGrpSpPr/>
          <p:nvPr/>
        </p:nvGrpSpPr>
        <p:grpSpPr>
          <a:xfrm>
            <a:off x="9423454" y="7449140"/>
            <a:ext cx="2092459" cy="1775245"/>
            <a:chOff x="0" y="0"/>
            <a:chExt cx="2092458" cy="1775243"/>
          </a:xfrm>
        </p:grpSpPr>
        <p:sp>
          <p:nvSpPr>
            <p:cNvPr id="535" name="Oval"/>
            <p:cNvSpPr/>
            <p:nvPr/>
          </p:nvSpPr>
          <p:spPr>
            <a:xfrm>
              <a:off x="477888" y="0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36" name="Oval"/>
            <p:cNvSpPr/>
            <p:nvPr/>
          </p:nvSpPr>
          <p:spPr>
            <a:xfrm>
              <a:off x="1108396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37" name="Oval"/>
            <p:cNvSpPr/>
            <p:nvPr/>
          </p:nvSpPr>
          <p:spPr>
            <a:xfrm>
              <a:off x="477888" y="717948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38" name="Oval"/>
            <p:cNvSpPr/>
            <p:nvPr/>
          </p:nvSpPr>
          <p:spPr>
            <a:xfrm>
              <a:off x="0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39" name="Oval"/>
            <p:cNvSpPr/>
            <p:nvPr/>
          </p:nvSpPr>
          <p:spPr>
            <a:xfrm>
              <a:off x="0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40" name="Oval"/>
            <p:cNvSpPr/>
            <p:nvPr/>
          </p:nvSpPr>
          <p:spPr>
            <a:xfrm>
              <a:off x="1108396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542" name="AS 3"/>
          <p:cNvSpPr txBox="1"/>
          <p:nvPr/>
        </p:nvSpPr>
        <p:spPr>
          <a:xfrm>
            <a:off x="9861861" y="7982180"/>
            <a:ext cx="1215645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AS 3</a:t>
            </a:r>
          </a:p>
        </p:txBody>
      </p:sp>
      <p:grpSp>
        <p:nvGrpSpPr>
          <p:cNvPr id="549" name="Group"/>
          <p:cNvGrpSpPr/>
          <p:nvPr/>
        </p:nvGrpSpPr>
        <p:grpSpPr>
          <a:xfrm>
            <a:off x="14752533" y="5177341"/>
            <a:ext cx="2092460" cy="1775244"/>
            <a:chOff x="0" y="0"/>
            <a:chExt cx="2092458" cy="1775243"/>
          </a:xfrm>
        </p:grpSpPr>
        <p:sp>
          <p:nvSpPr>
            <p:cNvPr id="543" name="Oval"/>
            <p:cNvSpPr/>
            <p:nvPr/>
          </p:nvSpPr>
          <p:spPr>
            <a:xfrm>
              <a:off x="477888" y="0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44" name="Oval"/>
            <p:cNvSpPr/>
            <p:nvPr/>
          </p:nvSpPr>
          <p:spPr>
            <a:xfrm>
              <a:off x="1108396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45" name="Oval"/>
            <p:cNvSpPr/>
            <p:nvPr/>
          </p:nvSpPr>
          <p:spPr>
            <a:xfrm>
              <a:off x="477888" y="717948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46" name="Oval"/>
            <p:cNvSpPr/>
            <p:nvPr/>
          </p:nvSpPr>
          <p:spPr>
            <a:xfrm>
              <a:off x="0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47" name="Oval"/>
            <p:cNvSpPr/>
            <p:nvPr/>
          </p:nvSpPr>
          <p:spPr>
            <a:xfrm>
              <a:off x="0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48" name="Oval"/>
            <p:cNvSpPr/>
            <p:nvPr/>
          </p:nvSpPr>
          <p:spPr>
            <a:xfrm>
              <a:off x="1108396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550" name="AS 2"/>
          <p:cNvSpPr txBox="1"/>
          <p:nvPr/>
        </p:nvSpPr>
        <p:spPr>
          <a:xfrm>
            <a:off x="15190940" y="5710380"/>
            <a:ext cx="12156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AS 2</a:t>
            </a:r>
          </a:p>
        </p:txBody>
      </p:sp>
      <p:grpSp>
        <p:nvGrpSpPr>
          <p:cNvPr id="557" name="Group"/>
          <p:cNvGrpSpPr/>
          <p:nvPr/>
        </p:nvGrpSpPr>
        <p:grpSpPr>
          <a:xfrm>
            <a:off x="19795270" y="5177341"/>
            <a:ext cx="2092460" cy="1775244"/>
            <a:chOff x="0" y="0"/>
            <a:chExt cx="2092458" cy="1775243"/>
          </a:xfrm>
        </p:grpSpPr>
        <p:sp>
          <p:nvSpPr>
            <p:cNvPr id="551" name="Oval"/>
            <p:cNvSpPr/>
            <p:nvPr/>
          </p:nvSpPr>
          <p:spPr>
            <a:xfrm>
              <a:off x="477888" y="0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52" name="Oval"/>
            <p:cNvSpPr/>
            <p:nvPr/>
          </p:nvSpPr>
          <p:spPr>
            <a:xfrm>
              <a:off x="1108396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53" name="Oval"/>
            <p:cNvSpPr/>
            <p:nvPr/>
          </p:nvSpPr>
          <p:spPr>
            <a:xfrm>
              <a:off x="477888" y="717948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54" name="Oval"/>
            <p:cNvSpPr/>
            <p:nvPr/>
          </p:nvSpPr>
          <p:spPr>
            <a:xfrm>
              <a:off x="0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55" name="Oval"/>
            <p:cNvSpPr/>
            <p:nvPr/>
          </p:nvSpPr>
          <p:spPr>
            <a:xfrm>
              <a:off x="0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56" name="Oval"/>
            <p:cNvSpPr/>
            <p:nvPr/>
          </p:nvSpPr>
          <p:spPr>
            <a:xfrm>
              <a:off x="1108396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558" name="AS 1"/>
          <p:cNvSpPr txBox="1"/>
          <p:nvPr/>
        </p:nvSpPr>
        <p:spPr>
          <a:xfrm>
            <a:off x="20233677" y="5710380"/>
            <a:ext cx="12156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AS 1</a:t>
            </a:r>
          </a:p>
        </p:txBody>
      </p:sp>
      <p:grpSp>
        <p:nvGrpSpPr>
          <p:cNvPr id="565" name="Group"/>
          <p:cNvGrpSpPr/>
          <p:nvPr/>
        </p:nvGrpSpPr>
        <p:grpSpPr>
          <a:xfrm>
            <a:off x="14752533" y="9488326"/>
            <a:ext cx="2092460" cy="1775244"/>
            <a:chOff x="0" y="0"/>
            <a:chExt cx="2092458" cy="1775243"/>
          </a:xfrm>
        </p:grpSpPr>
        <p:sp>
          <p:nvSpPr>
            <p:cNvPr id="559" name="Oval"/>
            <p:cNvSpPr/>
            <p:nvPr/>
          </p:nvSpPr>
          <p:spPr>
            <a:xfrm>
              <a:off x="477888" y="0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60" name="Oval"/>
            <p:cNvSpPr/>
            <p:nvPr/>
          </p:nvSpPr>
          <p:spPr>
            <a:xfrm>
              <a:off x="1108396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61" name="Oval"/>
            <p:cNvSpPr/>
            <p:nvPr/>
          </p:nvSpPr>
          <p:spPr>
            <a:xfrm>
              <a:off x="477888" y="717948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62" name="Oval"/>
            <p:cNvSpPr/>
            <p:nvPr/>
          </p:nvSpPr>
          <p:spPr>
            <a:xfrm>
              <a:off x="0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63" name="Oval"/>
            <p:cNvSpPr/>
            <p:nvPr/>
          </p:nvSpPr>
          <p:spPr>
            <a:xfrm>
              <a:off x="0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64" name="Oval"/>
            <p:cNvSpPr/>
            <p:nvPr/>
          </p:nvSpPr>
          <p:spPr>
            <a:xfrm>
              <a:off x="1108396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566" name="AS 4"/>
          <p:cNvSpPr txBox="1"/>
          <p:nvPr/>
        </p:nvSpPr>
        <p:spPr>
          <a:xfrm>
            <a:off x="15190940" y="10021365"/>
            <a:ext cx="12156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AS 4</a:t>
            </a:r>
          </a:p>
        </p:txBody>
      </p:sp>
      <p:grpSp>
        <p:nvGrpSpPr>
          <p:cNvPr id="573" name="Group"/>
          <p:cNvGrpSpPr/>
          <p:nvPr/>
        </p:nvGrpSpPr>
        <p:grpSpPr>
          <a:xfrm>
            <a:off x="19795270" y="9488326"/>
            <a:ext cx="2092460" cy="1775244"/>
            <a:chOff x="0" y="0"/>
            <a:chExt cx="2092458" cy="1775243"/>
          </a:xfrm>
        </p:grpSpPr>
        <p:sp>
          <p:nvSpPr>
            <p:cNvPr id="567" name="Oval"/>
            <p:cNvSpPr/>
            <p:nvPr/>
          </p:nvSpPr>
          <p:spPr>
            <a:xfrm>
              <a:off x="477888" y="0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68" name="Oval"/>
            <p:cNvSpPr/>
            <p:nvPr/>
          </p:nvSpPr>
          <p:spPr>
            <a:xfrm>
              <a:off x="1108396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69" name="Oval"/>
            <p:cNvSpPr/>
            <p:nvPr/>
          </p:nvSpPr>
          <p:spPr>
            <a:xfrm>
              <a:off x="477888" y="717948"/>
              <a:ext cx="984064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70" name="Oval"/>
            <p:cNvSpPr/>
            <p:nvPr/>
          </p:nvSpPr>
          <p:spPr>
            <a:xfrm>
              <a:off x="0" y="0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71" name="Oval"/>
            <p:cNvSpPr/>
            <p:nvPr/>
          </p:nvSpPr>
          <p:spPr>
            <a:xfrm>
              <a:off x="0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72" name="Oval"/>
            <p:cNvSpPr/>
            <p:nvPr/>
          </p:nvSpPr>
          <p:spPr>
            <a:xfrm>
              <a:off x="1108396" y="547008"/>
              <a:ext cx="984063" cy="1057296"/>
            </a:xfrm>
            <a:prstGeom prst="ellipse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574" name="AS 5"/>
          <p:cNvSpPr txBox="1"/>
          <p:nvPr/>
        </p:nvSpPr>
        <p:spPr>
          <a:xfrm>
            <a:off x="20233677" y="10021365"/>
            <a:ext cx="12156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AS 5</a:t>
            </a:r>
          </a:p>
        </p:txBody>
      </p:sp>
      <p:sp>
        <p:nvSpPr>
          <p:cNvPr id="575" name="P=147.46.0.0/16…"/>
          <p:cNvSpPr txBox="1"/>
          <p:nvPr/>
        </p:nvSpPr>
        <p:spPr>
          <a:xfrm>
            <a:off x="20067805" y="4055305"/>
            <a:ext cx="3190114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P=147.46.0.0/16</a:t>
            </a:r>
          </a:p>
          <a:p>
            <a:pPr/>
            <a:r>
              <a:t>allocated to AS 1</a:t>
            </a:r>
          </a:p>
        </p:txBody>
      </p:sp>
      <p:grpSp>
        <p:nvGrpSpPr>
          <p:cNvPr id="578" name="Group"/>
          <p:cNvGrpSpPr/>
          <p:nvPr/>
        </p:nvGrpSpPr>
        <p:grpSpPr>
          <a:xfrm>
            <a:off x="20331430" y="7264100"/>
            <a:ext cx="2770864" cy="1541764"/>
            <a:chOff x="0" y="0"/>
            <a:chExt cx="2770862" cy="1541763"/>
          </a:xfrm>
        </p:grpSpPr>
        <p:sp>
          <p:nvSpPr>
            <p:cNvPr id="576" name="Prefix: P…"/>
            <p:cNvSpPr/>
            <p:nvPr/>
          </p:nvSpPr>
          <p:spPr>
            <a:xfrm>
              <a:off x="423285" y="202060"/>
              <a:ext cx="2347578" cy="1073505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0096F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1</a:t>
              </a:r>
            </a:p>
          </p:txBody>
        </p:sp>
        <p:sp>
          <p:nvSpPr>
            <p:cNvPr id="577" name="Line"/>
            <p:cNvSpPr/>
            <p:nvPr/>
          </p:nvSpPr>
          <p:spPr>
            <a:xfrm flipH="1">
              <a:off x="-1" y="0"/>
              <a:ext cx="2" cy="1541764"/>
            </a:xfrm>
            <a:prstGeom prst="line">
              <a:avLst/>
            </a:prstGeom>
            <a:noFill/>
            <a:ln w="50800" cap="flat">
              <a:solidFill>
                <a:srgbClr val="0096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581" name="Group"/>
          <p:cNvGrpSpPr/>
          <p:nvPr/>
        </p:nvGrpSpPr>
        <p:grpSpPr>
          <a:xfrm>
            <a:off x="17207076" y="10086375"/>
            <a:ext cx="2347579" cy="1684556"/>
            <a:chOff x="0" y="0"/>
            <a:chExt cx="2347577" cy="1684554"/>
          </a:xfrm>
        </p:grpSpPr>
        <p:sp>
          <p:nvSpPr>
            <p:cNvPr id="579" name="Prefix: P…"/>
            <p:cNvSpPr/>
            <p:nvPr/>
          </p:nvSpPr>
          <p:spPr>
            <a:xfrm>
              <a:off x="0" y="611051"/>
              <a:ext cx="2347578" cy="1073504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5-1</a:t>
              </a:r>
            </a:p>
          </p:txBody>
        </p:sp>
        <p:sp>
          <p:nvSpPr>
            <p:cNvPr id="580" name="Line"/>
            <p:cNvSpPr/>
            <p:nvPr/>
          </p:nvSpPr>
          <p:spPr>
            <a:xfrm flipH="1" flipV="1">
              <a:off x="281537" y="-1"/>
              <a:ext cx="1784503" cy="1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584" name="Group"/>
          <p:cNvGrpSpPr/>
          <p:nvPr/>
        </p:nvGrpSpPr>
        <p:grpSpPr>
          <a:xfrm>
            <a:off x="17360036" y="4643773"/>
            <a:ext cx="2041660" cy="1551182"/>
            <a:chOff x="0" y="0"/>
            <a:chExt cx="2041658" cy="1551180"/>
          </a:xfrm>
        </p:grpSpPr>
        <p:sp>
          <p:nvSpPr>
            <p:cNvPr id="582" name="Prefix: P…"/>
            <p:cNvSpPr/>
            <p:nvPr/>
          </p:nvSpPr>
          <p:spPr>
            <a:xfrm>
              <a:off x="0" y="0"/>
              <a:ext cx="2041659" cy="1073504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0096F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1</a:t>
              </a:r>
            </a:p>
          </p:txBody>
        </p:sp>
        <p:sp>
          <p:nvSpPr>
            <p:cNvPr id="583" name="Line"/>
            <p:cNvSpPr/>
            <p:nvPr/>
          </p:nvSpPr>
          <p:spPr>
            <a:xfrm flipH="1" flipV="1">
              <a:off x="67843" y="1551180"/>
              <a:ext cx="1784503" cy="1"/>
            </a:xfrm>
            <a:prstGeom prst="line">
              <a:avLst/>
            </a:prstGeom>
            <a:noFill/>
            <a:ln w="50800" cap="flat">
              <a:solidFill>
                <a:srgbClr val="0096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587" name="Group"/>
          <p:cNvGrpSpPr/>
          <p:nvPr/>
        </p:nvGrpSpPr>
        <p:grpSpPr>
          <a:xfrm>
            <a:off x="13208308" y="7232030"/>
            <a:ext cx="2750593" cy="1541765"/>
            <a:chOff x="0" y="0"/>
            <a:chExt cx="2750592" cy="1541763"/>
          </a:xfrm>
        </p:grpSpPr>
        <p:sp>
          <p:nvSpPr>
            <p:cNvPr id="585" name="Prefix: P…"/>
            <p:cNvSpPr/>
            <p:nvPr/>
          </p:nvSpPr>
          <p:spPr>
            <a:xfrm>
              <a:off x="0" y="234130"/>
              <a:ext cx="2454330" cy="1073504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4-5-1</a:t>
              </a:r>
            </a:p>
          </p:txBody>
        </p:sp>
        <p:sp>
          <p:nvSpPr>
            <p:cNvPr id="586" name="Line"/>
            <p:cNvSpPr/>
            <p:nvPr/>
          </p:nvSpPr>
          <p:spPr>
            <a:xfrm flipV="1">
              <a:off x="2750592" y="-1"/>
              <a:ext cx="1" cy="1541765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590" name="Group"/>
          <p:cNvGrpSpPr/>
          <p:nvPr/>
        </p:nvGrpSpPr>
        <p:grpSpPr>
          <a:xfrm>
            <a:off x="11018211" y="5378724"/>
            <a:ext cx="3001000" cy="2063300"/>
            <a:chOff x="0" y="0"/>
            <a:chExt cx="3000999" cy="2063298"/>
          </a:xfrm>
        </p:grpSpPr>
        <p:sp>
          <p:nvSpPr>
            <p:cNvPr id="588" name="Prefix: P…"/>
            <p:cNvSpPr/>
            <p:nvPr/>
          </p:nvSpPr>
          <p:spPr>
            <a:xfrm>
              <a:off x="0" y="0"/>
              <a:ext cx="2347578" cy="1073504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0096F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2-1</a:t>
              </a:r>
            </a:p>
          </p:txBody>
        </p:sp>
        <p:sp>
          <p:nvSpPr>
            <p:cNvPr id="589" name="Line"/>
            <p:cNvSpPr/>
            <p:nvPr/>
          </p:nvSpPr>
          <p:spPr>
            <a:xfrm flipH="1">
              <a:off x="1454403" y="1342108"/>
              <a:ext cx="1546597" cy="721191"/>
            </a:xfrm>
            <a:prstGeom prst="line">
              <a:avLst/>
            </a:prstGeom>
            <a:noFill/>
            <a:ln w="50800" cap="flat">
              <a:solidFill>
                <a:srgbClr val="0096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593" name="Group"/>
          <p:cNvGrpSpPr/>
          <p:nvPr/>
        </p:nvGrpSpPr>
        <p:grpSpPr>
          <a:xfrm>
            <a:off x="11018211" y="8922251"/>
            <a:ext cx="2828408" cy="2009190"/>
            <a:chOff x="0" y="0"/>
            <a:chExt cx="2828407" cy="2009189"/>
          </a:xfrm>
        </p:grpSpPr>
        <p:sp>
          <p:nvSpPr>
            <p:cNvPr id="591" name="Prefix: P…"/>
            <p:cNvSpPr/>
            <p:nvPr/>
          </p:nvSpPr>
          <p:spPr>
            <a:xfrm>
              <a:off x="0" y="935685"/>
              <a:ext cx="2478665" cy="1073505"/>
            </a:xfrm>
            <a:prstGeom prst="roundRect">
              <a:avLst>
                <a:gd name="adj" fmla="val 17746"/>
              </a:avLst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Prefix: P</a:t>
              </a:r>
            </a:p>
            <a:p>
              <a:pPr>
                <a:defRPr b="0" sz="28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AS path: 4-5-1</a:t>
              </a:r>
            </a:p>
          </p:txBody>
        </p:sp>
        <p:sp>
          <p:nvSpPr>
            <p:cNvPr id="592" name="Line"/>
            <p:cNvSpPr/>
            <p:nvPr/>
          </p:nvSpPr>
          <p:spPr>
            <a:xfrm flipH="1" flipV="1">
              <a:off x="1389047" y="-1"/>
              <a:ext cx="1439361" cy="552520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pic>
        <p:nvPicPr>
          <p:cNvPr id="594" name="monster.png" descr="mons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47326" y="9040702"/>
            <a:ext cx="831074" cy="8310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7" name="Group"/>
          <p:cNvGrpSpPr/>
          <p:nvPr/>
        </p:nvGrpSpPr>
        <p:grpSpPr>
          <a:xfrm>
            <a:off x="7078767" y="9272567"/>
            <a:ext cx="3021921" cy="2779621"/>
            <a:chOff x="25400" y="25400"/>
            <a:chExt cx="3021920" cy="2779619"/>
          </a:xfrm>
        </p:grpSpPr>
        <p:graphicFrame>
          <p:nvGraphicFramePr>
            <p:cNvPr id="595" name="Table"/>
            <p:cNvGraphicFramePr/>
            <p:nvPr/>
          </p:nvGraphicFramePr>
          <p:xfrm>
            <a:off x="25400" y="25400"/>
            <a:ext cx="3021921" cy="1775244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1" rtl="0">
                  <a:tableStyleId>{4C3C2611-4C71-4FC5-86AE-919BDF0F9419}</a:tableStyleId>
                </a:tblPr>
                <a:tblGrid>
                  <a:gridCol w="1092200"/>
                  <a:gridCol w="1460500"/>
                </a:tblGrid>
                <a:tr h="535785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2800">
                            <a:solidFill>
                              <a:srgbClr val="FFFFFF"/>
                            </a:solidFill>
                          </a:rPr>
                          <a:t>Prefix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T w="127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2800">
                            <a:solidFill>
                              <a:srgbClr val="FFFFFF"/>
                            </a:solidFill>
                          </a:rPr>
                          <a:t>AS Path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</a:tr>
                <a:tr h="518971"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…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…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000000"/>
                        </a:solidFill>
                        <a:miter lim="400000"/>
                      </a:lnR>
                    </a:tcPr>
                  </a:tc>
                </a:tr>
                <a:tr h="512621"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P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4-5-1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000000"/>
                        </a:solidFill>
                        <a:miter lim="400000"/>
                      </a:lnR>
                    </a:tcPr>
                  </a:tc>
                </a:tr>
                <a:tr h="518971"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…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B w="127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ts val="3300"/>
                          </a:lnSpc>
                          <a:defRPr sz="1800"/>
                        </a:pPr>
                        <a:r>
                          <a:rPr sz="2800"/>
                          <a:t>…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000000"/>
                        </a:solidFill>
                        <a:miter lim="400000"/>
                      </a:lnR>
                      <a:lnB w="127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</a:tbl>
            </a:graphicData>
          </a:graphic>
        </p:graphicFrame>
        <p:sp>
          <p:nvSpPr>
            <p:cNvPr id="596" name="RIB of AS 3"/>
            <p:cNvSpPr txBox="1"/>
            <p:nvPr/>
          </p:nvSpPr>
          <p:spPr>
            <a:xfrm>
              <a:off x="151314" y="2244571"/>
              <a:ext cx="2167510" cy="560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RIB of AS 3</a:t>
              </a:r>
            </a:p>
          </p:txBody>
        </p:sp>
      </p:grpSp>
      <p:grpSp>
        <p:nvGrpSpPr>
          <p:cNvPr id="601" name="Group"/>
          <p:cNvGrpSpPr/>
          <p:nvPr/>
        </p:nvGrpSpPr>
        <p:grpSpPr>
          <a:xfrm>
            <a:off x="11022973" y="5976729"/>
            <a:ext cx="10440827" cy="4625265"/>
            <a:chOff x="0" y="0"/>
            <a:chExt cx="10440825" cy="4625264"/>
          </a:xfrm>
        </p:grpSpPr>
        <p:sp>
          <p:nvSpPr>
            <p:cNvPr id="598" name="Arrow"/>
            <p:cNvSpPr/>
            <p:nvPr/>
          </p:nvSpPr>
          <p:spPr>
            <a:xfrm rot="16200000">
              <a:off x="7495153" y="1675672"/>
              <a:ext cx="4621346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99" name="Rectangle"/>
            <p:cNvSpPr/>
            <p:nvPr/>
          </p:nvSpPr>
          <p:spPr>
            <a:xfrm rot="1260000">
              <a:off x="-98339" y="3313182"/>
              <a:ext cx="5141837" cy="404171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600" name="Rectangle"/>
            <p:cNvSpPr/>
            <p:nvPr/>
          </p:nvSpPr>
          <p:spPr>
            <a:xfrm>
              <a:off x="4793168" y="4215565"/>
              <a:ext cx="5141837" cy="404170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aphicFrame>
        <p:nvGraphicFramePr>
          <p:cNvPr id="602" name="Table"/>
          <p:cNvGraphicFramePr/>
          <p:nvPr/>
        </p:nvGraphicFramePr>
        <p:xfrm>
          <a:off x="7102257" y="4785926"/>
          <a:ext cx="3369807" cy="202118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435100"/>
                <a:gridCol w="1676400"/>
              </a:tblGrid>
              <a:tr h="52979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Provider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Customer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</a:tr>
              <a:tr h="52344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AS 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AS 5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52979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AS 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AS 5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olu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Solutions</a:t>
            </a:r>
          </a:p>
        </p:txBody>
      </p:sp>
      <p:sp>
        <p:nvSpPr>
          <p:cNvPr id="605" name="Rule-based solu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71500" indent="-571500" defTabSz="742950">
              <a:spcBef>
                <a:spcPts val="1300"/>
              </a:spcBef>
              <a:defRPr sz="5400"/>
            </a:pPr>
            <a:r>
              <a:t>Rule-based solutions</a:t>
            </a:r>
          </a:p>
          <a:p>
            <a:pPr lvl="1" marL="1143000" indent="-571500" defTabSz="742950">
              <a:spcBef>
                <a:spcPts val="1000"/>
              </a:spcBef>
              <a:defRPr sz="4319"/>
            </a:pPr>
            <a:r>
              <a:t>Bogon ASN/prefix filter</a:t>
            </a:r>
          </a:p>
          <a:p>
            <a:pPr lvl="1" marL="1143000" indent="-571500" defTabSz="742950">
              <a:spcBef>
                <a:spcPts val="1000"/>
              </a:spcBef>
              <a:defRPr sz="4319"/>
            </a:pPr>
            <a:r>
              <a:t>Filtering long ASN path/small prefix</a:t>
            </a:r>
          </a:p>
          <a:p>
            <a:pPr lvl="1" marL="1143000" indent="-571500" defTabSz="742950">
              <a:spcBef>
                <a:spcPts val="1000"/>
              </a:spcBef>
              <a:defRPr sz="4319"/>
            </a:pPr>
            <a:r>
              <a:t>Prefix filter</a:t>
            </a:r>
          </a:p>
          <a:p>
            <a:pPr lvl="1" marL="1143000" indent="-571500" defTabSz="742950">
              <a:spcBef>
                <a:spcPts val="1000"/>
              </a:spcBef>
              <a:defRPr sz="4319"/>
            </a:pPr>
            <a:r>
              <a:t>Peerlock</a:t>
            </a:r>
          </a:p>
          <a:p>
            <a:pPr marL="571500" indent="-571500" defTabSz="742950">
              <a:spcBef>
                <a:spcPts val="1300"/>
              </a:spcBef>
              <a:defRPr sz="5400"/>
            </a:pPr>
          </a:p>
          <a:p>
            <a:pPr marL="571500" indent="-571500" defTabSz="742950">
              <a:spcBef>
                <a:spcPts val="1300"/>
              </a:spcBef>
              <a:defRPr sz="5400"/>
            </a:pPr>
            <a:r>
              <a:t>Authority-base solutions</a:t>
            </a:r>
          </a:p>
          <a:p>
            <a:pPr lvl="1" marL="1143000" indent="-571500" defTabSz="742950">
              <a:spcBef>
                <a:spcPts val="1000"/>
              </a:spcBef>
              <a:defRPr sz="4319"/>
            </a:pPr>
            <a:r>
              <a:t>IRR (Internet Routing Registry)</a:t>
            </a:r>
          </a:p>
          <a:p>
            <a:pPr marL="571500" indent="-571500" defTabSz="742950">
              <a:spcBef>
                <a:spcPts val="1300"/>
              </a:spcBef>
              <a:defRPr sz="5400"/>
            </a:pPr>
          </a:p>
          <a:p>
            <a:pPr marL="571500" indent="-571500" defTabSz="742950">
              <a:spcBef>
                <a:spcPts val="1300"/>
              </a:spcBef>
              <a:defRPr sz="5400"/>
            </a:pPr>
            <a:r>
              <a:t>Crypto-based solutions</a:t>
            </a:r>
          </a:p>
          <a:p>
            <a:pPr lvl="1" marL="1143000" indent="-571500" defTabSz="742950">
              <a:spcBef>
                <a:spcPts val="1000"/>
              </a:spcBef>
              <a:defRPr sz="4319"/>
            </a:pPr>
            <a:r>
              <a:t>RPKI (Resource Public Key Infrastructure) </a:t>
            </a:r>
          </a:p>
          <a:p>
            <a:pPr lvl="1" marL="1143000" indent="-571500" defTabSz="742950">
              <a:spcBef>
                <a:spcPts val="1000"/>
              </a:spcBef>
              <a:defRPr sz="4319"/>
            </a:pPr>
            <a:r>
              <a:t>BGPSec (Border Gateway Protocol Security)</a:t>
            </a:r>
          </a:p>
        </p:txBody>
      </p:sp>
      <p:sp>
        <p:nvSpPr>
          <p:cNvPr id="6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07" name=": don’t care about the originating ASN or AS Path"/>
          <p:cNvSpPr txBox="1"/>
          <p:nvPr/>
        </p:nvSpPr>
        <p:spPr>
          <a:xfrm>
            <a:off x="5481594" y="5223882"/>
            <a:ext cx="897750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: don’t care about the originating ASN or AS Path</a:t>
            </a:r>
          </a:p>
        </p:txBody>
      </p:sp>
      <p:sp>
        <p:nvSpPr>
          <p:cNvPr id="608" name=": doesn’t cover every network"/>
          <p:cNvSpPr txBox="1"/>
          <p:nvPr/>
        </p:nvSpPr>
        <p:spPr>
          <a:xfrm>
            <a:off x="5481594" y="6093767"/>
            <a:ext cx="5478400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: doesn’t cover every network</a:t>
            </a:r>
          </a:p>
        </p:txBody>
      </p:sp>
      <p:sp>
        <p:nvSpPr>
          <p:cNvPr id="609" name=": contains incorrect, incomplete, or outdated data"/>
          <p:cNvSpPr txBox="1"/>
          <p:nvPr/>
        </p:nvSpPr>
        <p:spPr>
          <a:xfrm>
            <a:off x="9493479" y="8767927"/>
            <a:ext cx="910209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: contains incorrect, incomplete, or outdated data</a:t>
            </a:r>
          </a:p>
        </p:txBody>
      </p:sp>
      <p:sp>
        <p:nvSpPr>
          <p:cNvPr id="610" name=": low deployment rate"/>
          <p:cNvSpPr txBox="1"/>
          <p:nvPr/>
        </p:nvSpPr>
        <p:spPr>
          <a:xfrm>
            <a:off x="12209322" y="11505586"/>
            <a:ext cx="403593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: low deployment rate</a:t>
            </a:r>
          </a:p>
        </p:txBody>
      </p:sp>
      <p:sp>
        <p:nvSpPr>
          <p:cNvPr id="611" name=": relies on RPKI and resource-intensive"/>
          <p:cNvSpPr txBox="1"/>
          <p:nvPr/>
        </p:nvSpPr>
        <p:spPr>
          <a:xfrm>
            <a:off x="12727673" y="12311972"/>
            <a:ext cx="716242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: relies on RPKI and resource-intensive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olu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Solutions</a:t>
            </a:r>
          </a:p>
        </p:txBody>
      </p:sp>
      <p:sp>
        <p:nvSpPr>
          <p:cNvPr id="6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615" name="Table"/>
          <p:cNvGraphicFramePr/>
          <p:nvPr/>
        </p:nvGraphicFramePr>
        <p:xfrm>
          <a:off x="1032771" y="2609319"/>
          <a:ext cx="22318458" cy="10275362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579614"/>
                <a:gridCol w="5579614"/>
                <a:gridCol w="5579614"/>
                <a:gridCol w="5579614"/>
              </a:tblGrid>
              <a:tr h="1284420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Prefix/sub-prefix hijack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AS Path forgery hijack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Route leak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8442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Bogon ASN/prefix filter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X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X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X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8442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Filtering long ASN path/small prefix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X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X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X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8442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Prefix filter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X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X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X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8442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Peerlock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X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X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8442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IRR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X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X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8442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RPKI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X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X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8442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 Neue"/>
                        </a:rPr>
                        <a:t>BGPSec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X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PKI (Resource Public Key Infrastructur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400"/>
            </a:lvl1pPr>
          </a:lstStyle>
          <a:p>
            <a:pPr/>
            <a:r>
              <a:t>RPKI (Resource Public Key Infrastructure)</a:t>
            </a:r>
          </a:p>
        </p:txBody>
      </p:sp>
      <p:sp>
        <p:nvSpPr>
          <p:cNvPr id="145" name="RPKI is a PKI for binding IP address blocks to owner ASes via cryptographic signatur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RPKI is a PKI for binding IP address blocks to owner ASes via cryptographic signatures</a:t>
            </a:r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22995504" y="12890266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7" name="Resource Certificate (RC) certificates for ownership of IP prefixes…"/>
          <p:cNvSpPr txBox="1"/>
          <p:nvPr/>
        </p:nvSpPr>
        <p:spPr>
          <a:xfrm>
            <a:off x="610014" y="2604816"/>
            <a:ext cx="11430001" cy="10284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 marL="1257300" indent="-628650" algn="l" defTabSz="817244">
              <a:spcBef>
                <a:spcPts val="1100"/>
              </a:spcBef>
              <a:buSzPct val="125000"/>
              <a:buChar char="•"/>
              <a:defRPr b="0" sz="4752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lvl="1" marL="1257300" indent="-628650" algn="l" defTabSz="817244">
              <a:spcBef>
                <a:spcPts val="1100"/>
              </a:spcBef>
              <a:buSzPct val="125000"/>
              <a:buChar char="•"/>
              <a:defRPr b="0" sz="4752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lvl="1" marL="1257300" indent="-628650" algn="l" defTabSz="817244">
              <a:spcBef>
                <a:spcPts val="1100"/>
              </a:spcBef>
              <a:buSzPct val="125000"/>
              <a:buChar char="•"/>
              <a:defRPr b="0" sz="4752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lvl="1" marL="1257300" indent="-628650" algn="l" defTabSz="817244">
              <a:spcBef>
                <a:spcPts val="1100"/>
              </a:spcBef>
              <a:buSzPct val="125000"/>
              <a:buChar char="•"/>
              <a:defRPr b="0" sz="4554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/>
              <a:t>Resource Certificate (RC)</a:t>
            </a:r>
            <a:r>
              <a:t> certificates for ownership of IP prefixes</a:t>
            </a:r>
          </a:p>
          <a:p>
            <a:pPr lvl="2" marL="1885950" indent="-628650" algn="l" defTabSz="817244">
              <a:spcBef>
                <a:spcPts val="1100"/>
              </a:spcBef>
              <a:buSzPct val="125000"/>
              <a:buChar char="•"/>
              <a:defRPr b="0" sz="4554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mapping owner public keys to IP prefixes</a:t>
            </a:r>
          </a:p>
          <a:p>
            <a:pPr lvl="1" marL="1257300" indent="-628650" algn="l" defTabSz="817244">
              <a:spcBef>
                <a:spcPts val="1100"/>
              </a:spcBef>
              <a:buSzPct val="125000"/>
              <a:buChar char="•"/>
              <a:defRPr b="0" sz="4554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/>
              <a:t>Route Origin Authorizations (ROAs) </a:t>
            </a:r>
            <a:r>
              <a:t>is a signed statements specifying an AS number authorized to originate a prefix</a:t>
            </a:r>
          </a:p>
          <a:p>
            <a:pPr lvl="2" marL="1885950" indent="-628650" algn="l" defTabSz="817244">
              <a:spcBef>
                <a:spcPts val="1100"/>
              </a:spcBef>
              <a:buSzPct val="125000"/>
              <a:buChar char="•"/>
              <a:defRPr b="0" sz="4554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using the private key of RC to sign the statements</a:t>
            </a:r>
          </a:p>
        </p:txBody>
      </p:sp>
      <p:sp>
        <p:nvSpPr>
          <p:cNvPr id="148" name="Validated ROA payload (VRP) is a validated object (prefix and origin) of ROA…"/>
          <p:cNvSpPr txBox="1"/>
          <p:nvPr/>
        </p:nvSpPr>
        <p:spPr>
          <a:xfrm>
            <a:off x="12320584" y="2604816"/>
            <a:ext cx="11430001" cy="10284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 marL="1270000" indent="-635000" algn="l">
              <a:spcBef>
                <a:spcPts val="1200"/>
              </a:spcBef>
              <a:buSzPct val="125000"/>
              <a:buChar char="•"/>
              <a:defRPr b="0" sz="48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lvl="1" marL="1270000" indent="-635000" algn="l">
              <a:spcBef>
                <a:spcPts val="1200"/>
              </a:spcBef>
              <a:buSzPct val="125000"/>
              <a:buChar char="•"/>
              <a:defRPr b="0" sz="48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lvl="1" marL="1270000" indent="-635000" algn="l">
              <a:spcBef>
                <a:spcPts val="1200"/>
              </a:spcBef>
              <a:buSzPct val="125000"/>
              <a:buChar char="•"/>
              <a:defRPr b="0" sz="48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lvl="1" marL="1270000" indent="-635000" algn="l">
              <a:spcBef>
                <a:spcPts val="1200"/>
              </a:spcBef>
              <a:buSzPct val="125000"/>
              <a:buChar char="•"/>
              <a:defRPr b="0" sz="4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/>
              <a:t>Validated ROA payload (VRP)</a:t>
            </a:r>
            <a:r>
              <a:t> is a validated object (prefix and origin) of ROA</a:t>
            </a:r>
          </a:p>
          <a:p>
            <a:pPr lvl="2" marL="1905000" indent="-635000" algn="l">
              <a:spcBef>
                <a:spcPts val="1200"/>
              </a:spcBef>
              <a:buSzPct val="125000"/>
              <a:buChar char="•"/>
              <a:defRPr b="0" sz="4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locally stored in validator and router</a:t>
            </a:r>
          </a:p>
          <a:p>
            <a:pPr lvl="1" marL="1270000" indent="-635000" algn="l">
              <a:spcBef>
                <a:spcPts val="1200"/>
              </a:spcBef>
              <a:buSzPct val="125000"/>
              <a:buChar char="•"/>
              <a:defRPr b="0" sz="4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/>
              <a:t>Route Origin Validation (ROV)</a:t>
            </a:r>
            <a:r>
              <a:t> is a BGP router’s validation process based on ROA information </a:t>
            </a:r>
          </a:p>
          <a:p>
            <a:pPr lvl="2" marL="1905000" indent="-635000" algn="l">
              <a:spcBef>
                <a:spcPts val="1200"/>
              </a:spcBef>
              <a:buSzPct val="125000"/>
              <a:buChar char="•"/>
              <a:defRPr b="0" sz="4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discarding (or less preferring) an invalid BGP advertisement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PKI (Resource Public Key Infrastructur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400"/>
            </a:lvl1pPr>
          </a:lstStyle>
          <a:p>
            <a:pPr/>
            <a:r>
              <a:t>RPKI (Resource Public Key Infrastructure)</a:t>
            </a:r>
          </a:p>
        </p:txBody>
      </p:sp>
      <p:sp>
        <p:nvSpPr>
          <p:cNvPr id="151" name="RPKI is a PKI for binding IP address blocks to owner ASes via cryptographic signatur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RPKI is a PKI for binding IP address blocks to owner ASes via cryptographic signatures</a:t>
            </a:r>
          </a:p>
          <a:p>
            <a:pPr lvl="1"/>
            <a:r>
              <a:t>unfortunately, in spite of the effort of IETF to promote the deployment of RPKI, RPKI adoption rate is still low</a:t>
            </a: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22995504" y="12890266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7857" y="6465168"/>
            <a:ext cx="10417271" cy="686755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Rounded Rectangle"/>
          <p:cNvSpPr/>
          <p:nvPr/>
        </p:nvSpPr>
        <p:spPr>
          <a:xfrm>
            <a:off x="2708484" y="8352504"/>
            <a:ext cx="8898070" cy="1270001"/>
          </a:xfrm>
          <a:prstGeom prst="roundRect">
            <a:avLst>
              <a:gd name="adj" fmla="val 15000"/>
            </a:avLst>
          </a:prstGeom>
          <a:ln w="762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24596" y="6381042"/>
            <a:ext cx="10350501" cy="7035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Rounded Rectangle"/>
          <p:cNvSpPr/>
          <p:nvPr/>
        </p:nvSpPr>
        <p:spPr>
          <a:xfrm>
            <a:off x="12750811" y="8058284"/>
            <a:ext cx="2370063" cy="1270001"/>
          </a:xfrm>
          <a:prstGeom prst="roundRect">
            <a:avLst>
              <a:gd name="adj" fmla="val 15000"/>
            </a:avLst>
          </a:prstGeom>
          <a:ln w="762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7" name="NIST RPKI monitor…"/>
          <p:cNvSpPr txBox="1"/>
          <p:nvPr/>
        </p:nvSpPr>
        <p:spPr>
          <a:xfrm>
            <a:off x="12115424" y="9336028"/>
            <a:ext cx="3640837" cy="1500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NIST RPKI monitor</a:t>
            </a:r>
          </a:p>
          <a:p>
            <a:pPr/>
            <a:r>
              <a:t>2020-03-08</a:t>
            </a:r>
          </a:p>
          <a:p>
            <a:pPr/>
            <a:r>
              <a:t>: about 19%</a:t>
            </a:r>
          </a:p>
        </p:txBody>
      </p:sp>
      <p:sp>
        <p:nvSpPr>
          <p:cNvPr id="158" name="The Prefix/Origin pairs are extracted from BGP table dumps  from the RouteViews Oregon Collector"/>
          <p:cNvSpPr txBox="1"/>
          <p:nvPr/>
        </p:nvSpPr>
        <p:spPr>
          <a:xfrm>
            <a:off x="12039658" y="12471389"/>
            <a:ext cx="10320377" cy="9548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The Prefix/Origin pairs are extracted from BGP table dumps </a:t>
            </a:r>
            <a:br/>
            <a:r>
              <a:t>from the RouteViews Oregon Collector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2"/>
      <p:bldP build="whole" bldLvl="1" animBg="1" rev="0" advAuto="0" spid="157" grpId="3"/>
      <p:bldP build="whole" bldLvl="1" animBg="1" rev="0" advAuto="0" spid="15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Motiv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Motivation</a:t>
            </a:r>
          </a:p>
        </p:txBody>
      </p:sp>
      <p:sp>
        <p:nvSpPr>
          <p:cNvPr id="161" name="Key observation…"/>
          <p:cNvSpPr txBox="1"/>
          <p:nvPr>
            <p:ph type="body" sz="half" idx="1"/>
          </p:nvPr>
        </p:nvSpPr>
        <p:spPr>
          <a:xfrm>
            <a:off x="45992" y="2604816"/>
            <a:ext cx="9988519" cy="10284368"/>
          </a:xfrm>
          <a:prstGeom prst="rect">
            <a:avLst/>
          </a:prstGeom>
        </p:spPr>
        <p:txBody>
          <a:bodyPr/>
          <a:lstStyle/>
          <a:p>
            <a:pPr marL="527050" indent="-527050" defTabSz="685165">
              <a:spcBef>
                <a:spcPts val="1200"/>
              </a:spcBef>
              <a:defRPr sz="4980"/>
            </a:pPr>
            <a:r>
              <a:t>Key observation</a:t>
            </a:r>
          </a:p>
          <a:p>
            <a:pPr lvl="1" marL="1054100" indent="-527050" defTabSz="685165">
              <a:spcBef>
                <a:spcPts val="900"/>
              </a:spcBef>
              <a:defRPr sz="3984"/>
            </a:pPr>
            <a:r>
              <a:t>most IP blocks are advertised by a single origin AS</a:t>
            </a:r>
          </a:p>
          <a:p>
            <a:pPr marL="527050" indent="-527050" defTabSz="685165">
              <a:spcBef>
                <a:spcPts val="1200"/>
              </a:spcBef>
              <a:defRPr sz="4980"/>
            </a:pPr>
          </a:p>
          <a:p>
            <a:pPr marL="527050" indent="-527050" defTabSz="685165">
              <a:spcBef>
                <a:spcPts val="1200"/>
              </a:spcBef>
              <a:defRPr sz="4980"/>
            </a:pPr>
            <a:r>
              <a:t>Dataset</a:t>
            </a:r>
          </a:p>
          <a:p>
            <a:pPr lvl="1" marL="1054100" indent="-527050" defTabSz="685165">
              <a:spcBef>
                <a:spcPts val="900"/>
              </a:spcBef>
              <a:defRPr sz="3984"/>
            </a:pPr>
            <a:r>
              <a:t>routing tables from all RouteViews and RIPE RIS collectors</a:t>
            </a:r>
          </a:p>
          <a:p>
            <a:pPr lvl="1" marL="1054100" indent="-527050" defTabSz="685165">
              <a:spcBef>
                <a:spcPts val="900"/>
              </a:spcBef>
              <a:defRPr sz="3984"/>
            </a:pPr>
            <a:r>
              <a:t>collected midnight (UTC) each day throughout November 2018 and August 2019</a:t>
            </a:r>
          </a:p>
          <a:p>
            <a:pPr lvl="1" marL="1054100" indent="-527050" defTabSz="685165">
              <a:spcBef>
                <a:spcPts val="900"/>
              </a:spcBef>
              <a:defRPr sz="3984"/>
            </a:pPr>
            <a:r>
              <a:rPr i="1"/>
              <a:t>origin prevalence </a:t>
            </a:r>
            <a:r>
              <a:t>of an </a:t>
            </a:r>
            <a:r>
              <a:rPr b="1"/>
              <a:t>AS A</a:t>
            </a:r>
            <a:r>
              <a:t> w.r.t an </a:t>
            </a:r>
            <a:r>
              <a:rPr b="1"/>
              <a:t>IP block B</a:t>
            </a:r>
            <a:endParaRPr b="1"/>
          </a:p>
          <a:p>
            <a:pPr lvl="2" marL="1581150" indent="-527050" defTabSz="685165">
              <a:spcBef>
                <a:spcPts val="900"/>
              </a:spcBef>
              <a:defRPr sz="3984"/>
            </a:pPr>
            <a:r>
              <a:t>fraction of (day, vantage point) pairs in which A is the origin AS for B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22995504" y="12890266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398" t="0" r="3398" b="0"/>
          <a:stretch>
            <a:fillRect/>
          </a:stretch>
        </p:blipFill>
        <p:spPr>
          <a:xfrm>
            <a:off x="10109608" y="2604889"/>
            <a:ext cx="14108113" cy="1028436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Line"/>
          <p:cNvSpPr/>
          <p:nvPr/>
        </p:nvSpPr>
        <p:spPr>
          <a:xfrm flipH="1" flipV="1">
            <a:off x="13101036" y="5799882"/>
            <a:ext cx="8847675" cy="1"/>
          </a:xfrm>
          <a:prstGeom prst="line">
            <a:avLst/>
          </a:prstGeom>
          <a:ln w="50800">
            <a:solidFill>
              <a:srgbClr val="FF2600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5" name="Line"/>
          <p:cNvSpPr/>
          <p:nvPr/>
        </p:nvSpPr>
        <p:spPr>
          <a:xfrm flipH="1">
            <a:off x="13697879" y="5168211"/>
            <a:ext cx="1310778" cy="55686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6" name="Circle"/>
          <p:cNvSpPr/>
          <p:nvPr/>
        </p:nvSpPr>
        <p:spPr>
          <a:xfrm>
            <a:off x="21478227" y="5351660"/>
            <a:ext cx="896443" cy="896444"/>
          </a:xfrm>
          <a:prstGeom prst="ellips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7" name="97% of IP blocks"/>
          <p:cNvSpPr txBox="1"/>
          <p:nvPr/>
        </p:nvSpPr>
        <p:spPr>
          <a:xfrm>
            <a:off x="13691871" y="4551958"/>
            <a:ext cx="3168778" cy="5604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97% of IP blocks</a:t>
            </a:r>
          </a:p>
        </p:txBody>
      </p:sp>
      <p:sp>
        <p:nvSpPr>
          <p:cNvPr id="168" name="Line"/>
          <p:cNvSpPr/>
          <p:nvPr/>
        </p:nvSpPr>
        <p:spPr>
          <a:xfrm flipH="1" flipV="1">
            <a:off x="22113629" y="9523500"/>
            <a:ext cx="780385" cy="54988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9" name="de facto owner (prevalence = 1)"/>
          <p:cNvSpPr txBox="1"/>
          <p:nvPr/>
        </p:nvSpPr>
        <p:spPr>
          <a:xfrm>
            <a:off x="21381069" y="10072275"/>
            <a:ext cx="2982088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 facto owner</a:t>
            </a:r>
            <a:br/>
            <a:r>
              <a:t>(prevalence = 1)</a:t>
            </a:r>
          </a:p>
        </p:txBody>
      </p:sp>
      <p:sp>
        <p:nvSpPr>
          <p:cNvPr id="170" name="Line"/>
          <p:cNvSpPr/>
          <p:nvPr/>
        </p:nvSpPr>
        <p:spPr>
          <a:xfrm>
            <a:off x="21973250" y="5798537"/>
            <a:ext cx="1" cy="3440965"/>
          </a:xfrm>
          <a:prstGeom prst="line">
            <a:avLst/>
          </a:prstGeom>
          <a:ln w="50800">
            <a:solidFill>
              <a:srgbClr val="FF2600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3"/>
      <p:bldP build="whole" bldLvl="1" animBg="1" rev="0" advAuto="0" spid="170" grpId="5"/>
      <p:bldP build="whole" bldLvl="1" animBg="1" rev="0" advAuto="0" spid="166" grpId="1"/>
      <p:bldP build="whole" bldLvl="1" animBg="1" rev="0" advAuto="0" spid="165" grpId="4"/>
      <p:bldP build="whole" bldLvl="1" animBg="1" rev="0" advAuto="0" spid="168" grpId="6"/>
      <p:bldP build="whole" bldLvl="1" animBg="1" rev="0" advAuto="0" spid="169" grpId="7"/>
      <p:bldP build="whole" bldLvl="1" animBg="1" rev="0" advAuto="0" spid="16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DISC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DISCO Over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DISCO Overview</a:t>
            </a:r>
          </a:p>
        </p:txBody>
      </p:sp>
      <p:sp>
        <p:nvSpPr>
          <p:cNvPr id="175" name="DISCO (Decentralized Infrastructure for Securing and Certifying Origins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DISCO (Decentralized Infrastructure for Securing and Certifying Origins)</a:t>
            </a:r>
          </a:p>
          <a:p>
            <a:pPr lvl="1"/>
            <a:r>
              <a:t>automatically certifies “</a:t>
            </a:r>
            <a:r>
              <a:rPr i="1"/>
              <a:t>de facto ownership”</a:t>
            </a:r>
            <a:r>
              <a:t> of IP addresses</a:t>
            </a:r>
          </a:p>
          <a:p>
            <a:pPr lvl="1"/>
            <a:r>
              <a:t>avoids the costs and risks of the traditional manual and error-prone RPKI certification</a:t>
            </a:r>
          </a:p>
          <a:p>
            <a:pPr lvl="1"/>
          </a:p>
          <a:p>
            <a:pPr/>
            <a:r>
              <a:t>System components</a:t>
            </a:r>
          </a:p>
          <a:p>
            <a:pPr lvl="1"/>
            <a:r>
              <a:t>agent: initiates certification process and Issues ROA </a:t>
            </a:r>
          </a:p>
          <a:p>
            <a:pPr lvl="1"/>
            <a:r>
              <a:t>registrar: certifies de facto ownership </a:t>
            </a:r>
          </a:p>
          <a:p>
            <a:pPr lvl="1"/>
            <a:r>
              <a:t>vantage point: sends BGP announcements to registrars </a:t>
            </a:r>
          </a:p>
          <a:p>
            <a:pPr lvl="1"/>
            <a:r>
              <a:t>repository: stores and distributes certificates and ROAs </a:t>
            </a:r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22995504" y="12890266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DISC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DISCO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xfrm>
            <a:off x="22995504" y="12890266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8350" y="2520949"/>
            <a:ext cx="17767301" cy="104521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Agent initiates certification process  by attaching the origin AS’s public key to the AS’s BGP announcements"/>
          <p:cNvSpPr txBox="1"/>
          <p:nvPr/>
        </p:nvSpPr>
        <p:spPr>
          <a:xfrm>
            <a:off x="451633" y="1981304"/>
            <a:ext cx="9416670" cy="19288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740833" indent="-740833" algn="l">
              <a:buSzPct val="100000"/>
              <a:buAutoNum type="arabicPeriod" startAt="1"/>
            </a:pPr>
            <a:r>
              <a:rPr sz="4000"/>
              <a:t>Agent initiates certification process</a:t>
            </a:r>
            <a:r>
              <a:rPr b="0" sz="4000"/>
              <a:t> </a:t>
            </a:r>
            <a:br>
              <a:rPr b="0"/>
            </a:br>
            <a:r>
              <a:rPr b="0" sz="4000"/>
              <a:t>by attaching the origin AS’s public key</a:t>
            </a:r>
            <a:br>
              <a:rPr b="0" sz="4000"/>
            </a:br>
            <a:r>
              <a:rPr b="0" sz="4000"/>
              <a:t>to the AS’s BGP announcements</a:t>
            </a:r>
          </a:p>
        </p:txBody>
      </p:sp>
      <p:sp>
        <p:nvSpPr>
          <p:cNvPr id="182" name="Announcements carrying  DISCO’s attribute propagate globally"/>
          <p:cNvSpPr txBox="1"/>
          <p:nvPr/>
        </p:nvSpPr>
        <p:spPr>
          <a:xfrm>
            <a:off x="14272123" y="1708939"/>
            <a:ext cx="9662034" cy="1331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55625" indent="-555625" algn="l">
              <a:buSzPct val="100000"/>
              <a:buAutoNum type="arabicPeriod" startAt="2"/>
              <a:defRPr sz="4000"/>
            </a:pPr>
            <a:r>
              <a:t>Announcements carrying </a:t>
            </a:r>
            <a:br/>
            <a:r>
              <a:t>DISCO’s attribute propagate globally </a:t>
            </a:r>
          </a:p>
        </p:txBody>
      </p:sp>
      <p:sp>
        <p:nvSpPr>
          <p:cNvPr id="183" name="Vantage points send  the BGP announcements to registrars"/>
          <p:cNvSpPr txBox="1"/>
          <p:nvPr/>
        </p:nvSpPr>
        <p:spPr>
          <a:xfrm>
            <a:off x="14200495" y="7081267"/>
            <a:ext cx="9805290" cy="1331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55625" indent="-555625" algn="l">
              <a:buSzPct val="100000"/>
              <a:buAutoNum type="arabicPeriod" startAt="3"/>
              <a:defRPr sz="4000"/>
            </a:pPr>
            <a:r>
              <a:t>Vantage points send </a:t>
            </a:r>
            <a:br/>
            <a:r>
              <a:t>the BGP announcements to registrars</a:t>
            </a:r>
          </a:p>
        </p:txBody>
      </p:sp>
      <p:sp>
        <p:nvSpPr>
          <p:cNvPr id="184" name="The repository collects  signatures from registrars and creates certificate by using threshold signature scheme"/>
          <p:cNvSpPr txBox="1"/>
          <p:nvPr/>
        </p:nvSpPr>
        <p:spPr>
          <a:xfrm>
            <a:off x="482906" y="10049602"/>
            <a:ext cx="7513629" cy="31734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5625" indent="-555625" algn="l">
              <a:buSzPct val="100000"/>
              <a:buAutoNum type="arabicPeriod" startAt="5"/>
              <a:defRPr sz="4000"/>
            </a:pPr>
            <a:r>
              <a:t>The repository collects </a:t>
            </a:r>
            <a:br/>
            <a:r>
              <a:t>signatures from registrars</a:t>
            </a:r>
            <a:br/>
            <a:r>
              <a:t>and creates certificate </a:t>
            </a:r>
            <a:r>
              <a:rPr b="0"/>
              <a:t>by using threshold signature scheme</a:t>
            </a:r>
          </a:p>
        </p:txBody>
      </p:sp>
      <p:sp>
        <p:nvSpPr>
          <p:cNvPr id="185" name="Registrar monitors BGP announcements and certifies an IP block owner when more than predetermined fraction of the vantage points observe the same public key for a predetermined period of time"/>
          <p:cNvSpPr txBox="1"/>
          <p:nvPr/>
        </p:nvSpPr>
        <p:spPr>
          <a:xfrm>
            <a:off x="11775948" y="10055952"/>
            <a:ext cx="11977498" cy="31607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55625" indent="-555625" algn="l">
              <a:buSzPct val="100000"/>
              <a:buAutoNum type="arabicPeriod" startAt="4"/>
              <a:defRPr sz="4000"/>
            </a:pPr>
            <a:r>
              <a:t>Registrar monitors BGP announcements</a:t>
            </a:r>
            <a:br/>
            <a:r>
              <a:t>and certifies an IP block owner </a:t>
            </a:r>
            <a:r>
              <a:rPr b="0"/>
              <a:t>when more than</a:t>
            </a:r>
            <a:br>
              <a:rPr b="0"/>
            </a:br>
            <a:r>
              <a:rPr b="0"/>
              <a:t>predetermined fraction of the vantage points</a:t>
            </a:r>
            <a:br>
              <a:rPr b="0"/>
            </a:br>
            <a:r>
              <a:rPr b="0"/>
              <a:t>observe the same public key for a predetermined</a:t>
            </a:r>
            <a:br>
              <a:rPr b="0"/>
            </a:br>
            <a:r>
              <a:rPr b="0"/>
              <a:t>period of time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4"/>
      <p:bldP build="whole" bldLvl="1" animBg="1" rev="0" advAuto="0" spid="184" grpId="5"/>
      <p:bldP build="whole" bldLvl="1" animBg="1" rev="0" advAuto="0" spid="183" grpId="3"/>
      <p:bldP build="whole" bldLvl="1" animBg="1" rev="0" advAuto="0" spid="182" grpId="2"/>
      <p:bldP build="whole" bldLvl="1" animBg="1" rev="0" advAuto="0" spid="18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