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29"/>
  </p:notesMasterIdLst>
  <p:handoutMasterIdLst>
    <p:handoutMasterId r:id="rId30"/>
  </p:handoutMasterIdLst>
  <p:sldIdLst>
    <p:sldId id="831" r:id="rId3"/>
    <p:sldId id="877" r:id="rId4"/>
    <p:sldId id="905" r:id="rId5"/>
    <p:sldId id="957" r:id="rId6"/>
    <p:sldId id="928" r:id="rId7"/>
    <p:sldId id="934" r:id="rId8"/>
    <p:sldId id="935" r:id="rId9"/>
    <p:sldId id="938" r:id="rId10"/>
    <p:sldId id="939" r:id="rId11"/>
    <p:sldId id="940" r:id="rId12"/>
    <p:sldId id="955" r:id="rId13"/>
    <p:sldId id="942" r:id="rId14"/>
    <p:sldId id="956" r:id="rId15"/>
    <p:sldId id="941" r:id="rId16"/>
    <p:sldId id="937" r:id="rId17"/>
    <p:sldId id="959" r:id="rId18"/>
    <p:sldId id="931" r:id="rId19"/>
    <p:sldId id="947" r:id="rId20"/>
    <p:sldId id="953" r:id="rId21"/>
    <p:sldId id="952" r:id="rId22"/>
    <p:sldId id="951" r:id="rId23"/>
    <p:sldId id="948" r:id="rId24"/>
    <p:sldId id="950" r:id="rId25"/>
    <p:sldId id="929" r:id="rId26"/>
    <p:sldId id="958" r:id="rId27"/>
    <p:sldId id="960" r:id="rId28"/>
  </p:sldIdLst>
  <p:sldSz cx="9144000" cy="5715000" type="screen16x1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kjung" initials="y" lastIdx="4" clrIdx="0">
    <p:extLst>
      <p:ext uri="{19B8F6BF-5375-455C-9EA6-DF929625EA0E}">
        <p15:presenceInfo xmlns:p15="http://schemas.microsoft.com/office/powerpoint/2012/main" userId="ykjun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FECB4D8-DB02-4DC6-A0A2-4F2EBAE1DC90}" styleName="보통 스타일 1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어두운 스타일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5" autoAdjust="0"/>
    <p:restoredTop sz="87224" autoAdjust="0"/>
  </p:normalViewPr>
  <p:slideViewPr>
    <p:cSldViewPr>
      <p:cViewPr varScale="1">
        <p:scale>
          <a:sx n="120" d="100"/>
          <a:sy n="120" d="100"/>
        </p:scale>
        <p:origin x="1206" y="90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954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78247-90E7-445A-8B30-C4CA3B8F9263}" type="datetimeFigureOut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altLang="ko-KR"/>
              <a:t>1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1571C-307B-46FE-8841-9D248180E1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953288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952271-45E8-43A2-8CF9-AACA42D6D3E2}" type="datetimeFigureOut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altLang="ko-KR"/>
              <a:t>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3E73DB-1F79-4F62-96B1-1834081DA3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146927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/>
              <a:t>1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E73DB-1F79-4F62-96B1-1834081DA37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65310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Description:</a:t>
            </a:r>
            <a:r>
              <a:rPr lang="en-US" altLang="ko-KR" baseline="0" dirty="0" smtClean="0"/>
              <a:t> use spacy library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1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E73DB-1F79-4F62-96B1-1834081DA371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6800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1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E73DB-1F79-4F62-96B1-1834081DA371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59332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1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E73DB-1F79-4F62-96B1-1834081DA371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3095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1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E73DB-1F79-4F62-96B1-1834081DA371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30192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1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E73DB-1F79-4F62-96B1-1834081DA371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43821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1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E73DB-1F79-4F62-96B1-1834081DA371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5180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1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E73DB-1F79-4F62-96B1-1834081DA371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2468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1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E73DB-1F79-4F62-96B1-1834081DA371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1112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1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E73DB-1F79-4F62-96B1-1834081DA371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7027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1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E73DB-1F79-4F62-96B1-1834081DA371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3344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1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E73DB-1F79-4F62-96B1-1834081DA371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4045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1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E73DB-1F79-4F62-96B1-1834081DA371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39443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1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E73DB-1F79-4F62-96B1-1834081DA371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5537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1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E73DB-1F79-4F62-96B1-1834081DA371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4410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B8E58CC3-644C-4BAA-8315-DEE6D4D03C89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altLang="ko-KR" dirty="0" smtClean="0"/>
              <a:t>&lt;#&gt;</a:t>
            </a:r>
            <a:r>
              <a:rPr lang="ko-KR" altLang="en-US" dirty="0" smtClean="0"/>
              <a:t> </a:t>
            </a:r>
            <a:r>
              <a:rPr lang="en-US" altLang="ko-KR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75989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94876-5D47-4B0A-BB3B-9186133E8E98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642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1E0A-A4F4-454F-BC1B-87F1E97472D0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4436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1DDF-AB83-4C25-812C-1CE01DDF0BE5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4971-BE32-424C-8020-7485B5F0F5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0827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7725-2E26-416F-8D53-4719E154E946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4971-BE32-424C-8020-7485B5F0F5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3878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6D49-26E6-41FD-9EE1-27FA78C4DD95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4971-BE32-424C-8020-7485B5F0F5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96066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36040-73EF-4580-AFA1-2033C2F465A5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4971-BE32-424C-8020-7485B5F0F5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1933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46EFD-8D99-48A3-BC87-0F7C6722C862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4971-BE32-424C-8020-7485B5F0F5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96109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3612-19BA-411D-B865-A13F6918A6C4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4971-BE32-424C-8020-7485B5F0F5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6911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36267-96FF-4D6A-BCAD-FC7B059B7D88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4971-BE32-424C-8020-7485B5F0F5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36917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5E9F-C8F2-40BA-8CB9-5E52F6E3838E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4971-BE32-424C-8020-7485B5F0F5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3920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ko-KR" altLang="en-US" dirty="0"/>
              <a:t>마스터 제목 스타일 </a:t>
            </a:r>
            <a:r>
              <a:rPr lang="ko-KR" altLang="en-US" dirty="0" smtClean="0"/>
              <a:t>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19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7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5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3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1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ko-KR" altLang="en-US" dirty="0"/>
              <a:t>마스터 텍스트 스타일을 </a:t>
            </a:r>
            <a:r>
              <a:rPr lang="ko-KR" altLang="en-US" dirty="0" smtClean="0"/>
              <a:t>편집합니다</a:t>
            </a:r>
            <a:endParaRPr lang="ko-KR" altLang="en-US" dirty="0"/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85DD269-2272-4B0E-A32B-148E0FC83888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7238628-3C01-4A24-9F6D-C01A27F6F37F}" type="slidenum">
              <a:rPr lang="ko-KR" altLang="en-US" smtClean="0"/>
              <a:pPr/>
              <a:t>‹#›</a:t>
            </a:fld>
            <a:r>
              <a:rPr lang="ko-KR" altLang="en-US" dirty="0" smtClean="0"/>
              <a:t> </a:t>
            </a:r>
            <a:r>
              <a:rPr lang="en-US" altLang="ko-KR" dirty="0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69232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313C-CF24-4894-BC75-211EB435A264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4971-BE32-424C-8020-7485B5F0F5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89526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34B3B-A408-4D7D-98E2-9C6355ED078C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4971-BE32-424C-8020-7485B5F0F5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91200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912A-DF24-4DC1-AC1F-D0879D5B93CB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4971-BE32-424C-8020-7485B5F0F5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735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8790C57-F92B-4015-9334-C3BF5306FF23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7238628-3C01-4A24-9F6D-C01A27F6F37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24927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3DC9025-19F8-4EC9-B437-6B668452E5BB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7238628-3C01-4A24-9F6D-C01A27F6F37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4974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6FBA8-C7A5-4093-A8D4-0EFBECC95065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30570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DEAE3-B79B-4EB6-8862-C9A501061218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7314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DB479-6E4C-427E-9B8B-C65BCC209B94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0786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0F8BB-4407-46ED-AC5C-2D4BE36092C1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2095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E9BD-88A7-4868-91D9-EADB74943B65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0026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  <a:endParaRPr lang="ko-KR" altLang="en-US" dirty="0"/>
          </a:p>
          <a:p>
            <a:pPr lvl="3"/>
            <a:r>
              <a:rPr lang="ko-KR" altLang="en-US" dirty="0" smtClean="0"/>
              <a:t>넷째 수준</a:t>
            </a:r>
            <a:endParaRPr lang="ko-KR" altLang="en-US" dirty="0"/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0EAAF14D-61CE-4523-B3F9-6CF25FC9CC21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7238628-3C01-4A24-9F6D-C01A27F6F37F}" type="slidenum">
              <a:rPr lang="ko-KR" altLang="en-US" smtClean="0"/>
              <a:pPr/>
              <a:t>‹#›</a:t>
            </a:fld>
            <a:r>
              <a:rPr lang="ko-KR" altLang="en-US" dirty="0" smtClean="0"/>
              <a:t> </a:t>
            </a:r>
            <a:r>
              <a:rPr lang="en-US" altLang="ko-KR" dirty="0" smtClean="0"/>
              <a:t>/ 24</a:t>
            </a:r>
          </a:p>
        </p:txBody>
      </p:sp>
    </p:spTree>
    <p:extLst>
      <p:ext uri="{BB962C8B-B14F-4D97-AF65-F5344CB8AC3E}">
        <p14:creationId xmlns:p14="http://schemas.microsoft.com/office/powerpoint/2010/main" val="1363647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1" hangingPunct="1">
        <a:spcBef>
          <a:spcPct val="0"/>
        </a:spcBef>
        <a:buNone/>
        <a:defRPr sz="28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13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11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41C30DD4-371A-4873-BE8D-BD2C201AE948}" type="datetime1">
              <a:rPr lang="ko-KR" altLang="en-US" smtClean="0"/>
              <a:t>2020-06-10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7238628-3C01-4A24-9F6D-C01A27F6F37F}" type="slidenum">
              <a:rPr lang="ko-KR" altLang="en-US" smtClean="0"/>
              <a:pPr/>
              <a:t>‹#›</a:t>
            </a:fld>
            <a:r>
              <a:rPr lang="ko-KR" altLang="en-US" dirty="0" smtClean="0"/>
              <a:t> </a:t>
            </a:r>
            <a:r>
              <a:rPr lang="en-US" altLang="ko-KR" dirty="0" smtClean="0"/>
              <a:t>/ 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37595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51520" y="1921396"/>
            <a:ext cx="8549640" cy="196821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ko-K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Carnus: Exploring the Privacy Threats of </a:t>
            </a:r>
            <a:br>
              <a:rPr lang="en-US" altLang="ko-KR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ko-K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Browser Extension Fingerprinting</a:t>
            </a:r>
            <a:r>
              <a:rPr lang="en-US" altLang="ko-KR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altLang="ko-KR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ko-KR" sz="18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altLang="ko-KR" sz="18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ko-KR" sz="18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Panagiotis </a:t>
            </a:r>
            <a:r>
              <a:rPr lang="en-US" altLang="ko-KR" sz="18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Ilia, Konstantinos </a:t>
            </a:r>
            <a:r>
              <a:rPr lang="en-US" altLang="ko-KR" sz="18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Solomos</a:t>
            </a:r>
            <a:r>
              <a:rPr lang="en-US" altLang="ko-KR" sz="18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Jason </a:t>
            </a:r>
            <a:r>
              <a:rPr lang="en-US" altLang="ko-KR" sz="18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Polakis</a:t>
            </a:r>
            <a:r>
              <a:rPr lang="en-US" altLang="ko-KR" sz="18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altLang="ko-KR" sz="18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ko-KR" sz="18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University of Illinois at Chicago, USA</a:t>
            </a:r>
            <a:r>
              <a:rPr lang="en-US" altLang="ko-KR" sz="18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altLang="ko-KR" sz="18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ko-KR" sz="18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altLang="ko-KR" sz="18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ko-KR" sz="18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NDSS Symposium 2020</a:t>
            </a:r>
            <a:endParaRPr lang="ko-KR" altLang="en-US" sz="18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660232" y="4009628"/>
            <a:ext cx="2088232" cy="1080120"/>
          </a:xfrm>
        </p:spPr>
        <p:txBody>
          <a:bodyPr>
            <a:noAutofit/>
          </a:bodyPr>
          <a:lstStyle/>
          <a:p>
            <a:pPr>
              <a:lnSpc>
                <a:spcPct val="250000"/>
              </a:lnSpc>
            </a:pPr>
            <a:r>
              <a:rPr lang="en-US" altLang="ko-KR" sz="14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Yoonkyo</a:t>
            </a:r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Jung</a:t>
            </a:r>
          </a:p>
          <a:p>
            <a:r>
              <a:rPr lang="en-US" altLang="ko-KR" sz="14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June 10, 2020</a:t>
            </a:r>
            <a:endParaRPr lang="ko-KR" altLang="en-US" sz="14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48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Extension </a:t>
            </a:r>
            <a:r>
              <a:rPr lang="en-US" altLang="ko-KR" dirty="0" smtClean="0"/>
              <a:t>Enumeration: </a:t>
            </a:r>
            <a:r>
              <a:rPr lang="en-US" altLang="ko-KR" dirty="0"/>
              <a:t>Behavior-based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By detecting all the behavioral patterns, a website can generate behavior-based signatures that allow identification of the user’s installed extensions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Extensions </a:t>
            </a:r>
            <a:r>
              <a:rPr lang="en-US" altLang="ko-KR" dirty="0"/>
              <a:t>might </a:t>
            </a:r>
            <a:r>
              <a:rPr lang="en-US" altLang="ko-KR" dirty="0" smtClean="0"/>
              <a:t>add/remove </a:t>
            </a:r>
            <a:r>
              <a:rPr lang="en-US" altLang="ko-KR" dirty="0"/>
              <a:t>images, buttons, </a:t>
            </a:r>
            <a:r>
              <a:rPr lang="en-US" altLang="ko-KR" dirty="0" smtClean="0"/>
              <a:t>code or text </a:t>
            </a:r>
            <a:r>
              <a:rPr lang="en-US" altLang="ko-KR" dirty="0"/>
              <a:t>to the </a:t>
            </a:r>
            <a:r>
              <a:rPr lang="en-US" altLang="ko-KR" dirty="0" smtClean="0"/>
              <a:t>webpage</a:t>
            </a:r>
          </a:p>
          <a:p>
            <a:pPr lvl="1"/>
            <a:r>
              <a:rPr lang="en-US" altLang="ko-KR" dirty="0" smtClean="0"/>
              <a:t>Trigger is needed to detect extensions and behavior</a:t>
            </a:r>
          </a:p>
          <a:p>
            <a:endParaRPr lang="en-US" altLang="ko-KR" dirty="0" smtClean="0"/>
          </a:p>
          <a:p>
            <a:r>
              <a:rPr lang="en-US" altLang="ko-KR" dirty="0" err="1" smtClean="0"/>
              <a:t>Honeypage</a:t>
            </a:r>
            <a:r>
              <a:rPr lang="en-US" altLang="ko-KR" dirty="0" smtClean="0"/>
              <a:t> is created</a:t>
            </a:r>
            <a:r>
              <a:rPr lang="en-US" altLang="ko-KR" dirty="0"/>
              <a:t> </a:t>
            </a:r>
            <a:r>
              <a:rPr lang="en-US" altLang="ko-KR" dirty="0" smtClean="0"/>
              <a:t>to </a:t>
            </a:r>
            <a:r>
              <a:rPr lang="en-US" altLang="ko-KR" dirty="0"/>
              <a:t>trigger as many extensions as </a:t>
            </a:r>
            <a:r>
              <a:rPr lang="en-US" altLang="ko-KR" dirty="0" smtClean="0"/>
              <a:t>possible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This technique focuses on detecting </a:t>
            </a:r>
            <a:r>
              <a:rPr lang="en-US" altLang="ko-KR" dirty="0"/>
              <a:t>the extensions that alter the DOM </a:t>
            </a:r>
            <a:r>
              <a:rPr lang="en-US" altLang="ko-KR" dirty="0" smtClean="0"/>
              <a:t>tree of </a:t>
            </a:r>
            <a:r>
              <a:rPr lang="en-US" altLang="ko-KR" dirty="0"/>
              <a:t>the visited web page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10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2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Extension </a:t>
            </a:r>
            <a:r>
              <a:rPr lang="en-US" altLang="ko-KR" dirty="0" smtClean="0"/>
              <a:t>Enumeration: </a:t>
            </a:r>
            <a:r>
              <a:rPr lang="en-US" altLang="ko-KR" dirty="0"/>
              <a:t>Behavior-based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Checking DOM modification</a:t>
            </a:r>
            <a:endParaRPr lang="ko-KR" altLang="en-US" dirty="0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890315"/>
            <a:ext cx="3124201" cy="2119313"/>
          </a:xfrm>
          <a:prstGeom prst="rect">
            <a:avLst/>
          </a:prstGeom>
          <a:effectLst>
            <a:glow rad="50800">
              <a:schemeClr val="bg1">
                <a:lumMod val="65000"/>
                <a:alpha val="60000"/>
              </a:schemeClr>
            </a:glow>
          </a:effectLst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7984" y="1890315"/>
            <a:ext cx="3124201" cy="2119313"/>
          </a:xfrm>
          <a:prstGeom prst="rect">
            <a:avLst/>
          </a:prstGeom>
          <a:effectLst>
            <a:glow rad="50800">
              <a:schemeClr val="bg1">
                <a:lumMod val="65000"/>
                <a:alpha val="60000"/>
              </a:schemeClr>
            </a:glow>
          </a:effectLst>
        </p:spPr>
      </p:pic>
      <p:sp>
        <p:nvSpPr>
          <p:cNvPr id="7" name="TextBox 6"/>
          <p:cNvSpPr txBox="1"/>
          <p:nvPr/>
        </p:nvSpPr>
        <p:spPr>
          <a:xfrm>
            <a:off x="899592" y="2581976"/>
            <a:ext cx="3104849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9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="/</a:t>
            </a:r>
            <a:r>
              <a:rPr lang="en-US" altLang="ko-KR" sz="9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action_page.php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"&gt;</a:t>
            </a:r>
          </a:p>
          <a:p>
            <a:r>
              <a:rPr lang="en-US" altLang="ko-KR" sz="9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label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</a:t>
            </a:r>
            <a:r>
              <a:rPr lang="en-US" altLang="ko-KR" sz="9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uname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"&gt; 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Username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/label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</a:p>
          <a:p>
            <a:r>
              <a:rPr lang="en-US" altLang="ko-KR" sz="9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input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type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="text"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</a:t>
            </a:r>
            <a:r>
              <a:rPr lang="en-US" altLang="ko-KR" sz="9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uname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autocomplete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="on"&gt;</a:t>
            </a:r>
          </a:p>
          <a:p>
            <a:r>
              <a:rPr lang="en-US" altLang="ko-KR" sz="9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label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</a:t>
            </a:r>
            <a:r>
              <a:rPr lang="en-US" altLang="ko-KR" sz="9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psw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"&gt; 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Password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9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/label</a:t>
            </a:r>
            <a:r>
              <a:rPr lang="en-US" altLang="ko-KR" sz="9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  <a:endParaRPr lang="en-US" altLang="ko-KR" sz="9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sz="9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input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type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="password"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</a:t>
            </a:r>
            <a:r>
              <a:rPr lang="en-US" altLang="ko-KR" sz="9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psw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autocomplete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="on"&gt;</a:t>
            </a:r>
          </a:p>
          <a:p>
            <a:r>
              <a:rPr lang="en-US" altLang="ko-KR" sz="9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button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type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="submit"&gt; 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Login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/button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</a:p>
          <a:p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/form</a:t>
            </a:r>
            <a:r>
              <a:rPr lang="en-US" altLang="ko-KR" sz="9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  <a:endParaRPr lang="en-US" altLang="ko-KR" sz="9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378445" y="4397124"/>
            <a:ext cx="5785843" cy="532679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sz="1200" dirty="0">
                <a:latin typeface="Calibri" panose="020F0502020204030204" pitchFamily="34" charset="0"/>
                <a:cs typeface="Calibri" panose="020F0502020204030204" pitchFamily="34" charset="0"/>
              </a:rPr>
              <a:t>Added: </a:t>
            </a:r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{</a:t>
            </a:r>
            <a:r>
              <a:rPr lang="en-US" altLang="ko-KR" sz="12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style</a:t>
            </a:r>
            <a:r>
              <a:rPr lang="en-US" altLang="ko-KR" sz="1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="background-image: </a:t>
            </a:r>
            <a:r>
              <a:rPr lang="en-US" altLang="ko-KR" sz="12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url</a:t>
            </a:r>
            <a:r>
              <a:rPr lang="en-US" altLang="ko-KR" sz="1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('</a:t>
            </a:r>
            <a:r>
              <a:rPr lang="en-US" altLang="ko-KR" sz="12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data:image</a:t>
            </a:r>
            <a:r>
              <a:rPr lang="en-US" altLang="ko-KR" sz="1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/png;base64</a:t>
            </a:r>
            <a:r>
              <a:rPr lang="en-US" altLang="ko-KR" sz="1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,…');"</a:t>
            </a:r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ko-KR" sz="12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autocomplete</a:t>
            </a:r>
            <a:r>
              <a:rPr lang="en-US" altLang="ko-KR" sz="1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="off"</a:t>
            </a:r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  <a:endParaRPr lang="en-US" altLang="ko-K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sz="1200" dirty="0">
                <a:latin typeface="Calibri" panose="020F0502020204030204" pitchFamily="34" charset="0"/>
                <a:cs typeface="Calibri" panose="020F0502020204030204" pitchFamily="34" charset="0"/>
              </a:rPr>
              <a:t>Removed: </a:t>
            </a:r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{</a:t>
            </a:r>
            <a:r>
              <a:rPr lang="en-US" altLang="ko-KR" sz="12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autocomplete</a:t>
            </a:r>
            <a:r>
              <a:rPr lang="en-US" altLang="ko-KR" sz="1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</a:t>
            </a:r>
            <a:r>
              <a:rPr lang="en-US" altLang="ko-KR" sz="1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on"</a:t>
            </a:r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10250" y="4081636"/>
            <a:ext cx="1101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Fingerprinting</a:t>
            </a:r>
            <a:endParaRPr lang="en-US" altLang="ko-K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37659" y="2579912"/>
            <a:ext cx="3104849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="/</a:t>
            </a:r>
            <a:r>
              <a:rPr lang="en-US" altLang="ko-KR" sz="9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action_page.php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"&gt;</a:t>
            </a:r>
          </a:p>
          <a:p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label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</a:t>
            </a:r>
            <a:r>
              <a:rPr lang="en-US" altLang="ko-KR" sz="9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uname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"&gt; 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Username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/label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</a:p>
          <a:p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input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type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="text"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</a:t>
            </a:r>
            <a:r>
              <a:rPr lang="en-US" altLang="ko-KR" sz="9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uname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autocomplete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</a:t>
            </a:r>
            <a:r>
              <a:rPr lang="en-US" altLang="ko-KR" sz="9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off"</a:t>
            </a:r>
            <a:endParaRPr lang="en-US" altLang="ko-KR" sz="9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style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="background-image: </a:t>
            </a:r>
            <a:r>
              <a:rPr lang="en-US" altLang="ko-KR" sz="9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url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('</a:t>
            </a:r>
            <a:r>
              <a:rPr lang="en-US" altLang="ko-KR" sz="9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data:image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/png;base64,…');"&gt;</a:t>
            </a:r>
          </a:p>
          <a:p>
            <a:r>
              <a:rPr lang="en-US" altLang="ko-KR" sz="9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label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</a:t>
            </a:r>
            <a:r>
              <a:rPr lang="en-US" altLang="ko-KR" sz="9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psw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"&gt; 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Password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/label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</a:p>
          <a:p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input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type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="password"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</a:t>
            </a:r>
            <a:r>
              <a:rPr lang="en-US" altLang="ko-KR" sz="9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psw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autocomplete</a:t>
            </a:r>
            <a:r>
              <a:rPr lang="en-US" altLang="ko-KR" sz="9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9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"off"</a:t>
            </a:r>
            <a:endParaRPr lang="en-US" altLang="ko-KR" sz="90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style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="background-image: </a:t>
            </a:r>
            <a:r>
              <a:rPr lang="en-US" altLang="ko-KR" sz="9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url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('</a:t>
            </a:r>
            <a:r>
              <a:rPr lang="en-US" altLang="ko-KR" sz="9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data:image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/png;base64,…');"&gt;</a:t>
            </a:r>
          </a:p>
          <a:p>
            <a:r>
              <a:rPr lang="en-US" altLang="ko-KR" sz="9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button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9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type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="submit"&gt; 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Login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/button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</a:p>
          <a:p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/form</a:t>
            </a:r>
            <a:r>
              <a:rPr lang="en-US" altLang="ko-KR" sz="9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  <a:endParaRPr lang="en-US" altLang="ko-KR" sz="9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6264540" y="2899024"/>
            <a:ext cx="972000" cy="14401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6400936" y="3310712"/>
            <a:ext cx="972000" cy="14401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4494820" y="3043804"/>
            <a:ext cx="2880000" cy="144016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4494820" y="3454728"/>
            <a:ext cx="2880000" cy="144016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7644091" y="3058048"/>
            <a:ext cx="219682" cy="12057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7644091" y="3278587"/>
            <a:ext cx="219682" cy="123656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7812360" y="2990006"/>
            <a:ext cx="7523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: Modified</a:t>
            </a:r>
            <a:endParaRPr lang="en-US" altLang="ko-K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12360" y="3207187"/>
            <a:ext cx="7523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: Added</a:t>
            </a:r>
            <a:endParaRPr lang="en-US" altLang="ko-K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11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84727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Extension </a:t>
            </a:r>
            <a:r>
              <a:rPr lang="en-US" altLang="ko-KR" dirty="0" smtClean="0"/>
              <a:t>Enumeration: </a:t>
            </a:r>
            <a:r>
              <a:rPr lang="en-US" altLang="ko-KR" dirty="0"/>
              <a:t>Intra-communication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This </a:t>
            </a:r>
            <a:r>
              <a:rPr lang="en-US" altLang="ko-KR" dirty="0"/>
              <a:t>technique is based on the communication between extensions and </a:t>
            </a:r>
            <a:r>
              <a:rPr lang="en-US" altLang="ko-KR" dirty="0" smtClean="0"/>
              <a:t>websites</a:t>
            </a:r>
            <a:endParaRPr lang="en-US" altLang="ko-KR" dirty="0"/>
          </a:p>
          <a:p>
            <a:pPr lvl="1"/>
            <a:r>
              <a:rPr lang="en-US" altLang="ko-KR" dirty="0"/>
              <a:t>The messages exchanged between the extensions’ background and content scripts are invisible to the page</a:t>
            </a:r>
          </a:p>
          <a:p>
            <a:pPr lvl="1"/>
            <a:r>
              <a:rPr lang="en-US" altLang="ko-KR" dirty="0" smtClean="0"/>
              <a:t>It uses </a:t>
            </a:r>
            <a:r>
              <a:rPr lang="en-US" altLang="ko-KR" dirty="0"/>
              <a:t>the messages that are sent by content scripts to detect extensions</a:t>
            </a:r>
            <a:endParaRPr lang="ko-KR" altLang="en-US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2418771" y="3206507"/>
            <a:ext cx="1654714" cy="1790015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579714" y="2929508"/>
            <a:ext cx="13328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Browser extension</a:t>
            </a:r>
            <a:endParaRPr lang="en-US" altLang="ko-K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640297" y="3383573"/>
            <a:ext cx="1211661" cy="36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Background scripts</a:t>
            </a:r>
            <a:endParaRPr lang="ko-KR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2640296" y="3921514"/>
            <a:ext cx="1211661" cy="36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Content scripts </a:t>
            </a:r>
            <a:endParaRPr lang="ko-KR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640296" y="4433109"/>
            <a:ext cx="1211661" cy="36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WARs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8" name="직선 화살표 연결선 17"/>
          <p:cNvCxnSpPr/>
          <p:nvPr/>
        </p:nvCxnSpPr>
        <p:spPr>
          <a:xfrm flipV="1">
            <a:off x="3851957" y="4100639"/>
            <a:ext cx="1013616" cy="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865573" y="3969834"/>
            <a:ext cx="28027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Accessible to the DOM </a:t>
            </a:r>
            <a:endParaRPr lang="ko-KR" altLang="en-US" sz="11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12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8415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This technique is based on the communication between extensions and websites</a:t>
            </a:r>
          </a:p>
          <a:p>
            <a:pPr lvl="1"/>
            <a:r>
              <a:rPr lang="en-US" altLang="ko-KR" dirty="0"/>
              <a:t>The messages exchanged between the extensions’ background and content scripts are invisible to the </a:t>
            </a:r>
            <a:r>
              <a:rPr lang="en-US" altLang="ko-KR" dirty="0" smtClean="0"/>
              <a:t>page</a:t>
            </a:r>
          </a:p>
          <a:p>
            <a:pPr lvl="1"/>
            <a:r>
              <a:rPr lang="en-US" altLang="ko-KR" dirty="0" smtClean="0"/>
              <a:t>It </a:t>
            </a:r>
            <a:r>
              <a:rPr lang="en-US" altLang="ko-KR" dirty="0"/>
              <a:t>uses the messages that are sent by content scripts to detect extensions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Extension </a:t>
            </a:r>
            <a:r>
              <a:rPr lang="en-US" altLang="ko-KR" dirty="0" smtClean="0"/>
              <a:t>Enumeration: Intra-communication (Cont.)</a:t>
            </a:r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668" y="3107562"/>
            <a:ext cx="3124201" cy="1838170"/>
          </a:xfrm>
          <a:prstGeom prst="rect">
            <a:avLst/>
          </a:prstGeom>
          <a:effectLst>
            <a:glow rad="50800">
              <a:schemeClr val="bg1">
                <a:lumMod val="65000"/>
                <a:alpha val="60000"/>
              </a:schemeClr>
            </a:glow>
          </a:effectLst>
        </p:spPr>
      </p:pic>
      <p:cxnSp>
        <p:nvCxnSpPr>
          <p:cNvPr id="13" name="직선 화살표 연결선 12"/>
          <p:cNvCxnSpPr/>
          <p:nvPr/>
        </p:nvCxnSpPr>
        <p:spPr>
          <a:xfrm flipH="1">
            <a:off x="3996961" y="4177496"/>
            <a:ext cx="1597171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모서리가 둥근 직사각형 13"/>
          <p:cNvSpPr/>
          <p:nvPr/>
        </p:nvSpPr>
        <p:spPr>
          <a:xfrm>
            <a:off x="5450116" y="3107561"/>
            <a:ext cx="2002204" cy="1790015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5644857" y="2830562"/>
            <a:ext cx="16127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Browser extension</a:t>
            </a:r>
            <a:endParaRPr lang="en-US" altLang="ko-K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5564221" y="3284627"/>
            <a:ext cx="1773993" cy="36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Background scripts</a:t>
            </a:r>
            <a:endParaRPr lang="ko-KR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5564220" y="3739030"/>
            <a:ext cx="1773993" cy="527076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ko-K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Content scripts</a:t>
            </a:r>
          </a:p>
          <a:p>
            <a:pPr algn="ctr"/>
            <a:endParaRPr lang="en-US" altLang="ko-K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900" dirty="0" err="1">
                <a:latin typeface="Calibri" panose="020F0502020204030204" pitchFamily="34" charset="0"/>
                <a:cs typeface="Calibri" panose="020F0502020204030204" pitchFamily="34" charset="0"/>
              </a:rPr>
              <a:t>window.</a:t>
            </a:r>
            <a:r>
              <a:rPr lang="en-US" altLang="ko-KR" sz="1000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postMessage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ko-KR" sz="1000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</a:t>
            </a:r>
            <a:r>
              <a:rPr lang="en-US" altLang="ko-KR" sz="1000" dirty="0" err="1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msg</a:t>
            </a:r>
            <a:r>
              <a:rPr lang="en-US" altLang="ko-KR" sz="1000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, '*'); </a:t>
            </a:r>
            <a:endParaRPr lang="ko-KR" altLang="en-US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5564220" y="4334163"/>
            <a:ext cx="1773993" cy="36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WARs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58821" y="3787650"/>
            <a:ext cx="308304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9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script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</a:p>
          <a:p>
            <a:r>
              <a:rPr lang="en-US" altLang="ko-KR" sz="9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ko-KR" sz="900" dirty="0" err="1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</a:t>
            </a:r>
            <a:r>
              <a:rPr lang="en-US" altLang="ko-KR" sz="9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messages = []</a:t>
            </a:r>
          </a:p>
          <a:p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ko-KR" sz="9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window.</a:t>
            </a:r>
            <a:r>
              <a:rPr lang="en-US" altLang="ko-KR" sz="900" dirty="0" err="1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addEventListener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ko-KR" sz="900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'message'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, (event) =&gt; {</a:t>
            </a:r>
          </a:p>
          <a:p>
            <a:r>
              <a:rPr lang="en-US" altLang="ko-KR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data 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en-US" altLang="ko-KR" sz="900" dirty="0" err="1">
                <a:latin typeface="Calibri" panose="020F0502020204030204" pitchFamily="34" charset="0"/>
                <a:cs typeface="Calibri" panose="020F0502020204030204" pitchFamily="34" charset="0"/>
              </a:rPr>
              <a:t>JSON.</a:t>
            </a:r>
            <a:r>
              <a:rPr lang="en-US" altLang="ko-KR" sz="900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stringify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(event[</a:t>
            </a:r>
            <a:r>
              <a:rPr lang="en-US" altLang="ko-KR" sz="900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'data'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]);</a:t>
            </a:r>
          </a:p>
          <a:p>
            <a:r>
              <a:rPr lang="en-US" altLang="ko-KR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</a:t>
            </a:r>
            <a:r>
              <a:rPr lang="en-US" altLang="ko-KR" sz="9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messages.</a:t>
            </a:r>
            <a:r>
              <a:rPr lang="en-US" altLang="ko-KR" sz="900" dirty="0" err="1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push</a:t>
            </a:r>
            <a:r>
              <a:rPr lang="en-US" altLang="ko-KR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(data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r>
              <a:rPr lang="en-US" altLang="ko-KR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); 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});</a:t>
            </a:r>
          </a:p>
          <a:p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/script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  <a:endParaRPr lang="ko-KR" altLang="en-US" sz="9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13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65724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3107562"/>
            <a:ext cx="3124201" cy="1838170"/>
          </a:xfrm>
          <a:prstGeom prst="rect">
            <a:avLst/>
          </a:prstGeom>
          <a:effectLst>
            <a:glow rad="50800">
              <a:schemeClr val="bg1">
                <a:lumMod val="65000"/>
                <a:alpha val="60000"/>
              </a:schemeClr>
            </a:glow>
          </a:effectLst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Extension </a:t>
            </a:r>
            <a:r>
              <a:rPr lang="en-US" altLang="ko-KR" dirty="0" smtClean="0"/>
              <a:t>Enumeration: Inter-communication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This technique </a:t>
            </a:r>
            <a:r>
              <a:rPr lang="en-US" altLang="ko-KR" dirty="0"/>
              <a:t>is based on the list of resources </a:t>
            </a:r>
            <a:r>
              <a:rPr lang="en-US" altLang="ko-KR" dirty="0" smtClean="0"/>
              <a:t>fetched </a:t>
            </a:r>
            <a:r>
              <a:rPr lang="en-US" altLang="ko-KR" dirty="0"/>
              <a:t>by the extensions 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Content </a:t>
            </a:r>
            <a:r>
              <a:rPr lang="en-US" altLang="ko-KR" dirty="0"/>
              <a:t>scripts may fetch resources from the </a:t>
            </a:r>
            <a:r>
              <a:rPr lang="en-US" altLang="ko-KR" dirty="0" smtClean="0"/>
              <a:t>network</a:t>
            </a:r>
          </a:p>
          <a:p>
            <a:endParaRPr lang="en-US" altLang="ko-KR" dirty="0"/>
          </a:p>
          <a:p>
            <a:r>
              <a:rPr lang="en-US" altLang="ko-KR" dirty="0" smtClean="0"/>
              <a:t>Attackers </a:t>
            </a:r>
            <a:r>
              <a:rPr lang="en-US" altLang="ko-KR" dirty="0"/>
              <a:t>can use Performance API to obtain list of fetched resources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44801" y="3787650"/>
            <a:ext cx="308304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script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</a:p>
          <a:p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ko-KR" sz="900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links = []</a:t>
            </a:r>
          </a:p>
          <a:p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ko-KR" sz="900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 resources = </a:t>
            </a:r>
            <a:r>
              <a:rPr lang="en-US" altLang="ko-KR" sz="900" dirty="0" err="1">
                <a:latin typeface="Calibri" panose="020F0502020204030204" pitchFamily="34" charset="0"/>
                <a:cs typeface="Calibri" panose="020F0502020204030204" pitchFamily="34" charset="0"/>
              </a:rPr>
              <a:t>performance.</a:t>
            </a:r>
            <a:r>
              <a:rPr lang="en-US" altLang="ko-KR" sz="900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getEntriesByType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ko-KR" sz="900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"resource"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    for (</a:t>
            </a:r>
            <a:r>
              <a:rPr lang="en-US" altLang="ko-KR" sz="900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 r=</a:t>
            </a:r>
            <a:r>
              <a:rPr lang="en-US" altLang="ko-KR" sz="9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; r&lt;</a:t>
            </a:r>
            <a:r>
              <a:rPr lang="en-US" altLang="ko-KR" sz="900" dirty="0" err="1">
                <a:latin typeface="Calibri" panose="020F0502020204030204" pitchFamily="34" charset="0"/>
                <a:cs typeface="Calibri" panose="020F0502020204030204" pitchFamily="34" charset="0"/>
              </a:rPr>
              <a:t>resources.</a:t>
            </a:r>
            <a:r>
              <a:rPr lang="en-US" altLang="ko-KR" sz="900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length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; r++){</a:t>
            </a:r>
          </a:p>
          <a:p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altLang="ko-KR" sz="900" dirty="0" err="1">
                <a:latin typeface="Calibri" panose="020F0502020204030204" pitchFamily="34" charset="0"/>
                <a:cs typeface="Calibri" panose="020F0502020204030204" pitchFamily="34" charset="0"/>
              </a:rPr>
              <a:t>links.</a:t>
            </a:r>
            <a:r>
              <a:rPr lang="en-US" altLang="ko-KR" sz="900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push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(resources[r][</a:t>
            </a:r>
            <a:r>
              <a:rPr lang="en-US" altLang="ko-KR" sz="900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'name’</a:t>
            </a:r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]);</a:t>
            </a:r>
          </a:p>
          <a:p>
            <a:r>
              <a:rPr lang="en-US" altLang="ko-KR" sz="900" dirty="0">
                <a:latin typeface="Calibri" panose="020F0502020204030204" pitchFamily="34" charset="0"/>
                <a:cs typeface="Calibri" panose="020F0502020204030204" pitchFamily="34" charset="0"/>
              </a:rPr>
              <a:t>    }</a:t>
            </a:r>
          </a:p>
          <a:p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en-US" altLang="ko-KR" sz="9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/script</a:t>
            </a:r>
            <a:r>
              <a:rPr lang="en-US" altLang="ko-KR" sz="9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  <a:endParaRPr lang="ko-KR" altLang="en-US" sz="9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4831930" y="3107561"/>
            <a:ext cx="2202424" cy="1790015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5126781" y="2830562"/>
            <a:ext cx="16127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Browser extension</a:t>
            </a:r>
            <a:endParaRPr lang="en-US" altLang="ko-K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4957445" y="3284627"/>
            <a:ext cx="1951392" cy="36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Background scripts</a:t>
            </a:r>
            <a:endParaRPr lang="ko-KR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4957444" y="3739030"/>
            <a:ext cx="1951392" cy="527076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ko-K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Content scripts</a:t>
            </a:r>
          </a:p>
          <a:p>
            <a:pPr algn="ctr"/>
            <a:endParaRPr lang="en-US" altLang="ko-K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900" spc="-3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en-US" altLang="ko-KR" sz="900" spc="-3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script</a:t>
            </a:r>
            <a:r>
              <a:rPr lang="en-US" altLang="ko-KR" sz="900" spc="-3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900" spc="-30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src</a:t>
            </a:r>
            <a:r>
              <a:rPr lang="en-US" altLang="ko-KR" sz="900" spc="-3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="ext.com/script.js"&gt;&lt;</a:t>
            </a:r>
            <a:r>
              <a:rPr lang="en-US" altLang="ko-KR" sz="900" spc="-3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/script</a:t>
            </a:r>
            <a:r>
              <a:rPr lang="en-US" altLang="ko-KR" sz="900" spc="-3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  <a:endParaRPr lang="ko-KR" altLang="en-US" sz="900" spc="-3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4957444" y="4334163"/>
            <a:ext cx="1951392" cy="3600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WARs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5" name="직선 화살표 연결선 14"/>
          <p:cNvCxnSpPr/>
          <p:nvPr/>
        </p:nvCxnSpPr>
        <p:spPr>
          <a:xfrm>
            <a:off x="6852806" y="4170269"/>
            <a:ext cx="462455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8" name="그림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1999" y="3937619"/>
            <a:ext cx="478518" cy="451635"/>
          </a:xfrm>
          <a:prstGeom prst="rect">
            <a:avLst/>
          </a:prstGeom>
        </p:spPr>
      </p:pic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14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3912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Inference Attack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33500"/>
            <a:ext cx="8291264" cy="3771636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Privacy </a:t>
            </a:r>
            <a:r>
              <a:rPr lang="en-US" altLang="ko-KR" dirty="0"/>
              <a:t>inference phase analyzes extensions and their respective reviews </a:t>
            </a:r>
            <a:r>
              <a:rPr lang="en-US" altLang="ko-KR" dirty="0" smtClean="0"/>
              <a:t>and identifies </a:t>
            </a:r>
            <a:r>
              <a:rPr lang="en-US" altLang="ko-KR" dirty="0"/>
              <a:t>extensions that implicitly reveal sensitive or personal information about the users</a:t>
            </a:r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 smtClean="0"/>
              <a:t>Topic classification</a:t>
            </a:r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 smtClean="0"/>
              <a:t>Description-based </a:t>
            </a:r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 smtClean="0"/>
              <a:t>Reviewer-based</a:t>
            </a:r>
            <a:endParaRPr lang="en-US" altLang="ko-KR" dirty="0"/>
          </a:p>
          <a:p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2675" y="2634930"/>
            <a:ext cx="5177335" cy="2094778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6685953" y="2703959"/>
            <a:ext cx="1537509" cy="1636545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15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1689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altLang="ko-KR" dirty="0"/>
              <a:t>Topic </a:t>
            </a:r>
            <a:r>
              <a:rPr lang="en-US" altLang="ko-KR" dirty="0" smtClean="0"/>
              <a:t>classification</a:t>
            </a:r>
          </a:p>
          <a:p>
            <a:pPr lvl="1" fontAlgn="base"/>
            <a:r>
              <a:rPr lang="en-US" altLang="ko-KR" dirty="0" smtClean="0"/>
              <a:t>It focuses on understanding </a:t>
            </a:r>
            <a:r>
              <a:rPr lang="en-US" altLang="ko-KR" dirty="0"/>
              <a:t>what functionality is offered by each extension and then classifying them into distinct categories according to their type</a:t>
            </a:r>
          </a:p>
          <a:p>
            <a:pPr lvl="1" fontAlgn="base"/>
            <a:r>
              <a:rPr lang="en-US" altLang="ko-KR" dirty="0" smtClean="0"/>
              <a:t>It uses </a:t>
            </a:r>
            <a:r>
              <a:rPr lang="en-US" altLang="ko-KR" dirty="0"/>
              <a:t>extensions’ description text from </a:t>
            </a:r>
            <a:r>
              <a:rPr lang="en-US" altLang="ko-KR" dirty="0" smtClean="0"/>
              <a:t>chrome web store</a:t>
            </a:r>
            <a:endParaRPr lang="en-US" altLang="ko-KR" dirty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r>
              <a:rPr lang="en-US" altLang="ko-KR" dirty="0" smtClean="0"/>
              <a:t>Description-based</a:t>
            </a:r>
          </a:p>
          <a:p>
            <a:pPr lvl="1" fontAlgn="base"/>
            <a:r>
              <a:rPr lang="en-US" altLang="ko-KR" dirty="0" smtClean="0"/>
              <a:t>It explores </a:t>
            </a:r>
            <a:r>
              <a:rPr lang="en-US" altLang="ko-KR" dirty="0"/>
              <a:t>whether the extensions’ descriptions reveal any sensitive information about the </a:t>
            </a:r>
            <a:r>
              <a:rPr lang="en-US" altLang="ko-KR" dirty="0" smtClean="0"/>
              <a:t>users (</a:t>
            </a:r>
            <a:r>
              <a:rPr lang="en-US" altLang="ko-KR" dirty="0"/>
              <a:t>E.g., locations, people, etc</a:t>
            </a:r>
            <a:r>
              <a:rPr lang="en-US" altLang="ko-KR" dirty="0" smtClean="0"/>
              <a:t>.)</a:t>
            </a:r>
          </a:p>
          <a:p>
            <a:pPr fontAlgn="base"/>
            <a:endParaRPr lang="en-US" altLang="ko-KR" dirty="0" smtClean="0"/>
          </a:p>
          <a:p>
            <a:pPr fontAlgn="base"/>
            <a:r>
              <a:rPr lang="en-US" altLang="ko-KR" dirty="0" smtClean="0"/>
              <a:t>Reviewer-based</a:t>
            </a:r>
          </a:p>
          <a:p>
            <a:pPr lvl="1"/>
            <a:r>
              <a:rPr lang="en-US" altLang="ko-KR" dirty="0" smtClean="0"/>
              <a:t>It utilizes </a:t>
            </a:r>
            <a:r>
              <a:rPr lang="en-US" altLang="ko-KR" dirty="0"/>
              <a:t>users’ reviews for each extension to extract information that enables the inference of sensitive user data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Inference Attack (Cont.)</a:t>
            </a:r>
            <a:endParaRPr lang="ko-KR" altLang="en-US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2873536" y="2596826"/>
            <a:ext cx="1654714" cy="514112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883201" y="2372930"/>
            <a:ext cx="16127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Extensions’ description</a:t>
            </a:r>
            <a:endParaRPr lang="en-US" altLang="ko-K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956507" y="2641476"/>
            <a:ext cx="1466110" cy="203211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Health Conditions</a:t>
            </a:r>
            <a:endParaRPr lang="ko-KR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2956507" y="2873402"/>
            <a:ext cx="1466110" cy="203211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Neurological Conditions</a:t>
            </a:r>
            <a:endParaRPr lang="ko-KR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5076056" y="2587631"/>
            <a:ext cx="1654714" cy="514112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Health</a:t>
            </a:r>
            <a:endParaRPr lang="ko-KR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85721" y="2363735"/>
            <a:ext cx="16127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Category</a:t>
            </a:r>
            <a:endParaRPr lang="en-US" altLang="ko-K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" name="직선 화살표 연결선 13"/>
          <p:cNvCxnSpPr/>
          <p:nvPr/>
        </p:nvCxnSpPr>
        <p:spPr>
          <a:xfrm>
            <a:off x="4560054" y="2848473"/>
            <a:ext cx="462455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16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57894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2209428"/>
            <a:ext cx="7772400" cy="1225021"/>
          </a:xfrm>
        </p:spPr>
        <p:txBody>
          <a:bodyPr>
            <a:normAutofit/>
          </a:bodyPr>
          <a:lstStyle/>
          <a:p>
            <a:pPr algn="ctr"/>
            <a:r>
              <a:rPr lang="en-US" altLang="ko-KR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Evaluation</a:t>
            </a:r>
            <a:endParaRPr lang="ko-KR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82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Evaluation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Attack </a:t>
            </a:r>
            <a:r>
              <a:rPr lang="en-US" altLang="ko-KR" dirty="0"/>
              <a:t>Accuracy</a:t>
            </a:r>
          </a:p>
          <a:p>
            <a:pPr lvl="1"/>
            <a:r>
              <a:rPr lang="en-US" altLang="ko-KR" dirty="0" smtClean="0"/>
              <a:t>Extensions are randomly installed and Carnus runs </a:t>
            </a:r>
            <a:r>
              <a:rPr lang="en-US" altLang="ko-KR" dirty="0"/>
              <a:t>detection</a:t>
            </a:r>
          </a:p>
          <a:p>
            <a:pPr lvl="1"/>
            <a:r>
              <a:rPr lang="en-US" altLang="ko-KR" dirty="0" smtClean="0"/>
              <a:t>This </a:t>
            </a:r>
            <a:r>
              <a:rPr lang="en-US" altLang="ko-KR" dirty="0"/>
              <a:t>process </a:t>
            </a:r>
            <a:r>
              <a:rPr lang="en-US" altLang="ko-KR" dirty="0" smtClean="0"/>
              <a:t>is repeated 100 </a:t>
            </a:r>
            <a:r>
              <a:rPr lang="en-US" altLang="ko-KR" dirty="0"/>
              <a:t>times</a:t>
            </a:r>
          </a:p>
          <a:p>
            <a:pPr lvl="1"/>
            <a:r>
              <a:rPr lang="en-US" altLang="ko-KR" dirty="0" smtClean="0"/>
              <a:t>Carnus always </a:t>
            </a:r>
            <a:r>
              <a:rPr lang="en-US" altLang="ko-KR" dirty="0"/>
              <a:t>correctly identifies more than 97% of installed extensions</a:t>
            </a:r>
          </a:p>
          <a:p>
            <a:pPr lvl="1"/>
            <a:r>
              <a:rPr lang="en-US" altLang="ko-KR" dirty="0" smtClean="0"/>
              <a:t>Average </a:t>
            </a:r>
            <a:r>
              <a:rPr lang="en-US" altLang="ko-KR" dirty="0"/>
              <a:t>false positive rate: 4.77%</a:t>
            </a:r>
          </a:p>
          <a:p>
            <a:pPr lvl="1"/>
            <a:r>
              <a:rPr lang="en-US" altLang="ko-KR" dirty="0" smtClean="0"/>
              <a:t>Average </a:t>
            </a:r>
            <a:r>
              <a:rPr lang="en-US" altLang="ko-KR" dirty="0"/>
              <a:t>false negative rate: 1.93%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Attack </a:t>
            </a:r>
            <a:r>
              <a:rPr lang="en-US" altLang="ko-KR" dirty="0"/>
              <a:t>Duration</a:t>
            </a:r>
          </a:p>
          <a:p>
            <a:pPr lvl="1"/>
            <a:r>
              <a:rPr lang="en-US" altLang="ko-KR" dirty="0" smtClean="0"/>
              <a:t>Average </a:t>
            </a:r>
            <a:r>
              <a:rPr lang="en-US" altLang="ko-KR" dirty="0"/>
              <a:t>client-side attack: 8.77 seconds</a:t>
            </a:r>
          </a:p>
          <a:p>
            <a:pPr lvl="1"/>
            <a:r>
              <a:rPr lang="en-US" altLang="ko-KR" dirty="0" smtClean="0"/>
              <a:t>Average </a:t>
            </a:r>
            <a:r>
              <a:rPr lang="en-US" altLang="ko-KR" dirty="0"/>
              <a:t>server-side computation: 3.62 </a:t>
            </a:r>
            <a:r>
              <a:rPr lang="en-US" altLang="ko-KR" dirty="0" smtClean="0"/>
              <a:t>seconds</a:t>
            </a:r>
            <a:endParaRPr lang="en-US" altLang="ko-KR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18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0350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Evaluation: Fingerprints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33500"/>
            <a:ext cx="8291264" cy="3771636"/>
          </a:xfrm>
        </p:spPr>
        <p:txBody>
          <a:bodyPr/>
          <a:lstStyle/>
          <a:p>
            <a:pPr fontAlgn="base"/>
            <a:r>
              <a:rPr lang="en-US" altLang="ko-KR" dirty="0"/>
              <a:t>Extensions detected by each </a:t>
            </a:r>
            <a:r>
              <a:rPr lang="en-US" altLang="ko-KR" dirty="0" smtClean="0"/>
              <a:t>technique</a:t>
            </a:r>
          </a:p>
          <a:p>
            <a:pPr lvl="1" fontAlgn="base"/>
            <a:r>
              <a:rPr lang="en-US" altLang="ko-KR" dirty="0" smtClean="0"/>
              <a:t>Two communication-based </a:t>
            </a:r>
            <a:r>
              <a:rPr lang="en-US" altLang="ko-KR" dirty="0"/>
              <a:t>techniques detect a smaller number of extensions, this is because such behavior is less common among </a:t>
            </a:r>
            <a:r>
              <a:rPr lang="en-US" altLang="ko-KR" dirty="0" smtClean="0"/>
              <a:t>extensions</a:t>
            </a:r>
            <a:endParaRPr lang="en-US" altLang="ko-KR" dirty="0"/>
          </a:p>
          <a:p>
            <a:pPr lvl="1" fontAlgn="base"/>
            <a:r>
              <a:rPr lang="en-US" altLang="ko-KR" dirty="0" smtClean="0"/>
              <a:t>These </a:t>
            </a:r>
            <a:r>
              <a:rPr lang="en-US" altLang="ko-KR" dirty="0"/>
              <a:t>two techniques are able to detect extensions that are not detectable by previously known </a:t>
            </a:r>
            <a:r>
              <a:rPr lang="en-US" altLang="ko-KR" dirty="0" smtClean="0"/>
              <a:t>techniques</a:t>
            </a:r>
            <a:endParaRPr lang="en-US" altLang="ko-KR" dirty="0"/>
          </a:p>
          <a:p>
            <a:endParaRPr lang="ko-KR" altLang="en-US" dirty="0"/>
          </a:p>
        </p:txBody>
      </p:sp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882430"/>
              </p:ext>
            </p:extLst>
          </p:nvPr>
        </p:nvGraphicFramePr>
        <p:xfrm>
          <a:off x="1845940" y="2905226"/>
          <a:ext cx="5513784" cy="185420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129408">
                  <a:extLst>
                    <a:ext uri="{9D8B030D-6E8A-4147-A177-3AD203B41FA5}">
                      <a16:colId xmlns:a16="http://schemas.microsoft.com/office/drawing/2014/main" val="3443031955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303109447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9373761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Detection technique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Detected</a:t>
                      </a:r>
                      <a:r>
                        <a:rPr lang="en-US" altLang="ko-KR" sz="12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Total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Extensions Unique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1038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i="0" u="none" strike="noStrike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WAR-based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25,866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23,046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544785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da-DK" altLang="ko-KR" sz="1200" b="0" i="0" u="none" strike="noStrike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Behavior-based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5,793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2,998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88640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i="0" u="none" strike="noStrike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Inter-communication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859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181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97410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fr-FR" altLang="ko-KR" sz="1200" b="0" i="0" u="none" strike="noStrike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Intra-communication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450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1227886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190564" y="4812749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Number of extensions detected by each technique employed by Carnus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45939" y="4009628"/>
            <a:ext cx="2126143" cy="756626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19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33530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Calibri" panose="020F0502020204030204" pitchFamily="34" charset="0"/>
                <a:cs typeface="Calibri" panose="020F0502020204030204" pitchFamily="34" charset="0"/>
              </a:rPr>
              <a:t>Outline</a:t>
            </a:r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내용 개체 틀 2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3771636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Introduction</a:t>
            </a:r>
          </a:p>
          <a:p>
            <a:pPr marL="0" indent="0">
              <a:buNone/>
            </a:pPr>
            <a:endParaRPr lang="en-US" altLang="ko-KR" dirty="0"/>
          </a:p>
          <a:p>
            <a:r>
              <a:rPr lang="en-US" altLang="ko-KR" dirty="0" smtClean="0"/>
              <a:t>Background</a:t>
            </a:r>
          </a:p>
          <a:p>
            <a:endParaRPr lang="en-US" altLang="ko-KR" dirty="0"/>
          </a:p>
          <a:p>
            <a:r>
              <a:rPr lang="en-US" altLang="ko-KR" dirty="0" smtClean="0"/>
              <a:t>System Design</a:t>
            </a:r>
          </a:p>
          <a:p>
            <a:pPr marL="0" indent="0">
              <a:buNone/>
            </a:pPr>
            <a:endParaRPr lang="en-US" altLang="ko-KR" dirty="0"/>
          </a:p>
          <a:p>
            <a:r>
              <a:rPr lang="en-US" altLang="ko-KR" dirty="0" smtClean="0"/>
              <a:t>Evaluation</a:t>
            </a:r>
          </a:p>
          <a:p>
            <a:pPr marL="0" indent="0">
              <a:buNone/>
            </a:pPr>
            <a:endParaRPr lang="en-US" altLang="ko-KR" dirty="0"/>
          </a:p>
          <a:p>
            <a:r>
              <a:rPr lang="en-US" altLang="ko-KR" dirty="0" smtClean="0"/>
              <a:t>Conclusion</a:t>
            </a:r>
            <a:endParaRPr lang="en-US" altLang="ko-KR" dirty="0"/>
          </a:p>
          <a:p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2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341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Evaluation: </a:t>
            </a:r>
            <a:r>
              <a:rPr lang="en-US" altLang="ko-KR" dirty="0" smtClean="0"/>
              <a:t>Fingerprints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33500"/>
            <a:ext cx="8291264" cy="3771636"/>
          </a:xfrm>
        </p:spPr>
        <p:txBody>
          <a:bodyPr/>
          <a:lstStyle/>
          <a:p>
            <a:pPr fontAlgn="base"/>
            <a:r>
              <a:rPr lang="en-US" altLang="ko-KR" dirty="0" smtClean="0"/>
              <a:t>Comparing </a:t>
            </a:r>
            <a:r>
              <a:rPr lang="en-US" altLang="ko-KR" dirty="0"/>
              <a:t>to previous studies, </a:t>
            </a:r>
            <a:r>
              <a:rPr lang="en-US" altLang="ko-KR" dirty="0" smtClean="0"/>
              <a:t>Carnus has </a:t>
            </a:r>
            <a:r>
              <a:rPr lang="en-US" altLang="ko-KR" dirty="0"/>
              <a:t>created the largest set of detectable extensions</a:t>
            </a:r>
          </a:p>
          <a:p>
            <a:endParaRPr lang="ko-KR" altLang="en-US" dirty="0"/>
          </a:p>
        </p:txBody>
      </p:sp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191678"/>
              </p:ext>
            </p:extLst>
          </p:nvPr>
        </p:nvGraphicFramePr>
        <p:xfrm>
          <a:off x="453298" y="2106984"/>
          <a:ext cx="8007134" cy="285496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561018">
                  <a:extLst>
                    <a:ext uri="{9D8B030D-6E8A-4147-A177-3AD203B41FA5}">
                      <a16:colId xmlns:a16="http://schemas.microsoft.com/office/drawing/2014/main" val="3443031955"/>
                    </a:ext>
                  </a:extLst>
                </a:gridCol>
                <a:gridCol w="1361529">
                  <a:extLst>
                    <a:ext uri="{9D8B030D-6E8A-4147-A177-3AD203B41FA5}">
                      <a16:colId xmlns:a16="http://schemas.microsoft.com/office/drawing/2014/main" val="3031094472"/>
                    </a:ext>
                  </a:extLst>
                </a:gridCol>
                <a:gridCol w="1361529">
                  <a:extLst>
                    <a:ext uri="{9D8B030D-6E8A-4147-A177-3AD203B41FA5}">
                      <a16:colId xmlns:a16="http://schemas.microsoft.com/office/drawing/2014/main" val="3101647073"/>
                    </a:ext>
                  </a:extLst>
                </a:gridCol>
                <a:gridCol w="1361529">
                  <a:extLst>
                    <a:ext uri="{9D8B030D-6E8A-4147-A177-3AD203B41FA5}">
                      <a16:colId xmlns:a16="http://schemas.microsoft.com/office/drawing/2014/main" val="3388802586"/>
                    </a:ext>
                  </a:extLst>
                </a:gridCol>
                <a:gridCol w="1361529">
                  <a:extLst>
                    <a:ext uri="{9D8B030D-6E8A-4147-A177-3AD203B41FA5}">
                      <a16:colId xmlns:a16="http://schemas.microsoft.com/office/drawing/2014/main" val="29373761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Paper</a:t>
                      </a:r>
                      <a:endParaRPr lang="ko-KR" alt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Attack</a:t>
                      </a:r>
                      <a:endParaRPr lang="ko-KR" alt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Platform</a:t>
                      </a:r>
                      <a:endParaRPr lang="ko-KR" alt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Extensions</a:t>
                      </a:r>
                      <a:endParaRPr lang="ko-KR" alt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Detectable</a:t>
                      </a:r>
                      <a:endParaRPr lang="ko-KR" alt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1038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i="0" u="none" strike="noStrike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altLang="ko-KR" sz="1200" b="0" i="0" u="none" strike="noStrike" kern="1200" baseline="0" dirty="0" err="1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Starov</a:t>
                      </a:r>
                      <a:r>
                        <a:rPr lang="en-US" altLang="ko-KR" sz="1200" b="0" i="0" u="none" strike="noStrike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et al., S&amp;P ‘17]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Behavior-based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Chrome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10,000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920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544785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da-DK" altLang="ko-KR" sz="1200" b="0" i="0" u="none" strike="noStrike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[Sjosten et al., CODASPY '17]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WAR-based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Chrome</a:t>
                      </a:r>
                    </a:p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Firefox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43,429</a:t>
                      </a:r>
                    </a:p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14,896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12,154</a:t>
                      </a:r>
                    </a:p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1,003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88640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i="0" u="none" strike="noStrike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[Gulyas et al., WPES '18]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WAR-based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Chrome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13,000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5,107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97410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fr-FR" altLang="ko-KR" sz="1200" b="0" i="0" u="none" strike="noStrike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[Sanchez-Rola et al., USENIX '17]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WAR side-channel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Chrome</a:t>
                      </a:r>
                    </a:p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Firefox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10,620</a:t>
                      </a:r>
                    </a:p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10,620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10,620</a:t>
                      </a:r>
                    </a:p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10,620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1227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da-DK" altLang="ko-KR" sz="1200" b="0" i="0" u="none" strike="noStrike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[Sjosten et al., NDSS '19]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WAR</a:t>
                      </a:r>
                      <a:r>
                        <a:rPr lang="en-US" altLang="ko-KR" sz="12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Revelation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Chrome</a:t>
                      </a:r>
                    </a:p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Firefox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10,459</a:t>
                      </a:r>
                    </a:p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8,646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1,932</a:t>
                      </a:r>
                    </a:p>
                    <a:p>
                      <a:pPr algn="ctr" latinLnBrk="1"/>
                      <a:r>
                        <a:rPr lang="en-US" altLang="ko-KR" sz="12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1,379</a:t>
                      </a:r>
                      <a:endParaRPr lang="ko-KR" alt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085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Carnus</a:t>
                      </a:r>
                      <a:endParaRPr lang="ko-KR" altLang="en-US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Multiclass</a:t>
                      </a:r>
                      <a:endParaRPr lang="ko-KR" altLang="en-US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Chrome</a:t>
                      </a:r>
                      <a:endParaRPr lang="ko-KR" altLang="en-US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182,482</a:t>
                      </a:r>
                      <a:endParaRPr lang="ko-KR" altLang="en-US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29,536</a:t>
                      </a:r>
                      <a:endParaRPr lang="ko-KR" altLang="en-US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4696356"/>
                  </a:ext>
                </a:extLst>
              </a:tr>
            </a:tbl>
          </a:graphicData>
        </a:graphic>
      </p:graphicFrame>
      <p:sp>
        <p:nvSpPr>
          <p:cNvPr id="7" name="직사각형 6"/>
          <p:cNvSpPr/>
          <p:nvPr/>
        </p:nvSpPr>
        <p:spPr>
          <a:xfrm>
            <a:off x="7109590" y="2106983"/>
            <a:ext cx="1350842" cy="2873289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2159732" y="4980272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latin typeface="Calibri" panose="020F0502020204030204" pitchFamily="34" charset="0"/>
                <a:cs typeface="Calibri" panose="020F0502020204030204" pitchFamily="34" charset="0"/>
              </a:rPr>
              <a:t>Comparison to previous </a:t>
            </a:r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studies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20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05823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Evaluation: </a:t>
            </a:r>
            <a:r>
              <a:rPr lang="en-US" altLang="ko-KR" dirty="0" smtClean="0"/>
              <a:t>Fingerprints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33500"/>
            <a:ext cx="8291264" cy="3771636"/>
          </a:xfrm>
        </p:spPr>
        <p:txBody>
          <a:bodyPr/>
          <a:lstStyle/>
          <a:p>
            <a:pPr fontAlgn="base"/>
            <a:r>
              <a:rPr lang="en-US" altLang="ko-KR" dirty="0"/>
              <a:t>Around 43% of the extensions have more than 100 installations, while around 20% of them have been installed more than 1000 </a:t>
            </a:r>
            <a:r>
              <a:rPr lang="en-US" altLang="ko-KR" dirty="0" smtClean="0"/>
              <a:t>times</a:t>
            </a:r>
          </a:p>
          <a:p>
            <a:r>
              <a:rPr lang="en-US" altLang="ko-KR" dirty="0" smtClean="0"/>
              <a:t>Popular </a:t>
            </a:r>
            <a:r>
              <a:rPr lang="en-US" altLang="ko-KR" dirty="0"/>
              <a:t>extensions have a </a:t>
            </a:r>
            <a:r>
              <a:rPr lang="en-US" altLang="ko-KR" dirty="0" smtClean="0"/>
              <a:t>higher likelihood </a:t>
            </a:r>
            <a:r>
              <a:rPr lang="en-US" altLang="ko-KR" dirty="0"/>
              <a:t>of being detectable by </a:t>
            </a:r>
            <a:r>
              <a:rPr lang="en-US" altLang="ko-KR" dirty="0" smtClean="0"/>
              <a:t>Carnus</a:t>
            </a:r>
            <a:endParaRPr lang="en-US" altLang="ko-KR" dirty="0"/>
          </a:p>
          <a:p>
            <a:r>
              <a:rPr lang="en-US" altLang="ko-KR" dirty="0"/>
              <a:t>More than half of the extensions have a small </a:t>
            </a:r>
            <a:r>
              <a:rPr lang="en-US" altLang="ko-KR" dirty="0" smtClean="0"/>
              <a:t>behavioral fingerprint</a:t>
            </a:r>
          </a:p>
          <a:p>
            <a:pPr lvl="1"/>
            <a:r>
              <a:rPr lang="en-US" altLang="ko-KR" dirty="0" smtClean="0"/>
              <a:t>Extensions </a:t>
            </a:r>
            <a:r>
              <a:rPr lang="en-US" altLang="ko-KR" dirty="0"/>
              <a:t>typically do not </a:t>
            </a:r>
            <a:r>
              <a:rPr lang="en-US" altLang="ko-KR" dirty="0" smtClean="0"/>
              <a:t>heavily modify </a:t>
            </a:r>
            <a:r>
              <a:rPr lang="en-US" altLang="ko-KR" dirty="0"/>
              <a:t>pages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500" y="3001516"/>
            <a:ext cx="2303045" cy="1662944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6967" y="3001586"/>
            <a:ext cx="2202437" cy="1664342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7711" y="3002839"/>
            <a:ext cx="2300737" cy="168939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7687" y="4657700"/>
            <a:ext cx="2723325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050" dirty="0">
                <a:latin typeface="Calibri" panose="020F0502020204030204" pitchFamily="34" charset="0"/>
                <a:cs typeface="Calibri" panose="020F0502020204030204" pitchFamily="34" charset="0"/>
              </a:rPr>
              <a:t>Number of installations for </a:t>
            </a:r>
            <a:r>
              <a:rPr lang="en-US" altLang="ko-KR" sz="105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altLang="ko-KR" sz="105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ko-KR" sz="1050" dirty="0" smtClean="0">
                <a:latin typeface="Calibri" panose="020F0502020204030204" pitchFamily="34" charset="0"/>
                <a:cs typeface="Calibri" panose="020F0502020204030204" pitchFamily="34" charset="0"/>
              </a:rPr>
              <a:t>all the extensions </a:t>
            </a:r>
            <a:r>
              <a:rPr lang="en-US" altLang="ko-KR" sz="1050" dirty="0">
                <a:latin typeface="Calibri" panose="020F0502020204030204" pitchFamily="34" charset="0"/>
                <a:cs typeface="Calibri" panose="020F0502020204030204" pitchFamily="34" charset="0"/>
              </a:rPr>
              <a:t>in our </a:t>
            </a:r>
            <a:r>
              <a:rPr lang="en-US" altLang="ko-KR" sz="1050" dirty="0" smtClean="0">
                <a:latin typeface="Calibri" panose="020F0502020204030204" pitchFamily="34" charset="0"/>
                <a:cs typeface="Calibri" panose="020F0502020204030204" pitchFamily="34" charset="0"/>
              </a:rPr>
              <a:t>dataset</a:t>
            </a:r>
            <a:endParaRPr lang="ko-KR" altLang="en-US" sz="10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02825" y="4657700"/>
            <a:ext cx="2723325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050" dirty="0">
                <a:latin typeface="Calibri" panose="020F0502020204030204" pitchFamily="34" charset="0"/>
                <a:cs typeface="Calibri" panose="020F0502020204030204" pitchFamily="34" charset="0"/>
              </a:rPr>
              <a:t>Correlation of detectability </a:t>
            </a:r>
            <a:r>
              <a:rPr lang="en-US" altLang="ko-KR" sz="1050" dirty="0" smtClean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br>
              <a:rPr lang="en-US" altLang="ko-KR" sz="105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ko-KR" sz="1050" dirty="0" smtClean="0">
                <a:latin typeface="Calibri" panose="020F0502020204030204" pitchFamily="34" charset="0"/>
                <a:cs typeface="Calibri" panose="020F0502020204030204" pitchFamily="34" charset="0"/>
              </a:rPr>
              <a:t>extensions and </a:t>
            </a:r>
            <a:r>
              <a:rPr lang="en-US" altLang="ko-KR" sz="1050" dirty="0">
                <a:latin typeface="Calibri" panose="020F0502020204030204" pitchFamily="34" charset="0"/>
                <a:cs typeface="Calibri" panose="020F0502020204030204" pitchFamily="34" charset="0"/>
              </a:rPr>
              <a:t>their relative popularity</a:t>
            </a:r>
            <a:endParaRPr lang="ko-KR" altLang="en-US" sz="10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52056" y="4742337"/>
            <a:ext cx="2723325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050" dirty="0">
                <a:latin typeface="Calibri" panose="020F0502020204030204" pitchFamily="34" charset="0"/>
                <a:cs typeface="Calibri" panose="020F0502020204030204" pitchFamily="34" charset="0"/>
              </a:rPr>
              <a:t>Extensions’ behavioral </a:t>
            </a:r>
            <a:r>
              <a:rPr lang="en-US" altLang="ko-KR" sz="1050" dirty="0" smtClean="0">
                <a:latin typeface="Calibri" panose="020F0502020204030204" pitchFamily="34" charset="0"/>
                <a:cs typeface="Calibri" panose="020F0502020204030204" pitchFamily="34" charset="0"/>
              </a:rPr>
              <a:t>fingerprint sizes</a:t>
            </a:r>
            <a:endParaRPr lang="ko-KR" altLang="en-US" sz="10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슬라이드 번호 개체 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21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1867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Evaluation: Inference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33500"/>
            <a:ext cx="8291264" cy="3771636"/>
          </a:xfrm>
        </p:spPr>
        <p:txBody>
          <a:bodyPr/>
          <a:lstStyle/>
          <a:p>
            <a:r>
              <a:rPr lang="en-US" altLang="ko-KR" dirty="0" smtClean="0"/>
              <a:t>It uses </a:t>
            </a:r>
            <a:r>
              <a:rPr lang="en-US" altLang="ko-KR" dirty="0"/>
              <a:t>extensions’ description text from Chrome Web Store</a:t>
            </a:r>
          </a:p>
          <a:p>
            <a:r>
              <a:rPr lang="en-US" altLang="ko-KR" dirty="0" smtClean="0"/>
              <a:t>Description contains </a:t>
            </a:r>
            <a:r>
              <a:rPr lang="en-US" altLang="ko-KR" dirty="0"/>
              <a:t>a lot of irrelevant text 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Carnus pre-processes, translates </a:t>
            </a:r>
            <a:r>
              <a:rPr lang="en-US" altLang="ko-KR" dirty="0"/>
              <a:t>and </a:t>
            </a:r>
            <a:r>
              <a:rPr lang="en-US" altLang="ko-KR" dirty="0" smtClean="0"/>
              <a:t>cleans </a:t>
            </a:r>
            <a:r>
              <a:rPr lang="en-US" altLang="ko-KR" dirty="0"/>
              <a:t>descriptions</a:t>
            </a:r>
          </a:p>
          <a:p>
            <a:r>
              <a:rPr lang="en-US" altLang="ko-KR" dirty="0" smtClean="0"/>
              <a:t>Google’s </a:t>
            </a:r>
            <a:r>
              <a:rPr lang="en-US" altLang="ko-KR" dirty="0"/>
              <a:t>Natural Language </a:t>
            </a:r>
            <a:r>
              <a:rPr lang="en-US" altLang="ko-KR" dirty="0" smtClean="0"/>
              <a:t>API is used to classify the extensions</a:t>
            </a:r>
            <a:endParaRPr lang="ko-KR" altLang="en-US" dirty="0"/>
          </a:p>
          <a:p>
            <a:pPr fontAlgn="base"/>
            <a:endParaRPr lang="en-US" altLang="ko-KR" dirty="0" smtClean="0"/>
          </a:p>
          <a:p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7481" y="2812311"/>
            <a:ext cx="4355390" cy="197654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90564" y="4801612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latin typeface="Calibri" panose="020F0502020204030204" pitchFamily="34" charset="0"/>
                <a:cs typeface="Calibri" panose="020F0502020204030204" pitchFamily="34" charset="0"/>
              </a:rPr>
              <a:t>Categories of extensions that reveal personal </a:t>
            </a:r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and potentially sensitive information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22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3908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This study demonstrated </a:t>
            </a:r>
            <a:r>
              <a:rPr lang="en-US" altLang="ko-KR" dirty="0"/>
              <a:t>the first automated creation and detection </a:t>
            </a:r>
            <a:r>
              <a:rPr lang="en-US" altLang="ko-KR" dirty="0" smtClean="0"/>
              <a:t>of behavior-based </a:t>
            </a:r>
            <a:r>
              <a:rPr lang="en-US" altLang="ko-KR" dirty="0"/>
              <a:t>fingerprints for identifying browser </a:t>
            </a:r>
            <a:r>
              <a:rPr lang="en-US" altLang="ko-KR" dirty="0" smtClean="0"/>
              <a:t>extensions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Two </a:t>
            </a:r>
            <a:r>
              <a:rPr lang="en-US" altLang="ko-KR" dirty="0"/>
              <a:t>novel fingerprinting </a:t>
            </a:r>
            <a:r>
              <a:rPr lang="en-US" altLang="ko-KR" dirty="0" smtClean="0"/>
              <a:t>techniques are robust against </a:t>
            </a:r>
            <a:r>
              <a:rPr lang="en-US" altLang="ko-KR" dirty="0"/>
              <a:t>all existing </a:t>
            </a:r>
            <a:r>
              <a:rPr lang="en-US" altLang="ko-KR" dirty="0" smtClean="0"/>
              <a:t>countermeasures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This is the </a:t>
            </a:r>
            <a:r>
              <a:rPr lang="en-US" altLang="ko-KR" dirty="0"/>
              <a:t>first empirical analysis on the privacy inference </a:t>
            </a:r>
            <a:r>
              <a:rPr lang="en-US" altLang="ko-KR" dirty="0" smtClean="0"/>
              <a:t>attacks enabled </a:t>
            </a:r>
            <a:r>
              <a:rPr lang="en-US" altLang="ko-KR" dirty="0"/>
              <a:t>by browser </a:t>
            </a:r>
            <a:r>
              <a:rPr lang="en-US" altLang="ko-KR" dirty="0" smtClean="0"/>
              <a:t>extensions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They explore </a:t>
            </a:r>
            <a:r>
              <a:rPr lang="en-US" altLang="ko-KR" dirty="0"/>
              <a:t>the use </a:t>
            </a:r>
            <a:r>
              <a:rPr lang="en-US" altLang="ko-KR" dirty="0" smtClean="0"/>
              <a:t>of user </a:t>
            </a:r>
            <a:r>
              <a:rPr lang="en-US" altLang="ko-KR" dirty="0"/>
              <a:t>reviews as a novel </a:t>
            </a:r>
            <a:r>
              <a:rPr lang="en-US" altLang="ko-KR" dirty="0" err="1"/>
              <a:t>deanonymization</a:t>
            </a:r>
            <a:r>
              <a:rPr lang="en-US" altLang="ko-KR" dirty="0"/>
              <a:t> vector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23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8754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2209428"/>
            <a:ext cx="7772400" cy="1225021"/>
          </a:xfrm>
        </p:spPr>
        <p:txBody>
          <a:bodyPr>
            <a:normAutofit/>
          </a:bodyPr>
          <a:lstStyle/>
          <a:p>
            <a:pPr algn="ctr"/>
            <a:r>
              <a:rPr lang="en-US" altLang="ko-KR" sz="4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Thanks</a:t>
            </a:r>
            <a:endParaRPr lang="ko-KR" altLang="en-US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68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Appendix</a:t>
            </a:r>
            <a:endParaRPr lang="ko-KR" altLang="en-US" dirty="0"/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53307" y="2648405"/>
            <a:ext cx="2010630" cy="1579779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4713" y="2648404"/>
            <a:ext cx="1482699" cy="1579780"/>
          </a:xfrm>
          <a:prstGeom prst="rect">
            <a:avLst/>
          </a:prstGeom>
        </p:spPr>
      </p:pic>
      <p:sp>
        <p:nvSpPr>
          <p:cNvPr id="8" name="내용 개체 틀 2"/>
          <p:cNvSpPr txBox="1">
            <a:spLocks/>
          </p:cNvSpPr>
          <p:nvPr/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–"/>
              <a:defRPr sz="13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»"/>
              <a:defRPr sz="11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/>
              <a:t>Extensions might add/remove images, buttons, code or text to the </a:t>
            </a:r>
            <a:r>
              <a:rPr lang="en-US" altLang="ko-KR" dirty="0" smtClean="0"/>
              <a:t>webpage</a:t>
            </a:r>
          </a:p>
          <a:p>
            <a:endParaRPr lang="en-US" altLang="ko-KR" dirty="0"/>
          </a:p>
          <a:p>
            <a:r>
              <a:rPr lang="en-US" altLang="ko-KR" dirty="0" smtClean="0"/>
              <a:t>Example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10485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Appendix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They implemented </a:t>
            </a:r>
            <a:r>
              <a:rPr lang="en-US" altLang="ko-KR" dirty="0"/>
              <a:t>the unicity formula proposed by </a:t>
            </a:r>
            <a:r>
              <a:rPr lang="en-US" altLang="ko-KR" dirty="0" err="1"/>
              <a:t>Achara</a:t>
            </a:r>
            <a:r>
              <a:rPr lang="en-US" altLang="ko-KR" dirty="0"/>
              <a:t> </a:t>
            </a:r>
            <a:r>
              <a:rPr lang="en-US" altLang="ko-KR" dirty="0" smtClean="0"/>
              <a:t>et al</a:t>
            </a:r>
            <a:endParaRPr lang="en-US" altLang="ko-KR" dirty="0"/>
          </a:p>
          <a:p>
            <a:pPr marL="0" indent="0">
              <a:buNone/>
            </a:pP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2875" y="2226097"/>
            <a:ext cx="3630658" cy="211395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95936" y="4340051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latin typeface="Calibri" panose="020F0502020204030204" pitchFamily="34" charset="0"/>
                <a:cs typeface="Calibri" panose="020F0502020204030204" pitchFamily="34" charset="0"/>
              </a:rPr>
              <a:t>Unicity of </a:t>
            </a:r>
            <a:r>
              <a:rPr lang="en-US" altLang="ko-KR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fingerprintable</a:t>
            </a:r>
            <a:r>
              <a:rPr lang="en-US" altLang="ko-KR" sz="1200" dirty="0">
                <a:latin typeface="Calibri" panose="020F0502020204030204" pitchFamily="34" charset="0"/>
                <a:cs typeface="Calibri" panose="020F0502020204030204" pitchFamily="34" charset="0"/>
              </a:rPr>
              <a:t> extension sets of different size, </a:t>
            </a:r>
          </a:p>
          <a:p>
            <a:pPr algn="ctr"/>
            <a:r>
              <a:rPr lang="en-US" altLang="ko-KR" sz="1200" dirty="0">
                <a:latin typeface="Calibri" panose="020F0502020204030204" pitchFamily="34" charset="0"/>
                <a:cs typeface="Calibri" panose="020F0502020204030204" pitchFamily="34" charset="0"/>
              </a:rPr>
              <a:t>and the corresponding size of the anonymity crowd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2353443"/>
            <a:ext cx="3678127" cy="211395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56456" y="4467396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latin typeface="Calibri" panose="020F0502020204030204" pitchFamily="34" charset="0"/>
                <a:cs typeface="Calibri" panose="020F0502020204030204" pitchFamily="34" charset="0"/>
              </a:rPr>
              <a:t>Number of reviews per user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460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33500"/>
            <a:ext cx="8291264" cy="3771636"/>
          </a:xfrm>
        </p:spPr>
        <p:txBody>
          <a:bodyPr>
            <a:normAutofit/>
          </a:bodyPr>
          <a:lstStyle/>
          <a:p>
            <a:pPr fontAlgn="base"/>
            <a:r>
              <a:rPr lang="en-US" altLang="ko-KR" dirty="0"/>
              <a:t>Browsers still mediate a large portion of </a:t>
            </a:r>
            <a:r>
              <a:rPr lang="en-US" altLang="ko-KR" dirty="0" smtClean="0"/>
              <a:t>online </a:t>
            </a:r>
            <a:r>
              <a:rPr lang="en-US" altLang="ko-KR" dirty="0"/>
              <a:t>activities while mobile apps generate a significant amount of </a:t>
            </a:r>
            <a:r>
              <a:rPr lang="en-US" altLang="ko-KR" dirty="0" smtClean="0"/>
              <a:t>traffic</a:t>
            </a:r>
          </a:p>
          <a:p>
            <a:pPr lvl="1" fontAlgn="base"/>
            <a:r>
              <a:rPr lang="en-US" altLang="ko-KR" dirty="0"/>
              <a:t>To improve user experience, browsers </a:t>
            </a:r>
            <a:r>
              <a:rPr lang="en-US" altLang="ko-KR" dirty="0" smtClean="0"/>
              <a:t>allow users </a:t>
            </a:r>
            <a:br>
              <a:rPr lang="en-US" altLang="ko-KR" dirty="0" smtClean="0"/>
            </a:br>
            <a:r>
              <a:rPr lang="en-US" altLang="ko-KR" dirty="0" smtClean="0"/>
              <a:t>to </a:t>
            </a:r>
            <a:r>
              <a:rPr lang="en-US" altLang="ko-KR" dirty="0"/>
              <a:t>further personalize them and extend their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functionality by </a:t>
            </a:r>
            <a:r>
              <a:rPr lang="en-US" altLang="ko-KR" dirty="0"/>
              <a:t>installing extension</a:t>
            </a:r>
          </a:p>
          <a:p>
            <a:pPr fontAlgn="base"/>
            <a:endParaRPr lang="en-US" altLang="ko-KR" dirty="0" smtClean="0"/>
          </a:p>
          <a:p>
            <a:pPr fontAlgn="base"/>
            <a:r>
              <a:rPr lang="en-US" altLang="ko-KR" dirty="0" smtClean="0"/>
              <a:t>But, browser extensions can cause a privacy risk</a:t>
            </a:r>
          </a:p>
          <a:p>
            <a:pPr lvl="1" fontAlgn="base"/>
            <a:r>
              <a:rPr lang="en-US" altLang="ko-KR" dirty="0" smtClean="0"/>
              <a:t>Webpages can indirectly infer which extensions are installed</a:t>
            </a:r>
          </a:p>
          <a:p>
            <a:pPr lvl="1" fontAlgn="base"/>
            <a:r>
              <a:rPr lang="en-US" altLang="ko-KR" dirty="0" smtClean="0"/>
              <a:t>Once </a:t>
            </a:r>
            <a:r>
              <a:rPr lang="en-US" altLang="ko-KR" dirty="0"/>
              <a:t>the list of installed extensions is obtained, it can be used as part of a user’s device </a:t>
            </a:r>
            <a:r>
              <a:rPr lang="en-US" altLang="ko-KR" dirty="0" smtClean="0"/>
              <a:t>fingerprints</a:t>
            </a:r>
          </a:p>
          <a:p>
            <a:pPr lvl="1" fontAlgn="base"/>
            <a:r>
              <a:rPr lang="en-US" altLang="ko-KR" dirty="0"/>
              <a:t>Extensions may also directly leak sensitive information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168" y="1993404"/>
            <a:ext cx="2447600" cy="1443532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7788721" y="2082748"/>
            <a:ext cx="715144" cy="162302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3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37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Introduction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33500"/>
            <a:ext cx="8291264" cy="3771636"/>
          </a:xfrm>
        </p:spPr>
        <p:txBody>
          <a:bodyPr>
            <a:normAutofit/>
          </a:bodyPr>
          <a:lstStyle/>
          <a:p>
            <a:pPr fontAlgn="base"/>
            <a:r>
              <a:rPr lang="en-US" altLang="ko-KR" dirty="0" smtClean="0"/>
              <a:t>Motivation of this study is</a:t>
            </a:r>
            <a:endParaRPr lang="en-US" altLang="ko-KR" dirty="0"/>
          </a:p>
          <a:p>
            <a:pPr lvl="1" fontAlgn="base"/>
            <a:r>
              <a:rPr lang="en-US" altLang="ko-KR" dirty="0" smtClean="0"/>
              <a:t>To </a:t>
            </a:r>
            <a:r>
              <a:rPr lang="en-US" altLang="ko-KR" dirty="0"/>
              <a:t>conduct a comprehensive exploration of automated extension enumeration techniques under realistic settings</a:t>
            </a:r>
          </a:p>
          <a:p>
            <a:pPr lvl="1" fontAlgn="base"/>
            <a:r>
              <a:rPr lang="en-US" altLang="ko-KR" dirty="0" smtClean="0"/>
              <a:t>To </a:t>
            </a:r>
            <a:r>
              <a:rPr lang="en-US" altLang="ko-KR" dirty="0"/>
              <a:t>understand the true extent of the privacy threat that extension fingerprinting poses to </a:t>
            </a:r>
            <a:r>
              <a:rPr lang="en-US" altLang="ko-KR" dirty="0" smtClean="0"/>
              <a:t>users</a:t>
            </a:r>
          </a:p>
          <a:p>
            <a:pPr lvl="1" fontAlgn="base"/>
            <a:endParaRPr lang="en-US" altLang="ko-KR" dirty="0"/>
          </a:p>
          <a:p>
            <a:pPr fontAlgn="base"/>
            <a:r>
              <a:rPr lang="en-US" altLang="ko-KR" b="1" dirty="0" smtClean="0"/>
              <a:t>Carnus</a:t>
            </a:r>
            <a:r>
              <a:rPr lang="en-US" altLang="ko-KR" dirty="0" smtClean="0"/>
              <a:t> is </a:t>
            </a:r>
            <a:r>
              <a:rPr lang="en-US" altLang="ko-KR" dirty="0"/>
              <a:t>a modular system that analyzes </a:t>
            </a:r>
            <a:r>
              <a:rPr lang="en-US" altLang="ko-KR" dirty="0" smtClean="0"/>
              <a:t>chrome </a:t>
            </a:r>
            <a:r>
              <a:rPr lang="en-US" altLang="ko-KR" dirty="0"/>
              <a:t>extensions statically and dynamically for creating fingerprinting signatures and inferring sensitive </a:t>
            </a:r>
            <a:r>
              <a:rPr lang="en-US" altLang="ko-KR" dirty="0" smtClean="0"/>
              <a:t>data</a:t>
            </a:r>
          </a:p>
          <a:p>
            <a:pPr lvl="1" fontAlgn="base"/>
            <a:r>
              <a:rPr lang="en-US" altLang="ko-KR" dirty="0" smtClean="0"/>
              <a:t>Carnus </a:t>
            </a:r>
            <a:r>
              <a:rPr lang="en-US" altLang="ko-KR" dirty="0"/>
              <a:t>combines dynamic and static techniques for automatically analyzing </a:t>
            </a:r>
            <a:r>
              <a:rPr lang="en-US" altLang="ko-KR" dirty="0" smtClean="0"/>
              <a:t>extensions and uses four different techniques to detect browser extensions</a:t>
            </a:r>
          </a:p>
          <a:p>
            <a:pPr lvl="1" fontAlgn="base"/>
            <a:r>
              <a:rPr lang="en-US" altLang="ko-KR" dirty="0" smtClean="0"/>
              <a:t>This system </a:t>
            </a:r>
            <a:r>
              <a:rPr lang="en-US" altLang="ko-KR" dirty="0"/>
              <a:t>reveals the feasibility of attacks that infer user information based on the intended functionality of </a:t>
            </a:r>
            <a:r>
              <a:rPr lang="en-US" altLang="ko-KR" dirty="0" smtClean="0"/>
              <a:t>the discovered extensions</a:t>
            </a:r>
          </a:p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4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044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33500"/>
            <a:ext cx="8291264" cy="3771636"/>
          </a:xfrm>
        </p:spPr>
        <p:txBody>
          <a:bodyPr/>
          <a:lstStyle/>
          <a:p>
            <a:pPr fontAlgn="base"/>
            <a:r>
              <a:rPr lang="en-US" altLang="ko-KR" dirty="0" smtClean="0"/>
              <a:t>Extension fingerprinting</a:t>
            </a:r>
          </a:p>
          <a:p>
            <a:pPr lvl="1" fontAlgn="base"/>
            <a:r>
              <a:rPr lang="en-US" altLang="ko-KR" dirty="0" smtClean="0"/>
              <a:t>Third-party </a:t>
            </a:r>
            <a:r>
              <a:rPr lang="en-US" altLang="ko-KR" dirty="0"/>
              <a:t>developers are allowed to create </a:t>
            </a:r>
            <a:r>
              <a:rPr lang="en-US" altLang="ko-KR" dirty="0" smtClean="0"/>
              <a:t>extensions </a:t>
            </a:r>
            <a:r>
              <a:rPr lang="en-US" altLang="ko-KR" dirty="0"/>
              <a:t>that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add </a:t>
            </a:r>
            <a:r>
              <a:rPr lang="en-US" altLang="ko-KR" dirty="0"/>
              <a:t>new features and enable a better experience </a:t>
            </a:r>
            <a:r>
              <a:rPr lang="en-US" altLang="ko-KR" dirty="0" smtClean="0"/>
              <a:t>for </a:t>
            </a:r>
            <a:r>
              <a:rPr lang="en-US" altLang="ko-KR" dirty="0"/>
              <a:t>users</a:t>
            </a:r>
            <a:endParaRPr lang="en-US" altLang="ko-KR" dirty="0" smtClean="0"/>
          </a:p>
          <a:p>
            <a:pPr lvl="1" fontAlgn="base"/>
            <a:r>
              <a:rPr lang="en-US" altLang="ko-KR" dirty="0" smtClean="0"/>
              <a:t>Extensions </a:t>
            </a:r>
            <a:r>
              <a:rPr lang="en-US" altLang="ko-KR" dirty="0"/>
              <a:t>can be detected by pages indirectly</a:t>
            </a:r>
            <a:endParaRPr lang="en-US" altLang="ko-KR" dirty="0" smtClean="0"/>
          </a:p>
          <a:p>
            <a:pPr lvl="1" fontAlgn="base"/>
            <a:r>
              <a:rPr lang="en-US" altLang="ko-KR" dirty="0"/>
              <a:t>If a specific extension’s elements are unique among all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extensions</a:t>
            </a:r>
            <a:r>
              <a:rPr lang="en-US" altLang="ko-KR" dirty="0"/>
              <a:t>, then a page can uniquely identify it</a:t>
            </a:r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 smtClean="0"/>
              <a:t>Threat model</a:t>
            </a:r>
          </a:p>
          <a:p>
            <a:pPr lvl="1" fontAlgn="base"/>
            <a:r>
              <a:rPr lang="en-US" altLang="ko-KR" dirty="0"/>
              <a:t>User visits attacker’s </a:t>
            </a:r>
            <a:r>
              <a:rPr lang="en-US" altLang="ko-KR" dirty="0" smtClean="0"/>
              <a:t>website </a:t>
            </a:r>
            <a:r>
              <a:rPr lang="en-US" altLang="ko-KR" dirty="0"/>
              <a:t>which attempts to detect installed </a:t>
            </a:r>
            <a:r>
              <a:rPr lang="en-US" altLang="ko-KR" dirty="0" smtClean="0"/>
              <a:t>extensions</a:t>
            </a:r>
          </a:p>
          <a:p>
            <a:pPr lvl="1" fontAlgn="base"/>
            <a:r>
              <a:rPr lang="en-US" altLang="ko-KR" dirty="0" smtClean="0"/>
              <a:t>The </a:t>
            </a:r>
            <a:r>
              <a:rPr lang="en-US" altLang="ko-KR" dirty="0"/>
              <a:t>website can run a JavaScript code to detect the extensions and then </a:t>
            </a:r>
            <a:r>
              <a:rPr lang="en-US" altLang="ko-KR" dirty="0" smtClean="0"/>
              <a:t>infer </a:t>
            </a:r>
            <a:r>
              <a:rPr lang="en-US" altLang="ko-KR" dirty="0"/>
              <a:t>some sensitive information about the </a:t>
            </a:r>
            <a:r>
              <a:rPr lang="en-US" altLang="ko-KR" dirty="0" smtClean="0"/>
              <a:t>user</a:t>
            </a:r>
          </a:p>
          <a:p>
            <a:pPr lvl="1" fontAlgn="base"/>
            <a:endParaRPr lang="en-US" altLang="ko-KR" dirty="0"/>
          </a:p>
          <a:p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2240" y="2009937"/>
            <a:ext cx="1670720" cy="1290319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Background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5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3996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2209428"/>
            <a:ext cx="7772400" cy="1225021"/>
          </a:xfrm>
        </p:spPr>
        <p:txBody>
          <a:bodyPr>
            <a:normAutofit/>
          </a:bodyPr>
          <a:lstStyle/>
          <a:p>
            <a:pPr algn="ctr"/>
            <a:r>
              <a:rPr lang="en-US" altLang="ko-KR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System Design</a:t>
            </a:r>
            <a:endParaRPr lang="ko-KR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7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System Design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33500"/>
            <a:ext cx="8291264" cy="3771636"/>
          </a:xfrm>
        </p:spPr>
        <p:txBody>
          <a:bodyPr>
            <a:normAutofit/>
          </a:bodyPr>
          <a:lstStyle/>
          <a:p>
            <a:pPr fontAlgn="base"/>
            <a:r>
              <a:rPr lang="en-US" altLang="ko-KR" dirty="0" smtClean="0"/>
              <a:t>Extension enumeration</a:t>
            </a:r>
          </a:p>
          <a:p>
            <a:pPr lvl="1"/>
            <a:r>
              <a:rPr lang="en-US" altLang="ko-KR" dirty="0" smtClean="0"/>
              <a:t>Analyzing </a:t>
            </a:r>
            <a:r>
              <a:rPr lang="en-US" altLang="ko-KR" dirty="0"/>
              <a:t>extensions and </a:t>
            </a:r>
            <a:r>
              <a:rPr lang="en-US" altLang="ko-KR" dirty="0" smtClean="0"/>
              <a:t>create </a:t>
            </a:r>
            <a:r>
              <a:rPr lang="en-US" altLang="ko-KR" dirty="0"/>
              <a:t>signatures</a:t>
            </a:r>
            <a:endParaRPr lang="en-US" altLang="ko-KR" dirty="0" smtClean="0"/>
          </a:p>
          <a:p>
            <a:r>
              <a:rPr lang="en-US" altLang="ko-KR" dirty="0" smtClean="0"/>
              <a:t>Extension-based </a:t>
            </a:r>
            <a:r>
              <a:rPr lang="en-US" altLang="ko-KR" dirty="0" smtClean="0"/>
              <a:t>inference </a:t>
            </a:r>
            <a:r>
              <a:rPr lang="en-US" altLang="ko-KR" dirty="0" smtClean="0"/>
              <a:t>attack</a:t>
            </a:r>
          </a:p>
          <a:p>
            <a:pPr lvl="1"/>
            <a:r>
              <a:rPr lang="en-US" altLang="ko-KR" dirty="0" smtClean="0"/>
              <a:t>Analyzing </a:t>
            </a:r>
            <a:r>
              <a:rPr lang="en-US" altLang="ko-KR" dirty="0"/>
              <a:t>extensions and their respective </a:t>
            </a:r>
            <a:r>
              <a:rPr lang="en-US" altLang="ko-KR" dirty="0" smtClean="0"/>
              <a:t>review </a:t>
            </a:r>
            <a:r>
              <a:rPr lang="en-US" altLang="ko-KR" dirty="0"/>
              <a:t>and identifies extensions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5297" y="2785492"/>
            <a:ext cx="5695069" cy="230425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90563" y="4910685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latin typeface="Calibri" panose="020F0502020204030204" pitchFamily="34" charset="0"/>
                <a:cs typeface="Calibri" panose="020F0502020204030204" pitchFamily="34" charset="0"/>
              </a:rPr>
              <a:t>Overview of Carnus’ two main workflows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767271" y="2857500"/>
            <a:ext cx="606226" cy="8959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9" name="직사각형 8"/>
          <p:cNvSpPr/>
          <p:nvPr/>
        </p:nvSpPr>
        <p:spPr>
          <a:xfrm>
            <a:off x="2373496" y="2857500"/>
            <a:ext cx="3295784" cy="1800199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5700275" y="2857500"/>
            <a:ext cx="1691259" cy="1800199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7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3186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altLang="ko-KR" dirty="0"/>
              <a:t>Extension </a:t>
            </a:r>
            <a:r>
              <a:rPr lang="en-US" altLang="ko-KR" dirty="0" smtClean="0"/>
              <a:t>Enumeration</a:t>
            </a:r>
            <a:endParaRPr lang="en-US" altLang="ko-KR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33500"/>
            <a:ext cx="8291264" cy="3771636"/>
          </a:xfrm>
        </p:spPr>
        <p:txBody>
          <a:bodyPr>
            <a:normAutofit/>
          </a:bodyPr>
          <a:lstStyle/>
          <a:p>
            <a:r>
              <a:rPr lang="en-US" altLang="ko-KR" dirty="0"/>
              <a:t>The extension enumeration phase analyzes extensions and creates </a:t>
            </a:r>
            <a:r>
              <a:rPr lang="en-US" altLang="ko-KR" dirty="0" smtClean="0"/>
              <a:t>signatures that </a:t>
            </a:r>
            <a:r>
              <a:rPr lang="en-US" altLang="ko-KR" dirty="0"/>
              <a:t>enable fingerprinting browser </a:t>
            </a:r>
            <a:r>
              <a:rPr lang="en-US" altLang="ko-KR" dirty="0" smtClean="0"/>
              <a:t>extensions</a:t>
            </a:r>
          </a:p>
          <a:p>
            <a:pPr lvl="1"/>
            <a:r>
              <a:rPr lang="en-US" altLang="ko-KR" dirty="0" smtClean="0"/>
              <a:t>It generate a fingerprint for each extension</a:t>
            </a:r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 smtClean="0"/>
              <a:t>Techniques for extension enumeration</a:t>
            </a:r>
          </a:p>
          <a:p>
            <a:pPr lvl="1" fontAlgn="base"/>
            <a:r>
              <a:rPr lang="en-US" altLang="ko-KR" dirty="0" smtClean="0"/>
              <a:t>Web </a:t>
            </a:r>
            <a:r>
              <a:rPr lang="en-US" altLang="ko-KR" dirty="0"/>
              <a:t>Accessible </a:t>
            </a:r>
            <a:r>
              <a:rPr lang="en-US" altLang="ko-KR" dirty="0" smtClean="0"/>
              <a:t>Resource(WAR)-based extension enumeration</a:t>
            </a:r>
          </a:p>
          <a:p>
            <a:pPr lvl="1" fontAlgn="base"/>
            <a:r>
              <a:rPr lang="en-US" altLang="ko-KR" dirty="0"/>
              <a:t>Behavior-based extension enumeration </a:t>
            </a:r>
            <a:endParaRPr lang="en-US" altLang="ko-KR" dirty="0" smtClean="0"/>
          </a:p>
          <a:p>
            <a:pPr lvl="1" fontAlgn="base"/>
            <a:r>
              <a:rPr lang="en-US" altLang="ko-KR" dirty="0" smtClean="0"/>
              <a:t>Intra-communication </a:t>
            </a:r>
            <a:r>
              <a:rPr lang="en-US" altLang="ko-KR" dirty="0"/>
              <a:t>extension enumeration</a:t>
            </a:r>
          </a:p>
          <a:p>
            <a:pPr lvl="1" fontAlgn="base"/>
            <a:r>
              <a:rPr lang="en-US" altLang="ko-KR" dirty="0"/>
              <a:t>Inter-communication extension enumeration</a:t>
            </a:r>
          </a:p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8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6418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Extension </a:t>
            </a:r>
            <a:r>
              <a:rPr lang="en-US" altLang="ko-KR" dirty="0" smtClean="0"/>
              <a:t>Enumeration: </a:t>
            </a:r>
            <a:r>
              <a:rPr lang="en-US" altLang="ko-KR" dirty="0"/>
              <a:t>WAR-based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Extensions may have some resources that are accessible from the DOM</a:t>
            </a:r>
          </a:p>
          <a:p>
            <a:r>
              <a:rPr lang="en-US" altLang="ko-KR" dirty="0" smtClean="0"/>
              <a:t>Websites </a:t>
            </a:r>
            <a:r>
              <a:rPr lang="en-US" altLang="ko-KR" dirty="0"/>
              <a:t>can </a:t>
            </a:r>
            <a:r>
              <a:rPr lang="en-US" altLang="ko-KR" dirty="0" smtClean="0"/>
              <a:t>use </a:t>
            </a:r>
            <a:r>
              <a:rPr lang="en-US" altLang="ko-KR" dirty="0"/>
              <a:t>WARs to detect which extensions are installed in the user’s browser</a:t>
            </a:r>
          </a:p>
          <a:p>
            <a:r>
              <a:rPr lang="en-US" altLang="ko-KR" dirty="0" smtClean="0"/>
              <a:t>This technique is well-known </a:t>
            </a:r>
            <a:r>
              <a:rPr lang="en-US" altLang="ko-KR" dirty="0"/>
              <a:t>approach for detecting extensions</a:t>
            </a:r>
          </a:p>
          <a:p>
            <a:pPr lvl="1"/>
            <a:r>
              <a:rPr lang="en-US" altLang="ko-KR" dirty="0" smtClean="0"/>
              <a:t>It maximizes </a:t>
            </a:r>
            <a:r>
              <a:rPr lang="en-US" altLang="ko-KR" dirty="0"/>
              <a:t>the coverage of </a:t>
            </a:r>
            <a:r>
              <a:rPr lang="en-US" altLang="ko-KR" dirty="0" smtClean="0"/>
              <a:t>attack </a:t>
            </a:r>
            <a:r>
              <a:rPr lang="en-US" altLang="ko-KR" dirty="0"/>
              <a:t>enabling extensive </a:t>
            </a:r>
            <a:r>
              <a:rPr lang="en-US" altLang="ko-KR" dirty="0" smtClean="0"/>
              <a:t>exploration</a:t>
            </a:r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640" y="3166145"/>
            <a:ext cx="3124201" cy="2119313"/>
          </a:xfrm>
          <a:prstGeom prst="rect">
            <a:avLst/>
          </a:prstGeom>
          <a:effectLst>
            <a:glow rad="50800">
              <a:schemeClr val="bg1">
                <a:lumMod val="65000"/>
                <a:alpha val="60000"/>
              </a:schemeClr>
            </a:glow>
          </a:effectLst>
        </p:spPr>
      </p:pic>
      <p:sp>
        <p:nvSpPr>
          <p:cNvPr id="7" name="TextBox 6"/>
          <p:cNvSpPr txBox="1"/>
          <p:nvPr/>
        </p:nvSpPr>
        <p:spPr>
          <a:xfrm>
            <a:off x="1352216" y="4197505"/>
            <a:ext cx="3083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en-US" altLang="ko-KR" sz="1000" dirty="0" err="1" smtClean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img</a:t>
            </a:r>
            <a:r>
              <a:rPr lang="en-US" altLang="ko-KR" sz="1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00" dirty="0" err="1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src</a:t>
            </a:r>
            <a:r>
              <a:rPr lang="en-US" altLang="ko-KR" sz="1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="</a:t>
            </a:r>
            <a:r>
              <a:rPr lang="en-US" altLang="ko-KR" sz="10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chrome-extension://&lt;</a:t>
            </a:r>
            <a:r>
              <a:rPr lang="en-US" altLang="ko-KR" sz="1000" dirty="0" err="1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</a:t>
            </a:r>
            <a:r>
              <a:rPr lang="en-US" altLang="ko-KR" sz="10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-ID</a:t>
            </a:r>
            <a:r>
              <a:rPr lang="en-US" altLang="ko-KR" sz="1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&gt;/</a:t>
            </a:r>
            <a:r>
              <a:rPr lang="en-US" altLang="ko-KR" sz="10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img.jpg"&gt;</a:t>
            </a:r>
            <a:endParaRPr lang="ko-KR" altLang="en-US" sz="10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5653590" y="3400514"/>
            <a:ext cx="1654714" cy="1790015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814533" y="3123515"/>
            <a:ext cx="13328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Browser extension</a:t>
            </a:r>
            <a:endParaRPr lang="en-US" altLang="ko-K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5875116" y="3577580"/>
            <a:ext cx="1211661" cy="288032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Background scripts</a:t>
            </a:r>
            <a:endParaRPr lang="ko-KR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5875115" y="3964793"/>
            <a:ext cx="1211661" cy="288032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Content scripts </a:t>
            </a:r>
            <a:endParaRPr lang="ko-KR" alt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5875115" y="4352006"/>
            <a:ext cx="1211661" cy="665734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ko-K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WARs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6048897" y="4590265"/>
            <a:ext cx="864096" cy="360040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Img.jpg</a:t>
            </a:r>
          </a:p>
          <a:p>
            <a:pPr algn="ctr"/>
            <a:r>
              <a:rPr lang="en-US" altLang="ko-KR" sz="10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script.js</a:t>
            </a:r>
            <a:endParaRPr lang="ko-KR" altLang="en-US" sz="10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0" name="직선 화살표 연결선 19"/>
          <p:cNvCxnSpPr>
            <a:endCxn id="18" idx="1"/>
          </p:cNvCxnSpPr>
          <p:nvPr/>
        </p:nvCxnSpPr>
        <p:spPr>
          <a:xfrm>
            <a:off x="4211960" y="4352006"/>
            <a:ext cx="1836937" cy="4182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8628-3C01-4A24-9F6D-C01A27F6F37F}" type="slidenum">
              <a:rPr lang="ko-KR" altLang="en-US" smtClean="0"/>
              <a:pPr/>
              <a:t>9</a:t>
            </a:fld>
            <a:r>
              <a:rPr lang="ko-KR" altLang="en-US" smtClean="0"/>
              <a:t> </a:t>
            </a:r>
            <a:r>
              <a:rPr lang="en-US" altLang="ko-KR" smtClean="0"/>
              <a:t>/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17436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30997</TotalTime>
  <Words>1643</Words>
  <Application>Microsoft Office PowerPoint</Application>
  <PresentationFormat>화면 슬라이드 쇼(16:10)</PresentationFormat>
  <Paragraphs>336</Paragraphs>
  <Slides>26</Slides>
  <Notes>15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26</vt:i4>
      </vt:variant>
    </vt:vector>
  </HeadingPairs>
  <TitlesOfParts>
    <vt:vector size="32" baseType="lpstr">
      <vt:lpstr>맑은 고딕</vt:lpstr>
      <vt:lpstr>Arial</vt:lpstr>
      <vt:lpstr>Calibri</vt:lpstr>
      <vt:lpstr>Segoe UI</vt:lpstr>
      <vt:lpstr>Office 테마</vt:lpstr>
      <vt:lpstr>디자인 사용자 지정</vt:lpstr>
      <vt:lpstr>Carnus: Exploring the Privacy Threats of  Browser Extension Fingerprinting  Panagiotis Ilia, Konstantinos Solomos, Jason Polakis University of Illinois at Chicago, USA  NDSS Symposium 2020</vt:lpstr>
      <vt:lpstr>Outline</vt:lpstr>
      <vt:lpstr>Introduction</vt:lpstr>
      <vt:lpstr>Introduction (Cont.)</vt:lpstr>
      <vt:lpstr>Background</vt:lpstr>
      <vt:lpstr>System Design</vt:lpstr>
      <vt:lpstr>System Design</vt:lpstr>
      <vt:lpstr>Extension Enumeration</vt:lpstr>
      <vt:lpstr>Extension Enumeration: WAR-based</vt:lpstr>
      <vt:lpstr>Extension Enumeration: Behavior-based</vt:lpstr>
      <vt:lpstr>Extension Enumeration: Behavior-based (Cont.)</vt:lpstr>
      <vt:lpstr>Extension Enumeration: Intra-communication</vt:lpstr>
      <vt:lpstr>Extension Enumeration: Intra-communication (Cont.)</vt:lpstr>
      <vt:lpstr>Extension Enumeration: Inter-communication</vt:lpstr>
      <vt:lpstr>Inference Attack</vt:lpstr>
      <vt:lpstr>Inference Attack (Cont.)</vt:lpstr>
      <vt:lpstr>Evaluation</vt:lpstr>
      <vt:lpstr>Evaluation</vt:lpstr>
      <vt:lpstr>Evaluation: Fingerprints</vt:lpstr>
      <vt:lpstr>Evaluation: Fingerprints (Cont.)</vt:lpstr>
      <vt:lpstr>Evaluation: Fingerprints (Cont.)</vt:lpstr>
      <vt:lpstr>Evaluation: Inference</vt:lpstr>
      <vt:lpstr>Summary</vt:lpstr>
      <vt:lpstr>Thanks</vt:lpstr>
      <vt:lpstr>Appendix</vt:lpstr>
      <vt:lpstr>Appendix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Naming and Addressing</dc:title>
  <dc:creator>Windows 사용자</dc:creator>
  <cp:lastModifiedBy>ykjung</cp:lastModifiedBy>
  <cp:revision>1482</cp:revision>
  <dcterms:created xsi:type="dcterms:W3CDTF">2019-01-03T16:32:28Z</dcterms:created>
  <dcterms:modified xsi:type="dcterms:W3CDTF">2020-06-10T06:16:18Z</dcterms:modified>
</cp:coreProperties>
</file>