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1" name="Shape 12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 sz="80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000">
                <a:solidFill>
                  <a:srgbClr val="92929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000">
                <a:solidFill>
                  <a:srgbClr val="92929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000">
                <a:solidFill>
                  <a:srgbClr val="92929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000">
                <a:solidFill>
                  <a:srgbClr val="92929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000">
                <a:solidFill>
                  <a:srgbClr val="92929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Minhyeok Kang…"/>
          <p:cNvSpPr txBox="1"/>
          <p:nvPr/>
        </p:nvSpPr>
        <p:spPr>
          <a:xfrm>
            <a:off x="8295708" y="8954348"/>
            <a:ext cx="7792583" cy="193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defRPr b="0" sz="3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Minhyeok Kang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defRPr b="0" sz="2400"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defTabSz="914400">
              <a:lnSpc>
                <a:spcPct val="90000"/>
              </a:lnSpc>
              <a:spcBef>
                <a:spcPts val="1000"/>
              </a:spcBef>
              <a:defRPr b="0"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Network Convergence and Security Laboratory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defRPr b="0"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mhkang@mmlab.snu.ac.kr</a:t>
            </a:r>
          </a:p>
        </p:txBody>
      </p:sp>
      <p:sp>
        <p:nvSpPr>
          <p:cNvPr id="14" name="바닥글 개체 틀 6"/>
          <p:cNvSpPr txBox="1"/>
          <p:nvPr/>
        </p:nvSpPr>
        <p:spPr>
          <a:xfrm>
            <a:off x="9038018" y="12897276"/>
            <a:ext cx="630796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914400">
              <a:defRPr b="0"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Network Convergence &amp; Security Lab.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–Johnny Appleseed"/>
          <p:cNvSpPr txBox="1"/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8" name="“Type a quote here.”"/>
          <p:cNvSpPr txBox="1"/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Image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mage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3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>
            <a:lvl1pPr>
              <a:defRPr sz="100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Image"/>
          <p:cNvSpPr/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1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/>
          <p:nvPr>
            <p:ph type="title"/>
          </p:nvPr>
        </p:nvSpPr>
        <p:spPr>
          <a:xfrm>
            <a:off x="1032771" y="355600"/>
            <a:ext cx="22318458" cy="2286000"/>
          </a:xfrm>
          <a:prstGeom prst="rect">
            <a:avLst/>
          </a:prstGeom>
        </p:spPr>
        <p:txBody>
          <a:bodyPr/>
          <a:lstStyle>
            <a:lvl1pPr>
              <a:defRPr sz="80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9" name="Body Level One…"/>
          <p:cNvSpPr txBox="1"/>
          <p:nvPr>
            <p:ph type="body" idx="1"/>
          </p:nvPr>
        </p:nvSpPr>
        <p:spPr>
          <a:xfrm>
            <a:off x="701224" y="2604816"/>
            <a:ext cx="22981552" cy="10284368"/>
          </a:xfrm>
          <a:prstGeom prst="rect">
            <a:avLst/>
          </a:prstGeom>
        </p:spPr>
        <p:txBody>
          <a:bodyPr anchor="t"/>
          <a:lstStyle>
            <a:lvl1pPr>
              <a:spcBef>
                <a:spcPts val="1500"/>
              </a:spcBef>
              <a:defRPr sz="6000"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2000"/>
              </a:spcBef>
              <a:defRPr sz="4800"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2000"/>
              </a:spcBef>
              <a:defRPr sz="4800"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2000"/>
              </a:spcBef>
              <a:defRPr sz="4800"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2000"/>
              </a:spcBef>
              <a:defRPr sz="4800"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바닥글 개체 틀 6"/>
          <p:cNvSpPr txBox="1"/>
          <p:nvPr/>
        </p:nvSpPr>
        <p:spPr>
          <a:xfrm>
            <a:off x="9038018" y="12897276"/>
            <a:ext cx="630796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914400">
              <a:defRPr b="0"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Network Convergence &amp; Security Lab.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xfrm>
            <a:off x="22910770" y="12890266"/>
            <a:ext cx="453239" cy="46106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2" name="/ 24"/>
          <p:cNvSpPr txBox="1"/>
          <p:nvPr/>
        </p:nvSpPr>
        <p:spPr>
          <a:xfrm>
            <a:off x="23369674" y="12890266"/>
            <a:ext cx="63947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/ 24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1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Image"/>
          <p:cNvSpPr/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8" name="Image"/>
          <p:cNvSpPr/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9" name="Image"/>
          <p:cNvSpPr/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7.png"/><Relationship Id="rId6" Type="http://schemas.openxmlformats.org/officeDocument/2006/relationships/image" Target="../media/image17.png"/><Relationship Id="rId7" Type="http://schemas.openxmlformats.org/officeDocument/2006/relationships/image" Target="../media/image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meCrypt- Encrypted Data Stream Processing at Scale with Cryptographic Access Control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TimeCrypt- Encrypted Data Stream Processing at Scale with Cryptographic Access Control</a:t>
            </a:r>
          </a:p>
        </p:txBody>
      </p:sp>
      <p:sp>
        <p:nvSpPr>
          <p:cNvPr id="124" name="Lukas Burkhalter, Anwar Hithnawi, Alexander Viand, Hossein Shafagh, Sylvia Ratnasamy, NSDI ’20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Lukas Burkhalter, Anwar Hithnawi, Alexander Viand, Hossein Shafagh, Sylvia Ratnasamy, </a:t>
            </a:r>
            <a:r>
              <a:rPr i="1"/>
              <a:t>NSDI ’20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Overview and Threat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Overview and Threat Model</a:t>
            </a:r>
          </a:p>
        </p:txBody>
      </p:sp>
      <p:sp>
        <p:nvSpPr>
          <p:cNvPr id="1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5" name="Rectangle"/>
          <p:cNvSpPr/>
          <p:nvPr/>
        </p:nvSpPr>
        <p:spPr>
          <a:xfrm>
            <a:off x="12208420" y="4483794"/>
            <a:ext cx="10537231" cy="6525023"/>
          </a:xfrm>
          <a:prstGeom prst="rect">
            <a:avLst/>
          </a:prstGeom>
          <a:solidFill>
            <a:srgbClr val="FF2600">
              <a:alpha val="6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6" name="Rectangle"/>
          <p:cNvSpPr/>
          <p:nvPr/>
        </p:nvSpPr>
        <p:spPr>
          <a:xfrm>
            <a:off x="1663749" y="4477742"/>
            <a:ext cx="10537231" cy="2534941"/>
          </a:xfrm>
          <a:prstGeom prst="rect">
            <a:avLst/>
          </a:prstGeom>
          <a:solidFill>
            <a:srgbClr val="0096FF">
              <a:alpha val="6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7" name="Rectangle"/>
          <p:cNvSpPr/>
          <p:nvPr/>
        </p:nvSpPr>
        <p:spPr>
          <a:xfrm>
            <a:off x="1663749" y="7012483"/>
            <a:ext cx="10537231" cy="3997723"/>
          </a:xfrm>
          <a:prstGeom prst="rect">
            <a:avLst/>
          </a:prstGeom>
          <a:solidFill>
            <a:srgbClr val="008F00">
              <a:alpha val="6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8" name="Client Module…"/>
          <p:cNvSpPr/>
          <p:nvPr/>
        </p:nvSpPr>
        <p:spPr>
          <a:xfrm>
            <a:off x="8469312" y="5169892"/>
            <a:ext cx="3248919" cy="5154216"/>
          </a:xfrm>
          <a:prstGeom prst="roundRect">
            <a:avLst>
              <a:gd name="adj" fmla="val 5863"/>
            </a:avLst>
          </a:prstGeom>
          <a:solidFill>
            <a:srgbClr val="EBEBEB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>
              <a:defRPr b="0" sz="4000"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>
              <a:defRPr b="0" sz="4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Client Module</a:t>
            </a:r>
          </a:p>
          <a:p>
            <a:pPr>
              <a:defRPr b="0" sz="4000"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>
              <a:defRPr b="0" sz="4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Data </a:t>
            </a:r>
          </a:p>
          <a:p>
            <a:pPr>
              <a:defRPr b="0" sz="4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Encryption</a:t>
            </a:r>
          </a:p>
          <a:p>
            <a:pPr>
              <a:defRPr b="0" sz="4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/Decryption</a:t>
            </a:r>
          </a:p>
        </p:txBody>
      </p:sp>
      <p:sp>
        <p:nvSpPr>
          <p:cNvPr id="189" name="Time Series Storage"/>
          <p:cNvSpPr/>
          <p:nvPr/>
        </p:nvSpPr>
        <p:spPr>
          <a:xfrm>
            <a:off x="16309776" y="5169892"/>
            <a:ext cx="5532042" cy="5154216"/>
          </a:xfrm>
          <a:prstGeom prst="roundRect">
            <a:avLst>
              <a:gd name="adj" fmla="val 3696"/>
            </a:avLst>
          </a:prstGeom>
          <a:solidFill>
            <a:srgbClr val="EBEBEB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>
              <a:defRPr b="0" sz="4000"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>
              <a:defRPr b="0" sz="4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Time Series</a:t>
            </a:r>
            <a:br/>
            <a:r>
              <a:t>Storage</a:t>
            </a:r>
          </a:p>
          <a:p>
            <a:pPr>
              <a:defRPr b="0" sz="4000"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pic>
        <p:nvPicPr>
          <p:cNvPr id="190" name="server-storage (1).png" descr="server-storage (1)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59820" y="8598247"/>
            <a:ext cx="1358554" cy="1358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server-storage (1).png" descr="server-storage (1)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33220" y="8598247"/>
            <a:ext cx="1358554" cy="1358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button of three squares.png" descr="button of three square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596471" y="8798197"/>
            <a:ext cx="958652" cy="958653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Encrypted Indices"/>
          <p:cNvSpPr/>
          <p:nvPr/>
        </p:nvSpPr>
        <p:spPr>
          <a:xfrm>
            <a:off x="17183893" y="7267674"/>
            <a:ext cx="3783807" cy="95865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Encrypted Indices</a:t>
            </a:r>
          </a:p>
        </p:txBody>
      </p:sp>
      <p:sp>
        <p:nvSpPr>
          <p:cNvPr id="194" name="Double Arrow"/>
          <p:cNvSpPr/>
          <p:nvPr/>
        </p:nvSpPr>
        <p:spPr>
          <a:xfrm>
            <a:off x="12283529" y="5562600"/>
            <a:ext cx="3554314" cy="1794272"/>
          </a:xfrm>
          <a:prstGeom prst="leftRightArrow">
            <a:avLst>
              <a:gd name="adj1" fmla="val 39489"/>
              <a:gd name="adj2" fmla="val 45139"/>
            </a:avLst>
          </a:prstGeom>
          <a:solidFill>
            <a:srgbClr val="EBEBEB"/>
          </a:solidFill>
          <a:ln w="127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5" name="Arrow"/>
          <p:cNvSpPr/>
          <p:nvPr/>
        </p:nvSpPr>
        <p:spPr>
          <a:xfrm>
            <a:off x="12283529" y="8114208"/>
            <a:ext cx="3554314" cy="1794273"/>
          </a:xfrm>
          <a:prstGeom prst="rightArrow">
            <a:avLst>
              <a:gd name="adj1" fmla="val 35816"/>
              <a:gd name="adj2" fmla="val 46765"/>
            </a:avLst>
          </a:prstGeom>
          <a:solidFill>
            <a:srgbClr val="EBEBEB"/>
          </a:solidFill>
          <a:ln w="127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96" name="doctor.png" descr="docto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90864" y="4905970"/>
            <a:ext cx="1678485" cy="1678484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Data  Consumer"/>
          <p:cNvSpPr txBox="1"/>
          <p:nvPr/>
        </p:nvSpPr>
        <p:spPr>
          <a:xfrm>
            <a:off x="2368326" y="5097512"/>
            <a:ext cx="2476948" cy="129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Data </a:t>
            </a:r>
            <a:br/>
            <a:r>
              <a:t>Consumer</a:t>
            </a:r>
          </a:p>
        </p:txBody>
      </p:sp>
      <p:sp>
        <p:nvSpPr>
          <p:cNvPr id="198" name="Data  Owner"/>
          <p:cNvSpPr txBox="1"/>
          <p:nvPr/>
        </p:nvSpPr>
        <p:spPr>
          <a:xfrm>
            <a:off x="2767558" y="7459340"/>
            <a:ext cx="1678484" cy="129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Data </a:t>
            </a:r>
            <a:br/>
            <a:r>
              <a:t>Owner</a:t>
            </a:r>
          </a:p>
        </p:txBody>
      </p:sp>
      <p:sp>
        <p:nvSpPr>
          <p:cNvPr id="199" name="Data  Producer"/>
          <p:cNvSpPr txBox="1"/>
          <p:nvPr/>
        </p:nvSpPr>
        <p:spPr>
          <a:xfrm>
            <a:off x="2466305" y="9267949"/>
            <a:ext cx="2280990" cy="129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Data </a:t>
            </a:r>
            <a:br/>
            <a:r>
              <a:t>Producer</a:t>
            </a:r>
          </a:p>
        </p:txBody>
      </p:sp>
      <p:pic>
        <p:nvPicPr>
          <p:cNvPr id="200" name="woman.png" descr="woman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90864" y="7267798"/>
            <a:ext cx="1678485" cy="1678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smart-watch.png" descr="smart-watch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490864" y="9201398"/>
            <a:ext cx="1678485" cy="1678484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emi-Trusted: Data access according to an access policy"/>
          <p:cNvSpPr txBox="1"/>
          <p:nvPr/>
        </p:nvSpPr>
        <p:spPr>
          <a:xfrm>
            <a:off x="1700882" y="3543796"/>
            <a:ext cx="13362236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0096FF"/>
                </a:solidFill>
              </a:rPr>
              <a:t>Semi-Trusted</a:t>
            </a:r>
            <a:r>
              <a:t>: Data access according to an access policy</a:t>
            </a:r>
          </a:p>
        </p:txBody>
      </p:sp>
      <p:sp>
        <p:nvSpPr>
          <p:cNvPr id="203" name="Trusted: Full data access"/>
          <p:cNvSpPr txBox="1"/>
          <p:nvPr/>
        </p:nvSpPr>
        <p:spPr>
          <a:xfrm>
            <a:off x="1636340" y="11134997"/>
            <a:ext cx="5972920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008F00"/>
                </a:solidFill>
              </a:rPr>
              <a:t>Trusted</a:t>
            </a:r>
            <a:r>
              <a:t>: Full data access</a:t>
            </a:r>
          </a:p>
        </p:txBody>
      </p:sp>
      <p:sp>
        <p:nvSpPr>
          <p:cNvPr id="204" name="Untrusted: Confidentiality + Integrity"/>
          <p:cNvSpPr txBox="1"/>
          <p:nvPr/>
        </p:nvSpPr>
        <p:spPr>
          <a:xfrm>
            <a:off x="12197804" y="11244262"/>
            <a:ext cx="8979992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FF2600"/>
                </a:solidFill>
              </a:rPr>
              <a:t>Untrusted</a:t>
            </a:r>
            <a:r>
              <a:t>: Confidentiality + Integrity</a:t>
            </a:r>
          </a:p>
        </p:txBody>
      </p:sp>
      <p:pic>
        <p:nvPicPr>
          <p:cNvPr id="205" name="monster.png" descr="monster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9838459" y="3119008"/>
            <a:ext cx="1548076" cy="1548076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Insert data"/>
          <p:cNvSpPr txBox="1"/>
          <p:nvPr/>
        </p:nvSpPr>
        <p:spPr>
          <a:xfrm>
            <a:off x="12725613" y="9383379"/>
            <a:ext cx="2068450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Insert data</a:t>
            </a:r>
          </a:p>
        </p:txBody>
      </p:sp>
      <p:sp>
        <p:nvSpPr>
          <p:cNvPr id="207" name="Query"/>
          <p:cNvSpPr txBox="1"/>
          <p:nvPr/>
        </p:nvSpPr>
        <p:spPr>
          <a:xfrm>
            <a:off x="13413357" y="5464987"/>
            <a:ext cx="1201294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Query</a:t>
            </a:r>
          </a:p>
        </p:txBody>
      </p:sp>
      <p:sp>
        <p:nvSpPr>
          <p:cNvPr id="208" name="Encrypted result"/>
          <p:cNvSpPr txBox="1"/>
          <p:nvPr/>
        </p:nvSpPr>
        <p:spPr>
          <a:xfrm>
            <a:off x="13075610" y="6752900"/>
            <a:ext cx="1970152" cy="103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Encrypted</a:t>
            </a:r>
            <a:br/>
            <a:r>
              <a:t>result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Writing Data Strea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Writing Data Streams</a:t>
            </a:r>
          </a:p>
        </p:txBody>
      </p:sp>
      <p:sp>
        <p:nvSpPr>
          <p:cNvPr id="2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1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9450" y="2768600"/>
            <a:ext cx="14541500" cy="914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065500" y="2603500"/>
            <a:ext cx="7137400" cy="9474200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Line"/>
          <p:cNvSpPr/>
          <p:nvPr/>
        </p:nvSpPr>
        <p:spPr>
          <a:xfrm flipV="1">
            <a:off x="15643225" y="2724398"/>
            <a:ext cx="0" cy="9232404"/>
          </a:xfrm>
          <a:prstGeom prst="line">
            <a:avLst/>
          </a:prstGeom>
          <a:ln w="508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5" name="HEAC"/>
          <p:cNvSpPr txBox="1"/>
          <p:nvPr/>
        </p:nvSpPr>
        <p:spPr>
          <a:xfrm>
            <a:off x="12625160" y="3713727"/>
            <a:ext cx="1186816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HEAC</a:t>
            </a:r>
          </a:p>
        </p:txBody>
      </p:sp>
      <p:sp>
        <p:nvSpPr>
          <p:cNvPr id="216" name="standard…"/>
          <p:cNvSpPr txBox="1"/>
          <p:nvPr/>
        </p:nvSpPr>
        <p:spPr>
          <a:xfrm>
            <a:off x="13440714" y="10732094"/>
            <a:ext cx="2047495" cy="1500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standard</a:t>
            </a:r>
          </a:p>
          <a:p>
            <a:pPr/>
            <a:r>
              <a:t>symmetric</a:t>
            </a:r>
            <a:br/>
            <a:r>
              <a:t>encryption</a:t>
            </a:r>
          </a:p>
        </p:txBody>
      </p:sp>
      <p:pic>
        <p:nvPicPr>
          <p:cNvPr id="217" name="padlock1.png" descr="padlock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871054" y="3448652"/>
            <a:ext cx="1090599" cy="10905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Aggregatable Dige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Aggregatable Digest</a:t>
            </a:r>
          </a:p>
        </p:txBody>
      </p:sp>
      <p:sp>
        <p:nvSpPr>
          <p:cNvPr id="220" name="HEAC, Additively homomorphic encryption, supports secure aggregation of ciphertexts…"/>
          <p:cNvSpPr txBox="1"/>
          <p:nvPr>
            <p:ph type="body" sz="half" idx="1"/>
          </p:nvPr>
        </p:nvSpPr>
        <p:spPr>
          <a:xfrm>
            <a:off x="701224" y="7865096"/>
            <a:ext cx="22981552" cy="5024088"/>
          </a:xfrm>
          <a:prstGeom prst="rect">
            <a:avLst/>
          </a:prstGeom>
        </p:spPr>
        <p:txBody>
          <a:bodyPr/>
          <a:lstStyle/>
          <a:p>
            <a:pPr marL="476250" indent="-476250" defTabSz="619125">
              <a:spcBef>
                <a:spcPts val="1100"/>
              </a:spcBef>
              <a:defRPr sz="4500"/>
            </a:pPr>
            <a:r>
              <a:t>HEAC, Additively homomorphic encryption, supports secure aggregation of ciphertexts</a:t>
            </a:r>
          </a:p>
          <a:p>
            <a:pPr lvl="1" marL="952500" indent="-476250" defTabSz="619125">
              <a:spcBef>
                <a:spcPts val="1500"/>
              </a:spcBef>
              <a:defRPr sz="3600"/>
            </a:pPr>
            <a:r>
              <a:t>m1 + m2 = Dec(Enc(m1) ⨁ Enc(m2))</a:t>
            </a:r>
          </a:p>
          <a:p>
            <a:pPr marL="476250" indent="-476250" defTabSz="619125">
              <a:spcBef>
                <a:spcPts val="1100"/>
              </a:spcBef>
              <a:defRPr sz="4500"/>
            </a:pPr>
          </a:p>
          <a:p>
            <a:pPr marL="476250" indent="-476250" defTabSz="619125">
              <a:spcBef>
                <a:spcPts val="1100"/>
              </a:spcBef>
              <a:defRPr sz="4500"/>
            </a:pPr>
            <a:r>
              <a:t>By leveraging homomorphic addition and known encoding techniques , we can compute f() privately </a:t>
            </a:r>
          </a:p>
          <a:p>
            <a:pPr lvl="1" marL="952500" indent="-476250" defTabSz="619125">
              <a:spcBef>
                <a:spcPts val="1500"/>
              </a:spcBef>
              <a:defRPr sz="3600"/>
            </a:pPr>
            <a:r>
              <a:t>average, sum, count, variance, min/max (approx.), histograms (approx.), leastsquares regression, …</a:t>
            </a:r>
          </a:p>
        </p:txBody>
      </p:sp>
      <p:sp>
        <p:nvSpPr>
          <p:cNvPr id="2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2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9700" y="2686050"/>
            <a:ext cx="11404600" cy="5245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Homomorphic Encryp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Homomorphic Encryption</a:t>
            </a:r>
          </a:p>
        </p:txBody>
      </p:sp>
      <p:sp>
        <p:nvSpPr>
          <p:cNvPr id="2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2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70471" y="4267389"/>
            <a:ext cx="14043058" cy="21588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5050" y="9006221"/>
            <a:ext cx="7774701" cy="3404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61500" y="8703756"/>
            <a:ext cx="7655565" cy="3907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599150" y="9045002"/>
            <a:ext cx="4391186" cy="3351852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Problem: Homomorphic encryption based on…"/>
          <p:cNvSpPr txBox="1"/>
          <p:nvPr/>
        </p:nvSpPr>
        <p:spPr>
          <a:xfrm>
            <a:off x="5473352" y="6591300"/>
            <a:ext cx="15056645" cy="129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ts val="6200"/>
              </a:lnSpc>
              <a:defRPr b="0" sz="4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Problem: </a:t>
            </a:r>
            <a:r>
              <a:rPr>
                <a:solidFill>
                  <a:srgbClr val="FF2600"/>
                </a:solidFill>
              </a:rPr>
              <a:t>Homomorphic encryption</a:t>
            </a:r>
            <a:r>
              <a:t> based on </a:t>
            </a:r>
          </a:p>
          <a:p>
            <a:pPr algn="l" defTabSz="457200">
              <a:lnSpc>
                <a:spcPts val="6200"/>
              </a:lnSpc>
              <a:defRPr b="0" sz="4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FF2600"/>
                </a:solidFill>
              </a:rPr>
              <a:t>asymmetric cryptography is expensive</a:t>
            </a:r>
            <a:r>
              <a:t> (e.g., Paillier, EC-ElGamal)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quare"/>
          <p:cNvSpPr/>
          <p:nvPr/>
        </p:nvSpPr>
        <p:spPr>
          <a:xfrm>
            <a:off x="12360820" y="5656970"/>
            <a:ext cx="821503" cy="827259"/>
          </a:xfrm>
          <a:prstGeom prst="rect">
            <a:avLst/>
          </a:prstGeom>
          <a:solidFill>
            <a:srgbClr val="FF2600">
              <a:alpha val="6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3" name="Square"/>
          <p:cNvSpPr/>
          <p:nvPr/>
        </p:nvSpPr>
        <p:spPr>
          <a:xfrm>
            <a:off x="6396449" y="5631570"/>
            <a:ext cx="821502" cy="827259"/>
          </a:xfrm>
          <a:prstGeom prst="rect">
            <a:avLst/>
          </a:prstGeom>
          <a:solidFill>
            <a:srgbClr val="0096FF">
              <a:alpha val="6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4" name="Square"/>
          <p:cNvSpPr/>
          <p:nvPr/>
        </p:nvSpPr>
        <p:spPr>
          <a:xfrm>
            <a:off x="5101396" y="5631570"/>
            <a:ext cx="821502" cy="827259"/>
          </a:xfrm>
          <a:prstGeom prst="rect">
            <a:avLst/>
          </a:prstGeom>
          <a:solidFill>
            <a:srgbClr val="008F00">
              <a:alpha val="6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5" name="Square"/>
          <p:cNvSpPr/>
          <p:nvPr/>
        </p:nvSpPr>
        <p:spPr>
          <a:xfrm>
            <a:off x="11133896" y="5656970"/>
            <a:ext cx="821502" cy="827259"/>
          </a:xfrm>
          <a:prstGeom prst="rect">
            <a:avLst/>
          </a:prstGeom>
          <a:solidFill>
            <a:srgbClr val="0096FF">
              <a:alpha val="6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6" name="Square"/>
          <p:cNvSpPr/>
          <p:nvPr/>
        </p:nvSpPr>
        <p:spPr>
          <a:xfrm>
            <a:off x="8580849" y="9362409"/>
            <a:ext cx="821502" cy="827258"/>
          </a:xfrm>
          <a:prstGeom prst="rect">
            <a:avLst/>
          </a:prstGeom>
          <a:solidFill>
            <a:srgbClr val="0096FF">
              <a:alpha val="6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7" name="Square"/>
          <p:cNvSpPr/>
          <p:nvPr/>
        </p:nvSpPr>
        <p:spPr>
          <a:xfrm>
            <a:off x="10067096" y="9362409"/>
            <a:ext cx="821502" cy="827258"/>
          </a:xfrm>
          <a:prstGeom prst="rect">
            <a:avLst/>
          </a:prstGeom>
          <a:solidFill>
            <a:srgbClr val="0096FF">
              <a:alpha val="6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8" name="Square"/>
          <p:cNvSpPr/>
          <p:nvPr/>
        </p:nvSpPr>
        <p:spPr>
          <a:xfrm>
            <a:off x="11319420" y="9362409"/>
            <a:ext cx="821503" cy="827258"/>
          </a:xfrm>
          <a:prstGeom prst="rect">
            <a:avLst/>
          </a:prstGeom>
          <a:solidFill>
            <a:srgbClr val="FF2600">
              <a:alpha val="6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9" name="Square"/>
          <p:cNvSpPr/>
          <p:nvPr/>
        </p:nvSpPr>
        <p:spPr>
          <a:xfrm>
            <a:off x="7488996" y="9362409"/>
            <a:ext cx="821502" cy="827258"/>
          </a:xfrm>
          <a:prstGeom prst="rect">
            <a:avLst/>
          </a:prstGeom>
          <a:solidFill>
            <a:srgbClr val="008F00">
              <a:alpha val="6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0" name="Square"/>
          <p:cNvSpPr/>
          <p:nvPr/>
        </p:nvSpPr>
        <p:spPr>
          <a:xfrm>
            <a:off x="6396449" y="11600570"/>
            <a:ext cx="821502" cy="827259"/>
          </a:xfrm>
          <a:prstGeom prst="rect">
            <a:avLst/>
          </a:prstGeom>
          <a:solidFill>
            <a:srgbClr val="008F00">
              <a:alpha val="6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1" name="Rectangle"/>
          <p:cNvSpPr/>
          <p:nvPr/>
        </p:nvSpPr>
        <p:spPr>
          <a:xfrm>
            <a:off x="13021220" y="11600570"/>
            <a:ext cx="1385561" cy="827259"/>
          </a:xfrm>
          <a:prstGeom prst="rect">
            <a:avLst/>
          </a:prstGeom>
          <a:solidFill>
            <a:srgbClr val="FF2600">
              <a:alpha val="6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2" name="Square"/>
          <p:cNvSpPr/>
          <p:nvPr/>
        </p:nvSpPr>
        <p:spPr>
          <a:xfrm>
            <a:off x="7667490" y="11600570"/>
            <a:ext cx="821503" cy="827259"/>
          </a:xfrm>
          <a:prstGeom prst="rect">
            <a:avLst/>
          </a:prstGeom>
          <a:solidFill>
            <a:srgbClr val="0096FF">
              <a:alpha val="6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3" name="Square"/>
          <p:cNvSpPr/>
          <p:nvPr/>
        </p:nvSpPr>
        <p:spPr>
          <a:xfrm>
            <a:off x="9140690" y="11600570"/>
            <a:ext cx="821503" cy="827259"/>
          </a:xfrm>
          <a:prstGeom prst="rect">
            <a:avLst/>
          </a:prstGeom>
          <a:solidFill>
            <a:srgbClr val="0096FF">
              <a:alpha val="6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4" name="TimeCrypt Encryp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TimeCrypt Encryption</a:t>
            </a:r>
          </a:p>
        </p:txBody>
      </p:sp>
      <p:sp>
        <p:nvSpPr>
          <p:cNvPr id="245" name="Given a key stream: K0, K1, K2, K3, K4, K5, 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Given a key stream: K</a:t>
            </a:r>
            <a:r>
              <a:rPr baseline="-5999" sz="5900"/>
              <a:t>0</a:t>
            </a:r>
            <a:r>
              <a:t>, K</a:t>
            </a:r>
            <a:r>
              <a:rPr baseline="-5999" sz="5900"/>
              <a:t>1</a:t>
            </a:r>
            <a:r>
              <a:t>, K</a:t>
            </a:r>
            <a:r>
              <a:rPr baseline="-5999" sz="5900"/>
              <a:t>2</a:t>
            </a:r>
            <a:r>
              <a:t>, K</a:t>
            </a:r>
            <a:r>
              <a:rPr baseline="-5999" sz="5900"/>
              <a:t>3</a:t>
            </a:r>
            <a:r>
              <a:t>, K</a:t>
            </a:r>
            <a:r>
              <a:rPr baseline="-5999" sz="5900"/>
              <a:t>4</a:t>
            </a:r>
            <a:r>
              <a:t>, K</a:t>
            </a:r>
            <a:r>
              <a:rPr baseline="-5999" sz="5900"/>
              <a:t>5</a:t>
            </a:r>
            <a:r>
              <a:t>, …</a:t>
            </a:r>
          </a:p>
        </p:txBody>
      </p:sp>
      <p:sp>
        <p:nvSpPr>
          <p:cNvPr id="2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7" name="M0  +  K0  -  K1"/>
          <p:cNvSpPr/>
          <p:nvPr/>
        </p:nvSpPr>
        <p:spPr>
          <a:xfrm>
            <a:off x="2794000" y="5359400"/>
            <a:ext cx="5258495" cy="1270000"/>
          </a:xfrm>
          <a:prstGeom prst="rect">
            <a:avLst/>
          </a:prstGeom>
          <a:ln w="50800">
            <a:solidFill>
              <a:srgbClr val="5E5E5E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defRPr b="0" sz="4000">
                <a:latin typeface="+mn-lt"/>
                <a:ea typeface="+mn-ea"/>
                <a:cs typeface="+mn-cs"/>
                <a:sym typeface="Helvetica Neue Medium"/>
              </a:defRPr>
            </a:pPr>
            <a:r>
              <a:t>M</a:t>
            </a:r>
            <a:r>
              <a:rPr baseline="-5999"/>
              <a:t>0</a:t>
            </a:r>
            <a:r>
              <a:t>  +  K</a:t>
            </a:r>
            <a:r>
              <a:rPr baseline="-5999"/>
              <a:t>0  </a:t>
            </a:r>
            <a:r>
              <a:t>-  K</a:t>
            </a:r>
            <a:r>
              <a:rPr baseline="-5999"/>
              <a:t>1</a:t>
            </a:r>
          </a:p>
        </p:txBody>
      </p:sp>
      <p:sp>
        <p:nvSpPr>
          <p:cNvPr id="248" name="M1  +  K1  -  K2"/>
          <p:cNvSpPr/>
          <p:nvPr/>
        </p:nvSpPr>
        <p:spPr>
          <a:xfrm>
            <a:off x="8813800" y="5359400"/>
            <a:ext cx="5258495" cy="1270000"/>
          </a:xfrm>
          <a:prstGeom prst="rect">
            <a:avLst/>
          </a:prstGeom>
          <a:ln w="50800">
            <a:solidFill>
              <a:srgbClr val="5E5E5E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defRPr b="0" sz="4000">
                <a:latin typeface="+mn-lt"/>
                <a:ea typeface="+mn-ea"/>
                <a:cs typeface="+mn-cs"/>
                <a:sym typeface="Helvetica Neue Medium"/>
              </a:defRPr>
            </a:pPr>
            <a:r>
              <a:t>M</a:t>
            </a:r>
            <a:r>
              <a:rPr baseline="-5999"/>
              <a:t>1</a:t>
            </a:r>
            <a:r>
              <a:t>  +  K</a:t>
            </a:r>
            <a:r>
              <a:rPr baseline="-5999"/>
              <a:t>1  </a:t>
            </a:r>
            <a:r>
              <a:t>-  K</a:t>
            </a:r>
            <a:r>
              <a:rPr baseline="-5999"/>
              <a:t>2</a:t>
            </a:r>
          </a:p>
        </p:txBody>
      </p:sp>
      <p:sp>
        <p:nvSpPr>
          <p:cNvPr id="249" name="…"/>
          <p:cNvSpPr/>
          <p:nvPr/>
        </p:nvSpPr>
        <p:spPr>
          <a:xfrm>
            <a:off x="14833600" y="5359400"/>
            <a:ext cx="5258495" cy="1270000"/>
          </a:xfrm>
          <a:prstGeom prst="rect">
            <a:avLst/>
          </a:prstGeom>
          <a:ln w="50800">
            <a:solidFill>
              <a:srgbClr val="5E5E5E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40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…</a:t>
            </a:r>
          </a:p>
        </p:txBody>
      </p:sp>
      <p:sp>
        <p:nvSpPr>
          <p:cNvPr id="250" name="Line"/>
          <p:cNvSpPr/>
          <p:nvPr/>
        </p:nvSpPr>
        <p:spPr>
          <a:xfrm>
            <a:off x="2500081" y="7493000"/>
            <a:ext cx="19015981" cy="0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51" name="Time"/>
          <p:cNvSpPr txBox="1"/>
          <p:nvPr/>
        </p:nvSpPr>
        <p:spPr>
          <a:xfrm>
            <a:off x="22166039" y="7143749"/>
            <a:ext cx="1286322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Time</a:t>
            </a:r>
          </a:p>
        </p:txBody>
      </p:sp>
      <p:sp>
        <p:nvSpPr>
          <p:cNvPr id="252" name="M0  +  M1  +  K0  -  K1  +  K1  -  K2"/>
          <p:cNvSpPr/>
          <p:nvPr/>
        </p:nvSpPr>
        <p:spPr>
          <a:xfrm>
            <a:off x="3812182" y="9141038"/>
            <a:ext cx="8887719" cy="1270001"/>
          </a:xfrm>
          <a:prstGeom prst="rect">
            <a:avLst/>
          </a:prstGeom>
          <a:ln w="50800">
            <a:solidFill>
              <a:srgbClr val="5E5E5E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defRPr b="0" sz="4000">
                <a:latin typeface="+mn-lt"/>
                <a:ea typeface="+mn-ea"/>
                <a:cs typeface="+mn-cs"/>
                <a:sym typeface="Helvetica Neue Medium"/>
              </a:defRPr>
            </a:pPr>
            <a:r>
              <a:t>M</a:t>
            </a:r>
            <a:r>
              <a:rPr baseline="-5999"/>
              <a:t>0</a:t>
            </a:r>
            <a:r>
              <a:t>  +  M</a:t>
            </a:r>
            <a:r>
              <a:rPr baseline="-5999"/>
              <a:t>1</a:t>
            </a:r>
            <a:r>
              <a:t>  +  K</a:t>
            </a:r>
            <a:r>
              <a:rPr baseline="-5999"/>
              <a:t>0  </a:t>
            </a:r>
            <a:r>
              <a:t>-  K</a:t>
            </a:r>
            <a:r>
              <a:rPr baseline="-5999"/>
              <a:t>1</a:t>
            </a:r>
            <a:r>
              <a:t>  +  K</a:t>
            </a:r>
            <a:r>
              <a:rPr baseline="-5999"/>
              <a:t>1  </a:t>
            </a:r>
            <a:r>
              <a:t>-  K</a:t>
            </a:r>
            <a:r>
              <a:rPr baseline="-5999"/>
              <a:t>2</a:t>
            </a:r>
          </a:p>
        </p:txBody>
      </p:sp>
      <p:pic>
        <p:nvPicPr>
          <p:cNvPr id="25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1994" y="7581119"/>
            <a:ext cx="11408096" cy="1352842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M0  +  …  +  MN  +  K0  -  K1  +  K1  -  …  +  …  -  K(N+1)"/>
          <p:cNvSpPr txBox="1"/>
          <p:nvPr/>
        </p:nvSpPr>
        <p:spPr>
          <a:xfrm>
            <a:off x="2154453" y="11659617"/>
            <a:ext cx="12203177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4000">
                <a:latin typeface="+mn-lt"/>
                <a:ea typeface="+mn-ea"/>
                <a:cs typeface="+mn-cs"/>
                <a:sym typeface="Helvetica Neue Medium"/>
              </a:defRPr>
            </a:pPr>
            <a:r>
              <a:t>M</a:t>
            </a:r>
            <a:r>
              <a:rPr baseline="-5999"/>
              <a:t>0</a:t>
            </a:r>
            <a:r>
              <a:t>  +  …  +  M</a:t>
            </a:r>
            <a:r>
              <a:rPr baseline="-5999"/>
              <a:t>N</a:t>
            </a:r>
            <a:r>
              <a:t>  +  K</a:t>
            </a:r>
            <a:r>
              <a:rPr baseline="-5999"/>
              <a:t>0  </a:t>
            </a:r>
            <a:r>
              <a:t>-  K</a:t>
            </a:r>
            <a:r>
              <a:rPr baseline="-5999"/>
              <a:t>1</a:t>
            </a:r>
            <a:r>
              <a:t>  +  K</a:t>
            </a:r>
            <a:r>
              <a:rPr baseline="-5999"/>
              <a:t>1  </a:t>
            </a:r>
            <a:r>
              <a:t>-  …  +  …  -  K</a:t>
            </a:r>
            <a:r>
              <a:rPr baseline="-5999"/>
              <a:t>(N+1)</a:t>
            </a:r>
          </a:p>
        </p:txBody>
      </p:sp>
      <p:sp>
        <p:nvSpPr>
          <p:cNvPr id="255" name="Line"/>
          <p:cNvSpPr/>
          <p:nvPr/>
        </p:nvSpPr>
        <p:spPr>
          <a:xfrm flipV="1">
            <a:off x="10167588" y="9465779"/>
            <a:ext cx="620518" cy="620518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56" name="Line"/>
          <p:cNvSpPr/>
          <p:nvPr/>
        </p:nvSpPr>
        <p:spPr>
          <a:xfrm flipV="1">
            <a:off x="8681341" y="9465779"/>
            <a:ext cx="620518" cy="620518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57" name="Line"/>
          <p:cNvSpPr/>
          <p:nvPr/>
        </p:nvSpPr>
        <p:spPr>
          <a:xfrm flipV="1">
            <a:off x="7767983" y="11703941"/>
            <a:ext cx="620517" cy="620518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58" name="Line"/>
          <p:cNvSpPr/>
          <p:nvPr/>
        </p:nvSpPr>
        <p:spPr>
          <a:xfrm flipV="1">
            <a:off x="9326741" y="11703941"/>
            <a:ext cx="620518" cy="620518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59" name="Line"/>
          <p:cNvSpPr/>
          <p:nvPr/>
        </p:nvSpPr>
        <p:spPr>
          <a:xfrm flipV="1">
            <a:off x="10631851" y="11703941"/>
            <a:ext cx="620517" cy="620518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0" name="Line"/>
          <p:cNvSpPr/>
          <p:nvPr/>
        </p:nvSpPr>
        <p:spPr>
          <a:xfrm flipV="1">
            <a:off x="11835516" y="11703941"/>
            <a:ext cx="620518" cy="620518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1" name="No Ciphertext Expansion…"/>
          <p:cNvSpPr txBox="1"/>
          <p:nvPr/>
        </p:nvSpPr>
        <p:spPr>
          <a:xfrm>
            <a:off x="15734044" y="9575378"/>
            <a:ext cx="6949480" cy="129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28600" indent="-228600" algn="l">
              <a:buSzPct val="100000"/>
              <a:buChar char="•"/>
              <a:defRPr sz="4000">
                <a:solidFill>
                  <a:srgbClr val="0096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No Ciphertext Expansion </a:t>
            </a:r>
          </a:p>
          <a:p>
            <a:pPr marL="228600" indent="-228600" algn="l">
              <a:buSzPct val="100000"/>
              <a:buChar char="•"/>
              <a:defRPr sz="4000">
                <a:solidFill>
                  <a:srgbClr val="0096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Fast Ciphertext aggregation</a:t>
            </a:r>
          </a:p>
        </p:txBody>
      </p:sp>
      <p:pic>
        <p:nvPicPr>
          <p:cNvPr id="26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01741" y="3748786"/>
            <a:ext cx="11753001" cy="10060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Key Stream to Time Enco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Key Stream to Time Encoding</a:t>
            </a:r>
          </a:p>
        </p:txBody>
      </p:sp>
      <p:sp>
        <p:nvSpPr>
          <p:cNvPr id="265" name="M1"/>
          <p:cNvSpPr/>
          <p:nvPr/>
        </p:nvSpPr>
        <p:spPr>
          <a:xfrm>
            <a:off x="8813800" y="5359400"/>
            <a:ext cx="5258495" cy="1270000"/>
          </a:xfrm>
          <a:prstGeom prst="rect">
            <a:avLst/>
          </a:prstGeom>
          <a:ln w="50800">
            <a:solidFill>
              <a:srgbClr val="5E5E5E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defRPr b="0" sz="4000">
                <a:latin typeface="+mn-lt"/>
                <a:ea typeface="+mn-ea"/>
                <a:cs typeface="+mn-cs"/>
                <a:sym typeface="Helvetica Neue Medium"/>
              </a:defRPr>
            </a:pPr>
            <a:r>
              <a:t>M</a:t>
            </a:r>
            <a:r>
              <a:rPr baseline="-5999"/>
              <a:t>1</a:t>
            </a:r>
          </a:p>
        </p:txBody>
      </p:sp>
      <p:sp>
        <p:nvSpPr>
          <p:cNvPr id="266" name="M0"/>
          <p:cNvSpPr/>
          <p:nvPr/>
        </p:nvSpPr>
        <p:spPr>
          <a:xfrm>
            <a:off x="2794000" y="5359400"/>
            <a:ext cx="5258495" cy="1270000"/>
          </a:xfrm>
          <a:prstGeom prst="rect">
            <a:avLst/>
          </a:prstGeom>
          <a:ln w="50800">
            <a:solidFill>
              <a:srgbClr val="5E5E5E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defRPr b="0" sz="4000">
                <a:latin typeface="+mn-lt"/>
                <a:ea typeface="+mn-ea"/>
                <a:cs typeface="+mn-cs"/>
                <a:sym typeface="Helvetica Neue Medium"/>
              </a:defRPr>
            </a:pPr>
            <a:r>
              <a:t>M</a:t>
            </a:r>
            <a:r>
              <a:rPr baseline="-5999"/>
              <a:t>0</a:t>
            </a:r>
            <a:r>
              <a:t> </a:t>
            </a:r>
          </a:p>
        </p:txBody>
      </p:sp>
      <p:sp>
        <p:nvSpPr>
          <p:cNvPr id="267" name="Rectangle"/>
          <p:cNvSpPr/>
          <p:nvPr/>
        </p:nvSpPr>
        <p:spPr>
          <a:xfrm>
            <a:off x="2005636" y="7888232"/>
            <a:ext cx="19172485" cy="944904"/>
          </a:xfrm>
          <a:prstGeom prst="rect">
            <a:avLst/>
          </a:prstGeom>
          <a:solidFill>
            <a:srgbClr val="008F00">
              <a:alpha val="6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9" name="M2"/>
          <p:cNvSpPr/>
          <p:nvPr/>
        </p:nvSpPr>
        <p:spPr>
          <a:xfrm>
            <a:off x="14833600" y="5359400"/>
            <a:ext cx="5258495" cy="1270000"/>
          </a:xfrm>
          <a:prstGeom prst="rect">
            <a:avLst/>
          </a:prstGeom>
          <a:ln w="50800">
            <a:solidFill>
              <a:srgbClr val="5E5E5E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defRPr b="0" sz="4000">
                <a:latin typeface="+mn-lt"/>
                <a:ea typeface="+mn-ea"/>
                <a:cs typeface="+mn-cs"/>
                <a:sym typeface="Helvetica Neue Medium"/>
              </a:defRPr>
            </a:pPr>
            <a:r>
              <a:t>M</a:t>
            </a:r>
            <a:r>
              <a:rPr baseline="-5999"/>
              <a:t>2</a:t>
            </a:r>
          </a:p>
        </p:txBody>
      </p:sp>
      <p:sp>
        <p:nvSpPr>
          <p:cNvPr id="270" name="Line"/>
          <p:cNvSpPr/>
          <p:nvPr/>
        </p:nvSpPr>
        <p:spPr>
          <a:xfrm>
            <a:off x="2500081" y="7493000"/>
            <a:ext cx="19015981" cy="0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71" name="Time"/>
          <p:cNvSpPr txBox="1"/>
          <p:nvPr/>
        </p:nvSpPr>
        <p:spPr>
          <a:xfrm>
            <a:off x="22166039" y="7143749"/>
            <a:ext cx="1286322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Time</a:t>
            </a:r>
          </a:p>
        </p:txBody>
      </p:sp>
      <p:sp>
        <p:nvSpPr>
          <p:cNvPr id="272" name="K0"/>
          <p:cNvSpPr txBox="1"/>
          <p:nvPr/>
        </p:nvSpPr>
        <p:spPr>
          <a:xfrm>
            <a:off x="2192192" y="4146298"/>
            <a:ext cx="650580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4000">
                <a:latin typeface="+mn-lt"/>
                <a:ea typeface="+mn-ea"/>
                <a:cs typeface="+mn-cs"/>
                <a:sym typeface="Helvetica Neue Medium"/>
              </a:defRPr>
            </a:pPr>
            <a:r>
              <a:t>K</a:t>
            </a:r>
            <a:r>
              <a:rPr baseline="-5999"/>
              <a:t>0</a:t>
            </a:r>
          </a:p>
        </p:txBody>
      </p:sp>
      <p:sp>
        <p:nvSpPr>
          <p:cNvPr id="273" name="K1"/>
          <p:cNvSpPr txBox="1"/>
          <p:nvPr/>
        </p:nvSpPr>
        <p:spPr>
          <a:xfrm>
            <a:off x="8161350" y="4146298"/>
            <a:ext cx="650580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4000">
                <a:latin typeface="+mn-lt"/>
                <a:ea typeface="+mn-ea"/>
                <a:cs typeface="+mn-cs"/>
                <a:sym typeface="Helvetica Neue Medium"/>
              </a:defRPr>
            </a:pPr>
            <a:r>
              <a:t>K</a:t>
            </a:r>
            <a:r>
              <a:rPr baseline="-5999"/>
              <a:t>1</a:t>
            </a:r>
          </a:p>
        </p:txBody>
      </p:sp>
      <p:sp>
        <p:nvSpPr>
          <p:cNvPr id="274" name="K2"/>
          <p:cNvSpPr txBox="1"/>
          <p:nvPr/>
        </p:nvSpPr>
        <p:spPr>
          <a:xfrm>
            <a:off x="14056735" y="4146298"/>
            <a:ext cx="650579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4000">
                <a:latin typeface="+mn-lt"/>
                <a:ea typeface="+mn-ea"/>
                <a:cs typeface="+mn-cs"/>
                <a:sym typeface="Helvetica Neue Medium"/>
              </a:defRPr>
            </a:pPr>
            <a:r>
              <a:t>K</a:t>
            </a:r>
            <a:r>
              <a:rPr baseline="-5999"/>
              <a:t>2</a:t>
            </a:r>
          </a:p>
        </p:txBody>
      </p:sp>
      <p:sp>
        <p:nvSpPr>
          <p:cNvPr id="275" name="K3"/>
          <p:cNvSpPr txBox="1"/>
          <p:nvPr/>
        </p:nvSpPr>
        <p:spPr>
          <a:xfrm>
            <a:off x="20099667" y="4146298"/>
            <a:ext cx="650579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4000">
                <a:latin typeface="+mn-lt"/>
                <a:ea typeface="+mn-ea"/>
                <a:cs typeface="+mn-cs"/>
                <a:sym typeface="Helvetica Neue Medium"/>
              </a:defRPr>
            </a:pPr>
            <a:r>
              <a:t>K</a:t>
            </a:r>
            <a:r>
              <a:rPr baseline="-5999"/>
              <a:t>3</a:t>
            </a:r>
          </a:p>
        </p:txBody>
      </p:sp>
      <p:sp>
        <p:nvSpPr>
          <p:cNvPr id="276" name="t0"/>
          <p:cNvSpPr txBox="1"/>
          <p:nvPr/>
        </p:nvSpPr>
        <p:spPr>
          <a:xfrm>
            <a:off x="2281600" y="7947279"/>
            <a:ext cx="471764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4000">
                <a:latin typeface="+mn-lt"/>
                <a:ea typeface="+mn-ea"/>
                <a:cs typeface="+mn-cs"/>
                <a:sym typeface="Helvetica Neue Medium"/>
              </a:defRPr>
            </a:pPr>
            <a:r>
              <a:t>t</a:t>
            </a:r>
            <a:r>
              <a:rPr baseline="-5999"/>
              <a:t>0</a:t>
            </a:r>
          </a:p>
        </p:txBody>
      </p:sp>
      <p:sp>
        <p:nvSpPr>
          <p:cNvPr id="277" name="Line"/>
          <p:cNvSpPr/>
          <p:nvPr/>
        </p:nvSpPr>
        <p:spPr>
          <a:xfrm flipV="1">
            <a:off x="2517482" y="7269479"/>
            <a:ext cx="1" cy="447042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78" name="Line"/>
          <p:cNvSpPr/>
          <p:nvPr/>
        </p:nvSpPr>
        <p:spPr>
          <a:xfrm flipV="1">
            <a:off x="8486640" y="7269479"/>
            <a:ext cx="1" cy="447042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79" name="Line"/>
          <p:cNvSpPr/>
          <p:nvPr/>
        </p:nvSpPr>
        <p:spPr>
          <a:xfrm flipV="1">
            <a:off x="14455798" y="7269479"/>
            <a:ext cx="1" cy="447042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80" name="Line"/>
          <p:cNvSpPr/>
          <p:nvPr/>
        </p:nvSpPr>
        <p:spPr>
          <a:xfrm flipV="1">
            <a:off x="20424956" y="7269479"/>
            <a:ext cx="1" cy="447042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81" name="t1"/>
          <p:cNvSpPr txBox="1"/>
          <p:nvPr/>
        </p:nvSpPr>
        <p:spPr>
          <a:xfrm>
            <a:off x="8250758" y="7947279"/>
            <a:ext cx="471764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4000">
                <a:latin typeface="+mn-lt"/>
                <a:ea typeface="+mn-ea"/>
                <a:cs typeface="+mn-cs"/>
                <a:sym typeface="Helvetica Neue Medium"/>
              </a:defRPr>
            </a:pPr>
            <a:r>
              <a:t>t</a:t>
            </a:r>
            <a:r>
              <a:rPr baseline="-5999"/>
              <a:t>1</a:t>
            </a:r>
          </a:p>
        </p:txBody>
      </p:sp>
      <p:sp>
        <p:nvSpPr>
          <p:cNvPr id="282" name="t2"/>
          <p:cNvSpPr txBox="1"/>
          <p:nvPr/>
        </p:nvSpPr>
        <p:spPr>
          <a:xfrm>
            <a:off x="14146143" y="7947279"/>
            <a:ext cx="471763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4000">
                <a:latin typeface="+mn-lt"/>
                <a:ea typeface="+mn-ea"/>
                <a:cs typeface="+mn-cs"/>
                <a:sym typeface="Helvetica Neue Medium"/>
              </a:defRPr>
            </a:pPr>
            <a:r>
              <a:t>t</a:t>
            </a:r>
            <a:r>
              <a:rPr baseline="-5999"/>
              <a:t>2</a:t>
            </a:r>
          </a:p>
        </p:txBody>
      </p:sp>
      <p:sp>
        <p:nvSpPr>
          <p:cNvPr id="283" name="t3"/>
          <p:cNvSpPr txBox="1"/>
          <p:nvPr/>
        </p:nvSpPr>
        <p:spPr>
          <a:xfrm>
            <a:off x="20189075" y="7947279"/>
            <a:ext cx="471763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4000">
                <a:latin typeface="+mn-lt"/>
                <a:ea typeface="+mn-ea"/>
                <a:cs typeface="+mn-cs"/>
                <a:sym typeface="Helvetica Neue Medium"/>
              </a:defRPr>
            </a:pPr>
            <a:r>
              <a:t>t</a:t>
            </a:r>
            <a:r>
              <a:rPr baseline="-5999"/>
              <a:t>3</a:t>
            </a:r>
          </a:p>
        </p:txBody>
      </p:sp>
      <p:sp>
        <p:nvSpPr>
          <p:cNvPr id="284" name="Line"/>
          <p:cNvSpPr/>
          <p:nvPr/>
        </p:nvSpPr>
        <p:spPr>
          <a:xfrm>
            <a:off x="2908757" y="4521831"/>
            <a:ext cx="959160" cy="677389"/>
          </a:xfrm>
          <a:prstGeom prst="line">
            <a:avLst/>
          </a:prstGeom>
          <a:ln w="50800">
            <a:solidFill>
              <a:srgbClr val="0096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85" name="+"/>
          <p:cNvSpPr txBox="1"/>
          <p:nvPr/>
        </p:nvSpPr>
        <p:spPr>
          <a:xfrm>
            <a:off x="3209560" y="4220656"/>
            <a:ext cx="342901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+</a:t>
            </a:r>
          </a:p>
        </p:txBody>
      </p:sp>
      <p:sp>
        <p:nvSpPr>
          <p:cNvPr id="286" name="Line"/>
          <p:cNvSpPr/>
          <p:nvPr/>
        </p:nvSpPr>
        <p:spPr>
          <a:xfrm>
            <a:off x="8932847" y="4521831"/>
            <a:ext cx="959161" cy="677389"/>
          </a:xfrm>
          <a:prstGeom prst="line">
            <a:avLst/>
          </a:prstGeom>
          <a:ln w="50800">
            <a:solidFill>
              <a:srgbClr val="0096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87" name="+"/>
          <p:cNvSpPr txBox="1"/>
          <p:nvPr/>
        </p:nvSpPr>
        <p:spPr>
          <a:xfrm>
            <a:off x="9233651" y="4220656"/>
            <a:ext cx="342901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+</a:t>
            </a:r>
          </a:p>
        </p:txBody>
      </p:sp>
      <p:sp>
        <p:nvSpPr>
          <p:cNvPr id="288" name="Line"/>
          <p:cNvSpPr/>
          <p:nvPr/>
        </p:nvSpPr>
        <p:spPr>
          <a:xfrm>
            <a:off x="14956938" y="4521831"/>
            <a:ext cx="959160" cy="677389"/>
          </a:xfrm>
          <a:prstGeom prst="line">
            <a:avLst/>
          </a:prstGeom>
          <a:ln w="50800">
            <a:solidFill>
              <a:srgbClr val="0096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89" name="+"/>
          <p:cNvSpPr txBox="1"/>
          <p:nvPr/>
        </p:nvSpPr>
        <p:spPr>
          <a:xfrm>
            <a:off x="15257741" y="4220656"/>
            <a:ext cx="342901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+</a:t>
            </a:r>
          </a:p>
        </p:txBody>
      </p:sp>
      <p:sp>
        <p:nvSpPr>
          <p:cNvPr id="290" name="Line"/>
          <p:cNvSpPr/>
          <p:nvPr/>
        </p:nvSpPr>
        <p:spPr>
          <a:xfrm flipH="1">
            <a:off x="18872041" y="4521831"/>
            <a:ext cx="959161" cy="677389"/>
          </a:xfrm>
          <a:prstGeom prst="line">
            <a:avLst/>
          </a:prstGeom>
          <a:ln w="50800">
            <a:solidFill>
              <a:srgbClr val="FF26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91" name="-"/>
          <p:cNvSpPr txBox="1"/>
          <p:nvPr/>
        </p:nvSpPr>
        <p:spPr>
          <a:xfrm>
            <a:off x="19209611" y="4220656"/>
            <a:ext cx="269368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-</a:t>
            </a:r>
          </a:p>
        </p:txBody>
      </p:sp>
      <p:sp>
        <p:nvSpPr>
          <p:cNvPr id="292" name="Line"/>
          <p:cNvSpPr/>
          <p:nvPr/>
        </p:nvSpPr>
        <p:spPr>
          <a:xfrm flipH="1">
            <a:off x="12847951" y="4521831"/>
            <a:ext cx="959160" cy="677389"/>
          </a:xfrm>
          <a:prstGeom prst="line">
            <a:avLst/>
          </a:prstGeom>
          <a:ln w="50800">
            <a:solidFill>
              <a:srgbClr val="FF26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93" name="-"/>
          <p:cNvSpPr txBox="1"/>
          <p:nvPr/>
        </p:nvSpPr>
        <p:spPr>
          <a:xfrm>
            <a:off x="13185520" y="4220656"/>
            <a:ext cx="269368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-</a:t>
            </a:r>
          </a:p>
        </p:txBody>
      </p:sp>
      <p:sp>
        <p:nvSpPr>
          <p:cNvPr id="294" name="Line"/>
          <p:cNvSpPr/>
          <p:nvPr/>
        </p:nvSpPr>
        <p:spPr>
          <a:xfrm flipH="1">
            <a:off x="6823860" y="4521831"/>
            <a:ext cx="959161" cy="677389"/>
          </a:xfrm>
          <a:prstGeom prst="line">
            <a:avLst/>
          </a:prstGeom>
          <a:ln w="50800">
            <a:solidFill>
              <a:srgbClr val="FF26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95" name="-"/>
          <p:cNvSpPr txBox="1"/>
          <p:nvPr/>
        </p:nvSpPr>
        <p:spPr>
          <a:xfrm>
            <a:off x="7161430" y="4220656"/>
            <a:ext cx="269368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-</a:t>
            </a:r>
          </a:p>
        </p:txBody>
      </p:sp>
      <p:sp>
        <p:nvSpPr>
          <p:cNvPr id="296" name="M0  +  M1  +  M2"/>
          <p:cNvSpPr/>
          <p:nvPr/>
        </p:nvSpPr>
        <p:spPr>
          <a:xfrm>
            <a:off x="8962631" y="10141860"/>
            <a:ext cx="5258495" cy="1270001"/>
          </a:xfrm>
          <a:prstGeom prst="rect">
            <a:avLst/>
          </a:prstGeom>
          <a:ln w="50800">
            <a:solidFill>
              <a:srgbClr val="5E5E5E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defRPr b="0" sz="4000">
                <a:latin typeface="+mn-lt"/>
                <a:ea typeface="+mn-ea"/>
                <a:cs typeface="+mn-cs"/>
                <a:sym typeface="Helvetica Neue Medium"/>
              </a:defRPr>
            </a:pPr>
            <a:r>
              <a:t>M</a:t>
            </a:r>
            <a:r>
              <a:rPr baseline="-5999"/>
              <a:t>0</a:t>
            </a:r>
            <a:r>
              <a:t>  +  M</a:t>
            </a:r>
            <a:r>
              <a:rPr baseline="-5999"/>
              <a:t>1</a:t>
            </a:r>
            <a:r>
              <a:t>  +  M</a:t>
            </a:r>
            <a:r>
              <a:rPr baseline="-5999"/>
              <a:t>2</a:t>
            </a:r>
          </a:p>
        </p:txBody>
      </p:sp>
      <p:sp>
        <p:nvSpPr>
          <p:cNvPr id="297" name="K0"/>
          <p:cNvSpPr txBox="1"/>
          <p:nvPr/>
        </p:nvSpPr>
        <p:spPr>
          <a:xfrm>
            <a:off x="7648778" y="9004848"/>
            <a:ext cx="650579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4000">
                <a:latin typeface="+mn-lt"/>
                <a:ea typeface="+mn-ea"/>
                <a:cs typeface="+mn-cs"/>
                <a:sym typeface="Helvetica Neue Medium"/>
              </a:defRPr>
            </a:pPr>
            <a:r>
              <a:t>K</a:t>
            </a:r>
            <a:r>
              <a:rPr baseline="-5999"/>
              <a:t>0</a:t>
            </a:r>
          </a:p>
        </p:txBody>
      </p:sp>
      <p:sp>
        <p:nvSpPr>
          <p:cNvPr id="298" name="Line"/>
          <p:cNvSpPr/>
          <p:nvPr/>
        </p:nvSpPr>
        <p:spPr>
          <a:xfrm>
            <a:off x="8365342" y="9380381"/>
            <a:ext cx="959161" cy="677389"/>
          </a:xfrm>
          <a:prstGeom prst="line">
            <a:avLst/>
          </a:prstGeom>
          <a:ln w="50800">
            <a:solidFill>
              <a:srgbClr val="0096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99" name="+"/>
          <p:cNvSpPr txBox="1"/>
          <p:nvPr/>
        </p:nvSpPr>
        <p:spPr>
          <a:xfrm>
            <a:off x="8666146" y="9079206"/>
            <a:ext cx="342901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+</a:t>
            </a:r>
          </a:p>
        </p:txBody>
      </p:sp>
      <p:sp>
        <p:nvSpPr>
          <p:cNvPr id="300" name="K3"/>
          <p:cNvSpPr txBox="1"/>
          <p:nvPr/>
        </p:nvSpPr>
        <p:spPr>
          <a:xfrm>
            <a:off x="15196019" y="9008038"/>
            <a:ext cx="650579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4000">
                <a:latin typeface="+mn-lt"/>
                <a:ea typeface="+mn-ea"/>
                <a:cs typeface="+mn-cs"/>
                <a:sym typeface="Helvetica Neue Medium"/>
              </a:defRPr>
            </a:pPr>
            <a:r>
              <a:t>K</a:t>
            </a:r>
            <a:r>
              <a:rPr baseline="-5999"/>
              <a:t>3</a:t>
            </a:r>
          </a:p>
        </p:txBody>
      </p:sp>
      <p:sp>
        <p:nvSpPr>
          <p:cNvPr id="301" name="Line"/>
          <p:cNvSpPr/>
          <p:nvPr/>
        </p:nvSpPr>
        <p:spPr>
          <a:xfrm flipH="1">
            <a:off x="13968393" y="9383572"/>
            <a:ext cx="959161" cy="677389"/>
          </a:xfrm>
          <a:prstGeom prst="line">
            <a:avLst/>
          </a:prstGeom>
          <a:ln w="50800">
            <a:solidFill>
              <a:srgbClr val="FF26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02" name="-"/>
          <p:cNvSpPr txBox="1"/>
          <p:nvPr/>
        </p:nvSpPr>
        <p:spPr>
          <a:xfrm>
            <a:off x="14305963" y="9082396"/>
            <a:ext cx="269368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-</a:t>
            </a:r>
          </a:p>
        </p:txBody>
      </p:sp>
      <p:sp>
        <p:nvSpPr>
          <p:cNvPr id="303" name="Query statistics from t0 to t3"/>
          <p:cNvSpPr txBox="1"/>
          <p:nvPr/>
        </p:nvSpPr>
        <p:spPr>
          <a:xfrm>
            <a:off x="1203734" y="10422277"/>
            <a:ext cx="6821594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/>
            </a:pPr>
            <a:r>
              <a:t>Query statistics from t</a:t>
            </a:r>
            <a:r>
              <a:rPr baseline="-5999"/>
              <a:t>0</a:t>
            </a:r>
            <a:r>
              <a:t> to t</a:t>
            </a:r>
            <a:r>
              <a:rPr baseline="-5999"/>
              <a:t>3</a:t>
            </a:r>
          </a:p>
        </p:txBody>
      </p:sp>
      <p:sp>
        <p:nvSpPr>
          <p:cNvPr id="304" name="The query time range…"/>
          <p:cNvSpPr txBox="1"/>
          <p:nvPr/>
        </p:nvSpPr>
        <p:spPr>
          <a:xfrm>
            <a:off x="16037134" y="10111127"/>
            <a:ext cx="6643625" cy="1331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/>
            </a:pPr>
            <a:r>
              <a:t>The query time range </a:t>
            </a:r>
          </a:p>
          <a:p>
            <a:pPr>
              <a:defRPr sz="4000"/>
            </a:pPr>
            <a:r>
              <a:t>translates to the used keys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ree-based Key Deriv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Tree-based Key Derivation</a:t>
            </a:r>
          </a:p>
        </p:txBody>
      </p:sp>
      <p:sp>
        <p:nvSpPr>
          <p:cNvPr id="3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0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8579" y="3380306"/>
            <a:ext cx="20726842" cy="87333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Access Restriction at Resolution Lev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Access Restriction at Resolution Level</a:t>
            </a:r>
          </a:p>
        </p:txBody>
      </p:sp>
      <p:sp>
        <p:nvSpPr>
          <p:cNvPr id="311" name="How to share aggregated information of a certain granularity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How to share aggregated information of a certain granularity?</a:t>
            </a:r>
          </a:p>
          <a:p>
            <a:pPr lvl="1"/>
            <a:r>
              <a:t>Only share the outer keys, K</a:t>
            </a:r>
            <a:r>
              <a:rPr baseline="-5999"/>
              <a:t>0</a:t>
            </a:r>
            <a:r>
              <a:t>, K</a:t>
            </a:r>
            <a:r>
              <a:rPr baseline="-5999"/>
              <a:t>2</a:t>
            </a:r>
            <a:r>
              <a:t>, K</a:t>
            </a:r>
            <a:r>
              <a:rPr baseline="-5999"/>
              <a:t>4</a:t>
            </a:r>
            <a:r>
              <a:t>, …, of the desired granularity</a:t>
            </a:r>
          </a:p>
        </p:txBody>
      </p:sp>
      <p:sp>
        <p:nvSpPr>
          <p:cNvPr id="3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1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3358" y="5146330"/>
            <a:ext cx="17777284" cy="65768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imeCrypt Implemen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TimeCrypt Implementation</a:t>
            </a:r>
          </a:p>
        </p:txBody>
      </p:sp>
      <p:sp>
        <p:nvSpPr>
          <p:cNvPr id="3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1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1817" y="3586918"/>
            <a:ext cx="18720366" cy="83201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Evalu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Evaluation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Outlin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Outline</a:t>
            </a:r>
          </a:p>
        </p:txBody>
      </p:sp>
      <p:sp>
        <p:nvSpPr>
          <p:cNvPr id="127" name="Introduc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</a:t>
            </a:r>
          </a:p>
          <a:p>
            <a:pPr/>
          </a:p>
          <a:p>
            <a:pPr/>
            <a:r>
              <a:t>TimeCrypt</a:t>
            </a:r>
          </a:p>
          <a:p>
            <a:pPr/>
          </a:p>
          <a:p>
            <a:pPr/>
            <a:r>
              <a:t>Evaluation</a:t>
            </a:r>
          </a:p>
          <a:p>
            <a:pPr/>
          </a:p>
          <a:p>
            <a:pPr/>
            <a:r>
              <a:t>Summary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22995504" y="12890266"/>
            <a:ext cx="283770" cy="4610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Evaluation Setu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Evaluation Setup</a:t>
            </a:r>
          </a:p>
        </p:txBody>
      </p:sp>
      <p:sp>
        <p:nvSpPr>
          <p:cNvPr id="3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2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0559" y="2971800"/>
            <a:ext cx="19842882" cy="88383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ystem Perform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System Performance</a:t>
            </a:r>
          </a:p>
        </p:txBody>
      </p:sp>
      <p:sp>
        <p:nvSpPr>
          <p:cNvPr id="3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2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5856" y="2929282"/>
            <a:ext cx="20452288" cy="96354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Health Dashboard Que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Health Dashboard Queries </a:t>
            </a:r>
          </a:p>
        </p:txBody>
      </p:sp>
      <p:sp>
        <p:nvSpPr>
          <p:cNvPr id="3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3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0801" y="3062791"/>
            <a:ext cx="19002398" cy="93684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umma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umma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Summary</a:t>
            </a:r>
          </a:p>
        </p:txBody>
      </p:sp>
      <p:sp>
        <p:nvSpPr>
          <p:cNvPr id="336" name="TimeCrypt is an efficient system that augments time series datastores with encrypted data processing capabiliti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TimeCrypt is an efficient system that </a:t>
            </a:r>
            <a:r>
              <a:rPr>
                <a:solidFill>
                  <a:srgbClr val="0096FF"/>
                </a:solidFill>
              </a:rPr>
              <a:t>augments time series datastores</a:t>
            </a:r>
            <a:r>
              <a:t> with </a:t>
            </a:r>
            <a:r>
              <a:rPr>
                <a:solidFill>
                  <a:srgbClr val="0096FF"/>
                </a:solidFill>
              </a:rPr>
              <a:t>encrypted data processing</a:t>
            </a:r>
            <a:r>
              <a:t> capabilities </a:t>
            </a:r>
          </a:p>
          <a:p>
            <a:pPr lvl="1"/>
            <a:r>
              <a:t>Provides </a:t>
            </a:r>
            <a:r>
              <a:t>confidentiality</a:t>
            </a:r>
            <a:r>
              <a:t> of sensitive time series data </a:t>
            </a:r>
          </a:p>
          <a:p>
            <a:pPr lvl="1"/>
            <a:r>
              <a:t>Supports </a:t>
            </a:r>
            <a:r>
              <a:t>computation</a:t>
            </a:r>
            <a:r>
              <a:rPr b="1"/>
              <a:t> </a:t>
            </a:r>
            <a:r>
              <a:t>integrity</a:t>
            </a:r>
            <a:r>
              <a:t> on encrypted data </a:t>
            </a:r>
          </a:p>
          <a:p>
            <a:pPr/>
          </a:p>
          <a:p>
            <a:pPr/>
            <a:r>
              <a:t>TimeCrypt provides </a:t>
            </a:r>
            <a:r>
              <a:rPr>
                <a:solidFill>
                  <a:srgbClr val="0096FF"/>
                </a:solidFill>
              </a:rPr>
              <a:t>efficient encryption</a:t>
            </a:r>
            <a:r>
              <a:t> and </a:t>
            </a:r>
            <a:r>
              <a:rPr>
                <a:solidFill>
                  <a:srgbClr val="0096FF"/>
                </a:solidFill>
              </a:rPr>
              <a:t>access control</a:t>
            </a:r>
          </a:p>
          <a:p>
            <a:pPr lvl="1"/>
            <a:r>
              <a:t>Couples encrypted data processing with crypto-enforced access-control for time series streams </a:t>
            </a:r>
          </a:p>
          <a:p>
            <a:pPr/>
          </a:p>
          <a:p>
            <a:pPr/>
            <a:r>
              <a:t>Source code available at: https://timecrypt.io/</a:t>
            </a:r>
          </a:p>
        </p:txBody>
      </p:sp>
      <p:sp>
        <p:nvSpPr>
          <p:cNvPr id="3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Introdu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Introdu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</a:t>
            </a:r>
          </a:p>
        </p:txBody>
      </p:sp>
      <p:sp>
        <p:nvSpPr>
          <p:cNvPr id="133" name="Time series data is emerging everywher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 series data is emerging everywhere</a:t>
            </a:r>
          </a:p>
          <a:p>
            <a:pPr lvl="1"/>
            <a:r>
              <a:t>Monitoring, Telemetry, IoT</a:t>
            </a:r>
          </a:p>
        </p:txBody>
      </p:sp>
      <p:sp>
        <p:nvSpPr>
          <p:cNvPr id="134" name="Slide Number"/>
          <p:cNvSpPr txBox="1"/>
          <p:nvPr>
            <p:ph type="sldNum" sz="quarter" idx="2"/>
          </p:nvPr>
        </p:nvSpPr>
        <p:spPr>
          <a:xfrm>
            <a:off x="22995504" y="12890266"/>
            <a:ext cx="283770" cy="4610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3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1436" y="4548842"/>
            <a:ext cx="2959101" cy="812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086409" y="5075775"/>
            <a:ext cx="5080001" cy="711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72113" y="6871766"/>
            <a:ext cx="5765801" cy="304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age" descr="Image"/>
          <p:cNvPicPr>
            <a:picLocks noChangeAspect="1"/>
          </p:cNvPicPr>
          <p:nvPr/>
        </p:nvPicPr>
        <p:blipFill>
          <a:blip r:embed="rId5">
            <a:extLst/>
          </a:blip>
          <a:srcRect l="0" t="4890" r="0" b="0"/>
          <a:stretch>
            <a:fillRect/>
          </a:stretch>
        </p:blipFill>
        <p:spPr>
          <a:xfrm>
            <a:off x="11511513" y="6871766"/>
            <a:ext cx="5994401" cy="35270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monster.png" descr="monster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734676" y="4862281"/>
            <a:ext cx="1548075" cy="1548075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Problem: Highly sensitive data!…"/>
          <p:cNvSpPr txBox="1"/>
          <p:nvPr/>
        </p:nvSpPr>
        <p:spPr>
          <a:xfrm>
            <a:off x="7525059" y="11000335"/>
            <a:ext cx="10176323" cy="129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>
                <a:solidFill>
                  <a:srgbClr val="FF26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C82506"/>
                </a:solidFill>
              </a:rPr>
              <a:t>Problem: Highly sensitive data! </a:t>
            </a:r>
            <a:endParaRPr>
              <a:solidFill>
                <a:srgbClr val="C82506"/>
              </a:solidFill>
            </a:endParaRPr>
          </a:p>
          <a:p>
            <a:pPr>
              <a:defRPr sz="4000">
                <a:solidFill>
                  <a:srgbClr val="FF26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C82506"/>
                </a:solidFill>
              </a:rPr>
              <a:t>Server compromise results in privacy risks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Encrypted Data Process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Encrypted Data Processing</a:t>
            </a:r>
          </a:p>
        </p:txBody>
      </p:sp>
      <p:sp>
        <p:nvSpPr>
          <p:cNvPr id="143" name="Keep data encrypted while in-us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Keep data encrypted while in-use</a:t>
            </a:r>
          </a:p>
          <a:p>
            <a:pPr lvl="1"/>
            <a:r>
              <a:t>preserve confidentiality and functionality</a:t>
            </a:r>
          </a:p>
          <a:p>
            <a:pPr/>
          </a:p>
          <a:p>
            <a:pPr/>
            <a:r>
              <a:t>Encrypted Databases</a:t>
            </a:r>
          </a:p>
        </p:txBody>
      </p:sp>
      <p:sp>
        <p:nvSpPr>
          <p:cNvPr id="144" name="Slide Number"/>
          <p:cNvSpPr txBox="1"/>
          <p:nvPr>
            <p:ph type="sldNum" sz="quarter" idx="2"/>
          </p:nvPr>
        </p:nvSpPr>
        <p:spPr>
          <a:xfrm>
            <a:off x="22995504" y="12890266"/>
            <a:ext cx="283770" cy="4610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4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3994" y="6944063"/>
            <a:ext cx="15496012" cy="4346443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Rectangle"/>
          <p:cNvSpPr/>
          <p:nvPr/>
        </p:nvSpPr>
        <p:spPr>
          <a:xfrm>
            <a:off x="6057729" y="8140674"/>
            <a:ext cx="2784814" cy="36860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47" name="woman.png" descr="woma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28446" y="7495595"/>
            <a:ext cx="3243380" cy="3243379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existing encrypted data processing systems fail to meet…"/>
          <p:cNvSpPr txBox="1"/>
          <p:nvPr/>
        </p:nvSpPr>
        <p:spPr>
          <a:xfrm>
            <a:off x="5392811" y="11446190"/>
            <a:ext cx="13598377" cy="129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ts val="6200"/>
              </a:lnSpc>
              <a:defRPr b="0" sz="4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existing encrypted data processing systems </a:t>
            </a:r>
            <a:r>
              <a:rPr>
                <a:solidFill>
                  <a:srgbClr val="FF2600"/>
                </a:solidFill>
              </a:rPr>
              <a:t>fail to meet</a:t>
            </a:r>
            <a:r>
              <a:t> </a:t>
            </a:r>
          </a:p>
          <a:p>
            <a:pPr algn="l" defTabSz="457200">
              <a:lnSpc>
                <a:spcPts val="6200"/>
              </a:lnSpc>
              <a:defRPr b="0" sz="4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performance and security </a:t>
            </a:r>
            <a:r>
              <a:rPr>
                <a:solidFill>
                  <a:srgbClr val="FF2600"/>
                </a:solidFill>
              </a:rPr>
              <a:t>requirements of time series data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quirem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Requirements</a:t>
            </a:r>
          </a:p>
        </p:txBody>
      </p:sp>
      <p:sp>
        <p:nvSpPr>
          <p:cNvPr id="151" name="Scalability and interactivity…"/>
          <p:cNvSpPr txBox="1"/>
          <p:nvPr>
            <p:ph type="body" idx="1"/>
          </p:nvPr>
        </p:nvSpPr>
        <p:spPr>
          <a:xfrm>
            <a:off x="701224" y="2604816"/>
            <a:ext cx="15623449" cy="10284368"/>
          </a:xfrm>
          <a:prstGeom prst="rect">
            <a:avLst/>
          </a:prstGeom>
        </p:spPr>
        <p:txBody>
          <a:bodyPr/>
          <a:lstStyle/>
          <a:p>
            <a:pPr/>
            <a:r>
              <a:t>Scalability and interactivity</a:t>
            </a:r>
          </a:p>
          <a:p>
            <a:pPr lvl="1"/>
            <a:r>
              <a:t>High throughput writes </a:t>
            </a:r>
          </a:p>
          <a:p>
            <a:pPr lvl="1"/>
            <a:r>
              <a:t>Large volumes of data</a:t>
            </a:r>
          </a:p>
          <a:p>
            <a:pPr lvl="1"/>
            <a:r>
              <a:t>Low-Latency interactive queries</a:t>
            </a:r>
          </a:p>
          <a:p>
            <a:pPr/>
          </a:p>
          <a:p>
            <a:pPr/>
            <a:r>
              <a:t>Overhead of the crypto primitives in encrypted data processing needs to be low</a:t>
            </a:r>
          </a:p>
        </p:txBody>
      </p:sp>
      <p:sp>
        <p:nvSpPr>
          <p:cNvPr id="152" name="Slide Number"/>
          <p:cNvSpPr txBox="1"/>
          <p:nvPr>
            <p:ph type="sldNum" sz="quarter" idx="2"/>
          </p:nvPr>
        </p:nvSpPr>
        <p:spPr>
          <a:xfrm>
            <a:off x="22995504" y="12890266"/>
            <a:ext cx="283770" cy="4610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5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14938" y="2324174"/>
            <a:ext cx="8002189" cy="99842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quirements (cont.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Requirements (cont.)</a:t>
            </a:r>
          </a:p>
        </p:txBody>
      </p:sp>
      <p:sp>
        <p:nvSpPr>
          <p:cNvPr id="156" name="Selective Data Shar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Selective Data Sharing</a:t>
            </a:r>
          </a:p>
          <a:p>
            <a:pPr lvl="1"/>
            <a:r>
              <a:t>share only aggregated statistics about the data</a:t>
            </a:r>
          </a:p>
          <a:p>
            <a:pPr lvl="1"/>
            <a:r>
              <a:t>limit the granularity and the time interval</a:t>
            </a:r>
          </a:p>
        </p:txBody>
      </p:sp>
      <p:sp>
        <p:nvSpPr>
          <p:cNvPr id="157" name="Slide Number"/>
          <p:cNvSpPr txBox="1"/>
          <p:nvPr>
            <p:ph type="sldNum" sz="quarter" idx="2"/>
          </p:nvPr>
        </p:nvSpPr>
        <p:spPr>
          <a:xfrm>
            <a:off x="23513878" y="13426632"/>
            <a:ext cx="283770" cy="46105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5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6142" y="6700850"/>
            <a:ext cx="7182013" cy="37910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41988" y="6293573"/>
            <a:ext cx="4984780" cy="39795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0" t="0" r="12731" b="0"/>
          <a:stretch>
            <a:fillRect/>
          </a:stretch>
        </p:blipFill>
        <p:spPr>
          <a:xfrm>
            <a:off x="17460599" y="4856746"/>
            <a:ext cx="2578686" cy="6853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" descr="Image"/>
          <p:cNvPicPr>
            <a:picLocks noChangeAspect="1"/>
          </p:cNvPicPr>
          <p:nvPr/>
        </p:nvPicPr>
        <p:blipFill>
          <a:blip r:embed="rId5">
            <a:extLst/>
          </a:blip>
          <a:srcRect l="0" t="0" r="89138" b="0"/>
          <a:stretch>
            <a:fillRect/>
          </a:stretch>
        </p:blipFill>
        <p:spPr>
          <a:xfrm>
            <a:off x="586352" y="6423068"/>
            <a:ext cx="1683117" cy="43464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woman.png" descr="woman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970805" y="6974600"/>
            <a:ext cx="3243379" cy="32433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medical-insurance.png" descr="medical-insuranc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0621523" y="4639741"/>
            <a:ext cx="1955094" cy="1955094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Insurance"/>
          <p:cNvSpPr txBox="1"/>
          <p:nvPr/>
        </p:nvSpPr>
        <p:spPr>
          <a:xfrm>
            <a:off x="20462470" y="6509945"/>
            <a:ext cx="2273199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Insurance</a:t>
            </a:r>
          </a:p>
        </p:txBody>
      </p:sp>
      <p:sp>
        <p:nvSpPr>
          <p:cNvPr id="165" name="Policy (    )"/>
          <p:cNvSpPr txBox="1"/>
          <p:nvPr/>
        </p:nvSpPr>
        <p:spPr>
          <a:xfrm>
            <a:off x="17579644" y="5854570"/>
            <a:ext cx="2340408" cy="6471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Policy (    )</a:t>
            </a:r>
          </a:p>
        </p:txBody>
      </p:sp>
      <p:sp>
        <p:nvSpPr>
          <p:cNvPr id="166" name="Policy (    )"/>
          <p:cNvSpPr txBox="1"/>
          <p:nvPr/>
        </p:nvSpPr>
        <p:spPr>
          <a:xfrm>
            <a:off x="17579644" y="7783459"/>
            <a:ext cx="2340408" cy="6471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Policy (    )</a:t>
            </a:r>
          </a:p>
        </p:txBody>
      </p:sp>
      <p:sp>
        <p:nvSpPr>
          <p:cNvPr id="167" name="Policy (    )"/>
          <p:cNvSpPr txBox="1"/>
          <p:nvPr/>
        </p:nvSpPr>
        <p:spPr>
          <a:xfrm>
            <a:off x="17579644" y="9585347"/>
            <a:ext cx="2340408" cy="6471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Policy (    )</a:t>
            </a:r>
          </a:p>
        </p:txBody>
      </p:sp>
      <p:sp>
        <p:nvSpPr>
          <p:cNvPr id="168" name="Time"/>
          <p:cNvSpPr txBox="1"/>
          <p:nvPr/>
        </p:nvSpPr>
        <p:spPr>
          <a:xfrm>
            <a:off x="8488169" y="9782551"/>
            <a:ext cx="1188263" cy="6471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Time</a:t>
            </a:r>
          </a:p>
        </p:txBody>
      </p:sp>
      <p:sp>
        <p:nvSpPr>
          <p:cNvPr id="169" name="Daily"/>
          <p:cNvSpPr txBox="1"/>
          <p:nvPr/>
        </p:nvSpPr>
        <p:spPr>
          <a:xfrm>
            <a:off x="5209708" y="7299888"/>
            <a:ext cx="1009651" cy="5604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Daily</a:t>
            </a:r>
          </a:p>
        </p:txBody>
      </p:sp>
      <p:sp>
        <p:nvSpPr>
          <p:cNvPr id="170" name="Minute"/>
          <p:cNvSpPr txBox="1"/>
          <p:nvPr/>
        </p:nvSpPr>
        <p:spPr>
          <a:xfrm>
            <a:off x="5033115" y="8003141"/>
            <a:ext cx="1362838" cy="5604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Minute</a:t>
            </a:r>
          </a:p>
        </p:txBody>
      </p:sp>
      <p:pic>
        <p:nvPicPr>
          <p:cNvPr id="171" name="doctor.png" descr="doctor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0621523" y="7305818"/>
            <a:ext cx="1955094" cy="19550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trainer.png" descr="trainer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0621523" y="10440683"/>
            <a:ext cx="1955094" cy="1955094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Doctor"/>
          <p:cNvSpPr txBox="1"/>
          <p:nvPr/>
        </p:nvSpPr>
        <p:spPr>
          <a:xfrm>
            <a:off x="20792568" y="9409648"/>
            <a:ext cx="1613003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Doctor</a:t>
            </a:r>
          </a:p>
        </p:txBody>
      </p:sp>
      <p:sp>
        <p:nvSpPr>
          <p:cNvPr id="174" name="Trainer"/>
          <p:cNvSpPr txBox="1"/>
          <p:nvPr/>
        </p:nvSpPr>
        <p:spPr>
          <a:xfrm>
            <a:off x="20788454" y="12410951"/>
            <a:ext cx="1621232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Trainer</a:t>
            </a:r>
          </a:p>
        </p:txBody>
      </p:sp>
      <p:sp>
        <p:nvSpPr>
          <p:cNvPr id="175" name="How to enable users to selectively share their encrypted data?  → Enforce access control semantics cryptographically"/>
          <p:cNvSpPr txBox="1"/>
          <p:nvPr/>
        </p:nvSpPr>
        <p:spPr>
          <a:xfrm>
            <a:off x="5112970" y="11673196"/>
            <a:ext cx="15194807" cy="130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How to enable users to </a:t>
            </a:r>
            <a:r>
              <a:rPr>
                <a:solidFill>
                  <a:srgbClr val="0096FF"/>
                </a:solidFill>
              </a:rPr>
              <a:t>selectively share</a:t>
            </a:r>
            <a:r>
              <a:t> their encrypted data? </a:t>
            </a:r>
            <a:br/>
            <a:r>
              <a:t>→ </a:t>
            </a:r>
            <a:r>
              <a:rPr>
                <a:solidFill>
                  <a:srgbClr val="FF2600"/>
                </a:solidFill>
              </a:rPr>
              <a:t>Enforce access control</a:t>
            </a:r>
            <a:r>
              <a:t> semantics </a:t>
            </a:r>
            <a:r>
              <a:rPr>
                <a:solidFill>
                  <a:srgbClr val="0096FF"/>
                </a:solidFill>
              </a:rPr>
              <a:t>cryptographically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meCryp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TimeCrypt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meCryp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TimeCrypt</a:t>
            </a:r>
          </a:p>
        </p:txBody>
      </p:sp>
      <p:sp>
        <p:nvSpPr>
          <p:cNvPr id="180" name="A system that augments time series databases with efficient encrypted data process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system that </a:t>
            </a:r>
            <a:r>
              <a:rPr>
                <a:solidFill>
                  <a:srgbClr val="0096FF"/>
                </a:solidFill>
              </a:rPr>
              <a:t>augments time series databases</a:t>
            </a:r>
            <a:r>
              <a:t> with </a:t>
            </a:r>
            <a:r>
              <a:rPr>
                <a:solidFill>
                  <a:srgbClr val="0096FF"/>
                </a:solidFill>
              </a:rPr>
              <a:t>efficient encrypted data processing</a:t>
            </a:r>
          </a:p>
          <a:p>
            <a:pPr lvl="1"/>
            <a:r>
              <a:t>Processes encrypted data using homomorphic encryption → </a:t>
            </a:r>
            <a:r>
              <a:rPr>
                <a:solidFill>
                  <a:srgbClr val="0096FF"/>
                </a:solidFill>
              </a:rPr>
              <a:t>confidentiality</a:t>
            </a:r>
          </a:p>
          <a:p>
            <a:pPr lvl="1"/>
            <a:r>
              <a:t>Provides cryptographic means to restrict the query scope based on policies of data owners → </a:t>
            </a:r>
            <a:r>
              <a:rPr>
                <a:solidFill>
                  <a:srgbClr val="0096FF"/>
                </a:solidFill>
              </a:rPr>
              <a:t>access control</a:t>
            </a:r>
          </a:p>
          <a:p>
            <a:pPr lvl="1"/>
            <a:r>
              <a:t>Provides verifiable computations over ciphertexts → </a:t>
            </a:r>
            <a:r>
              <a:rPr>
                <a:solidFill>
                  <a:srgbClr val="0096FF"/>
                </a:solidFill>
              </a:rPr>
              <a:t>integrity</a:t>
            </a:r>
          </a:p>
          <a:p>
            <a:pPr/>
          </a:p>
          <a:p>
            <a:pPr/>
            <a:r>
              <a:t>TimeCrypt supports above functionalities without</a:t>
            </a:r>
          </a:p>
          <a:p>
            <a:pPr lvl="1"/>
            <a:r>
              <a:t>introducing ciphertext expansion or data redundancy</a:t>
            </a:r>
          </a:p>
          <a:p>
            <a:pPr lvl="1"/>
            <a:r>
              <a:t>introducing any noticeable delays</a:t>
            </a:r>
          </a:p>
        </p:txBody>
      </p:sp>
      <p:sp>
        <p:nvSpPr>
          <p:cNvPr id="181" name="Slide Number"/>
          <p:cNvSpPr txBox="1"/>
          <p:nvPr>
            <p:ph type="sldNum" sz="quarter" idx="2"/>
          </p:nvPr>
        </p:nvSpPr>
        <p:spPr>
          <a:xfrm>
            <a:off x="22995504" y="12890266"/>
            <a:ext cx="283770" cy="4610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