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40"/>
  </p:normalViewPr>
  <p:slideViewPr>
    <p:cSldViewPr snapToGrid="0" snapToObjects="1">
      <p:cViewPr varScale="1">
        <p:scale>
          <a:sx n="38" d="100"/>
          <a:sy n="38" d="100"/>
        </p:scale>
        <p:origin x="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8" name="Shape 6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6" name="Shape 7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Shape 7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9" name="Shape 7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8" name="Shape 7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6" name="Shape 7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5" name="Shape 7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5" name="Shape 7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3" name="Shape 7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2" name="Shape 8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2" name="Shape 8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2" name="Shape 8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4" name="Shape 8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0" name="Shape 8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7" name="Shape 8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4" name="Shape 8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5" name="Shape 8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6" name="Shape 8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4" name="Shape 8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2" name="Shape 9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0" name="Shape 9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6" name="Shape 9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2" name="Shape 9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8" name="Shape 9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4" name="Shape 9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0" name="Shape 9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6" name="Shape 9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8" name="Shape 9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1" name="Shape 10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2" name="Shape 10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4" name="Shape 10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6" name="Shape 10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9" name="Shape 10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6" name="Shape 1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9" name="Shape 1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2" name="Shape 1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2" name="Shape 12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8" name="Shape 1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4" name="Shape 1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0" name="Shape 1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6" name="Shape 1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2" name="Shape 1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9" name="Shape 1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5" name="Shape 1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3" name="Shape 1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0" name="Shape 1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Shape 13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8" name="Shape 1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5" name="Shape 1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2" name="Shape 1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0" name="Shape 1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9" name="Shape 1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8" name="Shape 1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Shape 13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7" name="Shape 13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4" name="Shape 1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Shape 13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1" name="Shape 1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Shape 13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3" name="Shape 13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9" name="Shape 13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Shape 13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3" name="Shape 13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8" name="Shape 14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Shape 14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9" name="Shape 14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Shape 14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0" name="Shape 14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1" name="Shape 14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4" name="Shape 15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2" name="Shape 6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Shape 15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5" name="Shape 15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8" name="Shape 15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Shape 20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3" name="Shape 20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1" name="Shape 6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>
            <a:lvl1pPr>
              <a:spcBef>
                <a:spcPts val="4500"/>
              </a:spcBef>
            </a:lvl1pPr>
            <a:lvl2pPr>
              <a:spcBef>
                <a:spcPts val="4500"/>
              </a:spcBef>
              <a:defRPr sz="4800"/>
            </a:lvl2pPr>
            <a:lvl3pPr>
              <a:spcBef>
                <a:spcPts val="4500"/>
              </a:spcBef>
              <a:defRPr sz="4800"/>
            </a:lvl3pPr>
            <a:lvl4pPr>
              <a:spcBef>
                <a:spcPts val="4500"/>
              </a:spcBef>
              <a:defRPr sz="4800"/>
            </a:lvl4pPr>
            <a:lvl5pPr>
              <a:spcBef>
                <a:spcPts val="4500"/>
              </a:spcBef>
              <a:defRPr sz="480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>
              <a:spcBef>
                <a:spcPts val="4500"/>
              </a:spcBef>
            </a:lvl1pPr>
            <a:lvl2pPr>
              <a:spcBef>
                <a:spcPts val="4500"/>
              </a:spcBef>
              <a:defRPr sz="4800"/>
            </a:lvl2pPr>
            <a:lvl3pPr>
              <a:spcBef>
                <a:spcPts val="4500"/>
              </a:spcBef>
              <a:defRPr sz="4800"/>
            </a:lvl3pPr>
            <a:lvl4pPr>
              <a:spcBef>
                <a:spcPts val="4500"/>
              </a:spcBef>
              <a:defRPr sz="4800"/>
            </a:lvl4pPr>
            <a:lvl5pPr>
              <a:spcBef>
                <a:spcPts val="4500"/>
              </a:spcBef>
              <a:defRPr sz="480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65772"/>
            <a:ext cx="21971000" cy="205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101525"/>
            <a:ext cx="21971000" cy="982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8141" y="13035088"/>
            <a:ext cx="537973" cy="548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/ 73"/>
          <p:cNvSpPr txBox="1"/>
          <p:nvPr/>
        </p:nvSpPr>
        <p:spPr>
          <a:xfrm>
            <a:off x="23080043" y="13035088"/>
            <a:ext cx="77076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000000"/>
                </a:solidFill>
              </a:defRPr>
            </a:lvl1pPr>
          </a:lstStyle>
          <a:p>
            <a:r>
              <a:t>/ 73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latinLnBrk="0">
        <a:lnSpc>
          <a:spcPct val="90000"/>
        </a:lnSpc>
        <a:spcBef>
          <a:spcPts val="30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hkang 2024-05-0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r>
              <a:t>mhkang 2024-05-01</a:t>
            </a:r>
          </a:p>
        </p:txBody>
      </p:sp>
      <p:sp>
        <p:nvSpPr>
          <p:cNvPr id="152" name="dRR: A Decentralized, Scalable, and Auditable Architecture for RPKI Repositor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z="11252" spc="-225"/>
            </a:lvl1pPr>
          </a:lstStyle>
          <a:p>
            <a:r>
              <a:t>dRR: A Decentralized, Scalable, and Auditable Architecture for RPKI Repository </a:t>
            </a:r>
            <a:endParaRPr sz="1164" spc="-23"/>
          </a:p>
        </p:txBody>
      </p:sp>
      <p:sp>
        <p:nvSpPr>
          <p:cNvPr id="153" name="NDSS ’24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92479">
              <a:defRPr sz="3455"/>
            </a:pPr>
            <a:r>
              <a:t>NDSS ’24</a:t>
            </a:r>
          </a:p>
          <a:p>
            <a:pPr defTabSz="792479">
              <a:defRPr sz="3455"/>
            </a:pPr>
            <a:r>
              <a:t>Yingying Su</a:t>
            </a:r>
            <a:r>
              <a:rPr baseline="14467"/>
              <a:t>∗</a:t>
            </a:r>
            <a:r>
              <a:rPr baseline="46467"/>
              <a:t>‡</a:t>
            </a:r>
            <a:r>
              <a:t>, Dan Li</a:t>
            </a:r>
            <a:r>
              <a:rPr baseline="14467"/>
              <a:t>∗</a:t>
            </a:r>
            <a:r>
              <a:rPr baseline="46467"/>
              <a:t>†</a:t>
            </a:r>
            <a:r>
              <a:t>, Li Chen</a:t>
            </a:r>
            <a:r>
              <a:rPr baseline="46467"/>
              <a:t>†</a:t>
            </a:r>
            <a:r>
              <a:t>, Qi Li</a:t>
            </a:r>
            <a:r>
              <a:rPr baseline="14467"/>
              <a:t>∗</a:t>
            </a:r>
            <a:r>
              <a:rPr baseline="46467"/>
              <a:t>†</a:t>
            </a:r>
            <a:r>
              <a:t>, and Sitong Ling</a:t>
            </a:r>
            <a:r>
              <a:rPr baseline="14467"/>
              <a:t>∗</a:t>
            </a:r>
            <a:r>
              <a:t/>
            </a:r>
            <a:br/>
            <a:r>
              <a:rPr baseline="14467"/>
              <a:t>∗</a:t>
            </a:r>
            <a:r>
              <a:t>Tsinghua University, </a:t>
            </a:r>
            <a:r>
              <a:rPr baseline="46467"/>
              <a:t>†</a:t>
            </a:r>
            <a:r>
              <a:t>Zhongguancun Laboratory, </a:t>
            </a:r>
            <a:r>
              <a:rPr baseline="46467"/>
              <a:t>‡</a:t>
            </a:r>
            <a:r>
              <a:t>BNRist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Example of RPKI hierarchica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RPKI hierarchical structure</a:t>
            </a:r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6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901" y="4380910"/>
            <a:ext cx="12366198" cy="7268912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Rectangle"/>
          <p:cNvSpPr/>
          <p:nvPr/>
        </p:nvSpPr>
        <p:spPr>
          <a:xfrm>
            <a:off x="16813203" y="6887409"/>
            <a:ext cx="770764" cy="1220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67" name="Publication Point  of Indonesia"/>
          <p:cNvSpPr txBox="1"/>
          <p:nvPr/>
        </p:nvSpPr>
        <p:spPr>
          <a:xfrm>
            <a:off x="13719466" y="3424340"/>
            <a:ext cx="3948380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0000"/>
                </a:solidFill>
              </a:defRPr>
            </a:pPr>
            <a:r>
              <a:t>Publication Point </a:t>
            </a:r>
            <a:br/>
            <a:r>
              <a:t>of Indonesia</a:t>
            </a:r>
          </a:p>
        </p:txBody>
      </p:sp>
      <p:sp>
        <p:nvSpPr>
          <p:cNvPr id="668" name="Rectangle"/>
          <p:cNvSpPr/>
          <p:nvPr/>
        </p:nvSpPr>
        <p:spPr>
          <a:xfrm>
            <a:off x="13441391" y="8975011"/>
            <a:ext cx="3290599" cy="836106"/>
          </a:xfrm>
          <a:prstGeom prst="rect">
            <a:avLst/>
          </a:prstGeom>
          <a:solidFill>
            <a:srgbClr val="FF26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69" name="Rectangle"/>
          <p:cNvSpPr/>
          <p:nvPr/>
        </p:nvSpPr>
        <p:spPr>
          <a:xfrm>
            <a:off x="6905884" y="8682844"/>
            <a:ext cx="3290599" cy="480931"/>
          </a:xfrm>
          <a:prstGeom prst="rect">
            <a:avLst/>
          </a:prstGeom>
          <a:solidFill>
            <a:srgbClr val="FF26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The RP reconstructs C4′ and verify 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RP reconstructs C</a:t>
            </a:r>
            <a:r>
              <a:rPr baseline="-5999"/>
              <a:t>4</a:t>
            </a:r>
            <a:r>
              <a:t>′ and verify it</a:t>
            </a:r>
          </a:p>
        </p:txBody>
      </p:sp>
      <p:sp>
        <p:nvSpPr>
          <p:cNvPr id="1895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8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100</a:t>
            </a:fld>
            <a:endParaRPr/>
          </a:p>
        </p:txBody>
      </p:sp>
      <p:pic>
        <p:nvPicPr>
          <p:cNvPr id="189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5294" r="30381" b="56710"/>
          <a:stretch>
            <a:fillRect/>
          </a:stretch>
        </p:blipFill>
        <p:spPr>
          <a:xfrm>
            <a:off x="1823115" y="6402427"/>
            <a:ext cx="20395092" cy="3435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98" name="Rectangle"/>
          <p:cNvSpPr/>
          <p:nvPr/>
        </p:nvSpPr>
        <p:spPr>
          <a:xfrm>
            <a:off x="20757002" y="5655095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9" name="Rectangle"/>
          <p:cNvSpPr/>
          <p:nvPr/>
        </p:nvSpPr>
        <p:spPr>
          <a:xfrm>
            <a:off x="8298495" y="5951530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0" name="Rectangle"/>
          <p:cNvSpPr/>
          <p:nvPr/>
        </p:nvSpPr>
        <p:spPr>
          <a:xfrm>
            <a:off x="15118909" y="8246615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1" name="Rectangle"/>
          <p:cNvSpPr/>
          <p:nvPr/>
        </p:nvSpPr>
        <p:spPr>
          <a:xfrm>
            <a:off x="9137714" y="9793584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2" name="Rectangle"/>
          <p:cNvSpPr/>
          <p:nvPr/>
        </p:nvSpPr>
        <p:spPr>
          <a:xfrm>
            <a:off x="16261909" y="8134507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3" name="Rectangle"/>
          <p:cNvSpPr/>
          <p:nvPr/>
        </p:nvSpPr>
        <p:spPr>
          <a:xfrm>
            <a:off x="16488609" y="8083473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4" name="Rectangle"/>
          <p:cNvSpPr/>
          <p:nvPr/>
        </p:nvSpPr>
        <p:spPr>
          <a:xfrm>
            <a:off x="18321146" y="8983140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5" name="Rectangle"/>
          <p:cNvSpPr/>
          <p:nvPr/>
        </p:nvSpPr>
        <p:spPr>
          <a:xfrm rot="20054507">
            <a:off x="18060416" y="8911559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6" name="Rectangle"/>
          <p:cNvSpPr/>
          <p:nvPr/>
        </p:nvSpPr>
        <p:spPr>
          <a:xfrm>
            <a:off x="19608928" y="9669168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09" name="Group"/>
          <p:cNvGrpSpPr/>
          <p:nvPr/>
        </p:nvGrpSpPr>
        <p:grpSpPr>
          <a:xfrm>
            <a:off x="10927358" y="6450377"/>
            <a:ext cx="1814419" cy="1484571"/>
            <a:chOff x="0" y="77985"/>
            <a:chExt cx="1814417" cy="1484569"/>
          </a:xfrm>
        </p:grpSpPr>
        <p:sp>
          <p:nvSpPr>
            <p:cNvPr id="1907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08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sp>
        <p:nvSpPr>
          <p:cNvPr id="1910" name="Rectangle"/>
          <p:cNvSpPr/>
          <p:nvPr/>
        </p:nvSpPr>
        <p:spPr>
          <a:xfrm>
            <a:off x="11978052" y="8603925"/>
            <a:ext cx="4907955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1" name="Rectangle"/>
          <p:cNvSpPr/>
          <p:nvPr/>
        </p:nvSpPr>
        <p:spPr>
          <a:xfrm>
            <a:off x="1738910" y="8603925"/>
            <a:ext cx="5753358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2" name="′"/>
          <p:cNvSpPr txBox="1"/>
          <p:nvPr/>
        </p:nvSpPr>
        <p:spPr>
          <a:xfrm>
            <a:off x="10834004" y="6260731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13" name="′"/>
          <p:cNvSpPr txBox="1"/>
          <p:nvPr/>
        </p:nvSpPr>
        <p:spPr>
          <a:xfrm>
            <a:off x="6593309" y="7105641"/>
            <a:ext cx="92689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14" name="′"/>
          <p:cNvSpPr txBox="1"/>
          <p:nvPr/>
        </p:nvSpPr>
        <p:spPr>
          <a:xfrm>
            <a:off x="8590381" y="7953323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15" name="′"/>
          <p:cNvSpPr txBox="1"/>
          <p:nvPr/>
        </p:nvSpPr>
        <p:spPr>
          <a:xfrm>
            <a:off x="15617114" y="7105641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16" name="′"/>
          <p:cNvSpPr txBox="1"/>
          <p:nvPr/>
        </p:nvSpPr>
        <p:spPr>
          <a:xfrm>
            <a:off x="18156601" y="7953323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The RP reconstructs C4′ and verify 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RP reconstructs C</a:t>
            </a:r>
            <a:r>
              <a:rPr baseline="-5999"/>
              <a:t>4</a:t>
            </a:r>
            <a:r>
              <a:t>′ and verify it</a:t>
            </a:r>
          </a:p>
        </p:txBody>
      </p:sp>
      <p:sp>
        <p:nvSpPr>
          <p:cNvPr id="1919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9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101</a:t>
            </a:fld>
            <a:endParaRPr/>
          </a:p>
        </p:txBody>
      </p:sp>
      <p:pic>
        <p:nvPicPr>
          <p:cNvPr id="192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5294" r="30381" b="56710"/>
          <a:stretch>
            <a:fillRect/>
          </a:stretch>
        </p:blipFill>
        <p:spPr>
          <a:xfrm>
            <a:off x="1823115" y="6402427"/>
            <a:ext cx="20395092" cy="3435461"/>
          </a:xfrm>
          <a:prstGeom prst="rect">
            <a:avLst/>
          </a:prstGeom>
          <a:ln w="12700">
            <a:miter lim="400000"/>
          </a:ln>
        </p:spPr>
      </p:pic>
      <p:sp>
        <p:nvSpPr>
          <p:cNvPr id="1922" name="Rectangle"/>
          <p:cNvSpPr/>
          <p:nvPr/>
        </p:nvSpPr>
        <p:spPr>
          <a:xfrm>
            <a:off x="20757002" y="5655095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3" name="Rectangle"/>
          <p:cNvSpPr/>
          <p:nvPr/>
        </p:nvSpPr>
        <p:spPr>
          <a:xfrm>
            <a:off x="8298495" y="5951530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4" name="Rectangle"/>
          <p:cNvSpPr/>
          <p:nvPr/>
        </p:nvSpPr>
        <p:spPr>
          <a:xfrm>
            <a:off x="15118909" y="8246615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5" name="Rectangle"/>
          <p:cNvSpPr/>
          <p:nvPr/>
        </p:nvSpPr>
        <p:spPr>
          <a:xfrm>
            <a:off x="9137714" y="9793584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6" name="Rectangle"/>
          <p:cNvSpPr/>
          <p:nvPr/>
        </p:nvSpPr>
        <p:spPr>
          <a:xfrm>
            <a:off x="16261909" y="8134507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7" name="Rectangle"/>
          <p:cNvSpPr/>
          <p:nvPr/>
        </p:nvSpPr>
        <p:spPr>
          <a:xfrm>
            <a:off x="16488609" y="8083473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8" name="Rectangle"/>
          <p:cNvSpPr/>
          <p:nvPr/>
        </p:nvSpPr>
        <p:spPr>
          <a:xfrm>
            <a:off x="18321146" y="8983140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9" name="Rectangle"/>
          <p:cNvSpPr/>
          <p:nvPr/>
        </p:nvSpPr>
        <p:spPr>
          <a:xfrm rot="20054507">
            <a:off x="18060416" y="8911559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0" name="Rectangle"/>
          <p:cNvSpPr/>
          <p:nvPr/>
        </p:nvSpPr>
        <p:spPr>
          <a:xfrm>
            <a:off x="19608928" y="9669168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33" name="Group"/>
          <p:cNvGrpSpPr/>
          <p:nvPr/>
        </p:nvGrpSpPr>
        <p:grpSpPr>
          <a:xfrm>
            <a:off x="10927358" y="6450377"/>
            <a:ext cx="1814419" cy="1484571"/>
            <a:chOff x="0" y="77985"/>
            <a:chExt cx="1814417" cy="1484569"/>
          </a:xfrm>
        </p:grpSpPr>
        <p:sp>
          <p:nvSpPr>
            <p:cNvPr id="1931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32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sp>
        <p:nvSpPr>
          <p:cNvPr id="1934" name="Rectangle"/>
          <p:cNvSpPr/>
          <p:nvPr/>
        </p:nvSpPr>
        <p:spPr>
          <a:xfrm>
            <a:off x="11978052" y="8603925"/>
            <a:ext cx="4907955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5" name="Rectangle"/>
          <p:cNvSpPr/>
          <p:nvPr/>
        </p:nvSpPr>
        <p:spPr>
          <a:xfrm>
            <a:off x="1738910" y="8603925"/>
            <a:ext cx="5753358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6" name="′"/>
          <p:cNvSpPr txBox="1"/>
          <p:nvPr/>
        </p:nvSpPr>
        <p:spPr>
          <a:xfrm>
            <a:off x="10834004" y="6260731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37" name="′"/>
          <p:cNvSpPr txBox="1"/>
          <p:nvPr/>
        </p:nvSpPr>
        <p:spPr>
          <a:xfrm>
            <a:off x="6593309" y="7105641"/>
            <a:ext cx="92689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38" name="′"/>
          <p:cNvSpPr txBox="1"/>
          <p:nvPr/>
        </p:nvSpPr>
        <p:spPr>
          <a:xfrm>
            <a:off x="8590381" y="7953323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39" name="′"/>
          <p:cNvSpPr txBox="1"/>
          <p:nvPr/>
        </p:nvSpPr>
        <p:spPr>
          <a:xfrm>
            <a:off x="15617114" y="7105641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40" name="′"/>
          <p:cNvSpPr txBox="1"/>
          <p:nvPr/>
        </p:nvSpPr>
        <p:spPr>
          <a:xfrm>
            <a:off x="18156601" y="7953323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pic>
        <p:nvPicPr>
          <p:cNvPr id="19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63" y="8631808"/>
            <a:ext cx="12582575" cy="44553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942" name="Commitment Update File"/>
          <p:cNvSpPr txBox="1"/>
          <p:nvPr/>
        </p:nvSpPr>
        <p:spPr>
          <a:xfrm>
            <a:off x="1259639" y="7935429"/>
            <a:ext cx="5555439" cy="647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t>Commitment Update File</a:t>
            </a:r>
          </a:p>
        </p:txBody>
      </p:sp>
      <p:sp>
        <p:nvSpPr>
          <p:cNvPr id="1943" name="Double Arrow"/>
          <p:cNvSpPr/>
          <p:nvPr/>
        </p:nvSpPr>
        <p:spPr>
          <a:xfrm rot="18831339">
            <a:off x="6483042" y="8093864"/>
            <a:ext cx="5141575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The RP Verify that C3 can be deduced from C4′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RP Verify that </a:t>
            </a:r>
            <a:r>
              <a:rPr i="1"/>
              <a:t>C</a:t>
            </a:r>
            <a:r>
              <a:rPr i="1" baseline="-5999"/>
              <a:t>3</a:t>
            </a:r>
            <a:r>
              <a:rPr i="1"/>
              <a:t> </a:t>
            </a:r>
            <a:r>
              <a:t>can be deduced from C</a:t>
            </a:r>
            <a:r>
              <a:rPr baseline="-5999"/>
              <a:t>4</a:t>
            </a:r>
            <a:r>
              <a:t>′ </a:t>
            </a:r>
          </a:p>
        </p:txBody>
      </p:sp>
      <p:sp>
        <p:nvSpPr>
          <p:cNvPr id="1946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9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102</a:t>
            </a:fld>
            <a:endParaRPr/>
          </a:p>
        </p:txBody>
      </p:sp>
      <p:pic>
        <p:nvPicPr>
          <p:cNvPr id="194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5294" r="30381" b="56710"/>
          <a:stretch>
            <a:fillRect/>
          </a:stretch>
        </p:blipFill>
        <p:spPr>
          <a:xfrm>
            <a:off x="1823115" y="6402427"/>
            <a:ext cx="20395092" cy="3435461"/>
          </a:xfrm>
          <a:prstGeom prst="rect">
            <a:avLst/>
          </a:prstGeom>
          <a:ln w="12700">
            <a:miter lim="400000"/>
          </a:ln>
        </p:spPr>
      </p:pic>
      <p:sp>
        <p:nvSpPr>
          <p:cNvPr id="1949" name="Rectangle"/>
          <p:cNvSpPr/>
          <p:nvPr/>
        </p:nvSpPr>
        <p:spPr>
          <a:xfrm>
            <a:off x="20757002" y="5655095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0" name="Rectangle"/>
          <p:cNvSpPr/>
          <p:nvPr/>
        </p:nvSpPr>
        <p:spPr>
          <a:xfrm>
            <a:off x="8298495" y="5951530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1" name="Rectangle"/>
          <p:cNvSpPr/>
          <p:nvPr/>
        </p:nvSpPr>
        <p:spPr>
          <a:xfrm>
            <a:off x="15118909" y="8246615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2" name="Rectangle"/>
          <p:cNvSpPr/>
          <p:nvPr/>
        </p:nvSpPr>
        <p:spPr>
          <a:xfrm>
            <a:off x="9137714" y="9793584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3" name="Rectangle"/>
          <p:cNvSpPr/>
          <p:nvPr/>
        </p:nvSpPr>
        <p:spPr>
          <a:xfrm>
            <a:off x="16261909" y="8134507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4" name="Rectangle"/>
          <p:cNvSpPr/>
          <p:nvPr/>
        </p:nvSpPr>
        <p:spPr>
          <a:xfrm>
            <a:off x="16488609" y="8083473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5" name="Rectangle"/>
          <p:cNvSpPr/>
          <p:nvPr/>
        </p:nvSpPr>
        <p:spPr>
          <a:xfrm>
            <a:off x="18321146" y="8983140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6" name="Rectangle"/>
          <p:cNvSpPr/>
          <p:nvPr/>
        </p:nvSpPr>
        <p:spPr>
          <a:xfrm rot="20054507">
            <a:off x="18060416" y="8911559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7" name="Rectangle"/>
          <p:cNvSpPr/>
          <p:nvPr/>
        </p:nvSpPr>
        <p:spPr>
          <a:xfrm>
            <a:off x="19608928" y="9669168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60" name="Group"/>
          <p:cNvGrpSpPr/>
          <p:nvPr/>
        </p:nvGrpSpPr>
        <p:grpSpPr>
          <a:xfrm>
            <a:off x="10927358" y="6450377"/>
            <a:ext cx="1814419" cy="1484571"/>
            <a:chOff x="0" y="77985"/>
            <a:chExt cx="1814417" cy="1484569"/>
          </a:xfrm>
        </p:grpSpPr>
        <p:sp>
          <p:nvSpPr>
            <p:cNvPr id="1958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59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sp>
        <p:nvSpPr>
          <p:cNvPr id="1961" name="Rectangle"/>
          <p:cNvSpPr/>
          <p:nvPr/>
        </p:nvSpPr>
        <p:spPr>
          <a:xfrm>
            <a:off x="11978052" y="8603925"/>
            <a:ext cx="4907955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2" name="Rectangle"/>
          <p:cNvSpPr/>
          <p:nvPr/>
        </p:nvSpPr>
        <p:spPr>
          <a:xfrm>
            <a:off x="1738910" y="8603925"/>
            <a:ext cx="5753358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3" name="′"/>
          <p:cNvSpPr txBox="1"/>
          <p:nvPr/>
        </p:nvSpPr>
        <p:spPr>
          <a:xfrm>
            <a:off x="10834004" y="6260731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64" name="′"/>
          <p:cNvSpPr txBox="1"/>
          <p:nvPr/>
        </p:nvSpPr>
        <p:spPr>
          <a:xfrm>
            <a:off x="6593309" y="7105641"/>
            <a:ext cx="92689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65" name="′"/>
          <p:cNvSpPr txBox="1"/>
          <p:nvPr/>
        </p:nvSpPr>
        <p:spPr>
          <a:xfrm>
            <a:off x="8590381" y="7953323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66" name="′"/>
          <p:cNvSpPr txBox="1"/>
          <p:nvPr/>
        </p:nvSpPr>
        <p:spPr>
          <a:xfrm>
            <a:off x="15617114" y="7105641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67" name="′"/>
          <p:cNvSpPr txBox="1"/>
          <p:nvPr/>
        </p:nvSpPr>
        <p:spPr>
          <a:xfrm>
            <a:off x="18156601" y="7953323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The RP Verify that C3 can be deduced from C4′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RP Verify that </a:t>
            </a:r>
            <a:r>
              <a:rPr i="1"/>
              <a:t>C</a:t>
            </a:r>
            <a:r>
              <a:rPr i="1" baseline="-5999"/>
              <a:t>3</a:t>
            </a:r>
            <a:r>
              <a:rPr i="1"/>
              <a:t> </a:t>
            </a:r>
            <a:r>
              <a:t>can be deduced from C</a:t>
            </a:r>
            <a:r>
              <a:rPr baseline="-5999"/>
              <a:t>4</a:t>
            </a:r>
            <a:r>
              <a:t>′ </a:t>
            </a:r>
          </a:p>
          <a:p>
            <a:pPr lvl="1"/>
            <a:r>
              <a:t>by replacing h</a:t>
            </a:r>
            <a:r>
              <a:rPr baseline="-5999"/>
              <a:t>22</a:t>
            </a:r>
            <a:r>
              <a:t> with h</a:t>
            </a:r>
            <a:r>
              <a:rPr baseline="-5999"/>
              <a:t>22_old</a:t>
            </a:r>
            <a:r>
              <a:t> and delete h</a:t>
            </a:r>
            <a:r>
              <a:rPr baseline="-5999"/>
              <a:t>41</a:t>
            </a:r>
            <a:r>
              <a:t> and h</a:t>
            </a:r>
            <a:r>
              <a:rPr baseline="-5999"/>
              <a:t>42</a:t>
            </a:r>
            <a:r>
              <a:t> </a:t>
            </a:r>
          </a:p>
        </p:txBody>
      </p:sp>
      <p:sp>
        <p:nvSpPr>
          <p:cNvPr id="1970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9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103</a:t>
            </a:fld>
            <a:endParaRPr/>
          </a:p>
        </p:txBody>
      </p:sp>
      <p:pic>
        <p:nvPicPr>
          <p:cNvPr id="197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5294" r="30381" b="56710"/>
          <a:stretch>
            <a:fillRect/>
          </a:stretch>
        </p:blipFill>
        <p:spPr>
          <a:xfrm>
            <a:off x="1823115" y="6402427"/>
            <a:ext cx="20395092" cy="3435461"/>
          </a:xfrm>
          <a:prstGeom prst="rect">
            <a:avLst/>
          </a:prstGeom>
          <a:ln w="12700">
            <a:miter lim="400000"/>
          </a:ln>
        </p:spPr>
      </p:pic>
      <p:sp>
        <p:nvSpPr>
          <p:cNvPr id="1973" name="Rectangle"/>
          <p:cNvSpPr/>
          <p:nvPr/>
        </p:nvSpPr>
        <p:spPr>
          <a:xfrm>
            <a:off x="20757002" y="5655095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4" name="Rectangle"/>
          <p:cNvSpPr/>
          <p:nvPr/>
        </p:nvSpPr>
        <p:spPr>
          <a:xfrm>
            <a:off x="8298495" y="5951530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5" name="Rectangle"/>
          <p:cNvSpPr/>
          <p:nvPr/>
        </p:nvSpPr>
        <p:spPr>
          <a:xfrm>
            <a:off x="15118909" y="8246615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6" name="Rectangle"/>
          <p:cNvSpPr/>
          <p:nvPr/>
        </p:nvSpPr>
        <p:spPr>
          <a:xfrm>
            <a:off x="16261909" y="8134507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7" name="Rectangle"/>
          <p:cNvSpPr/>
          <p:nvPr/>
        </p:nvSpPr>
        <p:spPr>
          <a:xfrm>
            <a:off x="16488609" y="8083473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8" name="Rectangle"/>
          <p:cNvSpPr/>
          <p:nvPr/>
        </p:nvSpPr>
        <p:spPr>
          <a:xfrm>
            <a:off x="18321146" y="8983140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9" name="Rectangle"/>
          <p:cNvSpPr/>
          <p:nvPr/>
        </p:nvSpPr>
        <p:spPr>
          <a:xfrm rot="20054507">
            <a:off x="18060416" y="8911559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0" name="Rectangle"/>
          <p:cNvSpPr/>
          <p:nvPr/>
        </p:nvSpPr>
        <p:spPr>
          <a:xfrm>
            <a:off x="19608928" y="9669168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83" name="Group"/>
          <p:cNvGrpSpPr/>
          <p:nvPr/>
        </p:nvGrpSpPr>
        <p:grpSpPr>
          <a:xfrm>
            <a:off x="10927358" y="6450377"/>
            <a:ext cx="1814419" cy="1484571"/>
            <a:chOff x="0" y="77985"/>
            <a:chExt cx="1814417" cy="1484569"/>
          </a:xfrm>
        </p:grpSpPr>
        <p:sp>
          <p:nvSpPr>
            <p:cNvPr id="1981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2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sp>
        <p:nvSpPr>
          <p:cNvPr id="1984" name="Rectangle"/>
          <p:cNvSpPr/>
          <p:nvPr/>
        </p:nvSpPr>
        <p:spPr>
          <a:xfrm>
            <a:off x="11978052" y="8631916"/>
            <a:ext cx="10513547" cy="24287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5" name="Rectangle"/>
          <p:cNvSpPr/>
          <p:nvPr/>
        </p:nvSpPr>
        <p:spPr>
          <a:xfrm>
            <a:off x="1738910" y="8603925"/>
            <a:ext cx="5753358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6" name="Rectangle"/>
          <p:cNvSpPr/>
          <p:nvPr/>
        </p:nvSpPr>
        <p:spPr>
          <a:xfrm>
            <a:off x="9723598" y="9201516"/>
            <a:ext cx="1016523" cy="4153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7" name="h22_old"/>
          <p:cNvSpPr txBox="1"/>
          <p:nvPr/>
        </p:nvSpPr>
        <p:spPr>
          <a:xfrm>
            <a:off x="9694868" y="9107804"/>
            <a:ext cx="1058182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h</a:t>
            </a:r>
            <a:r>
              <a:t>22_old</a:t>
            </a:r>
          </a:p>
        </p:txBody>
      </p:sp>
      <p:sp>
        <p:nvSpPr>
          <p:cNvPr id="1988" name="′"/>
          <p:cNvSpPr txBox="1"/>
          <p:nvPr/>
        </p:nvSpPr>
        <p:spPr>
          <a:xfrm>
            <a:off x="10834004" y="6260731"/>
            <a:ext cx="92689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89" name="′"/>
          <p:cNvSpPr txBox="1"/>
          <p:nvPr/>
        </p:nvSpPr>
        <p:spPr>
          <a:xfrm>
            <a:off x="6593309" y="7105641"/>
            <a:ext cx="92689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90" name="′"/>
          <p:cNvSpPr txBox="1"/>
          <p:nvPr/>
        </p:nvSpPr>
        <p:spPr>
          <a:xfrm>
            <a:off x="8590381" y="7953323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91" name="′"/>
          <p:cNvSpPr txBox="1"/>
          <p:nvPr/>
        </p:nvSpPr>
        <p:spPr>
          <a:xfrm>
            <a:off x="15617114" y="7105641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992" name="Rectangle"/>
          <p:cNvSpPr/>
          <p:nvPr/>
        </p:nvSpPr>
        <p:spPr>
          <a:xfrm>
            <a:off x="18258835" y="8113124"/>
            <a:ext cx="1281550" cy="5995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3" name="none"/>
          <p:cNvSpPr txBox="1"/>
          <p:nvPr/>
        </p:nvSpPr>
        <p:spPr>
          <a:xfrm>
            <a:off x="18456680" y="8095996"/>
            <a:ext cx="957429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t>none</a:t>
            </a:r>
          </a:p>
        </p:txBody>
      </p:sp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The RP Verify that C3 can be deduced from C4′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RP Verify that </a:t>
            </a:r>
            <a:r>
              <a:rPr i="1"/>
              <a:t>C</a:t>
            </a:r>
            <a:r>
              <a:rPr i="1" baseline="-5999"/>
              <a:t>3</a:t>
            </a:r>
            <a:r>
              <a:rPr i="1"/>
              <a:t> </a:t>
            </a:r>
            <a:r>
              <a:t>can be deduced from C</a:t>
            </a:r>
            <a:r>
              <a:rPr baseline="-5999"/>
              <a:t>4</a:t>
            </a:r>
            <a:r>
              <a:t>′ </a:t>
            </a:r>
          </a:p>
          <a:p>
            <a:pPr lvl="1"/>
            <a:r>
              <a:t>by replacing h</a:t>
            </a:r>
            <a:r>
              <a:rPr baseline="-5999"/>
              <a:t>22</a:t>
            </a:r>
            <a:r>
              <a:t> with h</a:t>
            </a:r>
            <a:r>
              <a:rPr baseline="-5999"/>
              <a:t>22_old</a:t>
            </a:r>
            <a:r>
              <a:t> and delete h</a:t>
            </a:r>
            <a:r>
              <a:rPr baseline="-5999"/>
              <a:t>41</a:t>
            </a:r>
            <a:r>
              <a:t> and h</a:t>
            </a:r>
            <a:r>
              <a:rPr baseline="-5999"/>
              <a:t>42</a:t>
            </a:r>
            <a:r>
              <a:t> </a:t>
            </a:r>
          </a:p>
          <a:p>
            <a:pPr lvl="1"/>
            <a:r>
              <a:t>reconstruct C</a:t>
            </a:r>
            <a:r>
              <a:rPr baseline="-5999"/>
              <a:t>3</a:t>
            </a:r>
            <a:r>
              <a:t>′ and check whether it is equal to C</a:t>
            </a:r>
            <a:r>
              <a:rPr baseline="-5999"/>
              <a:t>3</a:t>
            </a:r>
          </a:p>
        </p:txBody>
      </p:sp>
      <p:sp>
        <p:nvSpPr>
          <p:cNvPr id="1996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9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104</a:t>
            </a:fld>
            <a:endParaRPr/>
          </a:p>
        </p:txBody>
      </p:sp>
      <p:pic>
        <p:nvPicPr>
          <p:cNvPr id="199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5294" r="30381" b="56710"/>
          <a:stretch>
            <a:fillRect/>
          </a:stretch>
        </p:blipFill>
        <p:spPr>
          <a:xfrm>
            <a:off x="1823115" y="6402427"/>
            <a:ext cx="20395092" cy="3435461"/>
          </a:xfrm>
          <a:prstGeom prst="rect">
            <a:avLst/>
          </a:prstGeom>
          <a:ln w="12700">
            <a:miter lim="400000"/>
          </a:ln>
        </p:spPr>
      </p:pic>
      <p:sp>
        <p:nvSpPr>
          <p:cNvPr id="1999" name="Rectangle"/>
          <p:cNvSpPr/>
          <p:nvPr/>
        </p:nvSpPr>
        <p:spPr>
          <a:xfrm>
            <a:off x="20757002" y="5655095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0" name="Rectangle"/>
          <p:cNvSpPr/>
          <p:nvPr/>
        </p:nvSpPr>
        <p:spPr>
          <a:xfrm>
            <a:off x="8298495" y="5951530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1" name="Rectangle"/>
          <p:cNvSpPr/>
          <p:nvPr/>
        </p:nvSpPr>
        <p:spPr>
          <a:xfrm>
            <a:off x="15118909" y="8246615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2" name="Rectangle"/>
          <p:cNvSpPr/>
          <p:nvPr/>
        </p:nvSpPr>
        <p:spPr>
          <a:xfrm>
            <a:off x="16261909" y="8134507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3" name="Rectangle"/>
          <p:cNvSpPr/>
          <p:nvPr/>
        </p:nvSpPr>
        <p:spPr>
          <a:xfrm>
            <a:off x="16488609" y="8083473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4" name="Rectangle"/>
          <p:cNvSpPr/>
          <p:nvPr/>
        </p:nvSpPr>
        <p:spPr>
          <a:xfrm>
            <a:off x="18321146" y="8983140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5" name="Rectangle"/>
          <p:cNvSpPr/>
          <p:nvPr/>
        </p:nvSpPr>
        <p:spPr>
          <a:xfrm rot="20054507">
            <a:off x="18060416" y="8911559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6" name="Rectangle"/>
          <p:cNvSpPr/>
          <p:nvPr/>
        </p:nvSpPr>
        <p:spPr>
          <a:xfrm>
            <a:off x="19608928" y="9669168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009" name="Group"/>
          <p:cNvGrpSpPr/>
          <p:nvPr/>
        </p:nvGrpSpPr>
        <p:grpSpPr>
          <a:xfrm>
            <a:off x="10927358" y="6450377"/>
            <a:ext cx="1814419" cy="1484571"/>
            <a:chOff x="0" y="77985"/>
            <a:chExt cx="1814417" cy="1484569"/>
          </a:xfrm>
        </p:grpSpPr>
        <p:sp>
          <p:nvSpPr>
            <p:cNvPr id="2007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08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sp>
        <p:nvSpPr>
          <p:cNvPr id="2010" name="Rectangle"/>
          <p:cNvSpPr/>
          <p:nvPr/>
        </p:nvSpPr>
        <p:spPr>
          <a:xfrm>
            <a:off x="11978052" y="8603925"/>
            <a:ext cx="4907955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1" name="Rectangle"/>
          <p:cNvSpPr/>
          <p:nvPr/>
        </p:nvSpPr>
        <p:spPr>
          <a:xfrm>
            <a:off x="1738910" y="8603925"/>
            <a:ext cx="5753358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2" name="ʺ"/>
          <p:cNvSpPr txBox="1"/>
          <p:nvPr/>
        </p:nvSpPr>
        <p:spPr>
          <a:xfrm>
            <a:off x="6593309" y="7105641"/>
            <a:ext cx="9128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ʺ</a:t>
            </a:r>
          </a:p>
        </p:txBody>
      </p:sp>
      <p:sp>
        <p:nvSpPr>
          <p:cNvPr id="2013" name="ʺ"/>
          <p:cNvSpPr txBox="1"/>
          <p:nvPr/>
        </p:nvSpPr>
        <p:spPr>
          <a:xfrm>
            <a:off x="8590381" y="7953323"/>
            <a:ext cx="91287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ʺ</a:t>
            </a:r>
          </a:p>
        </p:txBody>
      </p:sp>
      <p:sp>
        <p:nvSpPr>
          <p:cNvPr id="2014" name="ʺ"/>
          <p:cNvSpPr txBox="1"/>
          <p:nvPr/>
        </p:nvSpPr>
        <p:spPr>
          <a:xfrm>
            <a:off x="15617114" y="7105641"/>
            <a:ext cx="9128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ʺ</a:t>
            </a:r>
          </a:p>
        </p:txBody>
      </p:sp>
      <p:sp>
        <p:nvSpPr>
          <p:cNvPr id="2015" name="Rectangle"/>
          <p:cNvSpPr/>
          <p:nvPr/>
        </p:nvSpPr>
        <p:spPr>
          <a:xfrm>
            <a:off x="9723598" y="9201516"/>
            <a:ext cx="1016523" cy="4153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6" name="h22_old"/>
          <p:cNvSpPr txBox="1"/>
          <p:nvPr/>
        </p:nvSpPr>
        <p:spPr>
          <a:xfrm>
            <a:off x="9694868" y="9107804"/>
            <a:ext cx="1058182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h</a:t>
            </a:r>
            <a:r>
              <a:t>22_old</a:t>
            </a:r>
          </a:p>
        </p:txBody>
      </p:sp>
      <p:sp>
        <p:nvSpPr>
          <p:cNvPr id="2017" name="Rectangle"/>
          <p:cNvSpPr/>
          <p:nvPr/>
        </p:nvSpPr>
        <p:spPr>
          <a:xfrm>
            <a:off x="11978052" y="8631916"/>
            <a:ext cx="10513547" cy="24287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8" name="Rectangle"/>
          <p:cNvSpPr/>
          <p:nvPr/>
        </p:nvSpPr>
        <p:spPr>
          <a:xfrm>
            <a:off x="18258835" y="8113124"/>
            <a:ext cx="1281550" cy="5995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9" name="none"/>
          <p:cNvSpPr txBox="1"/>
          <p:nvPr/>
        </p:nvSpPr>
        <p:spPr>
          <a:xfrm>
            <a:off x="18456680" y="8095996"/>
            <a:ext cx="957429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t>none</a:t>
            </a:r>
          </a:p>
        </p:txBody>
      </p:sp>
      <p:sp>
        <p:nvSpPr>
          <p:cNvPr id="2020" name="Rectangle"/>
          <p:cNvSpPr/>
          <p:nvPr/>
        </p:nvSpPr>
        <p:spPr>
          <a:xfrm>
            <a:off x="10971416" y="6460847"/>
            <a:ext cx="1016523" cy="4153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1" name="C3′"/>
          <p:cNvSpPr txBox="1"/>
          <p:nvPr/>
        </p:nvSpPr>
        <p:spPr>
          <a:xfrm>
            <a:off x="11157764" y="6367135"/>
            <a:ext cx="628025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C</a:t>
            </a:r>
            <a:r>
              <a:t>3</a:t>
            </a:r>
            <a:r>
              <a:rPr i="1" baseline="0"/>
              <a:t>′</a:t>
            </a:r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Evaluating dRR Parame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dRR Parameter</a:t>
            </a:r>
          </a:p>
        </p:txBody>
      </p:sp>
      <p:sp>
        <p:nvSpPr>
          <p:cNvPr id="20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105</a:t>
            </a:fld>
            <a:endParaRPr/>
          </a:p>
        </p:txBody>
      </p:sp>
      <p:pic>
        <p:nvPicPr>
          <p:cNvPr id="20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109" y="5181131"/>
            <a:ext cx="11225555" cy="5700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0221" y="5149464"/>
            <a:ext cx="11783670" cy="5346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Evaluating Moni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Monitors</a:t>
            </a:r>
          </a:p>
        </p:txBody>
      </p:sp>
      <p:sp>
        <p:nvSpPr>
          <p:cNvPr id="2029" name="The size of CUL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The size of CULs</a:t>
            </a:r>
          </a:p>
          <a:p>
            <a:pPr lvl="1"/>
            <a:r>
              <a:t>the size of the CUL is positively correlated with the number of updated certificates</a:t>
            </a:r>
          </a:p>
        </p:txBody>
      </p:sp>
      <p:sp>
        <p:nvSpPr>
          <p:cNvPr id="20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32223" y="13035088"/>
            <a:ext cx="749809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106</a:t>
            </a:fld>
            <a:endParaRPr/>
          </a:p>
        </p:txBody>
      </p:sp>
      <p:pic>
        <p:nvPicPr>
          <p:cNvPr id="203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9580" r="2195" b="42460"/>
          <a:stretch>
            <a:fillRect/>
          </a:stretch>
        </p:blipFill>
        <p:spPr>
          <a:xfrm>
            <a:off x="6597650" y="6240639"/>
            <a:ext cx="11188721" cy="6788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Example of RPKI hierarchica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RPKI hierarchical structure</a:t>
            </a:r>
          </a:p>
        </p:txBody>
      </p:sp>
      <p:sp>
        <p:nvSpPr>
          <p:cNvPr id="6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6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901" y="4380910"/>
            <a:ext cx="12366198" cy="7268912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Publication Point  of Indonesia"/>
          <p:cNvSpPr txBox="1"/>
          <p:nvPr/>
        </p:nvSpPr>
        <p:spPr>
          <a:xfrm>
            <a:off x="13719466" y="3424340"/>
            <a:ext cx="3948380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0000"/>
                </a:solidFill>
              </a:defRPr>
            </a:pPr>
            <a:r>
              <a:t>Publication Point </a:t>
            </a:r>
            <a:br/>
            <a:r>
              <a:t>of Indonesia</a:t>
            </a:r>
          </a:p>
        </p:txBody>
      </p:sp>
      <p:sp>
        <p:nvSpPr>
          <p:cNvPr id="677" name="Rectangle"/>
          <p:cNvSpPr/>
          <p:nvPr/>
        </p:nvSpPr>
        <p:spPr>
          <a:xfrm>
            <a:off x="16813203" y="6887409"/>
            <a:ext cx="770764" cy="1220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78" name="Each CA runs…"/>
          <p:cNvSpPr txBox="1"/>
          <p:nvPr/>
        </p:nvSpPr>
        <p:spPr>
          <a:xfrm>
            <a:off x="18341982" y="3428060"/>
            <a:ext cx="5700700" cy="3491939"/>
          </a:xfrm>
          <a:prstGeom prst="rect">
            <a:avLst/>
          </a:prstGeom>
          <a:solidFill>
            <a:srgbClr val="FFFFFF"/>
          </a:solidFill>
          <a:ln w="50800">
            <a:solidFill>
              <a:srgbClr val="122EE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433FF"/>
                </a:solidFill>
              </a:defRPr>
            </a:pPr>
            <a:r>
              <a:t>Each CA runs </a:t>
            </a:r>
          </a:p>
          <a:p>
            <a:pPr>
              <a:defRPr sz="3600" b="1">
                <a:solidFill>
                  <a:srgbClr val="0433FF"/>
                </a:solidFill>
              </a:defRPr>
            </a:pPr>
            <a:r>
              <a:t>a Publication Point (PP) </a:t>
            </a:r>
          </a:p>
          <a:p>
            <a:pPr>
              <a:defRPr sz="3600" b="1">
                <a:solidFill>
                  <a:srgbClr val="0433FF"/>
                </a:solidFill>
              </a:defRPr>
            </a:pPr>
            <a:r>
              <a:t>to store RCs and ROAs </a:t>
            </a:r>
          </a:p>
          <a:p>
            <a:pPr>
              <a:defRPr sz="3600" b="1">
                <a:solidFill>
                  <a:srgbClr val="0433FF"/>
                </a:solidFill>
              </a:defRPr>
            </a:pPr>
            <a:r>
              <a:t>issues for Internet Number Resource holders (INR holders)</a:t>
            </a:r>
          </a:p>
        </p:txBody>
      </p:sp>
      <p:sp>
        <p:nvSpPr>
          <p:cNvPr id="679" name="Rounded Rectangle"/>
          <p:cNvSpPr/>
          <p:nvPr/>
        </p:nvSpPr>
        <p:spPr>
          <a:xfrm>
            <a:off x="13316305" y="3395788"/>
            <a:ext cx="4754702" cy="4925628"/>
          </a:xfrm>
          <a:prstGeom prst="roundRect">
            <a:avLst>
              <a:gd name="adj" fmla="val 5335"/>
            </a:avLst>
          </a:pr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PKI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Repository</a:t>
            </a:r>
          </a:p>
        </p:txBody>
      </p:sp>
      <p:sp>
        <p:nvSpPr>
          <p:cNvPr id="6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6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180" y="3752771"/>
            <a:ext cx="12624842" cy="6210459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All PPs collectively form the RPKI Repository…"/>
          <p:cNvSpPr txBox="1"/>
          <p:nvPr/>
        </p:nvSpPr>
        <p:spPr>
          <a:xfrm>
            <a:off x="13423227" y="3014758"/>
            <a:ext cx="10962855" cy="982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 b="1">
                <a:solidFill>
                  <a:srgbClr val="000000"/>
                </a:solidFill>
              </a:defRPr>
            </a:pPr>
            <a:r>
              <a:t>All PPs collectively form the RPKI Repository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each CA’s PP exclusively stores the RPKI objects issued by the respective CA</a:t>
            </a:r>
          </a:p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endParaRPr/>
          </a:p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Relying Parties (RPs) periodically traverse all PPs, download and validate all RPKI objects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RPKI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Repository</a:t>
            </a:r>
          </a:p>
        </p:txBody>
      </p:sp>
      <p:sp>
        <p:nvSpPr>
          <p:cNvPr id="6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6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180" y="3752771"/>
            <a:ext cx="12624842" cy="6210459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All PPs collectively form the RPKI Repository…"/>
          <p:cNvSpPr txBox="1"/>
          <p:nvPr/>
        </p:nvSpPr>
        <p:spPr>
          <a:xfrm>
            <a:off x="13423227" y="3014758"/>
            <a:ext cx="10962855" cy="982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All PPs collectively form the RPKI Repository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each CA’s PP exclusively stores the RPKI objects issued by the respective CA</a:t>
            </a:r>
          </a:p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endParaRPr/>
          </a:p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b="1"/>
              <a:t>Relying Parties (RPs) periodically traverse all PPs</a:t>
            </a:r>
            <a:r>
              <a:t>, download and validate all RPKI objects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RP local cache refresh involves traversing all PPs to fetch updated data…"/>
          <p:cNvSpPr txBox="1"/>
          <p:nvPr/>
        </p:nvSpPr>
        <p:spPr>
          <a:xfrm>
            <a:off x="1206500" y="9937280"/>
            <a:ext cx="21971000" cy="2926759"/>
          </a:xfrm>
          <a:prstGeom prst="rect">
            <a:avLst/>
          </a:prstGeom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24027" indent="-224027" algn="l" defTabSz="2389572">
              <a:lnSpc>
                <a:spcPct val="90000"/>
              </a:lnSpc>
              <a:spcBef>
                <a:spcPts val="2900"/>
              </a:spcBef>
              <a:buSzPct val="100000"/>
              <a:buAutoNum type="arabicPeriod"/>
              <a:defRPr sz="4704">
                <a:solidFill>
                  <a:srgbClr val="000000"/>
                </a:solidFill>
              </a:defRPr>
            </a:pPr>
            <a:endParaRPr/>
          </a:p>
          <a:p>
            <a:pPr marL="1194816" lvl="1" indent="-597408" algn="l" defTabSz="2389572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sz="3920">
                <a:solidFill>
                  <a:srgbClr val="000000"/>
                </a:solidFill>
              </a:defRPr>
            </a:pPr>
            <a:r>
              <a:t>RP local cache refresh involves traversing all PPs to fetch updated data</a:t>
            </a:r>
          </a:p>
          <a:p>
            <a:pPr marL="1194816" lvl="1" indent="-597408" algn="l" defTabSz="2389572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sz="3920">
                <a:solidFill>
                  <a:srgbClr val="000000"/>
                </a:solidFill>
              </a:defRPr>
            </a:pPr>
            <a:r>
              <a:t>The number of PPs is expected to increase dramatically with the further deployment of RPKI</a:t>
            </a:r>
          </a:p>
        </p:txBody>
      </p:sp>
      <p:sp>
        <p:nvSpPr>
          <p:cNvPr id="698" name="Three Key Problems of RPKI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Three Key Problems of RPKI Repository</a:t>
            </a:r>
          </a:p>
        </p:txBody>
      </p:sp>
      <p:sp>
        <p:nvSpPr>
          <p:cNvPr id="699" name="CAs can unilaterally undermine any RPKI objects without INR holders’ consent"/>
          <p:cNvSpPr txBox="1">
            <a:spLocks noGrp="1"/>
          </p:cNvSpPr>
          <p:nvPr>
            <p:ph type="body" sz="quarter" idx="1"/>
          </p:nvPr>
        </p:nvSpPr>
        <p:spPr>
          <a:xfrm>
            <a:off x="1206500" y="3133802"/>
            <a:ext cx="21971000" cy="2030938"/>
          </a:xfrm>
          <a:prstGeom prst="rect">
            <a:avLst/>
          </a:prstGeom>
          <a:ln w="25400">
            <a:solidFill>
              <a:srgbClr val="479FF8"/>
            </a:solidFill>
          </a:ln>
        </p:spPr>
        <p:txBody>
          <a:bodyPr/>
          <a:lstStyle/>
          <a:p>
            <a:pPr marL="228600" indent="-228600">
              <a:buSzPct val="100000"/>
              <a:buAutoNum type="arabicPeriod"/>
            </a:pPr>
            <a:endParaRPr/>
          </a:p>
          <a:p>
            <a:pPr lvl="1"/>
            <a:r>
              <a:t>CAs can unilaterally undermine any RPKI objects without INR holders’ consent</a:t>
            </a:r>
          </a:p>
        </p:txBody>
      </p:sp>
      <p:sp>
        <p:nvSpPr>
          <p:cNvPr id="7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701" name="P1. Unilateral Reliance on RPKI Authority"/>
          <p:cNvSpPr/>
          <p:nvPr/>
        </p:nvSpPr>
        <p:spPr>
          <a:xfrm>
            <a:off x="1196853" y="2526536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P1. Unilateral Reliance on RPKI Authority</a:t>
            </a:r>
          </a:p>
        </p:txBody>
      </p:sp>
      <p:sp>
        <p:nvSpPr>
          <p:cNvPr id="702" name="P3. Poor Scalability"/>
          <p:cNvSpPr/>
          <p:nvPr/>
        </p:nvSpPr>
        <p:spPr>
          <a:xfrm>
            <a:off x="1196853" y="9242890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P3. Poor Scalability</a:t>
            </a:r>
          </a:p>
        </p:txBody>
      </p:sp>
      <p:sp>
        <p:nvSpPr>
          <p:cNvPr id="703" name="Any PPs’ failure will hinder RPs from obtaining complete RPKI object views…"/>
          <p:cNvSpPr txBox="1"/>
          <p:nvPr/>
        </p:nvSpPr>
        <p:spPr>
          <a:xfrm>
            <a:off x="1206500" y="6087630"/>
            <a:ext cx="21971000" cy="2926759"/>
          </a:xfrm>
          <a:prstGeom prst="rect">
            <a:avLst/>
          </a:prstGeom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14884" indent="-214884" algn="l" defTabSz="2292038">
              <a:lnSpc>
                <a:spcPct val="90000"/>
              </a:lnSpc>
              <a:spcBef>
                <a:spcPts val="2800"/>
              </a:spcBef>
              <a:buSzPct val="100000"/>
              <a:buAutoNum type="arabicPeriod"/>
              <a:defRPr sz="4512">
                <a:solidFill>
                  <a:srgbClr val="000000"/>
                </a:solidFill>
              </a:defRPr>
            </a:pPr>
            <a:endParaRPr/>
          </a:p>
          <a:p>
            <a:pPr marL="1146047" lvl="1" indent="-573023" algn="l" defTabSz="229203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759">
                <a:solidFill>
                  <a:srgbClr val="000000"/>
                </a:solidFill>
              </a:defRPr>
            </a:pPr>
            <a:r>
              <a:t>Any PPs’ failure will hinder RPs from obtaining complete RPKI object views</a:t>
            </a:r>
          </a:p>
          <a:p>
            <a:pPr marL="1146047" lvl="1" indent="-573023" algn="l" defTabSz="229203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759">
                <a:solidFill>
                  <a:srgbClr val="000000"/>
                </a:solidFill>
              </a:defRPr>
            </a:pPr>
            <a:r>
              <a:t>Introduce inter-dependency between the accessibility of a PP and the reachability of the PP’s AS</a:t>
            </a:r>
          </a:p>
        </p:txBody>
      </p:sp>
      <p:sp>
        <p:nvSpPr>
          <p:cNvPr id="704" name="P2. Single Point of Failure"/>
          <p:cNvSpPr/>
          <p:nvPr/>
        </p:nvSpPr>
        <p:spPr>
          <a:xfrm>
            <a:off x="1196853" y="5397500"/>
            <a:ext cx="15329318" cy="1270000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P2. Single Point of Failure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RP local cache refresh involves traversing all PPs to fetch updated data…"/>
          <p:cNvSpPr txBox="1"/>
          <p:nvPr/>
        </p:nvSpPr>
        <p:spPr>
          <a:xfrm>
            <a:off x="1206500" y="9937280"/>
            <a:ext cx="21971000" cy="2926759"/>
          </a:xfrm>
          <a:prstGeom prst="rect">
            <a:avLst/>
          </a:prstGeom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24027" indent="-224027" algn="l" defTabSz="2389572">
              <a:lnSpc>
                <a:spcPct val="90000"/>
              </a:lnSpc>
              <a:spcBef>
                <a:spcPts val="2900"/>
              </a:spcBef>
              <a:buSzPct val="100000"/>
              <a:buAutoNum type="arabicPeriod"/>
              <a:defRPr sz="4704">
                <a:solidFill>
                  <a:srgbClr val="000000"/>
                </a:solidFill>
              </a:defRPr>
            </a:pPr>
            <a:endParaRPr/>
          </a:p>
          <a:p>
            <a:pPr marL="1194816" lvl="1" indent="-597408" algn="l" defTabSz="2389572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sz="3920">
                <a:solidFill>
                  <a:srgbClr val="000000"/>
                </a:solidFill>
              </a:defRPr>
            </a:pPr>
            <a:r>
              <a:t>RP local cache refresh involves traversing all PPs to fetch updated data</a:t>
            </a:r>
          </a:p>
          <a:p>
            <a:pPr marL="1194816" lvl="1" indent="-597408" algn="l" defTabSz="2389572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sz="3920">
                <a:solidFill>
                  <a:srgbClr val="000000"/>
                </a:solidFill>
              </a:defRPr>
            </a:pPr>
            <a:r>
              <a:t>The number of PPs is expected to increase dramatically with the further deployment of RPKI</a:t>
            </a:r>
          </a:p>
        </p:txBody>
      </p:sp>
      <p:sp>
        <p:nvSpPr>
          <p:cNvPr id="709" name="Three Key Problems of RPKI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Three Key Problems of RPKI Repository</a:t>
            </a:r>
          </a:p>
        </p:txBody>
      </p:sp>
      <p:sp>
        <p:nvSpPr>
          <p:cNvPr id="710" name="CAs can unilaterally undermine any RPKI objects without INR holders’ consent"/>
          <p:cNvSpPr txBox="1">
            <a:spLocks noGrp="1"/>
          </p:cNvSpPr>
          <p:nvPr>
            <p:ph type="body" sz="quarter" idx="1"/>
          </p:nvPr>
        </p:nvSpPr>
        <p:spPr>
          <a:xfrm>
            <a:off x="1206500" y="3133802"/>
            <a:ext cx="21971000" cy="2030938"/>
          </a:xfrm>
          <a:prstGeom prst="rect">
            <a:avLst/>
          </a:prstGeom>
          <a:solidFill>
            <a:srgbClr val="479FF8">
              <a:alpha val="10000"/>
            </a:srgbClr>
          </a:solidFill>
          <a:ln w="25400">
            <a:solidFill>
              <a:srgbClr val="479FF8"/>
            </a:solidFill>
          </a:ln>
        </p:spPr>
        <p:txBody>
          <a:bodyPr/>
          <a:lstStyle/>
          <a:p>
            <a:pPr marL="228600" indent="-228600">
              <a:buSzPct val="100000"/>
              <a:buAutoNum type="arabicPeriod"/>
            </a:pPr>
            <a:endParaRPr/>
          </a:p>
          <a:p>
            <a:pPr lvl="1">
              <a:defRPr b="1"/>
            </a:pPr>
            <a:r>
              <a:t>CAs can unilaterally undermine any RPKI objects without INR holders’ consent</a:t>
            </a:r>
          </a:p>
        </p:txBody>
      </p:sp>
      <p:sp>
        <p:nvSpPr>
          <p:cNvPr id="7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12" name="P1. Unilateral Reliance on RPKI Authority"/>
          <p:cNvSpPr/>
          <p:nvPr/>
        </p:nvSpPr>
        <p:spPr>
          <a:xfrm>
            <a:off x="1196853" y="2526536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C7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P1. Unilateral Reliance on RPKI Authority</a:t>
            </a:r>
          </a:p>
        </p:txBody>
      </p:sp>
      <p:sp>
        <p:nvSpPr>
          <p:cNvPr id="713" name="P3. Poor Scalability"/>
          <p:cNvSpPr/>
          <p:nvPr/>
        </p:nvSpPr>
        <p:spPr>
          <a:xfrm>
            <a:off x="1196853" y="9242890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P3. Poor Scalability</a:t>
            </a:r>
          </a:p>
        </p:txBody>
      </p:sp>
      <p:sp>
        <p:nvSpPr>
          <p:cNvPr id="714" name="Any PPs’ failure will hinder RPs from obtaining complete RPKI object views…"/>
          <p:cNvSpPr txBox="1"/>
          <p:nvPr/>
        </p:nvSpPr>
        <p:spPr>
          <a:xfrm>
            <a:off x="1206500" y="6087630"/>
            <a:ext cx="21971000" cy="2926759"/>
          </a:xfrm>
          <a:prstGeom prst="rect">
            <a:avLst/>
          </a:prstGeom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14884" indent="-214884" algn="l" defTabSz="2292038">
              <a:lnSpc>
                <a:spcPct val="90000"/>
              </a:lnSpc>
              <a:spcBef>
                <a:spcPts val="2800"/>
              </a:spcBef>
              <a:buSzPct val="100000"/>
              <a:buAutoNum type="arabicPeriod"/>
              <a:defRPr sz="4512">
                <a:solidFill>
                  <a:srgbClr val="000000"/>
                </a:solidFill>
              </a:defRPr>
            </a:pPr>
            <a:endParaRPr/>
          </a:p>
          <a:p>
            <a:pPr marL="1146047" lvl="1" indent="-573023" algn="l" defTabSz="229203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759">
                <a:solidFill>
                  <a:srgbClr val="000000"/>
                </a:solidFill>
              </a:defRPr>
            </a:pPr>
            <a:r>
              <a:t>Any PPs’ failure will hinder RPs from obtaining complete RPKI object views</a:t>
            </a:r>
          </a:p>
          <a:p>
            <a:pPr marL="1146047" lvl="1" indent="-573023" algn="l" defTabSz="229203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759">
                <a:solidFill>
                  <a:srgbClr val="000000"/>
                </a:solidFill>
              </a:defRPr>
            </a:pPr>
            <a:r>
              <a:t>Introduce inter-dependency between the accessibility of a PP and the reachability of the PP’s AS</a:t>
            </a:r>
          </a:p>
        </p:txBody>
      </p:sp>
      <p:sp>
        <p:nvSpPr>
          <p:cNvPr id="715" name="P2. Single Point of Failure"/>
          <p:cNvSpPr/>
          <p:nvPr/>
        </p:nvSpPr>
        <p:spPr>
          <a:xfrm>
            <a:off x="1196853" y="5397500"/>
            <a:ext cx="15329318" cy="1270000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P2. Single Point of Failure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P local cache refresh involves traversing all PPs to fetch updated data…"/>
          <p:cNvSpPr txBox="1"/>
          <p:nvPr/>
        </p:nvSpPr>
        <p:spPr>
          <a:xfrm>
            <a:off x="1206500" y="9937280"/>
            <a:ext cx="21971000" cy="2926759"/>
          </a:xfrm>
          <a:prstGeom prst="rect">
            <a:avLst/>
          </a:prstGeom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24027" indent="-224027" algn="l" defTabSz="2389572">
              <a:lnSpc>
                <a:spcPct val="90000"/>
              </a:lnSpc>
              <a:spcBef>
                <a:spcPts val="2900"/>
              </a:spcBef>
              <a:buSzPct val="100000"/>
              <a:buAutoNum type="arabicPeriod"/>
              <a:defRPr sz="4704">
                <a:solidFill>
                  <a:srgbClr val="000000"/>
                </a:solidFill>
              </a:defRPr>
            </a:pPr>
            <a:endParaRPr/>
          </a:p>
          <a:p>
            <a:pPr marL="1194816" lvl="1" indent="-597408" algn="l" defTabSz="2389572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sz="3920">
                <a:solidFill>
                  <a:srgbClr val="000000"/>
                </a:solidFill>
              </a:defRPr>
            </a:pPr>
            <a:r>
              <a:t>RP local cache refresh involves traversing all PPs to fetch updated data</a:t>
            </a:r>
          </a:p>
          <a:p>
            <a:pPr marL="1194816" lvl="1" indent="-597408" algn="l" defTabSz="2389572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sz="3920">
                <a:solidFill>
                  <a:srgbClr val="000000"/>
                </a:solidFill>
              </a:defRPr>
            </a:pPr>
            <a:r>
              <a:t>The number of PPs is expected to increase dramatically with the further deployment of RPKI</a:t>
            </a:r>
          </a:p>
        </p:txBody>
      </p:sp>
      <p:sp>
        <p:nvSpPr>
          <p:cNvPr id="720" name="Three Key Problems of RPKI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Three Key Problems of RPKI Repository</a:t>
            </a:r>
          </a:p>
        </p:txBody>
      </p:sp>
      <p:sp>
        <p:nvSpPr>
          <p:cNvPr id="721" name="CAs can unilaterally undermine any RPKI objects without INR holders’ consent"/>
          <p:cNvSpPr txBox="1">
            <a:spLocks noGrp="1"/>
          </p:cNvSpPr>
          <p:nvPr>
            <p:ph type="body" sz="quarter" idx="1"/>
          </p:nvPr>
        </p:nvSpPr>
        <p:spPr>
          <a:xfrm>
            <a:off x="1206500" y="3133802"/>
            <a:ext cx="21971000" cy="2030938"/>
          </a:xfrm>
          <a:prstGeom prst="rect">
            <a:avLst/>
          </a:prstGeom>
          <a:ln w="25400">
            <a:solidFill>
              <a:srgbClr val="479FF8"/>
            </a:solidFill>
          </a:ln>
        </p:spPr>
        <p:txBody>
          <a:bodyPr/>
          <a:lstStyle/>
          <a:p>
            <a:pPr marL="228600" indent="-228600">
              <a:buSzPct val="100000"/>
              <a:buAutoNum type="arabicPeriod"/>
            </a:pPr>
            <a:endParaRPr/>
          </a:p>
          <a:p>
            <a:pPr lvl="1"/>
            <a:r>
              <a:t>CAs can unilaterally undermine any RPKI objects without INR holders’ consent</a:t>
            </a:r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23" name="P1. Unilateral Reliance on RPKI Authority"/>
          <p:cNvSpPr/>
          <p:nvPr/>
        </p:nvSpPr>
        <p:spPr>
          <a:xfrm>
            <a:off x="1196853" y="2526536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P1. Unilateral Reliance on RPKI Authority</a:t>
            </a:r>
          </a:p>
        </p:txBody>
      </p:sp>
      <p:sp>
        <p:nvSpPr>
          <p:cNvPr id="724" name="P3. Poor Scalability"/>
          <p:cNvSpPr/>
          <p:nvPr/>
        </p:nvSpPr>
        <p:spPr>
          <a:xfrm>
            <a:off x="1196853" y="9242890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P3. Poor Scalability</a:t>
            </a:r>
          </a:p>
        </p:txBody>
      </p:sp>
      <p:sp>
        <p:nvSpPr>
          <p:cNvPr id="725" name="Any PPs’ failure will hinder RPs from obtaining complete RPKI object views…"/>
          <p:cNvSpPr txBox="1"/>
          <p:nvPr/>
        </p:nvSpPr>
        <p:spPr>
          <a:xfrm>
            <a:off x="1206500" y="6087630"/>
            <a:ext cx="21971000" cy="2926759"/>
          </a:xfrm>
          <a:prstGeom prst="rect">
            <a:avLst/>
          </a:prstGeom>
          <a:solidFill>
            <a:srgbClr val="479FF8">
              <a:alpha val="10000"/>
            </a:srgbClr>
          </a:solidFill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08026" indent="-208026" algn="l" defTabSz="2218888">
              <a:lnSpc>
                <a:spcPct val="90000"/>
              </a:lnSpc>
              <a:spcBef>
                <a:spcPts val="2700"/>
              </a:spcBef>
              <a:buSzPct val="100000"/>
              <a:buAutoNum type="arabicPeriod"/>
              <a:defRPr sz="4368">
                <a:solidFill>
                  <a:srgbClr val="000000"/>
                </a:solidFill>
              </a:defRPr>
            </a:pPr>
            <a:endParaRPr/>
          </a:p>
          <a:p>
            <a:pPr marL="1109472" lvl="1" indent="-554736" algn="l" defTabSz="2218888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3640" b="1">
                <a:solidFill>
                  <a:srgbClr val="000000"/>
                </a:solidFill>
              </a:defRPr>
            </a:pPr>
            <a:r>
              <a:t>Any PPs’ failure will hinder RPs from obtaining complete RPKI object views</a:t>
            </a:r>
          </a:p>
          <a:p>
            <a:pPr marL="1109472" lvl="1" indent="-554736" algn="l" defTabSz="2218888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3640">
                <a:solidFill>
                  <a:srgbClr val="000000"/>
                </a:solidFill>
              </a:defRPr>
            </a:pPr>
            <a:r>
              <a:t>Introduce </a:t>
            </a:r>
            <a:r>
              <a:rPr b="1"/>
              <a:t>inter-dependency</a:t>
            </a:r>
            <a:r>
              <a:t> between the </a:t>
            </a:r>
            <a:r>
              <a:rPr b="1"/>
              <a:t>accessibility</a:t>
            </a:r>
            <a:r>
              <a:t> of a PP and the </a:t>
            </a:r>
            <a:r>
              <a:rPr b="1"/>
              <a:t>reachability</a:t>
            </a:r>
            <a:r>
              <a:t> of the PP’s AS</a:t>
            </a:r>
          </a:p>
        </p:txBody>
      </p:sp>
      <p:sp>
        <p:nvSpPr>
          <p:cNvPr id="726" name="P2. Single Point of Failure"/>
          <p:cNvSpPr/>
          <p:nvPr/>
        </p:nvSpPr>
        <p:spPr>
          <a:xfrm>
            <a:off x="1196853" y="5397500"/>
            <a:ext cx="15329318" cy="1270000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C7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P2. Single Point of Failure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RP local cache refresh involves traversing all PPs to fetch updated data…"/>
          <p:cNvSpPr txBox="1"/>
          <p:nvPr/>
        </p:nvSpPr>
        <p:spPr>
          <a:xfrm>
            <a:off x="1206500" y="9937280"/>
            <a:ext cx="21971000" cy="2926759"/>
          </a:xfrm>
          <a:prstGeom prst="rect">
            <a:avLst/>
          </a:prstGeom>
          <a:solidFill>
            <a:srgbClr val="479FF8">
              <a:alpha val="10000"/>
            </a:srgbClr>
          </a:solidFill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19455" indent="-219455" algn="l" defTabSz="2340805">
              <a:lnSpc>
                <a:spcPct val="90000"/>
              </a:lnSpc>
              <a:spcBef>
                <a:spcPts val="2800"/>
              </a:spcBef>
              <a:buSzPct val="100000"/>
              <a:buAutoNum type="arabicPeriod"/>
              <a:defRPr sz="4608">
                <a:solidFill>
                  <a:srgbClr val="000000"/>
                </a:solidFill>
              </a:defRPr>
            </a:pPr>
            <a:endParaRPr/>
          </a:p>
          <a:p>
            <a:pPr marL="1170431" lvl="1" indent="-585215" algn="l" defTabSz="2340805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839" b="1">
                <a:solidFill>
                  <a:srgbClr val="000000"/>
                </a:solidFill>
              </a:defRPr>
            </a:pPr>
            <a:r>
              <a:t>RP local cache refresh involves traversing all PPs to fetch updated data</a:t>
            </a:r>
          </a:p>
          <a:p>
            <a:pPr marL="1170431" lvl="1" indent="-585215" algn="l" defTabSz="2340805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839">
                <a:solidFill>
                  <a:srgbClr val="000000"/>
                </a:solidFill>
              </a:defRPr>
            </a:pPr>
            <a:r>
              <a:t>The </a:t>
            </a:r>
            <a:r>
              <a:rPr b="1"/>
              <a:t>number of PPs</a:t>
            </a:r>
            <a:r>
              <a:t> is expected to </a:t>
            </a:r>
            <a:r>
              <a:rPr b="1"/>
              <a:t>increase dramatically</a:t>
            </a:r>
            <a:r>
              <a:t> with the further deployment of RPKI</a:t>
            </a:r>
          </a:p>
        </p:txBody>
      </p:sp>
      <p:sp>
        <p:nvSpPr>
          <p:cNvPr id="731" name="Three Key Problems of RPKI Reposi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Three Key Problems of RPKI Repository</a:t>
            </a:r>
          </a:p>
        </p:txBody>
      </p:sp>
      <p:sp>
        <p:nvSpPr>
          <p:cNvPr id="732" name="CAs can unilaterally undermine any RPKI objects without INR holders’ consent"/>
          <p:cNvSpPr txBox="1">
            <a:spLocks noGrp="1"/>
          </p:cNvSpPr>
          <p:nvPr>
            <p:ph type="body" sz="quarter" idx="1"/>
          </p:nvPr>
        </p:nvSpPr>
        <p:spPr>
          <a:xfrm>
            <a:off x="1206500" y="3133802"/>
            <a:ext cx="21971000" cy="2030938"/>
          </a:xfrm>
          <a:prstGeom prst="rect">
            <a:avLst/>
          </a:prstGeom>
          <a:ln w="25400">
            <a:solidFill>
              <a:srgbClr val="479FF8"/>
            </a:solidFill>
          </a:ln>
        </p:spPr>
        <p:txBody>
          <a:bodyPr/>
          <a:lstStyle/>
          <a:p>
            <a:pPr marL="228600" indent="-228600">
              <a:buSzPct val="100000"/>
              <a:buAutoNum type="arabicPeriod"/>
            </a:pPr>
            <a:endParaRPr/>
          </a:p>
          <a:p>
            <a:pPr lvl="1"/>
            <a:r>
              <a:t>CAs can unilaterally undermine any RPKI objects without INR holders’ consent</a:t>
            </a:r>
          </a:p>
        </p:txBody>
      </p:sp>
      <p:sp>
        <p:nvSpPr>
          <p:cNvPr id="7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734" name="P1. Unilateral Reliance on RPKI Authority"/>
          <p:cNvSpPr/>
          <p:nvPr/>
        </p:nvSpPr>
        <p:spPr>
          <a:xfrm>
            <a:off x="1196853" y="2526536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P1. Unilateral Reliance on RPKI Authority</a:t>
            </a:r>
          </a:p>
        </p:txBody>
      </p:sp>
      <p:sp>
        <p:nvSpPr>
          <p:cNvPr id="735" name="P3. Poor Scalability"/>
          <p:cNvSpPr/>
          <p:nvPr/>
        </p:nvSpPr>
        <p:spPr>
          <a:xfrm>
            <a:off x="1196853" y="9242890"/>
            <a:ext cx="15329318" cy="1270001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C7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P3. Poor Scalability</a:t>
            </a:r>
          </a:p>
        </p:txBody>
      </p:sp>
      <p:sp>
        <p:nvSpPr>
          <p:cNvPr id="736" name="Any PPs’ failure will hinder RPs from obtaining complete RPKI object views…"/>
          <p:cNvSpPr txBox="1"/>
          <p:nvPr/>
        </p:nvSpPr>
        <p:spPr>
          <a:xfrm>
            <a:off x="1206500" y="6087630"/>
            <a:ext cx="21971000" cy="2926759"/>
          </a:xfrm>
          <a:prstGeom prst="rect">
            <a:avLst/>
          </a:prstGeom>
          <a:ln w="25400">
            <a:solidFill>
              <a:srgbClr val="47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14884" indent="-214884" algn="l" defTabSz="2292038">
              <a:lnSpc>
                <a:spcPct val="90000"/>
              </a:lnSpc>
              <a:spcBef>
                <a:spcPts val="2800"/>
              </a:spcBef>
              <a:buSzPct val="100000"/>
              <a:buAutoNum type="arabicPeriod"/>
              <a:defRPr sz="4512">
                <a:solidFill>
                  <a:srgbClr val="000000"/>
                </a:solidFill>
              </a:defRPr>
            </a:pPr>
            <a:endParaRPr/>
          </a:p>
          <a:p>
            <a:pPr marL="1146047" lvl="1" indent="-573023" algn="l" defTabSz="229203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759">
                <a:solidFill>
                  <a:srgbClr val="000000"/>
                </a:solidFill>
              </a:defRPr>
            </a:pPr>
            <a:r>
              <a:t>Any PPs’ failure will hinder RPs from obtaining complete RPKI object views</a:t>
            </a:r>
          </a:p>
          <a:p>
            <a:pPr marL="1146047" lvl="1" indent="-573023" algn="l" defTabSz="229203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759">
                <a:solidFill>
                  <a:srgbClr val="000000"/>
                </a:solidFill>
              </a:defRPr>
            </a:pPr>
            <a:r>
              <a:t>Introduce inter-dependency between the accessibility of a PP and the reachability of the PP’s AS</a:t>
            </a:r>
          </a:p>
        </p:txBody>
      </p:sp>
      <p:sp>
        <p:nvSpPr>
          <p:cNvPr id="737" name="P2. Single Point of Failure"/>
          <p:cNvSpPr/>
          <p:nvPr/>
        </p:nvSpPr>
        <p:spPr>
          <a:xfrm>
            <a:off x="1196853" y="5397500"/>
            <a:ext cx="15329318" cy="1270000"/>
          </a:xfrm>
          <a:prstGeom prst="roundRect">
            <a:avLst>
              <a:gd name="adj" fmla="val 15000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P2. Single Point of Failure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Data-driven Securit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Data-driven Security Analysis</a:t>
            </a:r>
          </a:p>
        </p:txBody>
      </p:sp>
      <p:sp>
        <p:nvSpPr>
          <p:cNvPr id="7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74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541" t="8964" r="2541" b="6164"/>
          <a:stretch>
            <a:fillRect/>
          </a:stretch>
        </p:blipFill>
        <p:spPr>
          <a:xfrm>
            <a:off x="94943" y="5037600"/>
            <a:ext cx="14232642" cy="6677685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Real-world concerns…"/>
          <p:cNvSpPr txBox="1"/>
          <p:nvPr/>
        </p:nvSpPr>
        <p:spPr>
          <a:xfrm>
            <a:off x="13748306" y="5242751"/>
            <a:ext cx="10501198" cy="626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Real-world concerns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rPr b="1"/>
              <a:t>44% of AS operators </a:t>
            </a:r>
            <a:r>
              <a:t>expressed </a:t>
            </a:r>
            <a:r>
              <a:rPr b="1"/>
              <a:t>concerns</a:t>
            </a:r>
            <a:r>
              <a:t> about </a:t>
            </a:r>
            <a:r>
              <a:rPr b="1"/>
              <a:t>malicious authorities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rPr b="1"/>
              <a:t>two operators</a:t>
            </a:r>
            <a:r>
              <a:t> consider the threat from authorities to be </a:t>
            </a:r>
            <a:r>
              <a:rPr b="1"/>
              <a:t>the most serious problem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rPr b="1"/>
              <a:t>one operator</a:t>
            </a:r>
            <a:r>
              <a:t> </a:t>
            </a:r>
            <a:r>
              <a:rPr b="1"/>
              <a:t>had lost all their ROAs  </a:t>
            </a:r>
            <a:r>
              <a:t>due to administrative/human reasons</a:t>
            </a:r>
          </a:p>
        </p:txBody>
      </p:sp>
      <p:sp>
        <p:nvSpPr>
          <p:cNvPr id="745" name="responses from administrators of 68 ASes that have deployed ROA and 35 ASes that have not deployed ROA"/>
          <p:cNvSpPr txBox="1"/>
          <p:nvPr/>
        </p:nvSpPr>
        <p:spPr>
          <a:xfrm>
            <a:off x="1078668" y="13035089"/>
            <a:ext cx="18725008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responses from administrators of 68 ASes that have deployed ROA and 35 ASes that have not deployed ROA</a:t>
            </a:r>
          </a:p>
        </p:txBody>
      </p:sp>
      <p:sp>
        <p:nvSpPr>
          <p:cNvPr id="746" name="P1. “Unilateral Reliance on RPKI Authority&quot;"/>
          <p:cNvSpPr txBox="1"/>
          <p:nvPr/>
        </p:nvSpPr>
        <p:spPr>
          <a:xfrm>
            <a:off x="1206500" y="2349931"/>
            <a:ext cx="21970999" cy="94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600" i="1" spc="-112">
                <a:solidFill>
                  <a:srgbClr val="000000"/>
                </a:solidFill>
              </a:defRPr>
            </a:lvl1pPr>
          </a:lstStyle>
          <a:p>
            <a:r>
              <a:t>P1. “Unilateral Reliance on RPKI Authority"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Data-driven Securit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Data-driven Security Analysis</a:t>
            </a:r>
          </a:p>
        </p:txBody>
      </p:sp>
      <p:sp>
        <p:nvSpPr>
          <p:cNvPr id="751" name="only 8  out of 61 PPs are hosted in CDNs*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b="1"/>
              <a:t>only 8</a:t>
            </a:r>
            <a:r>
              <a:t>  out of 61 PPs are </a:t>
            </a:r>
            <a:r>
              <a:rPr b="1"/>
              <a:t>hosted in CDNs</a:t>
            </a:r>
            <a:r>
              <a:t>*</a:t>
            </a:r>
          </a:p>
          <a:p>
            <a:pPr lvl="1"/>
            <a:r>
              <a:t>hosted in Cloudflare AS13335 or Amazon AS16509</a:t>
            </a:r>
          </a:p>
          <a:p>
            <a:endParaRPr/>
          </a:p>
          <a:p>
            <a:r>
              <a:rPr b="1"/>
              <a:t>58</a:t>
            </a:r>
            <a:r>
              <a:t> out of 61 PPs are </a:t>
            </a:r>
            <a:r>
              <a:rPr b="1"/>
              <a:t>hosted in a single AS</a:t>
            </a:r>
          </a:p>
          <a:p>
            <a:pPr lvl="1"/>
            <a:r>
              <a:t>The accessibility of these PPs is highly dependent on the reachability of a single AS</a:t>
            </a:r>
          </a:p>
          <a:p>
            <a:endParaRPr/>
          </a:p>
          <a:p>
            <a:r>
              <a:rPr b="1"/>
              <a:t>14</a:t>
            </a:r>
            <a:r>
              <a:t> PPs </a:t>
            </a:r>
            <a:r>
              <a:rPr b="1"/>
              <a:t>carry the ROAs of the ASes where PPs are located</a:t>
            </a:r>
          </a:p>
          <a:p>
            <a:pPr lvl="1"/>
            <a:r>
              <a:t>The accessibility of these PPs will form a circular dependency on the reachability of the ASes</a:t>
            </a:r>
          </a:p>
        </p:txBody>
      </p:sp>
      <p:sp>
        <p:nvSpPr>
          <p:cNvPr id="7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53" name="* RPKI Repository Delta Protocol (RRDP)…"/>
          <p:cNvSpPr txBox="1"/>
          <p:nvPr/>
        </p:nvSpPr>
        <p:spPr>
          <a:xfrm>
            <a:off x="14681578" y="4118140"/>
            <a:ext cx="9380548" cy="283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b="1">
                <a:solidFill>
                  <a:srgbClr val="797979"/>
                </a:solidFill>
              </a:defRPr>
            </a:pPr>
            <a:r>
              <a:t>* RPKI Repository Delta Protocol (RRDP)</a:t>
            </a:r>
          </a:p>
          <a:p>
            <a:pPr marL="457200" indent="-457200" algn="l">
              <a:buSzPct val="123000"/>
              <a:buChar char="-"/>
              <a:defRPr sz="3600">
                <a:solidFill>
                  <a:srgbClr val="797979"/>
                </a:solidFill>
              </a:defRPr>
            </a:pPr>
            <a:r>
              <a:t>used by Relying Parties to retrieve the RPKI objects from the RPKI repository,</a:t>
            </a:r>
          </a:p>
          <a:p>
            <a:pPr marL="457200" indent="-457200" algn="l">
              <a:buSzPct val="123000"/>
              <a:buChar char="-"/>
              <a:defRPr sz="3600">
                <a:solidFill>
                  <a:srgbClr val="797979"/>
                </a:solidFill>
              </a:defRPr>
            </a:pPr>
            <a:r>
              <a:t>designed to leverage CDN infrastructure for resilient service </a:t>
            </a:r>
          </a:p>
        </p:txBody>
      </p:sp>
      <p:sp>
        <p:nvSpPr>
          <p:cNvPr id="754" name="P2. “Vulnerable to Single Point of Failure&quot;"/>
          <p:cNvSpPr txBox="1"/>
          <p:nvPr/>
        </p:nvSpPr>
        <p:spPr>
          <a:xfrm>
            <a:off x="1206500" y="2349931"/>
            <a:ext cx="21970999" cy="94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600" i="1" spc="-112">
                <a:solidFill>
                  <a:srgbClr val="000000"/>
                </a:solidFill>
              </a:defRPr>
            </a:lvl1pPr>
          </a:lstStyle>
          <a:p>
            <a:r>
              <a:t>P2. “Vulnerable to Single Point of Failure"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source Public Key Infrastructure (RPK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 Public Key Infrastructure (RPKI)</a:t>
            </a:r>
          </a:p>
        </p:txBody>
      </p:sp>
      <p:sp>
        <p:nvSpPr>
          <p:cNvPr id="158" name="RPKI is an infrastructure for securing Internet number resources (e.g., IP prefixes or AS numbers) and improving security of BGP rout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RPKI</a:t>
            </a:r>
            <a:r>
              <a:t> is an </a:t>
            </a:r>
            <a:r>
              <a:rPr b="1"/>
              <a:t>infrastructure</a:t>
            </a:r>
            <a:r>
              <a:t> </a:t>
            </a:r>
            <a:r>
              <a:rPr b="1"/>
              <a:t>for</a:t>
            </a:r>
            <a:r>
              <a:t> </a:t>
            </a:r>
            <a:r>
              <a:rPr b="1"/>
              <a:t>securing Internet number resources</a:t>
            </a:r>
            <a:r>
              <a:t> (e.g., IP prefixes or AS numbers) and improving security of BGP routing</a:t>
            </a:r>
          </a:p>
          <a:p>
            <a:endParaRPr/>
          </a:p>
          <a:p>
            <a:r>
              <a:t>Two key objects in RPKI</a:t>
            </a:r>
          </a:p>
          <a:p>
            <a:pPr lvl="1"/>
            <a:r>
              <a:t>Resource Certificate (RC): enables resource holders to assert their legitimate ownership of Internet number resources</a:t>
            </a:r>
          </a:p>
          <a:p>
            <a:pPr lvl="1"/>
            <a:r>
              <a:t>Route Origin Authorization (ROA): provides a binding of IP prefixes to their legitimate origin ASes 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Data-driven Securit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Data-driven Security Analysis</a:t>
            </a:r>
          </a:p>
        </p:txBody>
      </p:sp>
      <p:sp>
        <p:nvSpPr>
          <p:cNvPr id="759" name="Analysis…"/>
          <p:cNvSpPr txBox="1">
            <a:spLocks noGrp="1"/>
          </p:cNvSpPr>
          <p:nvPr>
            <p:ph type="body" sz="half" idx="1"/>
          </p:nvPr>
        </p:nvSpPr>
        <p:spPr>
          <a:xfrm>
            <a:off x="12568297" y="3101525"/>
            <a:ext cx="10609203" cy="9827682"/>
          </a:xfrm>
          <a:prstGeom prst="rect">
            <a:avLst/>
          </a:prstGeom>
        </p:spPr>
        <p:txBody>
          <a:bodyPr/>
          <a:lstStyle/>
          <a:p>
            <a:r>
              <a:t>Analysis</a:t>
            </a:r>
          </a:p>
          <a:p>
            <a:pPr lvl="1"/>
            <a:r>
              <a:rPr b="1"/>
              <a:t>the number of PPs</a:t>
            </a:r>
            <a:r>
              <a:t> has </a:t>
            </a:r>
            <a:r>
              <a:rPr b="1"/>
              <a:t>grown</a:t>
            </a:r>
            <a:r>
              <a:t> more than </a:t>
            </a:r>
            <a:r>
              <a:rPr b="1"/>
              <a:t>12 times</a:t>
            </a:r>
          </a:p>
          <a:p>
            <a:pPr lvl="1"/>
            <a:r>
              <a:rPr b="1"/>
              <a:t>many AS operators</a:t>
            </a:r>
            <a:r>
              <a:t> are </a:t>
            </a:r>
            <a:r>
              <a:rPr b="1"/>
              <a:t>considering</a:t>
            </a:r>
            <a:r>
              <a:t> </a:t>
            </a:r>
            <a:r>
              <a:rPr b="1"/>
              <a:t>running PPs</a:t>
            </a:r>
          </a:p>
          <a:p>
            <a:pPr lvl="1"/>
            <a:r>
              <a:t>when RPKI is fully deployed, </a:t>
            </a:r>
            <a:r>
              <a:rPr b="1"/>
              <a:t>the number of PPs will inevitably increase</a:t>
            </a:r>
            <a:r>
              <a:t> </a:t>
            </a:r>
          </a:p>
          <a:p>
            <a:endParaRPr/>
          </a:p>
          <a:p>
            <a:r>
              <a:t>Potential Problems</a:t>
            </a:r>
          </a:p>
          <a:p>
            <a:pPr lvl="1"/>
            <a:r>
              <a:t>threaten the scalability of RPKI</a:t>
            </a:r>
          </a:p>
          <a:p>
            <a:pPr lvl="1"/>
            <a:r>
              <a:t>increase the cost of RP refreshing</a:t>
            </a:r>
          </a:p>
        </p:txBody>
      </p:sp>
      <p:sp>
        <p:nvSpPr>
          <p:cNvPr id="7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7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0964" y="3672402"/>
            <a:ext cx="11152671" cy="4474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9634" y="8040815"/>
            <a:ext cx="11255330" cy="5583002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P3. “Poor Scalability&quot;"/>
          <p:cNvSpPr txBox="1"/>
          <p:nvPr/>
        </p:nvSpPr>
        <p:spPr>
          <a:xfrm>
            <a:off x="1206500" y="2349931"/>
            <a:ext cx="21970999" cy="94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600" i="1" spc="-112">
                <a:solidFill>
                  <a:srgbClr val="000000"/>
                </a:solidFill>
              </a:defRPr>
            </a:lvl1pPr>
          </a:lstStyle>
          <a:p>
            <a:r>
              <a:t>P3. “Poor Scalability"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Design Goal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Goal of dRR</a:t>
            </a:r>
          </a:p>
        </p:txBody>
      </p:sp>
      <p:sp>
        <p:nvSpPr>
          <p:cNvPr id="768" name="Be compatible with RPKI architecture and support incremental deployment"/>
          <p:cNvSpPr txBox="1">
            <a:spLocks noGrp="1"/>
          </p:cNvSpPr>
          <p:nvPr>
            <p:ph type="body" sz="quarter" idx="1"/>
          </p:nvPr>
        </p:nvSpPr>
        <p:spPr>
          <a:xfrm>
            <a:off x="1326549" y="11518248"/>
            <a:ext cx="21730901" cy="1273963"/>
          </a:xfrm>
          <a:prstGeom prst="rect">
            <a:avLst/>
          </a:prstGeom>
          <a:ln w="25400">
            <a:solidFill>
              <a:srgbClr val="489FF8"/>
            </a:solidFill>
          </a:ln>
        </p:spPr>
        <p:txBody>
          <a:bodyPr anchor="ctr">
            <a:normAutofit lnSpcReduction="10000"/>
          </a:bodyPr>
          <a:lstStyle>
            <a:lvl1pPr marL="0" indent="0" defTabSz="2413955">
              <a:spcBef>
                <a:spcPts val="2900"/>
              </a:spcBef>
              <a:buSzTx/>
              <a:buNone/>
              <a:defRPr sz="4752" b="1">
                <a:solidFill>
                  <a:srgbClr val="0096FF"/>
                </a:solidFill>
              </a:defRPr>
            </a:lvl1pPr>
          </a:lstStyle>
          <a:p>
            <a:r>
              <a:t>Be compatible with RPKI architecture and support incremental deployment</a:t>
            </a:r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770" name="Defend against RPKI authorities’ malicious behavior…"/>
          <p:cNvSpPr txBox="1"/>
          <p:nvPr/>
        </p:nvSpPr>
        <p:spPr>
          <a:xfrm>
            <a:off x="1333500" y="3561686"/>
            <a:ext cx="6750084" cy="7700986"/>
          </a:xfrm>
          <a:prstGeom prst="rect">
            <a:avLst/>
          </a:prstGeom>
          <a:ln w="25400">
            <a:solidFill>
              <a:srgbClr val="48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b="1"/>
              <a:t>Defend against</a:t>
            </a:r>
            <a:r>
              <a:t> </a:t>
            </a:r>
            <a:r>
              <a:rPr b="1"/>
              <a:t>RPKI authorities’ malicious behavior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Allow RPs verify certificate status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Allow resource holders verify the integrity of RPKI views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RPKI historical data can be audited</a:t>
            </a:r>
          </a:p>
        </p:txBody>
      </p:sp>
      <p:sp>
        <p:nvSpPr>
          <p:cNvPr id="771" name="Defend against single point of failure…"/>
          <p:cNvSpPr txBox="1"/>
          <p:nvPr/>
        </p:nvSpPr>
        <p:spPr>
          <a:xfrm>
            <a:off x="8816958" y="3561686"/>
            <a:ext cx="6750085" cy="7700986"/>
          </a:xfrm>
          <a:prstGeom prst="rect">
            <a:avLst/>
          </a:prstGeom>
          <a:ln w="25400">
            <a:solidFill>
              <a:srgbClr val="48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b="1"/>
              <a:t>Defend against single point of failure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Truly distributed data storage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PP accessibility is independent of AS accessibility</a:t>
            </a:r>
          </a:p>
        </p:txBody>
      </p:sp>
      <p:sp>
        <p:nvSpPr>
          <p:cNvPr id="772" name="Prevent unlimited growth in the number of PPs…"/>
          <p:cNvSpPr txBox="1"/>
          <p:nvPr/>
        </p:nvSpPr>
        <p:spPr>
          <a:xfrm>
            <a:off x="16300417" y="3561686"/>
            <a:ext cx="6750084" cy="7700986"/>
          </a:xfrm>
          <a:prstGeom prst="rect">
            <a:avLst/>
          </a:prstGeom>
          <a:ln w="25400">
            <a:solidFill>
              <a:srgbClr val="489F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096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rPr b="1"/>
              <a:t>Prevent</a:t>
            </a:r>
            <a:r>
              <a:t> </a:t>
            </a:r>
            <a:r>
              <a:rPr b="1"/>
              <a:t>unlimited growth in the number of PPs</a:t>
            </a:r>
          </a:p>
          <a:p>
            <a:pPr marL="1219200" lvl="1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Improve the reliability of RPKI Repository system</a:t>
            </a:r>
          </a:p>
        </p:txBody>
      </p:sp>
      <p:sp>
        <p:nvSpPr>
          <p:cNvPr id="773" name="P1"/>
          <p:cNvSpPr/>
          <p:nvPr/>
        </p:nvSpPr>
        <p:spPr>
          <a:xfrm>
            <a:off x="1321164" y="2892552"/>
            <a:ext cx="1457804" cy="662192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 b="1">
                <a:solidFill>
                  <a:srgbClr val="FFFFFF"/>
                </a:solidFill>
              </a:defRPr>
            </a:lvl1pPr>
          </a:lstStyle>
          <a:p>
            <a:r>
              <a:t>P1</a:t>
            </a:r>
          </a:p>
        </p:txBody>
      </p:sp>
      <p:sp>
        <p:nvSpPr>
          <p:cNvPr id="774" name="P2"/>
          <p:cNvSpPr/>
          <p:nvPr/>
        </p:nvSpPr>
        <p:spPr>
          <a:xfrm>
            <a:off x="8800333" y="2892552"/>
            <a:ext cx="1457804" cy="662192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 b="1">
                <a:solidFill>
                  <a:srgbClr val="FFFFFF"/>
                </a:solidFill>
              </a:defRPr>
            </a:lvl1pPr>
          </a:lstStyle>
          <a:p>
            <a:r>
              <a:t>P2</a:t>
            </a:r>
          </a:p>
        </p:txBody>
      </p:sp>
      <p:sp>
        <p:nvSpPr>
          <p:cNvPr id="775" name="P3"/>
          <p:cNvSpPr/>
          <p:nvPr/>
        </p:nvSpPr>
        <p:spPr>
          <a:xfrm>
            <a:off x="16283792" y="2892552"/>
            <a:ext cx="1457804" cy="662192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 b="1">
                <a:solidFill>
                  <a:srgbClr val="FFFFFF"/>
                </a:solidFill>
              </a:defRPr>
            </a:lvl1pPr>
          </a:lstStyle>
          <a:p>
            <a:r>
              <a:t>P3</a:t>
            </a:r>
          </a:p>
        </p:txBody>
      </p:sp>
      <p:sp>
        <p:nvSpPr>
          <p:cNvPr id="776" name="(decentralized RPKI Repository)"/>
          <p:cNvSpPr txBox="1"/>
          <p:nvPr/>
        </p:nvSpPr>
        <p:spPr>
          <a:xfrm>
            <a:off x="11048859" y="984344"/>
            <a:ext cx="10241078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3000"/>
              </a:spcBef>
              <a:defRPr sz="5600">
                <a:solidFill>
                  <a:srgbClr val="000000"/>
                </a:solidFill>
              </a:defRPr>
            </a:pPr>
            <a:r>
              <a:rPr b="1" i="1"/>
              <a:t>(d</a:t>
            </a:r>
            <a:r>
              <a:rPr i="1"/>
              <a:t>ecentralized</a:t>
            </a:r>
            <a:r>
              <a:rPr b="1" i="1"/>
              <a:t> R</a:t>
            </a:r>
            <a:r>
              <a:rPr i="1"/>
              <a:t>PKI</a:t>
            </a:r>
            <a:r>
              <a:rPr b="1" i="1"/>
              <a:t> R</a:t>
            </a:r>
            <a:r>
              <a:rPr i="1"/>
              <a:t>epository</a:t>
            </a:r>
            <a:r>
              <a:rPr b="1" i="1"/>
              <a:t>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Key Idea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Idea of dRR</a:t>
            </a:r>
          </a:p>
        </p:txBody>
      </p:sp>
      <p:sp>
        <p:nvSpPr>
          <p:cNvPr id="781" name="Separating RPKI object distribution from sig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Separating RPKI object distribution from signing</a:t>
            </a:r>
          </a:p>
          <a:p>
            <a:pPr lvl="1"/>
            <a:r>
              <a:t>decouple PP and RPKI Authority and design a third-party repository for RPKI</a:t>
            </a:r>
          </a:p>
        </p:txBody>
      </p:sp>
      <p:sp>
        <p:nvSpPr>
          <p:cNvPr id="7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78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b="13568"/>
          <a:stretch>
            <a:fillRect/>
          </a:stretch>
        </p:blipFill>
        <p:spPr>
          <a:xfrm>
            <a:off x="2997717" y="5682118"/>
            <a:ext cx="18388566" cy="5936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Key Idea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Idea of dRR</a:t>
            </a:r>
          </a:p>
        </p:txBody>
      </p:sp>
      <p:sp>
        <p:nvSpPr>
          <p:cNvPr id="788" name="Separating RPKI object distribution from sig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Separating RPKI object distribution from signing</a:t>
            </a:r>
          </a:p>
          <a:p>
            <a:pPr lvl="1"/>
            <a:r>
              <a:t>decouple PP and RPKI Authority and design a third-party repository for RPKI</a:t>
            </a:r>
          </a:p>
        </p:txBody>
      </p:sp>
      <p:sp>
        <p:nvSpPr>
          <p:cNvPr id="7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79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b="13568"/>
          <a:stretch>
            <a:fillRect/>
          </a:stretch>
        </p:blipFill>
        <p:spPr>
          <a:xfrm>
            <a:off x="2997717" y="5682118"/>
            <a:ext cx="18388566" cy="5936812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Key new entities for dRR: Certificate Server (CS) Federation and Monitor"/>
          <p:cNvSpPr txBox="1"/>
          <p:nvPr/>
        </p:nvSpPr>
        <p:spPr>
          <a:xfrm>
            <a:off x="3598662" y="11694194"/>
            <a:ext cx="1761185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entities for dRR: </a:t>
            </a:r>
            <a:r>
              <a:rPr>
                <a:solidFill>
                  <a:srgbClr val="0096FF"/>
                </a:solidFill>
              </a:rPr>
              <a:t>Certificate Server (CS) Federation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Monitor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Key Idea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Idea of dRR</a:t>
            </a:r>
          </a:p>
        </p:txBody>
      </p:sp>
      <p:sp>
        <p:nvSpPr>
          <p:cNvPr id="796" name="Separating RPKI object distribution from sig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Separating RPKI object distribution from signing</a:t>
            </a:r>
          </a:p>
          <a:p>
            <a:pPr lvl="1"/>
            <a:r>
              <a:t>decouple PP and RPKI Authority and design a third-party repository for RPKI</a:t>
            </a:r>
          </a:p>
        </p:txBody>
      </p:sp>
      <p:sp>
        <p:nvSpPr>
          <p:cNvPr id="7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79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b="13568"/>
          <a:stretch>
            <a:fillRect/>
          </a:stretch>
        </p:blipFill>
        <p:spPr>
          <a:xfrm>
            <a:off x="2997717" y="5682118"/>
            <a:ext cx="18388566" cy="5936812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Key new entities for dRR: Certificate Server (CS) Federation and Monitor"/>
          <p:cNvSpPr txBox="1"/>
          <p:nvPr/>
        </p:nvSpPr>
        <p:spPr>
          <a:xfrm>
            <a:off x="3598662" y="11694194"/>
            <a:ext cx="1761185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entities for dRR: </a:t>
            </a:r>
            <a:r>
              <a:rPr>
                <a:solidFill>
                  <a:srgbClr val="0096FF"/>
                </a:solidFill>
              </a:rPr>
              <a:t>Certificate Server (CS) Federation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Monitor</a:t>
            </a:r>
          </a:p>
        </p:txBody>
      </p:sp>
      <p:sp>
        <p:nvSpPr>
          <p:cNvPr id="800" name="Key new objects for dRR: Certificate Policy (CP) and Certificate Update List (CUL)"/>
          <p:cNvSpPr txBox="1"/>
          <p:nvPr/>
        </p:nvSpPr>
        <p:spPr>
          <a:xfrm>
            <a:off x="2474966" y="12478581"/>
            <a:ext cx="198592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objects for dRR: </a:t>
            </a:r>
            <a:r>
              <a:rPr>
                <a:solidFill>
                  <a:srgbClr val="0096FF"/>
                </a:solidFill>
              </a:rPr>
              <a:t>Certificate Policy (CP)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Certificate Update List (CUL)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Key Idea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Idea of dRR</a:t>
            </a:r>
          </a:p>
        </p:txBody>
      </p:sp>
      <p:sp>
        <p:nvSpPr>
          <p:cNvPr id="805" name="Separating RPKI object distribution from sig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Separating RPKI object distribution from signing</a:t>
            </a:r>
          </a:p>
          <a:p>
            <a:pPr lvl="1"/>
            <a:r>
              <a:t>decouple PP and RPKI Authority and design a third-party repository for RPKI</a:t>
            </a:r>
          </a:p>
        </p:txBody>
      </p:sp>
      <p:sp>
        <p:nvSpPr>
          <p:cNvPr id="8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80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b="13568"/>
          <a:stretch>
            <a:fillRect/>
          </a:stretch>
        </p:blipFill>
        <p:spPr>
          <a:xfrm>
            <a:off x="2997717" y="5682118"/>
            <a:ext cx="18388566" cy="5936812"/>
          </a:xfrm>
          <a:prstGeom prst="rect">
            <a:avLst/>
          </a:prstGeom>
          <a:ln w="12700">
            <a:miter lim="400000"/>
          </a:ln>
        </p:spPr>
      </p:pic>
      <p:sp>
        <p:nvSpPr>
          <p:cNvPr id="808" name="Key new entities for dRR: Certificate Server (CS) Federation and Monitor"/>
          <p:cNvSpPr txBox="1"/>
          <p:nvPr/>
        </p:nvSpPr>
        <p:spPr>
          <a:xfrm>
            <a:off x="3598662" y="11694194"/>
            <a:ext cx="1761185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entities for dRR: </a:t>
            </a:r>
            <a:r>
              <a:rPr>
                <a:solidFill>
                  <a:srgbClr val="0096FF"/>
                </a:solidFill>
              </a:rPr>
              <a:t>Certificate Server (CS) Federation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Monitor</a:t>
            </a:r>
          </a:p>
        </p:txBody>
      </p:sp>
      <p:sp>
        <p:nvSpPr>
          <p:cNvPr id="809" name="Key new objects for dRR: Certificate Policy (CP) and Certificate Update List (CUL)"/>
          <p:cNvSpPr txBox="1"/>
          <p:nvPr/>
        </p:nvSpPr>
        <p:spPr>
          <a:xfrm>
            <a:off x="2474966" y="12478581"/>
            <a:ext cx="198592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objects for dRR: </a:t>
            </a:r>
            <a:r>
              <a:rPr>
                <a:solidFill>
                  <a:srgbClr val="0096FF"/>
                </a:solidFill>
              </a:rPr>
              <a:t>Certificate Policy (CP)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Certificate Update List (CUL)</a:t>
            </a:r>
          </a:p>
        </p:txBody>
      </p:sp>
      <p:sp>
        <p:nvSpPr>
          <p:cNvPr id="810" name="Rounded Rectangle"/>
          <p:cNvSpPr/>
          <p:nvPr/>
        </p:nvSpPr>
        <p:spPr>
          <a:xfrm>
            <a:off x="5346651" y="7331270"/>
            <a:ext cx="3936778" cy="1604646"/>
          </a:xfrm>
          <a:prstGeom prst="roundRect">
            <a:avLst>
              <a:gd name="adj" fmla="val 16314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Key Idea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Idea of dRR</a:t>
            </a:r>
          </a:p>
        </p:txBody>
      </p:sp>
      <p:sp>
        <p:nvSpPr>
          <p:cNvPr id="815" name="Separating RPKI object distribution from sig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Separating RPKI object distribution from signing</a:t>
            </a:r>
          </a:p>
          <a:p>
            <a:pPr lvl="1"/>
            <a:r>
              <a:t>decouple PP and RPKI Authority and design a third-party repository for RPKI</a:t>
            </a:r>
          </a:p>
        </p:txBody>
      </p:sp>
      <p:sp>
        <p:nvSpPr>
          <p:cNvPr id="8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81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b="13568"/>
          <a:stretch>
            <a:fillRect/>
          </a:stretch>
        </p:blipFill>
        <p:spPr>
          <a:xfrm>
            <a:off x="2997717" y="5682118"/>
            <a:ext cx="18388566" cy="5936812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Key new entities for dRR: Certificate Server (CS) Federation and Monitor"/>
          <p:cNvSpPr txBox="1"/>
          <p:nvPr/>
        </p:nvSpPr>
        <p:spPr>
          <a:xfrm>
            <a:off x="3598662" y="11694194"/>
            <a:ext cx="1761185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entities for dRR: </a:t>
            </a:r>
            <a:r>
              <a:rPr>
                <a:solidFill>
                  <a:srgbClr val="0096FF"/>
                </a:solidFill>
              </a:rPr>
              <a:t>Certificate Server (CS) Federation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Monitor</a:t>
            </a:r>
          </a:p>
        </p:txBody>
      </p:sp>
      <p:sp>
        <p:nvSpPr>
          <p:cNvPr id="819" name="Key new objects for dRR: Certificate Policy (CP) and Certificate Update List (CUL)"/>
          <p:cNvSpPr txBox="1"/>
          <p:nvPr/>
        </p:nvSpPr>
        <p:spPr>
          <a:xfrm>
            <a:off x="2474966" y="12478581"/>
            <a:ext cx="198592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objects for dRR: </a:t>
            </a:r>
            <a:r>
              <a:rPr>
                <a:solidFill>
                  <a:srgbClr val="0096FF"/>
                </a:solidFill>
              </a:rPr>
              <a:t>Certificate Policy (CP)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Certificate Update List (CUL)</a:t>
            </a:r>
          </a:p>
        </p:txBody>
      </p:sp>
      <p:sp>
        <p:nvSpPr>
          <p:cNvPr id="820" name="Rounded Rectangle"/>
          <p:cNvSpPr/>
          <p:nvPr/>
        </p:nvSpPr>
        <p:spPr>
          <a:xfrm>
            <a:off x="14912018" y="7458270"/>
            <a:ext cx="3936778" cy="1604646"/>
          </a:xfrm>
          <a:prstGeom prst="roundRect">
            <a:avLst>
              <a:gd name="adj" fmla="val 16314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Key Idea of dR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Idea of dRR</a:t>
            </a:r>
          </a:p>
        </p:txBody>
      </p:sp>
      <p:sp>
        <p:nvSpPr>
          <p:cNvPr id="825" name="Separating RPKI object distribution from sign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Separating RPKI object distribution from signing</a:t>
            </a:r>
          </a:p>
          <a:p>
            <a:pPr lvl="1"/>
            <a:r>
              <a:t>decouple PP and RPKI Authority and design a third-party repository for RPKI</a:t>
            </a:r>
          </a:p>
        </p:txBody>
      </p:sp>
      <p:sp>
        <p:nvSpPr>
          <p:cNvPr id="8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82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b="13568"/>
          <a:stretch>
            <a:fillRect/>
          </a:stretch>
        </p:blipFill>
        <p:spPr>
          <a:xfrm>
            <a:off x="2997717" y="5682118"/>
            <a:ext cx="18388566" cy="5936812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Key new entities for dRR: Certificate Server (CS) Federation and Monitor"/>
          <p:cNvSpPr txBox="1"/>
          <p:nvPr/>
        </p:nvSpPr>
        <p:spPr>
          <a:xfrm>
            <a:off x="3598662" y="11694194"/>
            <a:ext cx="1761185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entities for dRR: </a:t>
            </a:r>
            <a:r>
              <a:rPr>
                <a:solidFill>
                  <a:srgbClr val="0096FF"/>
                </a:solidFill>
              </a:rPr>
              <a:t>Certificate Server (CS) Federation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Monitor</a:t>
            </a:r>
          </a:p>
        </p:txBody>
      </p:sp>
      <p:sp>
        <p:nvSpPr>
          <p:cNvPr id="829" name="Key new objects for dRR: Certificate Policy (CP) and Certificate Update List (CUL)"/>
          <p:cNvSpPr txBox="1"/>
          <p:nvPr/>
        </p:nvSpPr>
        <p:spPr>
          <a:xfrm>
            <a:off x="2474966" y="12478581"/>
            <a:ext cx="1985924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t>Key new objects for dRR: </a:t>
            </a:r>
            <a:r>
              <a:rPr>
                <a:solidFill>
                  <a:srgbClr val="0096FF"/>
                </a:solidFill>
              </a:rPr>
              <a:t>Certificate Policy (CP) </a:t>
            </a:r>
            <a:r>
              <a:t>and </a:t>
            </a:r>
            <a:r>
              <a:rPr>
                <a:solidFill>
                  <a:schemeClr val="accent4">
                    <a:hueOff val="-858837"/>
                    <a:lumOff val="-9791"/>
                  </a:schemeClr>
                </a:solidFill>
              </a:rPr>
              <a:t>Certificate Update List (CUL)</a:t>
            </a:r>
          </a:p>
        </p:txBody>
      </p:sp>
      <p:sp>
        <p:nvSpPr>
          <p:cNvPr id="830" name="Rounded Rectangle"/>
          <p:cNvSpPr/>
          <p:nvPr/>
        </p:nvSpPr>
        <p:spPr>
          <a:xfrm>
            <a:off x="13135795" y="7574187"/>
            <a:ext cx="1925465" cy="1604646"/>
          </a:xfrm>
          <a:prstGeom prst="roundRect">
            <a:avLst>
              <a:gd name="adj" fmla="val 16314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31" name="Rounded Rectangle"/>
          <p:cNvSpPr/>
          <p:nvPr/>
        </p:nvSpPr>
        <p:spPr>
          <a:xfrm>
            <a:off x="15631093" y="8815680"/>
            <a:ext cx="1660583" cy="995158"/>
          </a:xfrm>
          <a:prstGeom prst="roundRect">
            <a:avLst>
              <a:gd name="adj" fmla="val 22686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32" name="Rounded Rectangle"/>
          <p:cNvSpPr/>
          <p:nvPr/>
        </p:nvSpPr>
        <p:spPr>
          <a:xfrm>
            <a:off x="19728476" y="8815680"/>
            <a:ext cx="1660583" cy="995158"/>
          </a:xfrm>
          <a:prstGeom prst="roundRect">
            <a:avLst>
              <a:gd name="adj" fmla="val 22686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Certificate Server (CS) Fed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Certificate Server (CS) Federation</a:t>
            </a:r>
          </a:p>
        </p:txBody>
      </p:sp>
      <p:sp>
        <p:nvSpPr>
          <p:cNvPr id="837" name="Hosting resource certificates and ROAs for resource hold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Hosting resource certificates and ROAs for resource holders</a:t>
            </a:r>
          </a:p>
          <a:p>
            <a:endParaRPr/>
          </a:p>
          <a:p>
            <a:r>
              <a:t>Two main improvements of the CS, compared to the traditional publication point (PP)</a:t>
            </a:r>
          </a:p>
          <a:p>
            <a:pPr lvl="1"/>
            <a:r>
              <a:rPr b="1"/>
              <a:t>independent of CAs</a:t>
            </a:r>
            <a:r>
              <a:t>, all certificate servers are equal and together form the CS federation</a:t>
            </a:r>
          </a:p>
          <a:p>
            <a:pPr lvl="1"/>
            <a:r>
              <a:rPr b="1"/>
              <a:t>resource holders can freely choose any CSs </a:t>
            </a:r>
            <a:r>
              <a:t>they trust to provide certificate hosting services for them</a:t>
            </a:r>
          </a:p>
          <a:p>
            <a:pPr lvl="2"/>
            <a:r>
              <a:t>not only host the certificates, but also </a:t>
            </a:r>
            <a:r>
              <a:rPr b="1"/>
              <a:t>publicize certificate policies</a:t>
            </a:r>
          </a:p>
        </p:txBody>
      </p:sp>
      <p:sp>
        <p:nvSpPr>
          <p:cNvPr id="8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83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Rounded Rectangle"/>
          <p:cNvSpPr/>
          <p:nvPr/>
        </p:nvSpPr>
        <p:spPr>
          <a:xfrm>
            <a:off x="19714227" y="1005128"/>
            <a:ext cx="2812299" cy="1111171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Certificate Policy (C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Certificate Policy (CP)</a:t>
            </a:r>
          </a:p>
        </p:txBody>
      </p:sp>
      <p:sp>
        <p:nvSpPr>
          <p:cNvPr id="845" name="Any certificate issuance and revocation will be publicized in  the CS federation in the form of Certificate Polic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Any certificate issuance and revocation will be publicized in </a:t>
            </a:r>
            <a:br/>
            <a:r>
              <a:t>the CS federation in the form of Certificate Policies</a:t>
            </a:r>
          </a:p>
          <a:p>
            <a:endParaRPr/>
          </a:p>
          <a:p>
            <a:r>
              <a:t>Two types of CPs</a:t>
            </a:r>
          </a:p>
          <a:p>
            <a:pPr lvl="1"/>
            <a:r>
              <a:rPr b="1"/>
              <a:t>certificate issuance policy (CIP)</a:t>
            </a:r>
          </a:p>
          <a:p>
            <a:pPr lvl="1"/>
            <a:r>
              <a:rPr b="1"/>
              <a:t>certificate revocation policy (CRP)</a:t>
            </a:r>
          </a:p>
        </p:txBody>
      </p:sp>
      <p:sp>
        <p:nvSpPr>
          <p:cNvPr id="8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84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Rounded Rectangle"/>
          <p:cNvSpPr/>
          <p:nvPr/>
        </p:nvSpPr>
        <p:spPr>
          <a:xfrm>
            <a:off x="20161104" y="2026561"/>
            <a:ext cx="1376158" cy="654943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source Public Key Infrastructure (RPK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 Public Key Infrastructure (RPKI)</a:t>
            </a:r>
          </a:p>
        </p:txBody>
      </p:sp>
      <p:sp>
        <p:nvSpPr>
          <p:cNvPr id="164" name="RPKI is an infrastructure for securing Internet number resources (e.g., IP prefixes or AS numbers) and improving security of BGP rout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is an infrastructure for securing Internet number resources (e.g., IP prefixes or AS numbers) and improving security of BGP routing</a:t>
            </a:r>
          </a:p>
          <a:p>
            <a:endParaRPr/>
          </a:p>
          <a:p>
            <a:pPr>
              <a:defRPr b="1"/>
            </a:pPr>
            <a:r>
              <a:t>Two key objects in RPKI</a:t>
            </a:r>
          </a:p>
          <a:p>
            <a:pPr lvl="1"/>
            <a:r>
              <a:rPr b="1"/>
              <a:t>Resource Certificate (RC)</a:t>
            </a:r>
            <a:r>
              <a:t>: enables resource holders to assert their legitimate ownership of Internet number resources</a:t>
            </a:r>
          </a:p>
          <a:p>
            <a:pPr lvl="1"/>
            <a:r>
              <a:rPr b="1"/>
              <a:t>Route Origin Authorization (ROA)</a:t>
            </a:r>
            <a:r>
              <a:t>: provides a binding of IP prefixes to their legitimate origin ASes 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ertificate Issuance Policy (CI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Certificate Issuance Policy (CIP)</a:t>
            </a:r>
          </a:p>
        </p:txBody>
      </p:sp>
      <p:sp>
        <p:nvSpPr>
          <p:cNvPr id="853" name="CAs provide CIPs to resource holders to prove the authenticity of the issuance of certificat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 provide CIPs to resource holders to </a:t>
            </a:r>
            <a:r>
              <a:rPr b="1"/>
              <a:t>prove the authenticity of the issuance</a:t>
            </a:r>
            <a:r>
              <a:t> of certificates</a:t>
            </a:r>
          </a:p>
        </p:txBody>
      </p:sp>
      <p:sp>
        <p:nvSpPr>
          <p:cNvPr id="8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8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3310" y="4768427"/>
            <a:ext cx="16697380" cy="8527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ertificate Revocation Policy (CR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Certificate Revocation Policy (CRP)</a:t>
            </a:r>
          </a:p>
        </p:txBody>
      </p:sp>
      <p:sp>
        <p:nvSpPr>
          <p:cNvPr id="860" name="Resource holders provide CRPs to confirm that the revocation has obtained the consent of all affected part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 holders provide CRPs to confirm that </a:t>
            </a:r>
            <a:r>
              <a:rPr b="1"/>
              <a:t>the revocation has obtained the consent </a:t>
            </a:r>
            <a:r>
              <a:t>of all affected parties</a:t>
            </a:r>
          </a:p>
          <a:p>
            <a:endParaRPr/>
          </a:p>
          <a:p>
            <a:r>
              <a:rPr b="1"/>
              <a:t>Five RIRs</a:t>
            </a:r>
            <a:r>
              <a:t> can jointly sign CRPs for </a:t>
            </a:r>
            <a:r>
              <a:rPr b="1"/>
              <a:t>mandatory certificate revocation</a:t>
            </a:r>
          </a:p>
        </p:txBody>
      </p:sp>
      <p:sp>
        <p:nvSpPr>
          <p:cNvPr id="8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4727" y="7635313"/>
            <a:ext cx="17634546" cy="5346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he Global Ledger Maintained by the CS Fed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72588">
              <a:defRPr sz="7225" spc="-144"/>
            </a:lvl1pPr>
          </a:lstStyle>
          <a:p>
            <a:r>
              <a:t>The Global Ledger Maintained by the CS Federation</a:t>
            </a:r>
          </a:p>
        </p:txBody>
      </p:sp>
      <p:sp>
        <p:nvSpPr>
          <p:cNvPr id="8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8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0195" y="3813585"/>
            <a:ext cx="17883610" cy="8403562"/>
          </a:xfrm>
          <a:prstGeom prst="rect">
            <a:avLst/>
          </a:prstGeom>
          <a:ln w="12700">
            <a:miter lim="400000"/>
          </a:ln>
        </p:spPr>
      </p:pic>
      <p:sp>
        <p:nvSpPr>
          <p:cNvPr id="869" name="Rounded Rectangle"/>
          <p:cNvSpPr/>
          <p:nvPr/>
        </p:nvSpPr>
        <p:spPr>
          <a:xfrm>
            <a:off x="9595657" y="6112293"/>
            <a:ext cx="1210949" cy="1854428"/>
          </a:xfrm>
          <a:prstGeom prst="roundRect">
            <a:avLst>
              <a:gd name="adj" fmla="val 21617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70" name="Rounded Rectangle"/>
          <p:cNvSpPr/>
          <p:nvPr/>
        </p:nvSpPr>
        <p:spPr>
          <a:xfrm>
            <a:off x="13177057" y="5528093"/>
            <a:ext cx="1210949" cy="1023173"/>
          </a:xfrm>
          <a:prstGeom prst="roundRect">
            <a:avLst>
              <a:gd name="adj" fmla="val 25585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71" name="Rounded Rectangle"/>
          <p:cNvSpPr/>
          <p:nvPr/>
        </p:nvSpPr>
        <p:spPr>
          <a:xfrm>
            <a:off x="13177057" y="6925093"/>
            <a:ext cx="1210949" cy="1023173"/>
          </a:xfrm>
          <a:prstGeom prst="roundRect">
            <a:avLst>
              <a:gd name="adj" fmla="val 25585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72" name="Rounded Rectangle"/>
          <p:cNvSpPr/>
          <p:nvPr/>
        </p:nvSpPr>
        <p:spPr>
          <a:xfrm>
            <a:off x="17164857" y="5528093"/>
            <a:ext cx="1210949" cy="1023173"/>
          </a:xfrm>
          <a:prstGeom prst="roundRect">
            <a:avLst>
              <a:gd name="adj" fmla="val 25585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73" name="Rounded Rectangle"/>
          <p:cNvSpPr/>
          <p:nvPr/>
        </p:nvSpPr>
        <p:spPr>
          <a:xfrm>
            <a:off x="17164857" y="6925093"/>
            <a:ext cx="1210949" cy="1023173"/>
          </a:xfrm>
          <a:prstGeom prst="roundRect">
            <a:avLst>
              <a:gd name="adj" fmla="val 25585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The Global Ledger Maintained by the CS Fed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72588">
              <a:defRPr sz="7225" spc="-144"/>
            </a:lvl1pPr>
          </a:lstStyle>
          <a:p>
            <a:r>
              <a:t>The Global Ledger Maintained by the CS Federation</a:t>
            </a:r>
          </a:p>
        </p:txBody>
      </p:sp>
      <p:sp>
        <p:nvSpPr>
          <p:cNvPr id="87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8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0195" y="3813585"/>
            <a:ext cx="17883610" cy="8403562"/>
          </a:xfrm>
          <a:prstGeom prst="rect">
            <a:avLst/>
          </a:prstGeom>
          <a:ln w="12700">
            <a:miter lim="400000"/>
          </a:ln>
        </p:spPr>
      </p:pic>
      <p:sp>
        <p:nvSpPr>
          <p:cNvPr id="881" name="Rounded Rectangle"/>
          <p:cNvSpPr/>
          <p:nvPr/>
        </p:nvSpPr>
        <p:spPr>
          <a:xfrm>
            <a:off x="5430057" y="5477293"/>
            <a:ext cx="2368336" cy="2656314"/>
          </a:xfrm>
          <a:prstGeom prst="roundRect">
            <a:avLst>
              <a:gd name="adj" fmla="val 15833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82" name="Rounded Rectangle"/>
          <p:cNvSpPr/>
          <p:nvPr/>
        </p:nvSpPr>
        <p:spPr>
          <a:xfrm>
            <a:off x="9011457" y="5631443"/>
            <a:ext cx="2368336" cy="497333"/>
          </a:xfrm>
          <a:prstGeom prst="roundRect">
            <a:avLst>
              <a:gd name="adj" fmla="val 50000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83" name="Rounded Rectangle"/>
          <p:cNvSpPr/>
          <p:nvPr/>
        </p:nvSpPr>
        <p:spPr>
          <a:xfrm>
            <a:off x="12592857" y="6469643"/>
            <a:ext cx="2368336" cy="497333"/>
          </a:xfrm>
          <a:prstGeom prst="roundRect">
            <a:avLst>
              <a:gd name="adj" fmla="val 50000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84" name="Rounded Rectangle"/>
          <p:cNvSpPr/>
          <p:nvPr/>
        </p:nvSpPr>
        <p:spPr>
          <a:xfrm>
            <a:off x="16656857" y="6469643"/>
            <a:ext cx="2368336" cy="497333"/>
          </a:xfrm>
          <a:prstGeom prst="roundRect">
            <a:avLst>
              <a:gd name="adj" fmla="val 50000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</a:t>
            </a:r>
          </a:p>
        </p:txBody>
      </p:sp>
      <p:sp>
        <p:nvSpPr>
          <p:cNvPr id="889" name="The Monitor in dRR provides proofs of  the status of a specific certificate and the trustworthiness of the monit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in dRR provides proofs of </a:t>
            </a:r>
            <a:br/>
            <a:r>
              <a:rPr>
                <a:solidFill>
                  <a:srgbClr val="0096FF"/>
                </a:solidFill>
              </a:rPr>
              <a:t>the status of a specific certificate</a:t>
            </a:r>
            <a:r>
              <a:t> and </a:t>
            </a:r>
            <a:r>
              <a:rPr>
                <a:solidFill>
                  <a:srgbClr val="009193"/>
                </a:solidFill>
              </a:rPr>
              <a:t>the trustworthiness of the monitor</a:t>
            </a:r>
          </a:p>
          <a:p>
            <a:pPr lvl="1"/>
            <a:r>
              <a:rPr>
                <a:solidFill>
                  <a:srgbClr val="0096FF"/>
                </a:solidFill>
              </a:rPr>
              <a:t>proof of presence, proof of absence</a:t>
            </a:r>
            <a:r>
              <a:t>, </a:t>
            </a:r>
            <a:r>
              <a:rPr>
                <a:solidFill>
                  <a:srgbClr val="009193"/>
                </a:solidFill>
              </a:rPr>
              <a:t>proof of consistency</a:t>
            </a:r>
          </a:p>
          <a:p>
            <a:endParaRPr>
              <a:solidFill>
                <a:srgbClr val="009193"/>
              </a:solidFill>
            </a:endParaRPr>
          </a:p>
          <a:p>
            <a:r>
              <a:t>M-Tree</a:t>
            </a:r>
          </a:p>
          <a:p>
            <a:pPr lvl="1"/>
            <a:r>
              <a:t>a Merkle Hash Tree (MHT) with leaf nodes containing CPs</a:t>
            </a:r>
          </a:p>
          <a:p>
            <a:pPr lvl="1"/>
            <a:r>
              <a:t>generate a </a:t>
            </a:r>
            <a:r>
              <a:rPr i="1"/>
              <a:t>commitment </a:t>
            </a:r>
            <a:r>
              <a:t>(root hash of the tree) after inserting a block’s CIPs and CRPs</a:t>
            </a:r>
          </a:p>
          <a:p>
            <a:pPr lvl="1"/>
            <a:r>
              <a:t>the newly added CIPs in one block will be appended into the M-Tree according to the lexicographical order of their certificate hashes</a:t>
            </a:r>
          </a:p>
          <a:p>
            <a:pPr lvl="1"/>
            <a:r>
              <a:t>the revocation of the certificates in the newly added CRP is recorded by modifying the CIP entries of the respective certificates</a:t>
            </a:r>
          </a:p>
        </p:txBody>
      </p:sp>
      <p:sp>
        <p:nvSpPr>
          <p:cNvPr id="8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89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892" name="Rounded Rectangle"/>
          <p:cNvSpPr/>
          <p:nvPr/>
        </p:nvSpPr>
        <p:spPr>
          <a:xfrm>
            <a:off x="21418398" y="2368064"/>
            <a:ext cx="1905453" cy="855812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</a:t>
            </a:r>
          </a:p>
        </p:txBody>
      </p:sp>
      <p:sp>
        <p:nvSpPr>
          <p:cNvPr id="897" name="The Monitor in dRR provides proofs of  the status of a specific certificate and the trustworthiness of the monit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in dRR provides proofs of </a:t>
            </a:r>
            <a:br/>
            <a:r>
              <a:rPr>
                <a:solidFill>
                  <a:srgbClr val="0096FF"/>
                </a:solidFill>
              </a:rPr>
              <a:t>the status of a specific certificate</a:t>
            </a:r>
            <a:r>
              <a:t> and </a:t>
            </a:r>
            <a:r>
              <a:rPr>
                <a:solidFill>
                  <a:srgbClr val="009193"/>
                </a:solidFill>
              </a:rPr>
              <a:t>the trustworthiness of the monitor</a:t>
            </a:r>
          </a:p>
          <a:p>
            <a:pPr lvl="1"/>
            <a:r>
              <a:rPr>
                <a:solidFill>
                  <a:srgbClr val="0096FF"/>
                </a:solidFill>
              </a:rPr>
              <a:t>proof of presence, proof of absence</a:t>
            </a:r>
            <a:r>
              <a:t>, </a:t>
            </a:r>
            <a:r>
              <a:rPr>
                <a:solidFill>
                  <a:srgbClr val="009193"/>
                </a:solidFill>
              </a:rPr>
              <a:t>proof of consistency</a:t>
            </a:r>
          </a:p>
          <a:p>
            <a:endParaRPr>
              <a:solidFill>
                <a:srgbClr val="009193"/>
              </a:solidFill>
            </a:endParaRPr>
          </a:p>
          <a:p>
            <a:pPr>
              <a:defRPr b="1"/>
            </a:pPr>
            <a:r>
              <a:t>M-Tree</a:t>
            </a:r>
          </a:p>
          <a:p>
            <a:pPr lvl="1">
              <a:defRPr b="1"/>
            </a:pPr>
            <a:r>
              <a:t>a Merkle Hash Tree (MHT) with leaf nodes containing CPs</a:t>
            </a:r>
          </a:p>
          <a:p>
            <a:pPr lvl="1"/>
            <a:r>
              <a:t>generate a </a:t>
            </a:r>
            <a:r>
              <a:rPr i="1"/>
              <a:t>commitment </a:t>
            </a:r>
            <a:r>
              <a:t>(root hash of the tree) after inserting a block’s CIPs and CRPs</a:t>
            </a:r>
          </a:p>
          <a:p>
            <a:pPr lvl="1"/>
            <a:r>
              <a:t>the newly added CIPs in one block will be appended into the M-Tree according to the lexicographical order of their certificate hashes</a:t>
            </a:r>
          </a:p>
          <a:p>
            <a:pPr lvl="1"/>
            <a:r>
              <a:t>the revocation of the certificates in the newly added CRP is recorded by modifying the CIP entries of the respective certificates</a:t>
            </a:r>
          </a:p>
        </p:txBody>
      </p:sp>
      <p:sp>
        <p:nvSpPr>
          <p:cNvPr id="8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89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Rounded Rectangle"/>
          <p:cNvSpPr/>
          <p:nvPr/>
        </p:nvSpPr>
        <p:spPr>
          <a:xfrm>
            <a:off x="21418398" y="2368064"/>
            <a:ext cx="1905453" cy="855812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</a:t>
            </a:r>
          </a:p>
        </p:txBody>
      </p:sp>
      <p:sp>
        <p:nvSpPr>
          <p:cNvPr id="905" name="The Monitor in dRR provides proofs of  the status of a specific certificate and the trustworthiness of the monit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504" indent="-603504" defTabSz="2413955">
              <a:spcBef>
                <a:spcPts val="2900"/>
              </a:spcBef>
              <a:defRPr sz="4752"/>
            </a:pPr>
            <a:r>
              <a:t>The Monitor in dRR provides proofs of </a:t>
            </a:r>
            <a:br/>
            <a:r>
              <a:rPr>
                <a:solidFill>
                  <a:srgbClr val="0096FF"/>
                </a:solidFill>
              </a:rPr>
              <a:t>the status of a specific certificate</a:t>
            </a:r>
            <a:r>
              <a:t> and </a:t>
            </a:r>
            <a:r>
              <a:rPr>
                <a:solidFill>
                  <a:srgbClr val="009193"/>
                </a:solidFill>
              </a:rPr>
              <a:t>the trustworthiness of the monitor</a:t>
            </a:r>
          </a:p>
          <a:p>
            <a:pPr marL="1207008" lvl="1" indent="-603504" defTabSz="2413955">
              <a:spcBef>
                <a:spcPts val="2900"/>
              </a:spcBef>
              <a:defRPr sz="3959"/>
            </a:pPr>
            <a:r>
              <a:rPr>
                <a:solidFill>
                  <a:srgbClr val="0096FF"/>
                </a:solidFill>
              </a:rPr>
              <a:t>proof of presence, proof of absence</a:t>
            </a:r>
            <a:r>
              <a:t>, </a:t>
            </a:r>
            <a:r>
              <a:rPr>
                <a:solidFill>
                  <a:srgbClr val="009193"/>
                </a:solidFill>
              </a:rPr>
              <a:t>proof of consistency</a:t>
            </a:r>
          </a:p>
          <a:p>
            <a:pPr marL="603504" indent="-603504" defTabSz="2413955">
              <a:spcBef>
                <a:spcPts val="2900"/>
              </a:spcBef>
              <a:defRPr sz="4752"/>
            </a:pPr>
            <a:endParaRPr>
              <a:solidFill>
                <a:srgbClr val="009193"/>
              </a:solidFill>
            </a:endParaRPr>
          </a:p>
          <a:p>
            <a:pPr marL="603504" indent="-603504" defTabSz="2413955">
              <a:spcBef>
                <a:spcPts val="2900"/>
              </a:spcBef>
              <a:defRPr sz="4752" b="1"/>
            </a:pPr>
            <a:r>
              <a:t>M-Tree</a:t>
            </a:r>
          </a:p>
          <a:p>
            <a:pPr marL="1207008" lvl="1" indent="-603504" defTabSz="2413955">
              <a:spcBef>
                <a:spcPts val="2900"/>
              </a:spcBef>
              <a:defRPr sz="3959"/>
            </a:pPr>
            <a:r>
              <a:t>a Merkle Hash Tree (MHT) with leaf nodes containing CPs</a:t>
            </a:r>
          </a:p>
          <a:p>
            <a:pPr marL="1207008" lvl="1" indent="-603504" defTabSz="2413955">
              <a:spcBef>
                <a:spcPts val="2900"/>
              </a:spcBef>
              <a:defRPr sz="3959" b="1"/>
            </a:pPr>
            <a:r>
              <a:t>generate a </a:t>
            </a:r>
            <a:r>
              <a:rPr i="1"/>
              <a:t>commitment </a:t>
            </a:r>
            <a:r>
              <a:t>(root hash of the tree) after inserting a block’s CIPs and CRPs</a:t>
            </a:r>
          </a:p>
          <a:p>
            <a:pPr marL="1207008" lvl="1" indent="-603504" defTabSz="2413955">
              <a:spcBef>
                <a:spcPts val="2900"/>
              </a:spcBef>
              <a:defRPr sz="3959"/>
            </a:pPr>
            <a:r>
              <a:t>the newly added CIPs in one block will be appended into the M-Tree according to the lexicographical order of their certificate hashes</a:t>
            </a:r>
          </a:p>
          <a:p>
            <a:pPr marL="1207008" lvl="1" indent="-603504" defTabSz="2413955">
              <a:spcBef>
                <a:spcPts val="2900"/>
              </a:spcBef>
              <a:defRPr sz="3959"/>
            </a:pPr>
            <a:r>
              <a:t>the revocation of the certificates in the newly added CRP is recorded by modifying the CIP entries of the respective certificates</a:t>
            </a:r>
          </a:p>
        </p:txBody>
      </p:sp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pic>
        <p:nvPicPr>
          <p:cNvPr id="90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Rounded Rectangle"/>
          <p:cNvSpPr/>
          <p:nvPr/>
        </p:nvSpPr>
        <p:spPr>
          <a:xfrm>
            <a:off x="21418398" y="2368064"/>
            <a:ext cx="1905453" cy="855812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</a:t>
            </a:r>
          </a:p>
        </p:txBody>
      </p:sp>
      <p:sp>
        <p:nvSpPr>
          <p:cNvPr id="913" name="The Monitor in dRR provides proofs of  the status of a specific certificate and the trustworthiness of the monit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in dRR provides proofs of </a:t>
            </a:r>
            <a:br/>
            <a:r>
              <a:rPr>
                <a:solidFill>
                  <a:srgbClr val="0096FF"/>
                </a:solidFill>
              </a:rPr>
              <a:t>the status of a specific certificate</a:t>
            </a:r>
            <a:r>
              <a:t> and </a:t>
            </a:r>
            <a:r>
              <a:rPr>
                <a:solidFill>
                  <a:srgbClr val="009193"/>
                </a:solidFill>
              </a:rPr>
              <a:t>the trustworthiness of the monitor</a:t>
            </a:r>
          </a:p>
          <a:p>
            <a:pPr lvl="1"/>
            <a:r>
              <a:rPr>
                <a:solidFill>
                  <a:srgbClr val="0096FF"/>
                </a:solidFill>
              </a:rPr>
              <a:t>proof of presence, proof of absence</a:t>
            </a:r>
            <a:r>
              <a:t>, </a:t>
            </a:r>
            <a:r>
              <a:rPr>
                <a:solidFill>
                  <a:srgbClr val="009193"/>
                </a:solidFill>
              </a:rPr>
              <a:t>proof of consistency</a:t>
            </a:r>
          </a:p>
          <a:p>
            <a:endParaRPr>
              <a:solidFill>
                <a:srgbClr val="009193"/>
              </a:solidFill>
            </a:endParaRPr>
          </a:p>
          <a:p>
            <a:pPr>
              <a:defRPr b="1"/>
            </a:pPr>
            <a:r>
              <a:t>M-Tree</a:t>
            </a:r>
          </a:p>
          <a:p>
            <a:pPr lvl="1"/>
            <a:r>
              <a:t>a Merkle Hash Tree (MHT) with leaf nodes containing CPs</a:t>
            </a:r>
          </a:p>
          <a:p>
            <a:pPr lvl="1"/>
            <a:r>
              <a:t>generate a </a:t>
            </a:r>
            <a:r>
              <a:rPr i="1"/>
              <a:t>commitment </a:t>
            </a:r>
            <a:r>
              <a:t>(root hash of the tree) after inserting a block’s CIPs and CRPs</a:t>
            </a:r>
          </a:p>
          <a:p>
            <a:pPr lvl="1">
              <a:defRPr b="1"/>
            </a:pPr>
            <a:r>
              <a:t>the newly added CIPs in one block will be appended into the M-Tree according to the lexicographical order of their certificate hashes</a:t>
            </a:r>
          </a:p>
          <a:p>
            <a:pPr lvl="1"/>
            <a:r>
              <a:t>the revocation of the certificates in the newly added CRP is recorded by modifying the CIP entries of the respective certificates</a:t>
            </a:r>
          </a:p>
        </p:txBody>
      </p:sp>
      <p:sp>
        <p:nvSpPr>
          <p:cNvPr id="9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pic>
        <p:nvPicPr>
          <p:cNvPr id="91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916" name="Rounded Rectangle"/>
          <p:cNvSpPr/>
          <p:nvPr/>
        </p:nvSpPr>
        <p:spPr>
          <a:xfrm>
            <a:off x="21418398" y="2368064"/>
            <a:ext cx="1905453" cy="855812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</a:t>
            </a:r>
          </a:p>
        </p:txBody>
      </p:sp>
      <p:sp>
        <p:nvSpPr>
          <p:cNvPr id="921" name="The Monitor in dRR provides proofs of  the status of a specific certificate and the trustworthiness of the monit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in dRR provides proofs of </a:t>
            </a:r>
            <a:br/>
            <a:r>
              <a:rPr>
                <a:solidFill>
                  <a:srgbClr val="0096FF"/>
                </a:solidFill>
              </a:rPr>
              <a:t>the status of a specific certificate</a:t>
            </a:r>
            <a:r>
              <a:t> and </a:t>
            </a:r>
            <a:r>
              <a:rPr>
                <a:solidFill>
                  <a:srgbClr val="009193"/>
                </a:solidFill>
              </a:rPr>
              <a:t>the trustworthiness of the monitor</a:t>
            </a:r>
          </a:p>
          <a:p>
            <a:pPr lvl="1"/>
            <a:r>
              <a:rPr>
                <a:solidFill>
                  <a:srgbClr val="0096FF"/>
                </a:solidFill>
              </a:rPr>
              <a:t>proof of presence, proof of absence</a:t>
            </a:r>
            <a:r>
              <a:t>, </a:t>
            </a:r>
            <a:r>
              <a:rPr>
                <a:solidFill>
                  <a:srgbClr val="009193"/>
                </a:solidFill>
              </a:rPr>
              <a:t>proof of consistency</a:t>
            </a:r>
          </a:p>
          <a:p>
            <a:endParaRPr>
              <a:solidFill>
                <a:srgbClr val="009193"/>
              </a:solidFill>
            </a:endParaRPr>
          </a:p>
          <a:p>
            <a:pPr>
              <a:defRPr b="1"/>
            </a:pPr>
            <a:r>
              <a:t>M-Tree</a:t>
            </a:r>
          </a:p>
          <a:p>
            <a:pPr lvl="1"/>
            <a:r>
              <a:t>a Merkle Hash Tree (MHT) with leaf nodes containing CPs</a:t>
            </a:r>
          </a:p>
          <a:p>
            <a:pPr lvl="1"/>
            <a:r>
              <a:t>generate a </a:t>
            </a:r>
            <a:r>
              <a:rPr i="1"/>
              <a:t>commitment </a:t>
            </a:r>
            <a:r>
              <a:t>(root hash of the tree) after inserting a block’s CIPs and CRPs</a:t>
            </a:r>
          </a:p>
          <a:p>
            <a:pPr lvl="1"/>
            <a:r>
              <a:t>the newly added CIPs in one block will be appended into the M-Tree according to the lexicographical order of their certificate hashes</a:t>
            </a:r>
          </a:p>
          <a:p>
            <a:pPr lvl="1">
              <a:defRPr b="1"/>
            </a:pPr>
            <a:r>
              <a:t>the revocation of the certificates in the newly added CRP is recorded by modifying the CIP entries of the respective certificates</a:t>
            </a:r>
          </a:p>
        </p:txBody>
      </p:sp>
      <p:sp>
        <p:nvSpPr>
          <p:cNvPr id="9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pic>
        <p:nvPicPr>
          <p:cNvPr id="92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5502" t="7572" r="559" b="16996"/>
          <a:stretch>
            <a:fillRect/>
          </a:stretch>
        </p:blipFill>
        <p:spPr>
          <a:xfrm>
            <a:off x="18455379" y="103490"/>
            <a:ext cx="5786574" cy="3710815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Rounded Rectangle"/>
          <p:cNvSpPr/>
          <p:nvPr/>
        </p:nvSpPr>
        <p:spPr>
          <a:xfrm>
            <a:off x="21418398" y="2368064"/>
            <a:ext cx="1905453" cy="855812"/>
          </a:xfrm>
          <a:prstGeom prst="roundRect">
            <a:avLst>
              <a:gd name="adj" fmla="val 23559"/>
            </a:avLst>
          </a:prstGeom>
          <a:solidFill>
            <a:srgbClr val="FF2600">
              <a:alpha val="2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roof of Pre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</a:t>
            </a:r>
          </a:p>
        </p:txBody>
      </p:sp>
      <p:sp>
        <p:nvSpPr>
          <p:cNvPr id="929" name="A pruned tree that contains the leaf entry of the requested certificate and the intermediate nodes needed to reconstruct the commit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A pruned tree</a:t>
            </a:r>
            <a:r>
              <a:t> that contains the leaf entry of the requested certificate and the intermediate nodes needed to reconstruct the commitment</a:t>
            </a:r>
          </a:p>
          <a:p>
            <a:endParaRPr/>
          </a:p>
          <a:p>
            <a:r>
              <a:t>Verification process</a:t>
            </a:r>
          </a:p>
          <a:p>
            <a:pPr lvl="1"/>
            <a:r>
              <a:t>an INR holder asks whether a certificate exists</a:t>
            </a:r>
          </a:p>
          <a:p>
            <a:pPr lvl="1"/>
            <a:r>
              <a:t>the Monitor will return a proof of presence</a:t>
            </a:r>
          </a:p>
          <a:p>
            <a:pPr lvl="1"/>
            <a:r>
              <a:t>the INR holder reconstructs a </a:t>
            </a:r>
            <a:r>
              <a:rPr i="1"/>
              <a:t>commitment C′ </a:t>
            </a:r>
          </a:p>
          <a:p>
            <a:pPr lvl="1"/>
            <a:r>
              <a:t>then the INR holder accesses </a:t>
            </a:r>
            <a:r>
              <a:rPr i="1"/>
              <a:t>the commitment update files</a:t>
            </a:r>
            <a:r>
              <a:t> provided by other Monitors to check the authenticity of </a:t>
            </a:r>
            <a:r>
              <a:rPr i="1"/>
              <a:t>C′ </a:t>
            </a:r>
          </a:p>
        </p:txBody>
      </p:sp>
      <p:sp>
        <p:nvSpPr>
          <p:cNvPr id="9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"/>
          <p:cNvSpPr/>
          <p:nvPr/>
        </p:nvSpPr>
        <p:spPr>
          <a:xfrm>
            <a:off x="3199182" y="6946714"/>
            <a:ext cx="17985636" cy="1091602"/>
          </a:xfrm>
          <a:prstGeom prst="roundRect">
            <a:avLst>
              <a:gd name="adj" fmla="val 17451"/>
            </a:avLst>
          </a:prstGeom>
          <a:solidFill>
            <a:srgbClr val="0119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Rounded Rectangle"/>
          <p:cNvSpPr/>
          <p:nvPr/>
        </p:nvSpPr>
        <p:spPr>
          <a:xfrm>
            <a:off x="3199182" y="8782151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Rounded Rectangle"/>
          <p:cNvSpPr/>
          <p:nvPr/>
        </p:nvSpPr>
        <p:spPr>
          <a:xfrm>
            <a:off x="3199182" y="5093773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Rounded Rectangle"/>
          <p:cNvSpPr/>
          <p:nvPr/>
        </p:nvSpPr>
        <p:spPr>
          <a:xfrm>
            <a:off x="3199182" y="2698162"/>
            <a:ext cx="17985636" cy="2151730"/>
          </a:xfrm>
          <a:prstGeom prst="roundRect">
            <a:avLst>
              <a:gd name="adj" fmla="val 8853"/>
            </a:avLst>
          </a:prstGeom>
          <a:solidFill>
            <a:srgbClr val="0119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Regional Internet Registries (RIRs)"/>
          <p:cNvSpPr txBox="1"/>
          <p:nvPr/>
        </p:nvSpPr>
        <p:spPr>
          <a:xfrm>
            <a:off x="15733689" y="3543497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Regional Internet Registries (RIRs)</a:t>
            </a:r>
          </a:p>
        </p:txBody>
      </p:sp>
      <p:sp>
        <p:nvSpPr>
          <p:cNvPr id="174" name="National Internet Registries (NIRs)"/>
          <p:cNvSpPr txBox="1"/>
          <p:nvPr/>
        </p:nvSpPr>
        <p:spPr>
          <a:xfrm>
            <a:off x="15688794" y="5404771"/>
            <a:ext cx="512978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National Internet Registries (NIRs)</a:t>
            </a:r>
          </a:p>
        </p:txBody>
      </p:sp>
      <p:sp>
        <p:nvSpPr>
          <p:cNvPr id="175" name="Local Internet Registries (LIRs)"/>
          <p:cNvSpPr txBox="1"/>
          <p:nvPr/>
        </p:nvSpPr>
        <p:spPr>
          <a:xfrm>
            <a:off x="15733689" y="7275011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Local Internet Registries (LIRs)</a:t>
            </a:r>
          </a:p>
        </p:txBody>
      </p:sp>
      <p:sp>
        <p:nvSpPr>
          <p:cNvPr id="176" name="Internet Service Providers (ISPs)"/>
          <p:cNvSpPr txBox="1"/>
          <p:nvPr/>
        </p:nvSpPr>
        <p:spPr>
          <a:xfrm>
            <a:off x="15733689" y="9119200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Internet Service Providers (ISPs)</a:t>
            </a:r>
          </a:p>
        </p:txBody>
      </p:sp>
      <p:sp>
        <p:nvSpPr>
          <p:cNvPr id="177" name="The hierarchy of RP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hierarchy of RPKI</a:t>
            </a:r>
          </a:p>
        </p:txBody>
      </p:sp>
      <p:sp>
        <p:nvSpPr>
          <p:cNvPr id="178" name="RPKI is structured hierarchically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0777477"/>
            <a:ext cx="21971000" cy="2151730"/>
          </a:xfrm>
          <a:prstGeom prst="rect">
            <a:avLst/>
          </a:prstGeom>
        </p:spPr>
        <p:txBody>
          <a:bodyPr/>
          <a:lstStyle/>
          <a:p>
            <a:r>
              <a:t>RPKI is structured hierarchically</a:t>
            </a:r>
          </a:p>
          <a:p>
            <a:pPr lvl="1"/>
            <a:r>
              <a:t>five RIRs are root CAs and NIRs/LIRs/ISPs are sub-CAs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80" name="ROAs"/>
          <p:cNvSpPr txBox="1"/>
          <p:nvPr/>
        </p:nvSpPr>
        <p:spPr>
          <a:xfrm>
            <a:off x="16876680" y="1544008"/>
            <a:ext cx="94396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ROAs</a:t>
            </a:r>
          </a:p>
        </p:txBody>
      </p:sp>
      <p:sp>
        <p:nvSpPr>
          <p:cNvPr id="181" name="Resource…"/>
          <p:cNvSpPr txBox="1"/>
          <p:nvPr/>
        </p:nvSpPr>
        <p:spPr>
          <a:xfrm>
            <a:off x="19153616" y="1359858"/>
            <a:ext cx="180167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Resource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Certificates</a:t>
            </a:r>
          </a:p>
        </p:txBody>
      </p:sp>
      <p:sp>
        <p:nvSpPr>
          <p:cNvPr id="182" name="Oval"/>
          <p:cNvSpPr/>
          <p:nvPr/>
        </p:nvSpPr>
        <p:spPr>
          <a:xfrm>
            <a:off x="15624973" y="1447583"/>
            <a:ext cx="1170444" cy="653910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Rounded Rectangle"/>
          <p:cNvSpPr/>
          <p:nvPr/>
        </p:nvSpPr>
        <p:spPr>
          <a:xfrm>
            <a:off x="17901910" y="1486389"/>
            <a:ext cx="1170444" cy="653910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Oval"/>
          <p:cNvSpPr/>
          <p:nvPr/>
        </p:nvSpPr>
        <p:spPr>
          <a:xfrm>
            <a:off x="4681784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" name="AFRINIC"/>
          <p:cNvSpPr/>
          <p:nvPr/>
        </p:nvSpPr>
        <p:spPr>
          <a:xfrm>
            <a:off x="5701305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AFRINIC</a:t>
            </a:r>
          </a:p>
        </p:txBody>
      </p:sp>
      <p:sp>
        <p:nvSpPr>
          <p:cNvPr id="186" name="Oval"/>
          <p:cNvSpPr/>
          <p:nvPr/>
        </p:nvSpPr>
        <p:spPr>
          <a:xfrm>
            <a:off x="6583959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" name="Oval"/>
          <p:cNvSpPr/>
          <p:nvPr/>
        </p:nvSpPr>
        <p:spPr>
          <a:xfrm>
            <a:off x="9325823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Oval"/>
          <p:cNvSpPr/>
          <p:nvPr/>
        </p:nvSpPr>
        <p:spPr>
          <a:xfrm>
            <a:off x="10708826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Oval"/>
          <p:cNvSpPr/>
          <p:nvPr/>
        </p:nvSpPr>
        <p:spPr>
          <a:xfrm>
            <a:off x="13399968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Oval"/>
          <p:cNvSpPr/>
          <p:nvPr/>
        </p:nvSpPr>
        <p:spPr>
          <a:xfrm>
            <a:off x="7988602" y="9832448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Oval"/>
          <p:cNvSpPr/>
          <p:nvPr/>
        </p:nvSpPr>
        <p:spPr>
          <a:xfrm>
            <a:off x="12067835" y="9857655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LACNIC"/>
          <p:cNvSpPr/>
          <p:nvPr/>
        </p:nvSpPr>
        <p:spPr>
          <a:xfrm>
            <a:off x="771032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LACNIC</a:t>
            </a:r>
          </a:p>
        </p:txBody>
      </p:sp>
      <p:sp>
        <p:nvSpPr>
          <p:cNvPr id="193" name="APNIC"/>
          <p:cNvSpPr/>
          <p:nvPr/>
        </p:nvSpPr>
        <p:spPr>
          <a:xfrm>
            <a:off x="9719339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APNIC</a:t>
            </a:r>
          </a:p>
        </p:txBody>
      </p:sp>
      <p:sp>
        <p:nvSpPr>
          <p:cNvPr id="194" name="ARIN"/>
          <p:cNvSpPr/>
          <p:nvPr/>
        </p:nvSpPr>
        <p:spPr>
          <a:xfrm>
            <a:off x="11728356" y="3277838"/>
            <a:ext cx="1776273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ARIN</a:t>
            </a:r>
          </a:p>
        </p:txBody>
      </p:sp>
      <p:sp>
        <p:nvSpPr>
          <p:cNvPr id="195" name="RPIE NCC"/>
          <p:cNvSpPr/>
          <p:nvPr/>
        </p:nvSpPr>
        <p:spPr>
          <a:xfrm>
            <a:off x="1373737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RPIE NCC</a:t>
            </a:r>
          </a:p>
        </p:txBody>
      </p:sp>
      <p:sp>
        <p:nvSpPr>
          <p:cNvPr id="196" name="NIR"/>
          <p:cNvSpPr/>
          <p:nvPr/>
        </p:nvSpPr>
        <p:spPr>
          <a:xfrm>
            <a:off x="7875793" y="5231558"/>
            <a:ext cx="1445331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NIR</a:t>
            </a:r>
          </a:p>
        </p:txBody>
      </p:sp>
      <p:sp>
        <p:nvSpPr>
          <p:cNvPr id="197" name="Rounded Rectangle"/>
          <p:cNvSpPr/>
          <p:nvPr/>
        </p:nvSpPr>
        <p:spPr>
          <a:xfrm>
            <a:off x="4809089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Rounded Rectangle"/>
          <p:cNvSpPr/>
          <p:nvPr/>
        </p:nvSpPr>
        <p:spPr>
          <a:xfrm>
            <a:off x="6698564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" name="Rounded Rectangle"/>
          <p:cNvSpPr/>
          <p:nvPr/>
        </p:nvSpPr>
        <p:spPr>
          <a:xfrm>
            <a:off x="8069496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Rounded Rectangle"/>
          <p:cNvSpPr/>
          <p:nvPr/>
        </p:nvSpPr>
        <p:spPr>
          <a:xfrm>
            <a:off x="944042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Rounded Rectangle"/>
          <p:cNvSpPr/>
          <p:nvPr/>
        </p:nvSpPr>
        <p:spPr>
          <a:xfrm>
            <a:off x="10791342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1214225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13493171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12182440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8056058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Line"/>
          <p:cNvSpPr/>
          <p:nvPr/>
        </p:nvSpPr>
        <p:spPr>
          <a:xfrm flipH="1" flipV="1">
            <a:off x="8605264" y="4281788"/>
            <a:ext cx="424465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 flipV="1">
            <a:off x="8302684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 flipH="1" flipV="1">
            <a:off x="8608890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 flipH="1" flipV="1">
            <a:off x="8605030" y="4272803"/>
            <a:ext cx="171894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 flipV="1">
            <a:off x="8430965" y="4272803"/>
            <a:ext cx="171895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Line"/>
          <p:cNvSpPr/>
          <p:nvPr/>
        </p:nvSpPr>
        <p:spPr>
          <a:xfrm flipV="1">
            <a:off x="8606685" y="4267074"/>
            <a:ext cx="1" cy="48384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219" name="Group"/>
          <p:cNvGrpSpPr/>
          <p:nvPr/>
        </p:nvGrpSpPr>
        <p:grpSpPr>
          <a:xfrm>
            <a:off x="6152307" y="4267074"/>
            <a:ext cx="862538" cy="483843"/>
            <a:chOff x="0" y="0"/>
            <a:chExt cx="862537" cy="483841"/>
          </a:xfrm>
        </p:grpSpPr>
        <p:sp>
          <p:nvSpPr>
            <p:cNvPr id="212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6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7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10182073" y="4267074"/>
            <a:ext cx="862539" cy="483843"/>
            <a:chOff x="0" y="0"/>
            <a:chExt cx="862537" cy="483841"/>
          </a:xfrm>
        </p:grpSpPr>
        <p:sp>
          <p:nvSpPr>
            <p:cNvPr id="220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1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2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8" name="Line"/>
          <p:cNvSpPr/>
          <p:nvPr/>
        </p:nvSpPr>
        <p:spPr>
          <a:xfrm flipV="1">
            <a:off x="12239951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" name="Line"/>
          <p:cNvSpPr/>
          <p:nvPr/>
        </p:nvSpPr>
        <p:spPr>
          <a:xfrm flipH="1" flipV="1">
            <a:off x="12678025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" name="Line"/>
          <p:cNvSpPr/>
          <p:nvPr/>
        </p:nvSpPr>
        <p:spPr>
          <a:xfrm flipV="1">
            <a:off x="12375446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" name="Line"/>
          <p:cNvSpPr/>
          <p:nvPr/>
        </p:nvSpPr>
        <p:spPr>
          <a:xfrm flipH="1" flipV="1">
            <a:off x="12681651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239" name="Group"/>
          <p:cNvGrpSpPr/>
          <p:nvPr/>
        </p:nvGrpSpPr>
        <p:grpSpPr>
          <a:xfrm>
            <a:off x="14297829" y="4267074"/>
            <a:ext cx="862538" cy="483843"/>
            <a:chOff x="0" y="0"/>
            <a:chExt cx="862537" cy="483841"/>
          </a:xfrm>
        </p:grpSpPr>
        <p:sp>
          <p:nvSpPr>
            <p:cNvPr id="232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3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4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6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7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8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40" name="Line"/>
          <p:cNvSpPr/>
          <p:nvPr/>
        </p:nvSpPr>
        <p:spPr>
          <a:xfrm flipV="1">
            <a:off x="5338682" y="4268378"/>
            <a:ext cx="3275385" cy="28317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" name="Line"/>
          <p:cNvSpPr/>
          <p:nvPr/>
        </p:nvSpPr>
        <p:spPr>
          <a:xfrm flipV="1">
            <a:off x="8606735" y="4267433"/>
            <a:ext cx="1" cy="9507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2" name="Line"/>
          <p:cNvSpPr/>
          <p:nvPr/>
        </p:nvSpPr>
        <p:spPr>
          <a:xfrm flipH="1" flipV="1">
            <a:off x="8598459" y="6034601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3" name="Line"/>
          <p:cNvSpPr/>
          <p:nvPr/>
        </p:nvSpPr>
        <p:spPr>
          <a:xfrm flipV="1">
            <a:off x="7230684" y="6036510"/>
            <a:ext cx="1368111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4" name="Line"/>
          <p:cNvSpPr/>
          <p:nvPr/>
        </p:nvSpPr>
        <p:spPr>
          <a:xfrm flipH="1" flipV="1">
            <a:off x="8589860" y="6036510"/>
            <a:ext cx="1368112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5" name="Line"/>
          <p:cNvSpPr/>
          <p:nvPr/>
        </p:nvSpPr>
        <p:spPr>
          <a:xfrm flipV="1">
            <a:off x="5325352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Line"/>
          <p:cNvSpPr/>
          <p:nvPr/>
        </p:nvSpPr>
        <p:spPr>
          <a:xfrm flipV="1">
            <a:off x="7227527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" name="Line"/>
          <p:cNvSpPr/>
          <p:nvPr/>
        </p:nvSpPr>
        <p:spPr>
          <a:xfrm flipV="1">
            <a:off x="9969390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 flipV="1">
            <a:off x="1135239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 flipV="1">
            <a:off x="1404353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 flipV="1">
            <a:off x="12711403" y="9763118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Line"/>
          <p:cNvSpPr/>
          <p:nvPr/>
        </p:nvSpPr>
        <p:spPr>
          <a:xfrm flipV="1">
            <a:off x="8617223" y="9735046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" name="Line"/>
          <p:cNvSpPr/>
          <p:nvPr/>
        </p:nvSpPr>
        <p:spPr>
          <a:xfrm flipH="1" flipV="1">
            <a:off x="8584283" y="7877462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" name="Line"/>
          <p:cNvSpPr/>
          <p:nvPr/>
        </p:nvSpPr>
        <p:spPr>
          <a:xfrm flipH="1" flipV="1">
            <a:off x="12670482" y="7893412"/>
            <a:ext cx="1476" cy="1048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" name="Line"/>
          <p:cNvSpPr/>
          <p:nvPr/>
        </p:nvSpPr>
        <p:spPr>
          <a:xfrm flipV="1">
            <a:off x="12670481" y="4251432"/>
            <a:ext cx="1" cy="28655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" name="Line"/>
          <p:cNvSpPr/>
          <p:nvPr/>
        </p:nvSpPr>
        <p:spPr>
          <a:xfrm flipV="1">
            <a:off x="11313955" y="4261865"/>
            <a:ext cx="1357185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" name="Line"/>
          <p:cNvSpPr/>
          <p:nvPr/>
        </p:nvSpPr>
        <p:spPr>
          <a:xfrm flipH="1" flipV="1">
            <a:off x="12669222" y="4261865"/>
            <a:ext cx="1372021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7911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227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1292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5828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036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roof of Pre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</a:t>
            </a:r>
          </a:p>
        </p:txBody>
      </p:sp>
      <p:sp>
        <p:nvSpPr>
          <p:cNvPr id="935" name="A pruned tree that contains the leaf entry of the requested certificate and the intermediate nodes needed to reconstruct the commit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 that contains the leaf entry of the requested certificate and the intermediate nodes needed to reconstruct the commitment</a:t>
            </a:r>
          </a:p>
          <a:p>
            <a:endParaRPr/>
          </a:p>
          <a:p>
            <a:pPr>
              <a:defRPr b="1"/>
            </a:pPr>
            <a:r>
              <a:t>Verification process</a:t>
            </a:r>
          </a:p>
          <a:p>
            <a:pPr lvl="1">
              <a:defRPr b="1"/>
            </a:pPr>
            <a:r>
              <a:t>an INR holder asks whether a certificate exists</a:t>
            </a:r>
          </a:p>
          <a:p>
            <a:pPr lvl="1"/>
            <a:r>
              <a:t>the Monitor will return a proof of presence</a:t>
            </a:r>
          </a:p>
          <a:p>
            <a:pPr lvl="1"/>
            <a:r>
              <a:t>the INR holder reconstructs a </a:t>
            </a:r>
            <a:r>
              <a:rPr i="1"/>
              <a:t>commitment C′ </a:t>
            </a:r>
          </a:p>
          <a:p>
            <a:pPr lvl="1"/>
            <a:r>
              <a:t>then the INR holder accesses </a:t>
            </a:r>
            <a:r>
              <a:rPr i="1"/>
              <a:t>the commitment update files</a:t>
            </a:r>
            <a:r>
              <a:t> provided by other Monitors to check the authenticity of </a:t>
            </a:r>
            <a:r>
              <a:rPr i="1"/>
              <a:t>C′ </a:t>
            </a:r>
          </a:p>
        </p:txBody>
      </p:sp>
      <p:sp>
        <p:nvSpPr>
          <p:cNvPr id="9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roof of Pre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</a:t>
            </a:r>
          </a:p>
        </p:txBody>
      </p:sp>
      <p:sp>
        <p:nvSpPr>
          <p:cNvPr id="941" name="A pruned tree that contains the leaf entry of the requested certificate and the intermediate nodes needed to reconstruct the commit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 that contains the leaf entry of the requested certificate and the intermediate nodes needed to reconstruct the commitment</a:t>
            </a:r>
          </a:p>
          <a:p>
            <a:endParaRPr/>
          </a:p>
          <a:p>
            <a:pPr>
              <a:defRPr b="1"/>
            </a:pPr>
            <a:r>
              <a:t>Verification process</a:t>
            </a:r>
          </a:p>
          <a:p>
            <a:pPr lvl="1"/>
            <a:r>
              <a:t>an INR holder asks whether a certificate exists</a:t>
            </a:r>
          </a:p>
          <a:p>
            <a:pPr lvl="1">
              <a:defRPr b="1"/>
            </a:pPr>
            <a:r>
              <a:t>the Monitor will return a proof of presence</a:t>
            </a:r>
          </a:p>
          <a:p>
            <a:pPr lvl="1"/>
            <a:r>
              <a:t>the INR holder reconstructs a </a:t>
            </a:r>
            <a:r>
              <a:rPr i="1"/>
              <a:t>commitment C′ </a:t>
            </a:r>
          </a:p>
          <a:p>
            <a:pPr lvl="1"/>
            <a:r>
              <a:t>then the INR holder accesses </a:t>
            </a:r>
            <a:r>
              <a:rPr i="1"/>
              <a:t>the commitment update files</a:t>
            </a:r>
            <a:r>
              <a:t> provided by other Monitors to check the authenticity of </a:t>
            </a:r>
            <a:r>
              <a:rPr i="1"/>
              <a:t>C′ </a:t>
            </a:r>
          </a:p>
        </p:txBody>
      </p:sp>
      <p:sp>
        <p:nvSpPr>
          <p:cNvPr id="9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roof of Pre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</a:t>
            </a:r>
          </a:p>
        </p:txBody>
      </p:sp>
      <p:sp>
        <p:nvSpPr>
          <p:cNvPr id="947" name="A pruned tree that contains the leaf entry of the requested certificate and the intermediate nodes needed to reconstruct the commit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 that contains the leaf entry of the requested certificate and the intermediate nodes needed to reconstruct the commitment</a:t>
            </a:r>
          </a:p>
          <a:p>
            <a:endParaRPr/>
          </a:p>
          <a:p>
            <a:pPr>
              <a:defRPr b="1"/>
            </a:pPr>
            <a:r>
              <a:t>Verification process</a:t>
            </a:r>
          </a:p>
          <a:p>
            <a:pPr lvl="1"/>
            <a:r>
              <a:t>an INR holder asks whether a certificate exists</a:t>
            </a:r>
          </a:p>
          <a:p>
            <a:pPr lvl="1"/>
            <a:r>
              <a:t>the Monitor will return a proof of presence</a:t>
            </a:r>
          </a:p>
          <a:p>
            <a:pPr lvl="1">
              <a:defRPr b="1"/>
            </a:pPr>
            <a:r>
              <a:t>the INR holder reconstructs a </a:t>
            </a:r>
            <a:r>
              <a:rPr i="1"/>
              <a:t>commitment C′ </a:t>
            </a:r>
          </a:p>
          <a:p>
            <a:pPr lvl="1"/>
            <a:r>
              <a:t>then the INR holder accesses </a:t>
            </a:r>
            <a:r>
              <a:rPr i="1"/>
              <a:t>the commitment update files</a:t>
            </a:r>
            <a:r>
              <a:t> provided by other Monitors to check the authenticity of </a:t>
            </a:r>
            <a:r>
              <a:rPr i="1"/>
              <a:t>C′ </a:t>
            </a:r>
          </a:p>
        </p:txBody>
      </p:sp>
      <p:sp>
        <p:nvSpPr>
          <p:cNvPr id="9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roof of Pre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</a:t>
            </a:r>
          </a:p>
        </p:txBody>
      </p:sp>
      <p:sp>
        <p:nvSpPr>
          <p:cNvPr id="953" name="A pruned tree that contains the leaf entry of the requested certificate and the intermediate nodes needed to reconstruct the commit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 that contains the leaf entry of the requested certificate and the intermediate nodes needed to reconstruct the commitment</a:t>
            </a:r>
          </a:p>
          <a:p>
            <a:endParaRPr/>
          </a:p>
          <a:p>
            <a:pPr>
              <a:defRPr b="1"/>
            </a:pPr>
            <a:r>
              <a:t>Verification process</a:t>
            </a:r>
          </a:p>
          <a:p>
            <a:pPr lvl="1"/>
            <a:r>
              <a:t>an INR holder asks whether a certificate exists</a:t>
            </a:r>
          </a:p>
          <a:p>
            <a:pPr lvl="1"/>
            <a:r>
              <a:t>the Monitor will return a proof of presence</a:t>
            </a:r>
          </a:p>
          <a:p>
            <a:pPr lvl="1"/>
            <a:r>
              <a:t>the INR holder reconstructs a </a:t>
            </a:r>
            <a:r>
              <a:rPr i="1"/>
              <a:t>commitment C′ </a:t>
            </a:r>
          </a:p>
          <a:p>
            <a:pPr lvl="1">
              <a:defRPr b="1"/>
            </a:pPr>
            <a:r>
              <a:t>then the INR holder accesses </a:t>
            </a:r>
            <a:r>
              <a:rPr i="1"/>
              <a:t>the commitment update files</a:t>
            </a:r>
            <a:r>
              <a:t> provided by other Monitors to check the authenticity of </a:t>
            </a:r>
            <a:r>
              <a:rPr i="1"/>
              <a:t>C′ </a:t>
            </a:r>
          </a:p>
        </p:txBody>
      </p:sp>
      <p:sp>
        <p:nvSpPr>
          <p:cNvPr id="9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INR holder asks whether the certificate in h32=⟨B_NUM = 3,CERT = acab…⟩ exist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INR holder asks whether the certificate in h</a:t>
            </a:r>
            <a:r>
              <a:rPr baseline="-5999"/>
              <a:t>32</a:t>
            </a:r>
            <a:r>
              <a:t>=⟨B_NUM = 3,CERT = acab…⟩ exists</a:t>
            </a:r>
          </a:p>
        </p:txBody>
      </p:sp>
      <p:sp>
        <p:nvSpPr>
          <p:cNvPr id="959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9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grpSp>
        <p:nvGrpSpPr>
          <p:cNvPr id="975" name="Group"/>
          <p:cNvGrpSpPr/>
          <p:nvPr/>
        </p:nvGrpSpPr>
        <p:grpSpPr>
          <a:xfrm>
            <a:off x="1823115" y="4294137"/>
            <a:ext cx="20737771" cy="7268925"/>
            <a:chOff x="0" y="0"/>
            <a:chExt cx="20737770" cy="7268924"/>
          </a:xfrm>
        </p:grpSpPr>
        <p:pic>
          <p:nvPicPr>
            <p:cNvPr id="96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5294" r="30381" b="35935"/>
            <a:stretch>
              <a:fillRect/>
            </a:stretch>
          </p:blipFill>
          <p:spPr>
            <a:xfrm>
              <a:off x="0" y="747332"/>
              <a:ext cx="20395092" cy="5984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2" name="Rectangle"/>
            <p:cNvSpPr/>
            <p:nvPr/>
          </p:nvSpPr>
          <p:spPr>
            <a:xfrm>
              <a:off x="18933887" y="0"/>
              <a:ext cx="1803884" cy="32944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3" name="Rectangle"/>
            <p:cNvSpPr/>
            <p:nvPr/>
          </p:nvSpPr>
          <p:spPr>
            <a:xfrm>
              <a:off x="6475379" y="296435"/>
              <a:ext cx="2581825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4" name="Rectangle"/>
            <p:cNvSpPr/>
            <p:nvPr/>
          </p:nvSpPr>
          <p:spPr>
            <a:xfrm>
              <a:off x="13295794" y="2591520"/>
              <a:ext cx="1923310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5" name="Rectangle"/>
            <p:cNvSpPr/>
            <p:nvPr/>
          </p:nvSpPr>
          <p:spPr>
            <a:xfrm>
              <a:off x="7314599" y="4138489"/>
              <a:ext cx="2948530" cy="31304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6" name="Rectangle"/>
            <p:cNvSpPr/>
            <p:nvPr/>
          </p:nvSpPr>
          <p:spPr>
            <a:xfrm>
              <a:off x="14438794" y="2479412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7" name="Rectangle"/>
            <p:cNvSpPr/>
            <p:nvPr/>
          </p:nvSpPr>
          <p:spPr>
            <a:xfrm>
              <a:off x="14665493" y="2428378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8" name="Rectangle"/>
            <p:cNvSpPr/>
            <p:nvPr/>
          </p:nvSpPr>
          <p:spPr>
            <a:xfrm>
              <a:off x="16498031" y="3328045"/>
              <a:ext cx="142938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69" name="Rectangle"/>
            <p:cNvSpPr/>
            <p:nvPr/>
          </p:nvSpPr>
          <p:spPr>
            <a:xfrm rot="20054507">
              <a:off x="16237301" y="3256464"/>
              <a:ext cx="450793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0" name="Rectangle"/>
            <p:cNvSpPr/>
            <p:nvPr/>
          </p:nvSpPr>
          <p:spPr>
            <a:xfrm>
              <a:off x="17785813" y="4014073"/>
              <a:ext cx="275413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97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665" t="42557" r="64589" b="42557"/>
            <a:stretch>
              <a:fillRect/>
            </a:stretch>
          </p:blipFill>
          <p:spPr>
            <a:xfrm>
              <a:off x="7226040" y="4092958"/>
              <a:ext cx="3147674" cy="1826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74" name="Group"/>
            <p:cNvGrpSpPr/>
            <p:nvPr/>
          </p:nvGrpSpPr>
          <p:grpSpPr>
            <a:xfrm>
              <a:off x="9104243" y="795282"/>
              <a:ext cx="1814419" cy="1484571"/>
              <a:chOff x="0" y="77985"/>
              <a:chExt cx="1814417" cy="1484569"/>
            </a:xfrm>
          </p:grpSpPr>
          <p:sp>
            <p:nvSpPr>
              <p:cNvPr id="972" name="Rectangle"/>
              <p:cNvSpPr/>
              <p:nvPr/>
            </p:nvSpPr>
            <p:spPr>
              <a:xfrm>
                <a:off x="0" y="77985"/>
                <a:ext cx="1088836" cy="4291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73" name="C4"/>
              <p:cNvSpPr/>
              <p:nvPr/>
            </p:nvSpPr>
            <p:spPr>
              <a:xfrm>
                <a:off x="544417" y="292555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200" b="1" baseline="-5999">
                    <a:solidFill>
                      <a:srgbClr val="000000"/>
                    </a:solidFill>
                  </a:defRPr>
                </a:pPr>
                <a:r>
                  <a:rPr baseline="0"/>
                  <a:t>C</a:t>
                </a:r>
                <a:r>
                  <a:t>4</a:t>
                </a:r>
              </a:p>
            </p:txBody>
          </p:sp>
        </p:grpSp>
      </p:grpSp>
      <p:sp>
        <p:nvSpPr>
          <p:cNvPr id="976" name="Rounded Rectangle"/>
          <p:cNvSpPr/>
          <p:nvPr/>
        </p:nvSpPr>
        <p:spPr>
          <a:xfrm>
            <a:off x="14443217" y="7701957"/>
            <a:ext cx="2513397" cy="225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86" y="21600"/>
                </a:moveTo>
                <a:lnTo>
                  <a:pt x="17114" y="21600"/>
                </a:lnTo>
                <a:cubicBezTo>
                  <a:pt x="18430" y="21600"/>
                  <a:pt x="19220" y="21600"/>
                  <a:pt x="19747" y="21355"/>
                </a:cubicBezTo>
                <a:cubicBezTo>
                  <a:pt x="20506" y="21048"/>
                  <a:pt x="21104" y="20383"/>
                  <a:pt x="21380" y="19538"/>
                </a:cubicBezTo>
                <a:cubicBezTo>
                  <a:pt x="21600" y="18952"/>
                  <a:pt x="21600" y="18073"/>
                  <a:pt x="21600" y="16608"/>
                </a:cubicBezTo>
                <a:lnTo>
                  <a:pt x="21600" y="4992"/>
                </a:lnTo>
                <a:cubicBezTo>
                  <a:pt x="21600" y="3527"/>
                  <a:pt x="21600" y="2648"/>
                  <a:pt x="21380" y="2062"/>
                </a:cubicBezTo>
                <a:cubicBezTo>
                  <a:pt x="21104" y="1217"/>
                  <a:pt x="20506" y="552"/>
                  <a:pt x="19747" y="245"/>
                </a:cubicBezTo>
                <a:cubicBezTo>
                  <a:pt x="19220" y="0"/>
                  <a:pt x="18430" y="0"/>
                  <a:pt x="17114" y="0"/>
                </a:cubicBezTo>
                <a:lnTo>
                  <a:pt x="4486" y="0"/>
                </a:lnTo>
                <a:cubicBezTo>
                  <a:pt x="3170" y="0"/>
                  <a:pt x="2380" y="0"/>
                  <a:pt x="1853" y="245"/>
                </a:cubicBezTo>
                <a:cubicBezTo>
                  <a:pt x="1094" y="552"/>
                  <a:pt x="496" y="1217"/>
                  <a:pt x="220" y="2062"/>
                </a:cubicBezTo>
                <a:cubicBezTo>
                  <a:pt x="0" y="2648"/>
                  <a:pt x="0" y="3527"/>
                  <a:pt x="0" y="4992"/>
                </a:cubicBezTo>
                <a:lnTo>
                  <a:pt x="0" y="16608"/>
                </a:lnTo>
                <a:cubicBezTo>
                  <a:pt x="0" y="18073"/>
                  <a:pt x="0" y="18952"/>
                  <a:pt x="220" y="19538"/>
                </a:cubicBezTo>
                <a:cubicBezTo>
                  <a:pt x="496" y="20383"/>
                  <a:pt x="1094" y="21048"/>
                  <a:pt x="1853" y="21355"/>
                </a:cubicBezTo>
                <a:cubicBezTo>
                  <a:pt x="2380" y="21600"/>
                  <a:pt x="3170" y="21600"/>
                  <a:pt x="448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The Monitor will return a pruned tree that contains the entry of h32 and the hash of h31, intermediate nodes I14 and I20 to the INR holder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will return a pruned tree that contains the entry of h</a:t>
            </a:r>
            <a:r>
              <a:rPr baseline="-5999"/>
              <a:t>32</a:t>
            </a:r>
            <a:r>
              <a:t> and the hash of h</a:t>
            </a:r>
            <a:r>
              <a:rPr baseline="-5999"/>
              <a:t>31</a:t>
            </a:r>
            <a:r>
              <a:t>, intermediate nodes I</a:t>
            </a:r>
            <a:r>
              <a:rPr baseline="-5999"/>
              <a:t>14</a:t>
            </a:r>
            <a:r>
              <a:t> and I</a:t>
            </a:r>
            <a:r>
              <a:rPr baseline="-5999"/>
              <a:t>20</a:t>
            </a:r>
            <a:r>
              <a:t> to the INR holder</a:t>
            </a:r>
          </a:p>
        </p:txBody>
      </p:sp>
      <p:sp>
        <p:nvSpPr>
          <p:cNvPr id="981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9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pic>
        <p:nvPicPr>
          <p:cNvPr id="98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984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5" name="Rectangle"/>
          <p:cNvSpPr/>
          <p:nvPr/>
        </p:nvSpPr>
        <p:spPr>
          <a:xfrm>
            <a:off x="8298495" y="4590572"/>
            <a:ext cx="4199436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6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7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8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9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0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1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2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3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4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5" name="Rectangle"/>
          <p:cNvSpPr/>
          <p:nvPr/>
        </p:nvSpPr>
        <p:spPr>
          <a:xfrm>
            <a:off x="13253950" y="6767575"/>
            <a:ext cx="1015359" cy="458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6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7" name="Rectangle"/>
          <p:cNvSpPr/>
          <p:nvPr/>
        </p:nvSpPr>
        <p:spPr>
          <a:xfrm>
            <a:off x="15594302" y="5944478"/>
            <a:ext cx="1300283" cy="4993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8" name="Rounded Rectangle"/>
          <p:cNvSpPr/>
          <p:nvPr/>
        </p:nvSpPr>
        <p:spPr>
          <a:xfrm>
            <a:off x="6264579" y="5001932"/>
            <a:ext cx="13620456" cy="342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" y="21600"/>
                </a:moveTo>
                <a:lnTo>
                  <a:pt x="19744" y="21600"/>
                </a:lnTo>
                <a:cubicBezTo>
                  <a:pt x="20289" y="21600"/>
                  <a:pt x="20616" y="21600"/>
                  <a:pt x="20833" y="21239"/>
                </a:cubicBezTo>
                <a:cubicBezTo>
                  <a:pt x="21147" y="20785"/>
                  <a:pt x="21395" y="19802"/>
                  <a:pt x="21509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509" y="3045"/>
                </a:cubicBezTo>
                <a:cubicBezTo>
                  <a:pt x="21395" y="1798"/>
                  <a:pt x="21147" y="815"/>
                  <a:pt x="20833" y="361"/>
                </a:cubicBezTo>
                <a:cubicBezTo>
                  <a:pt x="20616" y="0"/>
                  <a:pt x="20289" y="0"/>
                  <a:pt x="19744" y="0"/>
                </a:cubicBezTo>
                <a:lnTo>
                  <a:pt x="1856" y="0"/>
                </a:lnTo>
                <a:cubicBezTo>
                  <a:pt x="1311" y="0"/>
                  <a:pt x="984" y="0"/>
                  <a:pt x="767" y="361"/>
                </a:cubicBezTo>
                <a:cubicBezTo>
                  <a:pt x="453" y="815"/>
                  <a:pt x="205" y="1798"/>
                  <a:pt x="91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91" y="18555"/>
                </a:cubicBezTo>
                <a:cubicBezTo>
                  <a:pt x="205" y="19802"/>
                  <a:pt x="453" y="20785"/>
                  <a:pt x="767" y="21239"/>
                </a:cubicBezTo>
                <a:cubicBezTo>
                  <a:pt x="984" y="21600"/>
                  <a:pt x="1311" y="21600"/>
                  <a:pt x="185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99" name="proof of presence"/>
          <p:cNvSpPr txBox="1"/>
          <p:nvPr/>
        </p:nvSpPr>
        <p:spPr>
          <a:xfrm>
            <a:off x="6785477" y="8376968"/>
            <a:ext cx="3721609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proof of presence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The INR holder can easily reconstruct the commitment C4′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INR holder can easily reconstruct the </a:t>
            </a:r>
            <a:r>
              <a:rPr i="1"/>
              <a:t>commitment C</a:t>
            </a:r>
            <a:r>
              <a:rPr i="1" baseline="-5999"/>
              <a:t>4</a:t>
            </a:r>
            <a:r>
              <a:rPr i="1"/>
              <a:t>′ </a:t>
            </a:r>
          </a:p>
        </p:txBody>
      </p:sp>
      <p:sp>
        <p:nvSpPr>
          <p:cNvPr id="1004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pic>
        <p:nvPicPr>
          <p:cNvPr id="100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07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08" name="Rectangle"/>
          <p:cNvSpPr/>
          <p:nvPr/>
        </p:nvSpPr>
        <p:spPr>
          <a:xfrm>
            <a:off x="8298495" y="4590572"/>
            <a:ext cx="4199436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09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0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1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2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3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4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5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6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7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8" name="Rectangle"/>
          <p:cNvSpPr/>
          <p:nvPr/>
        </p:nvSpPr>
        <p:spPr>
          <a:xfrm>
            <a:off x="13253950" y="6767575"/>
            <a:ext cx="1015359" cy="458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9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0" name="Rectangle"/>
          <p:cNvSpPr/>
          <p:nvPr/>
        </p:nvSpPr>
        <p:spPr>
          <a:xfrm>
            <a:off x="15594302" y="5944478"/>
            <a:ext cx="1300283" cy="4993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he INR holder can easily reconstruct the commitment C4′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INR holder can easily reconstruct the </a:t>
            </a:r>
            <a:r>
              <a:rPr i="1"/>
              <a:t>commitment C</a:t>
            </a:r>
            <a:r>
              <a:rPr i="1" baseline="-5999"/>
              <a:t>4</a:t>
            </a:r>
            <a:r>
              <a:rPr i="1"/>
              <a:t>′ </a:t>
            </a:r>
          </a:p>
        </p:txBody>
      </p:sp>
      <p:sp>
        <p:nvSpPr>
          <p:cNvPr id="1025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10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pic>
        <p:nvPicPr>
          <p:cNvPr id="102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9" name="Rectangle"/>
          <p:cNvSpPr/>
          <p:nvPr/>
        </p:nvSpPr>
        <p:spPr>
          <a:xfrm>
            <a:off x="8298495" y="4590572"/>
            <a:ext cx="4199436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0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1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2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3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4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5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6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7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8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39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0" name="Rectangle"/>
          <p:cNvSpPr/>
          <p:nvPr/>
        </p:nvSpPr>
        <p:spPr>
          <a:xfrm>
            <a:off x="15594302" y="5944478"/>
            <a:ext cx="1300283" cy="4993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1" name="′"/>
          <p:cNvSpPr txBox="1"/>
          <p:nvPr/>
        </p:nvSpPr>
        <p:spPr>
          <a:xfrm>
            <a:off x="13208310" y="6592365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042" name="Rounded Rectangle"/>
          <p:cNvSpPr/>
          <p:nvPr/>
        </p:nvSpPr>
        <p:spPr>
          <a:xfrm>
            <a:off x="13040864" y="6573968"/>
            <a:ext cx="1388790" cy="845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86" y="21600"/>
                </a:moveTo>
                <a:lnTo>
                  <a:pt x="17114" y="21600"/>
                </a:lnTo>
                <a:cubicBezTo>
                  <a:pt x="18430" y="21600"/>
                  <a:pt x="19220" y="21600"/>
                  <a:pt x="19747" y="21239"/>
                </a:cubicBezTo>
                <a:cubicBezTo>
                  <a:pt x="20506" y="20785"/>
                  <a:pt x="21104" y="19802"/>
                  <a:pt x="21380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380" y="3045"/>
                </a:cubicBezTo>
                <a:cubicBezTo>
                  <a:pt x="21104" y="1798"/>
                  <a:pt x="20506" y="815"/>
                  <a:pt x="19747" y="361"/>
                </a:cubicBezTo>
                <a:cubicBezTo>
                  <a:pt x="19220" y="0"/>
                  <a:pt x="18430" y="0"/>
                  <a:pt x="17114" y="0"/>
                </a:cubicBezTo>
                <a:lnTo>
                  <a:pt x="4486" y="0"/>
                </a:lnTo>
                <a:cubicBezTo>
                  <a:pt x="3170" y="0"/>
                  <a:pt x="2380" y="0"/>
                  <a:pt x="1853" y="361"/>
                </a:cubicBezTo>
                <a:cubicBezTo>
                  <a:pt x="1094" y="815"/>
                  <a:pt x="496" y="1798"/>
                  <a:pt x="220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220" y="18555"/>
                </a:cubicBezTo>
                <a:cubicBezTo>
                  <a:pt x="496" y="19802"/>
                  <a:pt x="1094" y="20785"/>
                  <a:pt x="1853" y="21239"/>
                </a:cubicBezTo>
                <a:cubicBezTo>
                  <a:pt x="2380" y="21600"/>
                  <a:pt x="3170" y="21600"/>
                  <a:pt x="448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he INR holder can easily reconstruct the commitment C4′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INR holder can easily reconstruct the </a:t>
            </a:r>
            <a:r>
              <a:rPr i="1"/>
              <a:t>commitment C</a:t>
            </a:r>
            <a:r>
              <a:rPr i="1" baseline="-5999"/>
              <a:t>4</a:t>
            </a:r>
            <a:r>
              <a:rPr i="1"/>
              <a:t>′ </a:t>
            </a:r>
          </a:p>
        </p:txBody>
      </p:sp>
      <p:sp>
        <p:nvSpPr>
          <p:cNvPr id="1047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10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pic>
        <p:nvPicPr>
          <p:cNvPr id="104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0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1" name="Rectangle"/>
          <p:cNvSpPr/>
          <p:nvPr/>
        </p:nvSpPr>
        <p:spPr>
          <a:xfrm>
            <a:off x="8298495" y="4590572"/>
            <a:ext cx="4199436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2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3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4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5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6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7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8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9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0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1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2" name="′"/>
          <p:cNvSpPr txBox="1"/>
          <p:nvPr/>
        </p:nvSpPr>
        <p:spPr>
          <a:xfrm>
            <a:off x="13208310" y="6592365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063" name="′"/>
          <p:cNvSpPr txBox="1"/>
          <p:nvPr/>
        </p:nvSpPr>
        <p:spPr>
          <a:xfrm>
            <a:off x="15617114" y="5724950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064" name="Rounded Rectangle"/>
          <p:cNvSpPr/>
          <p:nvPr/>
        </p:nvSpPr>
        <p:spPr>
          <a:xfrm>
            <a:off x="15564307" y="5808429"/>
            <a:ext cx="1388790" cy="845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86" y="21600"/>
                </a:moveTo>
                <a:lnTo>
                  <a:pt x="17114" y="21600"/>
                </a:lnTo>
                <a:cubicBezTo>
                  <a:pt x="18430" y="21600"/>
                  <a:pt x="19220" y="21600"/>
                  <a:pt x="19747" y="21239"/>
                </a:cubicBezTo>
                <a:cubicBezTo>
                  <a:pt x="20506" y="20785"/>
                  <a:pt x="21104" y="19802"/>
                  <a:pt x="21380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380" y="3045"/>
                </a:cubicBezTo>
                <a:cubicBezTo>
                  <a:pt x="21104" y="1798"/>
                  <a:pt x="20506" y="815"/>
                  <a:pt x="19747" y="361"/>
                </a:cubicBezTo>
                <a:cubicBezTo>
                  <a:pt x="19220" y="0"/>
                  <a:pt x="18430" y="0"/>
                  <a:pt x="17114" y="0"/>
                </a:cubicBezTo>
                <a:lnTo>
                  <a:pt x="4486" y="0"/>
                </a:lnTo>
                <a:cubicBezTo>
                  <a:pt x="3170" y="0"/>
                  <a:pt x="2380" y="0"/>
                  <a:pt x="1853" y="361"/>
                </a:cubicBezTo>
                <a:cubicBezTo>
                  <a:pt x="1094" y="815"/>
                  <a:pt x="496" y="1798"/>
                  <a:pt x="220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220" y="18555"/>
                </a:cubicBezTo>
                <a:cubicBezTo>
                  <a:pt x="496" y="19802"/>
                  <a:pt x="1094" y="20785"/>
                  <a:pt x="1853" y="21239"/>
                </a:cubicBezTo>
                <a:cubicBezTo>
                  <a:pt x="2380" y="21600"/>
                  <a:pt x="3170" y="21600"/>
                  <a:pt x="448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The INR holder can easily reconstruct the commitment C4′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INR holder can easily reconstruct the </a:t>
            </a:r>
            <a:r>
              <a:rPr i="1"/>
              <a:t>commitment C</a:t>
            </a:r>
            <a:r>
              <a:rPr i="1" baseline="-5999"/>
              <a:t>4</a:t>
            </a:r>
            <a:r>
              <a:rPr i="1"/>
              <a:t>′ </a:t>
            </a:r>
          </a:p>
        </p:txBody>
      </p:sp>
      <p:sp>
        <p:nvSpPr>
          <p:cNvPr id="1069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10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pic>
        <p:nvPicPr>
          <p:cNvPr id="107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72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3" name="Rectangle"/>
          <p:cNvSpPr/>
          <p:nvPr/>
        </p:nvSpPr>
        <p:spPr>
          <a:xfrm>
            <a:off x="8298495" y="4590572"/>
            <a:ext cx="2593045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4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5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6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7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8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9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0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1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2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3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4" name="′"/>
          <p:cNvSpPr txBox="1"/>
          <p:nvPr/>
        </p:nvSpPr>
        <p:spPr>
          <a:xfrm>
            <a:off x="13208310" y="6592365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085" name="′"/>
          <p:cNvSpPr txBox="1"/>
          <p:nvPr/>
        </p:nvSpPr>
        <p:spPr>
          <a:xfrm>
            <a:off x="15617114" y="5724950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086" name="′"/>
          <p:cNvSpPr txBox="1"/>
          <p:nvPr/>
        </p:nvSpPr>
        <p:spPr>
          <a:xfrm>
            <a:off x="10895702" y="4859585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087" name="Rounded Rectangle"/>
          <p:cNvSpPr/>
          <p:nvPr/>
        </p:nvSpPr>
        <p:spPr>
          <a:xfrm>
            <a:off x="10800954" y="4901124"/>
            <a:ext cx="1388790" cy="845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86" y="21600"/>
                </a:moveTo>
                <a:lnTo>
                  <a:pt x="17114" y="21600"/>
                </a:lnTo>
                <a:cubicBezTo>
                  <a:pt x="18430" y="21600"/>
                  <a:pt x="19220" y="21600"/>
                  <a:pt x="19747" y="21239"/>
                </a:cubicBezTo>
                <a:cubicBezTo>
                  <a:pt x="20506" y="20785"/>
                  <a:pt x="21104" y="19802"/>
                  <a:pt x="21380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380" y="3045"/>
                </a:cubicBezTo>
                <a:cubicBezTo>
                  <a:pt x="21104" y="1798"/>
                  <a:pt x="20506" y="815"/>
                  <a:pt x="19747" y="361"/>
                </a:cubicBezTo>
                <a:cubicBezTo>
                  <a:pt x="19220" y="0"/>
                  <a:pt x="18430" y="0"/>
                  <a:pt x="17114" y="0"/>
                </a:cubicBezTo>
                <a:lnTo>
                  <a:pt x="4486" y="0"/>
                </a:lnTo>
                <a:cubicBezTo>
                  <a:pt x="3170" y="0"/>
                  <a:pt x="2380" y="0"/>
                  <a:pt x="1853" y="361"/>
                </a:cubicBezTo>
                <a:cubicBezTo>
                  <a:pt x="1094" y="815"/>
                  <a:pt x="496" y="1798"/>
                  <a:pt x="220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220" y="18555"/>
                </a:cubicBezTo>
                <a:cubicBezTo>
                  <a:pt x="496" y="19802"/>
                  <a:pt x="1094" y="20785"/>
                  <a:pt x="1853" y="21239"/>
                </a:cubicBezTo>
                <a:cubicBezTo>
                  <a:pt x="2380" y="21600"/>
                  <a:pt x="3170" y="21600"/>
                  <a:pt x="448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ounded Rectangle"/>
          <p:cNvSpPr/>
          <p:nvPr/>
        </p:nvSpPr>
        <p:spPr>
          <a:xfrm>
            <a:off x="3199182" y="6946714"/>
            <a:ext cx="17985636" cy="1091602"/>
          </a:xfrm>
          <a:prstGeom prst="roundRect">
            <a:avLst>
              <a:gd name="adj" fmla="val 17451"/>
            </a:avLst>
          </a:prstGeom>
          <a:solidFill>
            <a:srgbClr val="0119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Rounded Rectangle"/>
          <p:cNvSpPr/>
          <p:nvPr/>
        </p:nvSpPr>
        <p:spPr>
          <a:xfrm>
            <a:off x="3199182" y="8782151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3199182" y="5093773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" name="Rounded Rectangle"/>
          <p:cNvSpPr/>
          <p:nvPr/>
        </p:nvSpPr>
        <p:spPr>
          <a:xfrm>
            <a:off x="3199182" y="2698162"/>
            <a:ext cx="17985636" cy="2151730"/>
          </a:xfrm>
          <a:prstGeom prst="roundRect">
            <a:avLst>
              <a:gd name="adj" fmla="val 8853"/>
            </a:avLst>
          </a:prstGeom>
          <a:solidFill>
            <a:srgbClr val="0119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9" name="Regional Internet Registries (RIRs)"/>
          <p:cNvSpPr txBox="1"/>
          <p:nvPr/>
        </p:nvSpPr>
        <p:spPr>
          <a:xfrm>
            <a:off x="15733689" y="3543497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Regional Internet Registries (RIRs)</a:t>
            </a:r>
          </a:p>
        </p:txBody>
      </p:sp>
      <p:sp>
        <p:nvSpPr>
          <p:cNvPr id="270" name="National Internet Registries (NIRs)"/>
          <p:cNvSpPr txBox="1"/>
          <p:nvPr/>
        </p:nvSpPr>
        <p:spPr>
          <a:xfrm>
            <a:off x="15688794" y="5404771"/>
            <a:ext cx="512978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National Internet Registries (NIRs)</a:t>
            </a:r>
          </a:p>
        </p:txBody>
      </p:sp>
      <p:sp>
        <p:nvSpPr>
          <p:cNvPr id="271" name="Local Internet Registries (LIRs)"/>
          <p:cNvSpPr txBox="1"/>
          <p:nvPr/>
        </p:nvSpPr>
        <p:spPr>
          <a:xfrm>
            <a:off x="15733689" y="7275011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Local Internet Registries (LIRs)</a:t>
            </a:r>
          </a:p>
        </p:txBody>
      </p:sp>
      <p:sp>
        <p:nvSpPr>
          <p:cNvPr id="272" name="Internet Service Providers (ISPs)"/>
          <p:cNvSpPr txBox="1"/>
          <p:nvPr/>
        </p:nvSpPr>
        <p:spPr>
          <a:xfrm>
            <a:off x="15733689" y="9119200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Internet Service Providers (ISPs)</a:t>
            </a:r>
          </a:p>
        </p:txBody>
      </p:sp>
      <p:sp>
        <p:nvSpPr>
          <p:cNvPr id="273" name="The hierarchy of RP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hierarchy of RPKI</a:t>
            </a:r>
          </a:p>
        </p:txBody>
      </p:sp>
      <p:sp>
        <p:nvSpPr>
          <p:cNvPr id="274" name="RPKI is structured hierarchically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0777477"/>
            <a:ext cx="21971000" cy="2151730"/>
          </a:xfrm>
          <a:prstGeom prst="rect">
            <a:avLst/>
          </a:prstGeom>
        </p:spPr>
        <p:txBody>
          <a:bodyPr/>
          <a:lstStyle/>
          <a:p>
            <a:r>
              <a:t>RPKI is structured hierarchically</a:t>
            </a:r>
          </a:p>
          <a:p>
            <a:pPr lvl="1"/>
            <a:r>
              <a:t>five RIRs are root CAs and NIRs/LIRs/ISPs are sub-CAs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76" name="ROAs"/>
          <p:cNvSpPr txBox="1"/>
          <p:nvPr/>
        </p:nvSpPr>
        <p:spPr>
          <a:xfrm>
            <a:off x="16876680" y="1544008"/>
            <a:ext cx="94396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ROAs</a:t>
            </a:r>
          </a:p>
        </p:txBody>
      </p:sp>
      <p:sp>
        <p:nvSpPr>
          <p:cNvPr id="277" name="Resource…"/>
          <p:cNvSpPr txBox="1"/>
          <p:nvPr/>
        </p:nvSpPr>
        <p:spPr>
          <a:xfrm>
            <a:off x="19153616" y="1359858"/>
            <a:ext cx="180167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Resource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Certificates</a:t>
            </a:r>
          </a:p>
        </p:txBody>
      </p:sp>
      <p:sp>
        <p:nvSpPr>
          <p:cNvPr id="278" name="Oval"/>
          <p:cNvSpPr/>
          <p:nvPr/>
        </p:nvSpPr>
        <p:spPr>
          <a:xfrm>
            <a:off x="15624973" y="1447583"/>
            <a:ext cx="1170444" cy="653910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17901910" y="1486389"/>
            <a:ext cx="1170444" cy="653910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Oval"/>
          <p:cNvSpPr/>
          <p:nvPr/>
        </p:nvSpPr>
        <p:spPr>
          <a:xfrm>
            <a:off x="4681784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AFRINIC"/>
          <p:cNvSpPr/>
          <p:nvPr/>
        </p:nvSpPr>
        <p:spPr>
          <a:xfrm>
            <a:off x="5701305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AFRINIC</a:t>
            </a:r>
          </a:p>
        </p:txBody>
      </p:sp>
      <p:sp>
        <p:nvSpPr>
          <p:cNvPr id="282" name="Oval"/>
          <p:cNvSpPr/>
          <p:nvPr/>
        </p:nvSpPr>
        <p:spPr>
          <a:xfrm>
            <a:off x="6583959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3" name="Oval"/>
          <p:cNvSpPr/>
          <p:nvPr/>
        </p:nvSpPr>
        <p:spPr>
          <a:xfrm>
            <a:off x="9325823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4" name="Oval"/>
          <p:cNvSpPr/>
          <p:nvPr/>
        </p:nvSpPr>
        <p:spPr>
          <a:xfrm>
            <a:off x="10708826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5" name="Oval"/>
          <p:cNvSpPr/>
          <p:nvPr/>
        </p:nvSpPr>
        <p:spPr>
          <a:xfrm>
            <a:off x="13399968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" name="Oval"/>
          <p:cNvSpPr/>
          <p:nvPr/>
        </p:nvSpPr>
        <p:spPr>
          <a:xfrm>
            <a:off x="7988602" y="9832448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Oval"/>
          <p:cNvSpPr/>
          <p:nvPr/>
        </p:nvSpPr>
        <p:spPr>
          <a:xfrm>
            <a:off x="12067835" y="9857655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" name="LACNIC"/>
          <p:cNvSpPr/>
          <p:nvPr/>
        </p:nvSpPr>
        <p:spPr>
          <a:xfrm>
            <a:off x="771032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LACNIC</a:t>
            </a:r>
          </a:p>
        </p:txBody>
      </p:sp>
      <p:sp>
        <p:nvSpPr>
          <p:cNvPr id="289" name="APNIC"/>
          <p:cNvSpPr/>
          <p:nvPr/>
        </p:nvSpPr>
        <p:spPr>
          <a:xfrm>
            <a:off x="9719339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APNIC</a:t>
            </a:r>
          </a:p>
        </p:txBody>
      </p:sp>
      <p:sp>
        <p:nvSpPr>
          <p:cNvPr id="290" name="ARIN"/>
          <p:cNvSpPr/>
          <p:nvPr/>
        </p:nvSpPr>
        <p:spPr>
          <a:xfrm>
            <a:off x="11728356" y="3277838"/>
            <a:ext cx="1776273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ARIN</a:t>
            </a:r>
          </a:p>
        </p:txBody>
      </p:sp>
      <p:sp>
        <p:nvSpPr>
          <p:cNvPr id="291" name="RPIE NCC"/>
          <p:cNvSpPr/>
          <p:nvPr/>
        </p:nvSpPr>
        <p:spPr>
          <a:xfrm>
            <a:off x="1373737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RPIE NCC</a:t>
            </a:r>
          </a:p>
        </p:txBody>
      </p:sp>
      <p:sp>
        <p:nvSpPr>
          <p:cNvPr id="292" name="NIR"/>
          <p:cNvSpPr/>
          <p:nvPr/>
        </p:nvSpPr>
        <p:spPr>
          <a:xfrm>
            <a:off x="7875793" y="5231558"/>
            <a:ext cx="1445331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NIR</a:t>
            </a:r>
          </a:p>
        </p:txBody>
      </p:sp>
      <p:sp>
        <p:nvSpPr>
          <p:cNvPr id="293" name="Rounded Rectangle"/>
          <p:cNvSpPr/>
          <p:nvPr/>
        </p:nvSpPr>
        <p:spPr>
          <a:xfrm>
            <a:off x="4809089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698564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8069496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Rounded Rectangle"/>
          <p:cNvSpPr/>
          <p:nvPr/>
        </p:nvSpPr>
        <p:spPr>
          <a:xfrm>
            <a:off x="944042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Rounded Rectangle"/>
          <p:cNvSpPr/>
          <p:nvPr/>
        </p:nvSpPr>
        <p:spPr>
          <a:xfrm>
            <a:off x="10791342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Rounded Rectangle"/>
          <p:cNvSpPr/>
          <p:nvPr/>
        </p:nvSpPr>
        <p:spPr>
          <a:xfrm>
            <a:off x="1214225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Rounded Rectangle"/>
          <p:cNvSpPr/>
          <p:nvPr/>
        </p:nvSpPr>
        <p:spPr>
          <a:xfrm>
            <a:off x="13493171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Rounded Rectangle"/>
          <p:cNvSpPr/>
          <p:nvPr/>
        </p:nvSpPr>
        <p:spPr>
          <a:xfrm>
            <a:off x="12182440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" name="Rounded Rectangle"/>
          <p:cNvSpPr/>
          <p:nvPr/>
        </p:nvSpPr>
        <p:spPr>
          <a:xfrm>
            <a:off x="8056058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" name="Line"/>
          <p:cNvSpPr/>
          <p:nvPr/>
        </p:nvSpPr>
        <p:spPr>
          <a:xfrm flipH="1" flipV="1">
            <a:off x="8605264" y="4281788"/>
            <a:ext cx="424465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3" name="Line"/>
          <p:cNvSpPr/>
          <p:nvPr/>
        </p:nvSpPr>
        <p:spPr>
          <a:xfrm flipV="1">
            <a:off x="8302684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4" name="Line"/>
          <p:cNvSpPr/>
          <p:nvPr/>
        </p:nvSpPr>
        <p:spPr>
          <a:xfrm flipH="1" flipV="1">
            <a:off x="8608890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" name="Line"/>
          <p:cNvSpPr/>
          <p:nvPr/>
        </p:nvSpPr>
        <p:spPr>
          <a:xfrm flipH="1" flipV="1">
            <a:off x="8605030" y="4272803"/>
            <a:ext cx="171894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" name="Line"/>
          <p:cNvSpPr/>
          <p:nvPr/>
        </p:nvSpPr>
        <p:spPr>
          <a:xfrm flipV="1">
            <a:off x="8430965" y="4272803"/>
            <a:ext cx="171895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" name="Line"/>
          <p:cNvSpPr/>
          <p:nvPr/>
        </p:nvSpPr>
        <p:spPr>
          <a:xfrm flipV="1">
            <a:off x="8606685" y="4267074"/>
            <a:ext cx="1" cy="48384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15" name="Group"/>
          <p:cNvGrpSpPr/>
          <p:nvPr/>
        </p:nvGrpSpPr>
        <p:grpSpPr>
          <a:xfrm>
            <a:off x="6152307" y="4267074"/>
            <a:ext cx="862538" cy="483843"/>
            <a:chOff x="0" y="0"/>
            <a:chExt cx="862537" cy="483841"/>
          </a:xfrm>
        </p:grpSpPr>
        <p:sp>
          <p:nvSpPr>
            <p:cNvPr id="308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9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0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1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2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3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4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23" name="Group"/>
          <p:cNvGrpSpPr/>
          <p:nvPr/>
        </p:nvGrpSpPr>
        <p:grpSpPr>
          <a:xfrm>
            <a:off x="10182073" y="4267074"/>
            <a:ext cx="862539" cy="483843"/>
            <a:chOff x="0" y="0"/>
            <a:chExt cx="862537" cy="483841"/>
          </a:xfrm>
        </p:grpSpPr>
        <p:sp>
          <p:nvSpPr>
            <p:cNvPr id="316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7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9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0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1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2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24" name="Line"/>
          <p:cNvSpPr/>
          <p:nvPr/>
        </p:nvSpPr>
        <p:spPr>
          <a:xfrm flipV="1">
            <a:off x="12239951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" name="Line"/>
          <p:cNvSpPr/>
          <p:nvPr/>
        </p:nvSpPr>
        <p:spPr>
          <a:xfrm flipH="1" flipV="1">
            <a:off x="12678025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" name="Line"/>
          <p:cNvSpPr/>
          <p:nvPr/>
        </p:nvSpPr>
        <p:spPr>
          <a:xfrm flipV="1">
            <a:off x="12375446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" name="Line"/>
          <p:cNvSpPr/>
          <p:nvPr/>
        </p:nvSpPr>
        <p:spPr>
          <a:xfrm flipH="1" flipV="1">
            <a:off x="12681651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35" name="Group"/>
          <p:cNvGrpSpPr/>
          <p:nvPr/>
        </p:nvGrpSpPr>
        <p:grpSpPr>
          <a:xfrm>
            <a:off x="14297829" y="4267074"/>
            <a:ext cx="862538" cy="483843"/>
            <a:chOff x="0" y="0"/>
            <a:chExt cx="862537" cy="483841"/>
          </a:xfrm>
        </p:grpSpPr>
        <p:sp>
          <p:nvSpPr>
            <p:cNvPr id="328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9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0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1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2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3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4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36" name="Line"/>
          <p:cNvSpPr/>
          <p:nvPr/>
        </p:nvSpPr>
        <p:spPr>
          <a:xfrm flipV="1">
            <a:off x="5338682" y="4268378"/>
            <a:ext cx="3275385" cy="28317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" name="Line"/>
          <p:cNvSpPr/>
          <p:nvPr/>
        </p:nvSpPr>
        <p:spPr>
          <a:xfrm flipV="1">
            <a:off x="8606735" y="4267433"/>
            <a:ext cx="1" cy="9507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" name="Line"/>
          <p:cNvSpPr/>
          <p:nvPr/>
        </p:nvSpPr>
        <p:spPr>
          <a:xfrm flipH="1" flipV="1">
            <a:off x="8598459" y="6034601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7230684" y="6036510"/>
            <a:ext cx="1368111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Line"/>
          <p:cNvSpPr/>
          <p:nvPr/>
        </p:nvSpPr>
        <p:spPr>
          <a:xfrm flipH="1" flipV="1">
            <a:off x="8589860" y="6036510"/>
            <a:ext cx="1368112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Line"/>
          <p:cNvSpPr/>
          <p:nvPr/>
        </p:nvSpPr>
        <p:spPr>
          <a:xfrm flipV="1">
            <a:off x="5325352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" name="Line"/>
          <p:cNvSpPr/>
          <p:nvPr/>
        </p:nvSpPr>
        <p:spPr>
          <a:xfrm flipV="1">
            <a:off x="7227527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3" name="Line"/>
          <p:cNvSpPr/>
          <p:nvPr/>
        </p:nvSpPr>
        <p:spPr>
          <a:xfrm flipV="1">
            <a:off x="9969390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4" name="Line"/>
          <p:cNvSpPr/>
          <p:nvPr/>
        </p:nvSpPr>
        <p:spPr>
          <a:xfrm flipV="1">
            <a:off x="1135239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5" name="Line"/>
          <p:cNvSpPr/>
          <p:nvPr/>
        </p:nvSpPr>
        <p:spPr>
          <a:xfrm flipV="1">
            <a:off x="1404353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6" name="Line"/>
          <p:cNvSpPr/>
          <p:nvPr/>
        </p:nvSpPr>
        <p:spPr>
          <a:xfrm flipV="1">
            <a:off x="12711403" y="9763118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" name="Line"/>
          <p:cNvSpPr/>
          <p:nvPr/>
        </p:nvSpPr>
        <p:spPr>
          <a:xfrm flipV="1">
            <a:off x="8617223" y="9735046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Line"/>
          <p:cNvSpPr/>
          <p:nvPr/>
        </p:nvSpPr>
        <p:spPr>
          <a:xfrm flipH="1" flipV="1">
            <a:off x="8584283" y="7877462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" name="Line"/>
          <p:cNvSpPr/>
          <p:nvPr/>
        </p:nvSpPr>
        <p:spPr>
          <a:xfrm flipH="1" flipV="1">
            <a:off x="12670482" y="7893412"/>
            <a:ext cx="1476" cy="1048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" name="Line"/>
          <p:cNvSpPr/>
          <p:nvPr/>
        </p:nvSpPr>
        <p:spPr>
          <a:xfrm flipV="1">
            <a:off x="12670481" y="4251432"/>
            <a:ext cx="1" cy="28655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" name="Line"/>
          <p:cNvSpPr/>
          <p:nvPr/>
        </p:nvSpPr>
        <p:spPr>
          <a:xfrm flipV="1">
            <a:off x="11313955" y="4261865"/>
            <a:ext cx="1357185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" name="Line"/>
          <p:cNvSpPr/>
          <p:nvPr/>
        </p:nvSpPr>
        <p:spPr>
          <a:xfrm flipH="1" flipV="1">
            <a:off x="12669222" y="4261865"/>
            <a:ext cx="1372021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" name="Rounded Rectangle"/>
          <p:cNvSpPr/>
          <p:nvPr/>
        </p:nvSpPr>
        <p:spPr>
          <a:xfrm>
            <a:off x="5411992" y="3096152"/>
            <a:ext cx="10241794" cy="1355750"/>
          </a:xfrm>
          <a:prstGeom prst="roundRect">
            <a:avLst>
              <a:gd name="adj" fmla="val 18709"/>
            </a:avLst>
          </a:pr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7911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227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1292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5828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036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hen the INR holder accesses the commitment update files provided by other Monitors to check the authenticity of C4′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Then the INR holder accesses the commitment update files provided by other Monitors to check the authenticity of </a:t>
            </a:r>
            <a:r>
              <a:rPr i="1"/>
              <a:t>C</a:t>
            </a:r>
            <a:r>
              <a:rPr i="1" baseline="-5999"/>
              <a:t>4</a:t>
            </a:r>
            <a:r>
              <a:rPr i="1"/>
              <a:t>′ </a:t>
            </a:r>
          </a:p>
        </p:txBody>
      </p:sp>
      <p:sp>
        <p:nvSpPr>
          <p:cNvPr id="1092" name="Proof of Pre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Presence: example</a:t>
            </a:r>
          </a:p>
        </p:txBody>
      </p:sp>
      <p:sp>
        <p:nvSpPr>
          <p:cNvPr id="10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  <p:pic>
        <p:nvPicPr>
          <p:cNvPr id="109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95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6" name="Rectangle"/>
          <p:cNvSpPr/>
          <p:nvPr/>
        </p:nvSpPr>
        <p:spPr>
          <a:xfrm>
            <a:off x="8298495" y="4590572"/>
            <a:ext cx="2593045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7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8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9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0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1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2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3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4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5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6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7" name="′"/>
          <p:cNvSpPr txBox="1"/>
          <p:nvPr/>
        </p:nvSpPr>
        <p:spPr>
          <a:xfrm>
            <a:off x="13208310" y="6592365"/>
            <a:ext cx="92689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108" name="′"/>
          <p:cNvSpPr txBox="1"/>
          <p:nvPr/>
        </p:nvSpPr>
        <p:spPr>
          <a:xfrm>
            <a:off x="15617114" y="5724950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109" name="′"/>
          <p:cNvSpPr txBox="1"/>
          <p:nvPr/>
        </p:nvSpPr>
        <p:spPr>
          <a:xfrm>
            <a:off x="10895702" y="4859585"/>
            <a:ext cx="926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3000"/>
              </a:spcBef>
              <a:defRPr sz="4800" i="1">
                <a:solidFill>
                  <a:srgbClr val="000000"/>
                </a:solidFill>
              </a:defRPr>
            </a:lvl1pPr>
          </a:lstStyle>
          <a:p>
            <a:pPr>
              <a:defRPr i="0"/>
            </a:pPr>
            <a:r>
              <a:rPr i="1"/>
              <a:t>′</a:t>
            </a:r>
          </a:p>
        </p:txBody>
      </p:sp>
      <p:sp>
        <p:nvSpPr>
          <p:cNvPr id="1110" name="Rounded Rectangle"/>
          <p:cNvSpPr/>
          <p:nvPr/>
        </p:nvSpPr>
        <p:spPr>
          <a:xfrm>
            <a:off x="10800954" y="4901124"/>
            <a:ext cx="1388790" cy="845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86" y="21600"/>
                </a:moveTo>
                <a:lnTo>
                  <a:pt x="17114" y="21600"/>
                </a:lnTo>
                <a:cubicBezTo>
                  <a:pt x="18430" y="21600"/>
                  <a:pt x="19220" y="21600"/>
                  <a:pt x="19747" y="21239"/>
                </a:cubicBezTo>
                <a:cubicBezTo>
                  <a:pt x="20506" y="20785"/>
                  <a:pt x="21104" y="19802"/>
                  <a:pt x="21380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380" y="3045"/>
                </a:cubicBezTo>
                <a:cubicBezTo>
                  <a:pt x="21104" y="1798"/>
                  <a:pt x="20506" y="815"/>
                  <a:pt x="19747" y="361"/>
                </a:cubicBezTo>
                <a:cubicBezTo>
                  <a:pt x="19220" y="0"/>
                  <a:pt x="18430" y="0"/>
                  <a:pt x="17114" y="0"/>
                </a:cubicBezTo>
                <a:lnTo>
                  <a:pt x="4486" y="0"/>
                </a:lnTo>
                <a:cubicBezTo>
                  <a:pt x="3170" y="0"/>
                  <a:pt x="2380" y="0"/>
                  <a:pt x="1853" y="361"/>
                </a:cubicBezTo>
                <a:cubicBezTo>
                  <a:pt x="1094" y="815"/>
                  <a:pt x="496" y="1798"/>
                  <a:pt x="220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220" y="18555"/>
                </a:cubicBezTo>
                <a:cubicBezTo>
                  <a:pt x="496" y="19802"/>
                  <a:pt x="1094" y="20785"/>
                  <a:pt x="1853" y="21239"/>
                </a:cubicBezTo>
                <a:cubicBezTo>
                  <a:pt x="2380" y="21600"/>
                  <a:pt x="3170" y="21600"/>
                  <a:pt x="448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6563" y="8631808"/>
            <a:ext cx="12582575" cy="44553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112" name="Commitment Update File"/>
          <p:cNvSpPr txBox="1"/>
          <p:nvPr/>
        </p:nvSpPr>
        <p:spPr>
          <a:xfrm>
            <a:off x="1259639" y="7825365"/>
            <a:ext cx="555543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t>Commitment Update File</a:t>
            </a:r>
          </a:p>
        </p:txBody>
      </p:sp>
      <p:sp>
        <p:nvSpPr>
          <p:cNvPr id="1113" name="Double Arrow"/>
          <p:cNvSpPr/>
          <p:nvPr/>
        </p:nvSpPr>
        <p:spPr>
          <a:xfrm rot="18831339">
            <a:off x="6432238" y="6987370"/>
            <a:ext cx="5141574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4" name="compare"/>
          <p:cNvSpPr txBox="1"/>
          <p:nvPr/>
        </p:nvSpPr>
        <p:spPr>
          <a:xfrm>
            <a:off x="6986721" y="6876002"/>
            <a:ext cx="191841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compare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A pruned tre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</a:t>
            </a:r>
          </a:p>
          <a:p>
            <a:pPr lvl="1"/>
            <a:r>
              <a:t>contains </a:t>
            </a:r>
            <a:r>
              <a:rPr b="1"/>
              <a:t>two consecutive leaf nodes </a:t>
            </a:r>
            <a:r>
              <a:t>where </a:t>
            </a:r>
            <a:r>
              <a:rPr b="1"/>
              <a:t>the hash of the queried certificate is between the hashes of them</a:t>
            </a:r>
          </a:p>
          <a:p>
            <a:pPr lvl="1"/>
            <a:r>
              <a:t>and the intermediate nodes needed to reconstruct the commitment</a:t>
            </a:r>
            <a:endParaRPr b="1"/>
          </a:p>
          <a:p>
            <a:r>
              <a:t>Verification process is the same as that of the proof of presence</a:t>
            </a:r>
          </a:p>
        </p:txBody>
      </p:sp>
      <p:grpSp>
        <p:nvGrpSpPr>
          <p:cNvPr id="1131" name="Group"/>
          <p:cNvGrpSpPr/>
          <p:nvPr/>
        </p:nvGrpSpPr>
        <p:grpSpPr>
          <a:xfrm>
            <a:off x="11014905" y="8322843"/>
            <a:ext cx="9284383" cy="4069179"/>
            <a:chOff x="0" y="0"/>
            <a:chExt cx="9284382" cy="4069177"/>
          </a:xfrm>
        </p:grpSpPr>
        <p:pic>
          <p:nvPicPr>
            <p:cNvPr id="111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91" t="21715" r="34591" b="46267"/>
            <a:stretch>
              <a:fillRect/>
            </a:stretch>
          </p:blipFill>
          <p:spPr>
            <a:xfrm>
              <a:off x="203315" y="0"/>
              <a:ext cx="9028108" cy="392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0" name="Rectangle"/>
            <p:cNvSpPr/>
            <p:nvPr/>
          </p:nvSpPr>
          <p:spPr>
            <a:xfrm>
              <a:off x="8038208" y="42728"/>
              <a:ext cx="1246175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1" name="Rectangle"/>
            <p:cNvSpPr/>
            <p:nvPr/>
          </p:nvSpPr>
          <p:spPr>
            <a:xfrm>
              <a:off x="3365315" y="1056292"/>
              <a:ext cx="1923309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2" name="Rectangle"/>
            <p:cNvSpPr/>
            <p:nvPr/>
          </p:nvSpPr>
          <p:spPr>
            <a:xfrm>
              <a:off x="4508315" y="944184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3" name="Rectangle"/>
            <p:cNvSpPr/>
            <p:nvPr/>
          </p:nvSpPr>
          <p:spPr>
            <a:xfrm>
              <a:off x="4735014" y="893150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4" name="Rectangle"/>
            <p:cNvSpPr/>
            <p:nvPr/>
          </p:nvSpPr>
          <p:spPr>
            <a:xfrm>
              <a:off x="6567552" y="1792816"/>
              <a:ext cx="1429386" cy="7724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5" name="Rectangle"/>
            <p:cNvSpPr/>
            <p:nvPr/>
          </p:nvSpPr>
          <p:spPr>
            <a:xfrm rot="20054507">
              <a:off x="6306822" y="1721235"/>
              <a:ext cx="450793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6" name="Rectangle"/>
            <p:cNvSpPr/>
            <p:nvPr/>
          </p:nvSpPr>
          <p:spPr>
            <a:xfrm>
              <a:off x="7855334" y="2478844"/>
              <a:ext cx="1411281" cy="7724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7" name="Rectangle"/>
            <p:cNvSpPr/>
            <p:nvPr/>
          </p:nvSpPr>
          <p:spPr>
            <a:xfrm>
              <a:off x="5392343" y="2590986"/>
              <a:ext cx="2990895" cy="1438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8" name="Rectangle"/>
            <p:cNvSpPr/>
            <p:nvPr/>
          </p:nvSpPr>
          <p:spPr>
            <a:xfrm>
              <a:off x="5305001" y="1943058"/>
              <a:ext cx="1429386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29" name="h33"/>
            <p:cNvSpPr txBox="1"/>
            <p:nvPr/>
          </p:nvSpPr>
          <p:spPr>
            <a:xfrm>
              <a:off x="5683008" y="1889804"/>
              <a:ext cx="673374" cy="615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</a:t>
              </a:r>
              <a:r>
                <a:rPr baseline="-5999"/>
                <a:t>33</a:t>
              </a:r>
            </a:p>
          </p:txBody>
        </p:sp>
        <p:sp>
          <p:nvSpPr>
            <p:cNvPr id="1130" name="Rounded Rectangle"/>
            <p:cNvSpPr/>
            <p:nvPr/>
          </p:nvSpPr>
          <p:spPr>
            <a:xfrm>
              <a:off x="0" y="1660925"/>
              <a:ext cx="5257307" cy="240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2" y="21600"/>
                  </a:moveTo>
                  <a:lnTo>
                    <a:pt x="18388" y="21600"/>
                  </a:lnTo>
                  <a:cubicBezTo>
                    <a:pt x="19330" y="21600"/>
                    <a:pt x="19896" y="21600"/>
                    <a:pt x="20273" y="21256"/>
                  </a:cubicBezTo>
                  <a:cubicBezTo>
                    <a:pt x="20817" y="20824"/>
                    <a:pt x="21245" y="19890"/>
                    <a:pt x="21443" y="18703"/>
                  </a:cubicBezTo>
                  <a:cubicBezTo>
                    <a:pt x="21600" y="17880"/>
                    <a:pt x="21600" y="16645"/>
                    <a:pt x="21600" y="14587"/>
                  </a:cubicBezTo>
                  <a:lnTo>
                    <a:pt x="21600" y="7013"/>
                  </a:lnTo>
                  <a:cubicBezTo>
                    <a:pt x="21600" y="4955"/>
                    <a:pt x="21600" y="3720"/>
                    <a:pt x="21443" y="2897"/>
                  </a:cubicBezTo>
                  <a:cubicBezTo>
                    <a:pt x="21245" y="1710"/>
                    <a:pt x="20817" y="776"/>
                    <a:pt x="20273" y="344"/>
                  </a:cubicBezTo>
                  <a:cubicBezTo>
                    <a:pt x="19896" y="0"/>
                    <a:pt x="19330" y="0"/>
                    <a:pt x="18388" y="0"/>
                  </a:cubicBezTo>
                  <a:lnTo>
                    <a:pt x="3212" y="0"/>
                  </a:lnTo>
                  <a:cubicBezTo>
                    <a:pt x="2270" y="0"/>
                    <a:pt x="1704" y="0"/>
                    <a:pt x="1327" y="344"/>
                  </a:cubicBezTo>
                  <a:cubicBezTo>
                    <a:pt x="783" y="776"/>
                    <a:pt x="355" y="1710"/>
                    <a:pt x="157" y="2897"/>
                  </a:cubicBezTo>
                  <a:cubicBezTo>
                    <a:pt x="0" y="3720"/>
                    <a:pt x="0" y="4955"/>
                    <a:pt x="0" y="7013"/>
                  </a:cubicBezTo>
                  <a:lnTo>
                    <a:pt x="0" y="14587"/>
                  </a:lnTo>
                  <a:cubicBezTo>
                    <a:pt x="0" y="16645"/>
                    <a:pt x="0" y="17880"/>
                    <a:pt x="157" y="18703"/>
                  </a:cubicBezTo>
                  <a:cubicBezTo>
                    <a:pt x="355" y="19890"/>
                    <a:pt x="783" y="20824"/>
                    <a:pt x="1327" y="21256"/>
                  </a:cubicBezTo>
                  <a:cubicBezTo>
                    <a:pt x="1704" y="21600"/>
                    <a:pt x="2270" y="21600"/>
                    <a:pt x="3212" y="21600"/>
                  </a:cubicBezTo>
                  <a:close/>
                </a:path>
              </a:pathLst>
            </a:custGeom>
            <a:noFill/>
            <a:ln w="50800" cap="flat">
              <a:solidFill>
                <a:srgbClr val="FF26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32" name="Proof of Ab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Absence</a:t>
            </a:r>
          </a:p>
        </p:txBody>
      </p:sp>
      <p:sp>
        <p:nvSpPr>
          <p:cNvPr id="1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1134" name="Rectangle"/>
          <p:cNvSpPr/>
          <p:nvPr/>
        </p:nvSpPr>
        <p:spPr>
          <a:xfrm>
            <a:off x="12567444" y="11456640"/>
            <a:ext cx="995215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5" name="Rectangle"/>
          <p:cNvSpPr/>
          <p:nvPr/>
        </p:nvSpPr>
        <p:spPr>
          <a:xfrm>
            <a:off x="15259598" y="11456640"/>
            <a:ext cx="945358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7" name="Connection Line"/>
          <p:cNvSpPr/>
          <p:nvPr/>
        </p:nvSpPr>
        <p:spPr>
          <a:xfrm>
            <a:off x="12992849" y="11852684"/>
            <a:ext cx="2759107" cy="497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0" y="588"/>
                </a:moveTo>
                <a:cubicBezTo>
                  <a:pt x="7619" y="21600"/>
                  <a:pt x="14819" y="21404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37" name="&lt;B_NUM=3, CERT=abab&gt; ?"/>
          <p:cNvSpPr txBox="1"/>
          <p:nvPr/>
        </p:nvSpPr>
        <p:spPr>
          <a:xfrm>
            <a:off x="2750231" y="10585349"/>
            <a:ext cx="6611621" cy="7091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000000"/>
                </a:solidFill>
              </a:defRPr>
            </a:pPr>
            <a:r>
              <a:t>&lt;B_NUM=3, CERT=</a:t>
            </a:r>
            <a:r>
              <a:rPr b="1"/>
              <a:t>abab</a:t>
            </a:r>
            <a:r>
              <a:t>&gt; ?</a:t>
            </a:r>
          </a:p>
        </p:txBody>
      </p:sp>
      <p:pic>
        <p:nvPicPr>
          <p:cNvPr id="11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73207" y="12586916"/>
            <a:ext cx="1583839" cy="3645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1" name="Group"/>
          <p:cNvGrpSpPr/>
          <p:nvPr/>
        </p:nvGrpSpPr>
        <p:grpSpPr>
          <a:xfrm>
            <a:off x="12503439" y="12507511"/>
            <a:ext cx="523376" cy="523376"/>
            <a:chOff x="0" y="0"/>
            <a:chExt cx="523374" cy="523374"/>
          </a:xfrm>
        </p:grpSpPr>
        <p:sp>
          <p:nvSpPr>
            <p:cNvPr id="1139" name="Line"/>
            <p:cNvSpPr/>
            <p:nvPr/>
          </p:nvSpPr>
          <p:spPr>
            <a:xfrm flipV="1">
              <a:off x="-1" y="0"/>
              <a:ext cx="523376" cy="52337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40" name="Line"/>
            <p:cNvSpPr/>
            <p:nvPr/>
          </p:nvSpPr>
          <p:spPr>
            <a:xfrm flipH="1" flipV="1">
              <a:off x="0" y="0"/>
              <a:ext cx="523375" cy="52337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42" name="Rounded Rectangle"/>
          <p:cNvSpPr/>
          <p:nvPr/>
        </p:nvSpPr>
        <p:spPr>
          <a:xfrm>
            <a:off x="10233959" y="8282870"/>
            <a:ext cx="11374410" cy="5065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0" y="21600"/>
                </a:moveTo>
                <a:lnTo>
                  <a:pt x="18880" y="21600"/>
                </a:lnTo>
                <a:cubicBezTo>
                  <a:pt x="19678" y="21600"/>
                  <a:pt x="20157" y="21600"/>
                  <a:pt x="20476" y="21301"/>
                </a:cubicBezTo>
                <a:cubicBezTo>
                  <a:pt x="20937" y="20925"/>
                  <a:pt x="21299" y="20110"/>
                  <a:pt x="21467" y="19077"/>
                </a:cubicBezTo>
                <a:cubicBezTo>
                  <a:pt x="21600" y="18360"/>
                  <a:pt x="21600" y="17285"/>
                  <a:pt x="21600" y="15492"/>
                </a:cubicBezTo>
                <a:lnTo>
                  <a:pt x="21600" y="6108"/>
                </a:lnTo>
                <a:cubicBezTo>
                  <a:pt x="21600" y="4315"/>
                  <a:pt x="21600" y="3240"/>
                  <a:pt x="21467" y="2523"/>
                </a:cubicBezTo>
                <a:cubicBezTo>
                  <a:pt x="21299" y="1490"/>
                  <a:pt x="20937" y="675"/>
                  <a:pt x="20476" y="299"/>
                </a:cubicBezTo>
                <a:cubicBezTo>
                  <a:pt x="20157" y="0"/>
                  <a:pt x="19678" y="0"/>
                  <a:pt x="18880" y="0"/>
                </a:cubicBezTo>
                <a:lnTo>
                  <a:pt x="2720" y="0"/>
                </a:lnTo>
                <a:cubicBezTo>
                  <a:pt x="1922" y="0"/>
                  <a:pt x="1443" y="0"/>
                  <a:pt x="1124" y="299"/>
                </a:cubicBezTo>
                <a:cubicBezTo>
                  <a:pt x="663" y="675"/>
                  <a:pt x="301" y="1490"/>
                  <a:pt x="133" y="2523"/>
                </a:cubicBezTo>
                <a:cubicBezTo>
                  <a:pt x="0" y="3240"/>
                  <a:pt x="0" y="4315"/>
                  <a:pt x="0" y="6108"/>
                </a:cubicBezTo>
                <a:lnTo>
                  <a:pt x="0" y="15492"/>
                </a:lnTo>
                <a:cubicBezTo>
                  <a:pt x="0" y="17285"/>
                  <a:pt x="0" y="18360"/>
                  <a:pt x="133" y="19077"/>
                </a:cubicBezTo>
                <a:cubicBezTo>
                  <a:pt x="301" y="20110"/>
                  <a:pt x="663" y="20925"/>
                  <a:pt x="1124" y="21301"/>
                </a:cubicBezTo>
                <a:cubicBezTo>
                  <a:pt x="1443" y="21600"/>
                  <a:pt x="1922" y="21600"/>
                  <a:pt x="2720" y="21600"/>
                </a:cubicBezTo>
                <a:close/>
              </a:path>
            </a:pathLst>
          </a:cu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3" name="proof of absence"/>
          <p:cNvSpPr txBox="1"/>
          <p:nvPr/>
        </p:nvSpPr>
        <p:spPr>
          <a:xfrm>
            <a:off x="17258912" y="7572454"/>
            <a:ext cx="357759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proof of absence</a:t>
            </a:r>
          </a:p>
        </p:txBody>
      </p:sp>
      <p:sp>
        <p:nvSpPr>
          <p:cNvPr id="1144" name="Rectangle"/>
          <p:cNvSpPr/>
          <p:nvPr/>
        </p:nvSpPr>
        <p:spPr>
          <a:xfrm>
            <a:off x="12130126" y="9144101"/>
            <a:ext cx="1270001" cy="6348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5" name="Rectangle"/>
          <p:cNvSpPr/>
          <p:nvPr/>
        </p:nvSpPr>
        <p:spPr>
          <a:xfrm>
            <a:off x="16457651" y="10039983"/>
            <a:ext cx="4131184" cy="942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6" name="Rectangle"/>
          <p:cNvSpPr/>
          <p:nvPr/>
        </p:nvSpPr>
        <p:spPr>
          <a:xfrm>
            <a:off x="14781663" y="8429824"/>
            <a:ext cx="1750865" cy="5770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A pruned tre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</a:t>
            </a:r>
          </a:p>
          <a:p>
            <a:pPr lvl="1"/>
            <a:r>
              <a:t>contains </a:t>
            </a:r>
            <a:r>
              <a:rPr b="1"/>
              <a:t>two consecutive leaf nodes </a:t>
            </a:r>
            <a:r>
              <a:t>where </a:t>
            </a:r>
            <a:r>
              <a:rPr b="1"/>
              <a:t>the hash of the queried certificate is between the hashes of them</a:t>
            </a:r>
          </a:p>
          <a:p>
            <a:pPr lvl="1"/>
            <a:r>
              <a:t>and the intermediate nodes needed to reconstruct the commitment</a:t>
            </a:r>
            <a:endParaRPr b="1"/>
          </a:p>
          <a:p>
            <a:r>
              <a:t>Verification process is the same as that of the proof of presence</a:t>
            </a:r>
          </a:p>
        </p:txBody>
      </p:sp>
      <p:grpSp>
        <p:nvGrpSpPr>
          <p:cNvPr id="1164" name="Group"/>
          <p:cNvGrpSpPr/>
          <p:nvPr/>
        </p:nvGrpSpPr>
        <p:grpSpPr>
          <a:xfrm>
            <a:off x="13412691" y="8096507"/>
            <a:ext cx="9284383" cy="4069178"/>
            <a:chOff x="0" y="0"/>
            <a:chExt cx="9284382" cy="4069177"/>
          </a:xfrm>
        </p:grpSpPr>
        <p:pic>
          <p:nvPicPr>
            <p:cNvPr id="115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91" t="21715" r="34591" b="46267"/>
            <a:stretch>
              <a:fillRect/>
            </a:stretch>
          </p:blipFill>
          <p:spPr>
            <a:xfrm>
              <a:off x="203315" y="0"/>
              <a:ext cx="9028108" cy="392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3" name="Rectangle"/>
            <p:cNvSpPr/>
            <p:nvPr/>
          </p:nvSpPr>
          <p:spPr>
            <a:xfrm>
              <a:off x="8038208" y="42728"/>
              <a:ext cx="1246175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4" name="Rectangle"/>
            <p:cNvSpPr/>
            <p:nvPr/>
          </p:nvSpPr>
          <p:spPr>
            <a:xfrm>
              <a:off x="3365315" y="1056292"/>
              <a:ext cx="1923309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5" name="Rectangle"/>
            <p:cNvSpPr/>
            <p:nvPr/>
          </p:nvSpPr>
          <p:spPr>
            <a:xfrm>
              <a:off x="4508315" y="944184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6" name="Rectangle"/>
            <p:cNvSpPr/>
            <p:nvPr/>
          </p:nvSpPr>
          <p:spPr>
            <a:xfrm>
              <a:off x="4735014" y="893150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7" name="Rectangle"/>
            <p:cNvSpPr/>
            <p:nvPr/>
          </p:nvSpPr>
          <p:spPr>
            <a:xfrm>
              <a:off x="6567552" y="1792816"/>
              <a:ext cx="1429386" cy="7724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8" name="Rectangle"/>
            <p:cNvSpPr/>
            <p:nvPr/>
          </p:nvSpPr>
          <p:spPr>
            <a:xfrm rot="20054507">
              <a:off x="6306822" y="1721235"/>
              <a:ext cx="450793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9" name="Rectangle"/>
            <p:cNvSpPr/>
            <p:nvPr/>
          </p:nvSpPr>
          <p:spPr>
            <a:xfrm>
              <a:off x="7855334" y="2478844"/>
              <a:ext cx="1411281" cy="7724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0" name="Rectangle"/>
            <p:cNvSpPr/>
            <p:nvPr/>
          </p:nvSpPr>
          <p:spPr>
            <a:xfrm>
              <a:off x="5392343" y="2590986"/>
              <a:ext cx="2990895" cy="1438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1" name="Rectangle"/>
            <p:cNvSpPr/>
            <p:nvPr/>
          </p:nvSpPr>
          <p:spPr>
            <a:xfrm>
              <a:off x="5305001" y="1943058"/>
              <a:ext cx="1429386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2" name="h33"/>
            <p:cNvSpPr txBox="1"/>
            <p:nvPr/>
          </p:nvSpPr>
          <p:spPr>
            <a:xfrm>
              <a:off x="5683008" y="1889804"/>
              <a:ext cx="673374" cy="615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</a:t>
              </a:r>
              <a:r>
                <a:rPr baseline="-5999"/>
                <a:t>33</a:t>
              </a:r>
            </a:p>
          </p:txBody>
        </p:sp>
        <p:sp>
          <p:nvSpPr>
            <p:cNvPr id="1163" name="Rounded Rectangle"/>
            <p:cNvSpPr/>
            <p:nvPr/>
          </p:nvSpPr>
          <p:spPr>
            <a:xfrm>
              <a:off x="0" y="1660925"/>
              <a:ext cx="5257307" cy="240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2" y="21600"/>
                  </a:moveTo>
                  <a:lnTo>
                    <a:pt x="18388" y="21600"/>
                  </a:lnTo>
                  <a:cubicBezTo>
                    <a:pt x="19330" y="21600"/>
                    <a:pt x="19896" y="21600"/>
                    <a:pt x="20273" y="21256"/>
                  </a:cubicBezTo>
                  <a:cubicBezTo>
                    <a:pt x="20817" y="20824"/>
                    <a:pt x="21245" y="19890"/>
                    <a:pt x="21443" y="18703"/>
                  </a:cubicBezTo>
                  <a:cubicBezTo>
                    <a:pt x="21600" y="17880"/>
                    <a:pt x="21600" y="16645"/>
                    <a:pt x="21600" y="14587"/>
                  </a:cubicBezTo>
                  <a:lnTo>
                    <a:pt x="21600" y="7013"/>
                  </a:lnTo>
                  <a:cubicBezTo>
                    <a:pt x="21600" y="4955"/>
                    <a:pt x="21600" y="3720"/>
                    <a:pt x="21443" y="2897"/>
                  </a:cubicBezTo>
                  <a:cubicBezTo>
                    <a:pt x="21245" y="1710"/>
                    <a:pt x="20817" y="776"/>
                    <a:pt x="20273" y="344"/>
                  </a:cubicBezTo>
                  <a:cubicBezTo>
                    <a:pt x="19896" y="0"/>
                    <a:pt x="19330" y="0"/>
                    <a:pt x="18388" y="0"/>
                  </a:cubicBezTo>
                  <a:lnTo>
                    <a:pt x="3212" y="0"/>
                  </a:lnTo>
                  <a:cubicBezTo>
                    <a:pt x="2270" y="0"/>
                    <a:pt x="1704" y="0"/>
                    <a:pt x="1327" y="344"/>
                  </a:cubicBezTo>
                  <a:cubicBezTo>
                    <a:pt x="783" y="776"/>
                    <a:pt x="355" y="1710"/>
                    <a:pt x="157" y="2897"/>
                  </a:cubicBezTo>
                  <a:cubicBezTo>
                    <a:pt x="0" y="3720"/>
                    <a:pt x="0" y="4955"/>
                    <a:pt x="0" y="7013"/>
                  </a:cubicBezTo>
                  <a:lnTo>
                    <a:pt x="0" y="14587"/>
                  </a:lnTo>
                  <a:cubicBezTo>
                    <a:pt x="0" y="16645"/>
                    <a:pt x="0" y="17880"/>
                    <a:pt x="157" y="18703"/>
                  </a:cubicBezTo>
                  <a:cubicBezTo>
                    <a:pt x="355" y="19890"/>
                    <a:pt x="783" y="20824"/>
                    <a:pt x="1327" y="21256"/>
                  </a:cubicBezTo>
                  <a:cubicBezTo>
                    <a:pt x="1704" y="21600"/>
                    <a:pt x="2270" y="21600"/>
                    <a:pt x="3212" y="21600"/>
                  </a:cubicBezTo>
                  <a:close/>
                </a:path>
              </a:pathLst>
            </a:custGeom>
            <a:noFill/>
            <a:ln w="50800" cap="flat">
              <a:solidFill>
                <a:srgbClr val="FF26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79" name="Group"/>
          <p:cNvGrpSpPr/>
          <p:nvPr/>
        </p:nvGrpSpPr>
        <p:grpSpPr>
          <a:xfrm>
            <a:off x="1934977" y="8096507"/>
            <a:ext cx="9284381" cy="4069178"/>
            <a:chOff x="0" y="0"/>
            <a:chExt cx="9284380" cy="4069177"/>
          </a:xfrm>
        </p:grpSpPr>
        <p:pic>
          <p:nvPicPr>
            <p:cNvPr id="116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91" t="21715" r="34591" b="46267"/>
            <a:stretch>
              <a:fillRect/>
            </a:stretch>
          </p:blipFill>
          <p:spPr>
            <a:xfrm>
              <a:off x="203314" y="0"/>
              <a:ext cx="9028108" cy="392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6" name="Rectangle"/>
            <p:cNvSpPr/>
            <p:nvPr/>
          </p:nvSpPr>
          <p:spPr>
            <a:xfrm>
              <a:off x="8038207" y="42728"/>
              <a:ext cx="1246174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7" name="Rectangle"/>
            <p:cNvSpPr/>
            <p:nvPr/>
          </p:nvSpPr>
          <p:spPr>
            <a:xfrm>
              <a:off x="3365314" y="1056292"/>
              <a:ext cx="1923310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8" name="Rectangle"/>
            <p:cNvSpPr/>
            <p:nvPr/>
          </p:nvSpPr>
          <p:spPr>
            <a:xfrm>
              <a:off x="4508314" y="944184"/>
              <a:ext cx="1803884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9" name="Rectangle"/>
            <p:cNvSpPr/>
            <p:nvPr/>
          </p:nvSpPr>
          <p:spPr>
            <a:xfrm>
              <a:off x="4735013" y="893150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70" name="Rectangle"/>
            <p:cNvSpPr/>
            <p:nvPr/>
          </p:nvSpPr>
          <p:spPr>
            <a:xfrm>
              <a:off x="6567551" y="1792817"/>
              <a:ext cx="142938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71" name="Rectangle"/>
            <p:cNvSpPr/>
            <p:nvPr/>
          </p:nvSpPr>
          <p:spPr>
            <a:xfrm rot="20054507">
              <a:off x="6306821" y="1721235"/>
              <a:ext cx="450793" cy="1435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72" name="Rectangle"/>
            <p:cNvSpPr/>
            <p:nvPr/>
          </p:nvSpPr>
          <p:spPr>
            <a:xfrm>
              <a:off x="7855332" y="2478845"/>
              <a:ext cx="1246175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73" name="Rectangle"/>
            <p:cNvSpPr/>
            <p:nvPr/>
          </p:nvSpPr>
          <p:spPr>
            <a:xfrm>
              <a:off x="2896543" y="2590986"/>
              <a:ext cx="5486694" cy="1438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74" name="Rectangle"/>
            <p:cNvSpPr/>
            <p:nvPr/>
          </p:nvSpPr>
          <p:spPr>
            <a:xfrm>
              <a:off x="5305000" y="1943058"/>
              <a:ext cx="1429386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17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33100"/>
            <a:stretch>
              <a:fillRect/>
            </a:stretch>
          </p:blipFill>
          <p:spPr>
            <a:xfrm>
              <a:off x="5245917" y="2611197"/>
              <a:ext cx="2209578" cy="1397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6" name="h33"/>
            <p:cNvSpPr txBox="1"/>
            <p:nvPr/>
          </p:nvSpPr>
          <p:spPr>
            <a:xfrm>
              <a:off x="5683006" y="1889804"/>
              <a:ext cx="673374" cy="615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</a:t>
              </a:r>
              <a:r>
                <a:rPr baseline="-5999"/>
                <a:t>33</a:t>
              </a:r>
            </a:p>
          </p:txBody>
        </p:sp>
        <p:sp>
          <p:nvSpPr>
            <p:cNvPr id="1177" name="B_NUM: 3…"/>
            <p:cNvSpPr txBox="1"/>
            <p:nvPr/>
          </p:nvSpPr>
          <p:spPr>
            <a:xfrm>
              <a:off x="2905276" y="2606323"/>
              <a:ext cx="2377431" cy="860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lnSpc>
                  <a:spcPct val="90000"/>
                </a:lnSpc>
                <a:defRPr sz="2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B_NUM: 3</a:t>
              </a:r>
            </a:p>
            <a:p>
              <a:pPr algn="l">
                <a:lnSpc>
                  <a:spcPct val="90000"/>
                </a:lnSpc>
                <a:defRPr sz="2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CERT: abab…</a:t>
              </a:r>
            </a:p>
          </p:txBody>
        </p:sp>
        <p:sp>
          <p:nvSpPr>
            <p:cNvPr id="1178" name="Rounded Rectangle"/>
            <p:cNvSpPr/>
            <p:nvPr/>
          </p:nvSpPr>
          <p:spPr>
            <a:xfrm>
              <a:off x="0" y="1660926"/>
              <a:ext cx="7602072" cy="240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22" y="21600"/>
                  </a:moveTo>
                  <a:lnTo>
                    <a:pt x="19378" y="21600"/>
                  </a:lnTo>
                  <a:cubicBezTo>
                    <a:pt x="20030" y="21600"/>
                    <a:pt x="20422" y="21600"/>
                    <a:pt x="20682" y="21256"/>
                  </a:cubicBezTo>
                  <a:cubicBezTo>
                    <a:pt x="21058" y="20824"/>
                    <a:pt x="21354" y="19890"/>
                    <a:pt x="21491" y="18703"/>
                  </a:cubicBezTo>
                  <a:cubicBezTo>
                    <a:pt x="21600" y="17880"/>
                    <a:pt x="21600" y="16645"/>
                    <a:pt x="21600" y="14587"/>
                  </a:cubicBezTo>
                  <a:lnTo>
                    <a:pt x="21600" y="7013"/>
                  </a:lnTo>
                  <a:cubicBezTo>
                    <a:pt x="21600" y="4955"/>
                    <a:pt x="21600" y="3720"/>
                    <a:pt x="21491" y="2897"/>
                  </a:cubicBezTo>
                  <a:cubicBezTo>
                    <a:pt x="21354" y="1710"/>
                    <a:pt x="21058" y="776"/>
                    <a:pt x="20682" y="344"/>
                  </a:cubicBezTo>
                  <a:cubicBezTo>
                    <a:pt x="20422" y="0"/>
                    <a:pt x="20030" y="0"/>
                    <a:pt x="19378" y="0"/>
                  </a:cubicBezTo>
                  <a:lnTo>
                    <a:pt x="2222" y="0"/>
                  </a:lnTo>
                  <a:cubicBezTo>
                    <a:pt x="1570" y="0"/>
                    <a:pt x="1178" y="0"/>
                    <a:pt x="918" y="344"/>
                  </a:cubicBezTo>
                  <a:cubicBezTo>
                    <a:pt x="542" y="776"/>
                    <a:pt x="246" y="1710"/>
                    <a:pt x="109" y="2897"/>
                  </a:cubicBezTo>
                  <a:cubicBezTo>
                    <a:pt x="0" y="3720"/>
                    <a:pt x="0" y="4955"/>
                    <a:pt x="0" y="7013"/>
                  </a:cubicBezTo>
                  <a:lnTo>
                    <a:pt x="0" y="14587"/>
                  </a:lnTo>
                  <a:cubicBezTo>
                    <a:pt x="0" y="16645"/>
                    <a:pt x="0" y="17880"/>
                    <a:pt x="109" y="18703"/>
                  </a:cubicBezTo>
                  <a:cubicBezTo>
                    <a:pt x="246" y="19890"/>
                    <a:pt x="542" y="20824"/>
                    <a:pt x="918" y="21256"/>
                  </a:cubicBezTo>
                  <a:cubicBezTo>
                    <a:pt x="1178" y="21600"/>
                    <a:pt x="1570" y="21600"/>
                    <a:pt x="2222" y="21600"/>
                  </a:cubicBezTo>
                  <a:close/>
                </a:path>
              </a:pathLst>
            </a:custGeom>
            <a:noFill/>
            <a:ln w="50800" cap="flat">
              <a:solidFill>
                <a:srgbClr val="FF26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80" name="Proof of Ab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Absence</a:t>
            </a:r>
          </a:p>
        </p:txBody>
      </p:sp>
      <p:sp>
        <p:nvSpPr>
          <p:cNvPr id="1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  <p:sp>
        <p:nvSpPr>
          <p:cNvPr id="1182" name="(a) If exist"/>
          <p:cNvSpPr txBox="1"/>
          <p:nvPr/>
        </p:nvSpPr>
        <p:spPr>
          <a:xfrm>
            <a:off x="5546638" y="12598972"/>
            <a:ext cx="2061059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(a) If exist</a:t>
            </a:r>
          </a:p>
        </p:txBody>
      </p:sp>
      <p:sp>
        <p:nvSpPr>
          <p:cNvPr id="1183" name="(b) If not exist"/>
          <p:cNvSpPr txBox="1"/>
          <p:nvPr/>
        </p:nvSpPr>
        <p:spPr>
          <a:xfrm>
            <a:off x="16617674" y="12598972"/>
            <a:ext cx="2874417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(b) If not exist</a:t>
            </a:r>
          </a:p>
        </p:txBody>
      </p:sp>
      <p:sp>
        <p:nvSpPr>
          <p:cNvPr id="1184" name="Rectangle"/>
          <p:cNvSpPr/>
          <p:nvPr/>
        </p:nvSpPr>
        <p:spPr>
          <a:xfrm>
            <a:off x="3487515" y="11226993"/>
            <a:ext cx="995215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85" name="Rectangle"/>
          <p:cNvSpPr/>
          <p:nvPr/>
        </p:nvSpPr>
        <p:spPr>
          <a:xfrm>
            <a:off x="6002115" y="11138093"/>
            <a:ext cx="1125588" cy="364567"/>
          </a:xfrm>
          <a:prstGeom prst="rect">
            <a:avLst/>
          </a:prstGeom>
          <a:solidFill>
            <a:srgbClr val="FF2600">
              <a:alpha val="2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86" name="Rectangle"/>
          <p:cNvSpPr/>
          <p:nvPr/>
        </p:nvSpPr>
        <p:spPr>
          <a:xfrm>
            <a:off x="8427815" y="11226993"/>
            <a:ext cx="945357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99" name="Connection Line"/>
          <p:cNvSpPr/>
          <p:nvPr/>
        </p:nvSpPr>
        <p:spPr>
          <a:xfrm>
            <a:off x="3912921" y="11635644"/>
            <a:ext cx="4882712" cy="523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9"/>
                </a:moveTo>
                <a:cubicBezTo>
                  <a:pt x="7967" y="21600"/>
                  <a:pt x="15167" y="21544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88" name="Rectangle"/>
          <p:cNvSpPr/>
          <p:nvPr/>
        </p:nvSpPr>
        <p:spPr>
          <a:xfrm>
            <a:off x="14965230" y="11230303"/>
            <a:ext cx="995215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89" name="Rectangle"/>
          <p:cNvSpPr/>
          <p:nvPr/>
        </p:nvSpPr>
        <p:spPr>
          <a:xfrm>
            <a:off x="17657385" y="11230303"/>
            <a:ext cx="945358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00" name="Connection Line"/>
          <p:cNvSpPr/>
          <p:nvPr/>
        </p:nvSpPr>
        <p:spPr>
          <a:xfrm>
            <a:off x="15390635" y="11626347"/>
            <a:ext cx="2759107" cy="497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0" y="588"/>
                </a:moveTo>
                <a:cubicBezTo>
                  <a:pt x="7619" y="21600"/>
                  <a:pt x="14819" y="21404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191" name="&lt;B_NUM=3, CERT=abab&gt; should located…"/>
          <p:cNvSpPr txBox="1"/>
          <p:nvPr/>
        </p:nvSpPr>
        <p:spPr>
          <a:xfrm>
            <a:off x="7256526" y="7324233"/>
            <a:ext cx="9870949" cy="1382265"/>
          </a:xfrm>
          <a:prstGeom prst="rect">
            <a:avLst/>
          </a:prstGeom>
          <a:solidFill>
            <a:srgbClr val="FFFFFF"/>
          </a:solidFill>
          <a:ln w="508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000000"/>
                </a:solidFill>
              </a:defRPr>
            </a:pPr>
            <a:r>
              <a:t>&lt;B_NUM=3, CERT=</a:t>
            </a:r>
            <a:r>
              <a:rPr b="1"/>
              <a:t>abab</a:t>
            </a:r>
            <a:r>
              <a:t>&gt; should located </a:t>
            </a:r>
          </a:p>
          <a:p>
            <a:pPr>
              <a:defRPr sz="4000">
                <a:solidFill>
                  <a:srgbClr val="000000"/>
                </a:solidFill>
              </a:defRPr>
            </a:pPr>
            <a:r>
              <a:t>between </a:t>
            </a:r>
            <a:r>
              <a:rPr i="1"/>
              <a:t>‘</a:t>
            </a:r>
            <a:r>
              <a:rPr b="1" i="1"/>
              <a:t>aaab</a:t>
            </a:r>
            <a:r>
              <a:rPr i="1"/>
              <a:t>…’ </a:t>
            </a:r>
            <a:r>
              <a:t>and </a:t>
            </a:r>
            <a:r>
              <a:rPr i="1"/>
              <a:t>‘</a:t>
            </a:r>
            <a:r>
              <a:rPr b="1" i="1"/>
              <a:t>acab</a:t>
            </a:r>
            <a:r>
              <a:rPr i="1"/>
              <a:t>…’ </a:t>
            </a:r>
          </a:p>
        </p:txBody>
      </p:sp>
      <p:sp>
        <p:nvSpPr>
          <p:cNvPr id="1192" name="Rectangle"/>
          <p:cNvSpPr/>
          <p:nvPr/>
        </p:nvSpPr>
        <p:spPr>
          <a:xfrm>
            <a:off x="11902952" y="7429586"/>
            <a:ext cx="1324896" cy="569105"/>
          </a:xfrm>
          <a:prstGeom prst="rect">
            <a:avLst/>
          </a:prstGeom>
          <a:solidFill>
            <a:srgbClr val="FF2600">
              <a:alpha val="2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93" name="Rectangle"/>
          <p:cNvSpPr/>
          <p:nvPr/>
        </p:nvSpPr>
        <p:spPr>
          <a:xfrm>
            <a:off x="10823505" y="8091958"/>
            <a:ext cx="1707143" cy="569104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94" name="Rectangle"/>
          <p:cNvSpPr/>
          <p:nvPr/>
        </p:nvSpPr>
        <p:spPr>
          <a:xfrm>
            <a:off x="13936535" y="8091958"/>
            <a:ext cx="1707143" cy="569104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9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70994" y="12360579"/>
            <a:ext cx="1583838" cy="3645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8" name="Group"/>
          <p:cNvGrpSpPr/>
          <p:nvPr/>
        </p:nvGrpSpPr>
        <p:grpSpPr>
          <a:xfrm>
            <a:off x="14901225" y="12281175"/>
            <a:ext cx="523376" cy="523376"/>
            <a:chOff x="0" y="0"/>
            <a:chExt cx="523374" cy="523374"/>
          </a:xfrm>
        </p:grpSpPr>
        <p:sp>
          <p:nvSpPr>
            <p:cNvPr id="1196" name="Line"/>
            <p:cNvSpPr/>
            <p:nvPr/>
          </p:nvSpPr>
          <p:spPr>
            <a:xfrm flipV="1">
              <a:off x="-1" y="0"/>
              <a:ext cx="523376" cy="52337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97" name="Line"/>
            <p:cNvSpPr/>
            <p:nvPr/>
          </p:nvSpPr>
          <p:spPr>
            <a:xfrm flipH="1" flipV="1">
              <a:off x="0" y="0"/>
              <a:ext cx="523375" cy="52337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A pruned tre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</a:t>
            </a:r>
          </a:p>
          <a:p>
            <a:pPr lvl="1"/>
            <a:r>
              <a:t>contains </a:t>
            </a:r>
            <a:r>
              <a:rPr b="1"/>
              <a:t>two consecutive leaf nodes </a:t>
            </a:r>
            <a:r>
              <a:t>where </a:t>
            </a:r>
            <a:r>
              <a:rPr b="1"/>
              <a:t>the hash of the queried certificate is between the hashes of them</a:t>
            </a:r>
          </a:p>
          <a:p>
            <a:pPr lvl="1"/>
            <a:r>
              <a:t>and the intermediate nodes needed to reconstruct the commitment</a:t>
            </a:r>
            <a:endParaRPr b="1"/>
          </a:p>
          <a:p>
            <a:r>
              <a:t>Verification process is the same as that of the proof of presence</a:t>
            </a:r>
          </a:p>
        </p:txBody>
      </p:sp>
      <p:grpSp>
        <p:nvGrpSpPr>
          <p:cNvPr id="1216" name="Group"/>
          <p:cNvGrpSpPr/>
          <p:nvPr/>
        </p:nvGrpSpPr>
        <p:grpSpPr>
          <a:xfrm>
            <a:off x="13616006" y="8096507"/>
            <a:ext cx="9081067" cy="4029204"/>
            <a:chOff x="0" y="0"/>
            <a:chExt cx="9081066" cy="4029203"/>
          </a:xfrm>
        </p:grpSpPr>
        <p:pic>
          <p:nvPicPr>
            <p:cNvPr id="120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91" t="21715" r="34591" b="46267"/>
            <a:stretch>
              <a:fillRect/>
            </a:stretch>
          </p:blipFill>
          <p:spPr>
            <a:xfrm>
              <a:off x="0" y="0"/>
              <a:ext cx="9028108" cy="392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6" name="Rectangle"/>
            <p:cNvSpPr/>
            <p:nvPr/>
          </p:nvSpPr>
          <p:spPr>
            <a:xfrm>
              <a:off x="7834893" y="42728"/>
              <a:ext cx="1246174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07" name="Rectangle"/>
            <p:cNvSpPr/>
            <p:nvPr/>
          </p:nvSpPr>
          <p:spPr>
            <a:xfrm>
              <a:off x="3162000" y="1056292"/>
              <a:ext cx="1923309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08" name="Rectangle"/>
            <p:cNvSpPr/>
            <p:nvPr/>
          </p:nvSpPr>
          <p:spPr>
            <a:xfrm>
              <a:off x="4305000" y="944184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09" name="Rectangle"/>
            <p:cNvSpPr/>
            <p:nvPr/>
          </p:nvSpPr>
          <p:spPr>
            <a:xfrm>
              <a:off x="4531699" y="893150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10" name="Rectangle"/>
            <p:cNvSpPr/>
            <p:nvPr/>
          </p:nvSpPr>
          <p:spPr>
            <a:xfrm>
              <a:off x="6364237" y="1792816"/>
              <a:ext cx="1429386" cy="7724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11" name="Rectangle"/>
            <p:cNvSpPr/>
            <p:nvPr/>
          </p:nvSpPr>
          <p:spPr>
            <a:xfrm rot="20054507">
              <a:off x="6103507" y="1721235"/>
              <a:ext cx="450792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12" name="Rectangle"/>
            <p:cNvSpPr/>
            <p:nvPr/>
          </p:nvSpPr>
          <p:spPr>
            <a:xfrm>
              <a:off x="7652018" y="2478844"/>
              <a:ext cx="1411281" cy="7724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13" name="Rectangle"/>
            <p:cNvSpPr/>
            <p:nvPr/>
          </p:nvSpPr>
          <p:spPr>
            <a:xfrm>
              <a:off x="5189028" y="2590986"/>
              <a:ext cx="2990894" cy="1438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14" name="Rectangle"/>
            <p:cNvSpPr/>
            <p:nvPr/>
          </p:nvSpPr>
          <p:spPr>
            <a:xfrm>
              <a:off x="5101686" y="1943058"/>
              <a:ext cx="1429386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15" name="h33"/>
            <p:cNvSpPr txBox="1"/>
            <p:nvPr/>
          </p:nvSpPr>
          <p:spPr>
            <a:xfrm>
              <a:off x="5479692" y="1889804"/>
              <a:ext cx="673374" cy="615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</a:t>
              </a:r>
              <a:r>
                <a:rPr baseline="-5999"/>
                <a:t>33</a:t>
              </a:r>
            </a:p>
          </p:txBody>
        </p:sp>
      </p:grpSp>
      <p:sp>
        <p:nvSpPr>
          <p:cNvPr id="1217" name="Rounded Rectangle"/>
          <p:cNvSpPr/>
          <p:nvPr/>
        </p:nvSpPr>
        <p:spPr>
          <a:xfrm>
            <a:off x="13412691" y="8056533"/>
            <a:ext cx="10593464" cy="4109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0" y="21600"/>
                </a:moveTo>
                <a:lnTo>
                  <a:pt x="18880" y="21600"/>
                </a:lnTo>
                <a:cubicBezTo>
                  <a:pt x="19678" y="21600"/>
                  <a:pt x="20157" y="21600"/>
                  <a:pt x="20476" y="21256"/>
                </a:cubicBezTo>
                <a:cubicBezTo>
                  <a:pt x="20937" y="20824"/>
                  <a:pt x="21299" y="19890"/>
                  <a:pt x="21467" y="18703"/>
                </a:cubicBezTo>
                <a:cubicBezTo>
                  <a:pt x="21600" y="17880"/>
                  <a:pt x="21600" y="16645"/>
                  <a:pt x="21600" y="14587"/>
                </a:cubicBezTo>
                <a:lnTo>
                  <a:pt x="21600" y="7013"/>
                </a:lnTo>
                <a:cubicBezTo>
                  <a:pt x="21600" y="4955"/>
                  <a:pt x="21600" y="3720"/>
                  <a:pt x="21467" y="2897"/>
                </a:cubicBezTo>
                <a:cubicBezTo>
                  <a:pt x="21299" y="1710"/>
                  <a:pt x="20937" y="776"/>
                  <a:pt x="20476" y="344"/>
                </a:cubicBezTo>
                <a:cubicBezTo>
                  <a:pt x="20157" y="0"/>
                  <a:pt x="19678" y="0"/>
                  <a:pt x="18880" y="0"/>
                </a:cubicBezTo>
                <a:lnTo>
                  <a:pt x="2720" y="0"/>
                </a:lnTo>
                <a:cubicBezTo>
                  <a:pt x="1922" y="0"/>
                  <a:pt x="1443" y="0"/>
                  <a:pt x="1124" y="344"/>
                </a:cubicBezTo>
                <a:cubicBezTo>
                  <a:pt x="663" y="776"/>
                  <a:pt x="301" y="1710"/>
                  <a:pt x="133" y="2897"/>
                </a:cubicBezTo>
                <a:cubicBezTo>
                  <a:pt x="0" y="3720"/>
                  <a:pt x="0" y="4955"/>
                  <a:pt x="0" y="7013"/>
                </a:cubicBezTo>
                <a:lnTo>
                  <a:pt x="0" y="14587"/>
                </a:lnTo>
                <a:cubicBezTo>
                  <a:pt x="0" y="16645"/>
                  <a:pt x="0" y="17880"/>
                  <a:pt x="133" y="18703"/>
                </a:cubicBezTo>
                <a:cubicBezTo>
                  <a:pt x="301" y="19890"/>
                  <a:pt x="663" y="20824"/>
                  <a:pt x="1124" y="21256"/>
                </a:cubicBezTo>
                <a:cubicBezTo>
                  <a:pt x="1443" y="21600"/>
                  <a:pt x="1922" y="21600"/>
                  <a:pt x="2720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231" name="Group"/>
          <p:cNvGrpSpPr/>
          <p:nvPr/>
        </p:nvGrpSpPr>
        <p:grpSpPr>
          <a:xfrm>
            <a:off x="2138292" y="8096507"/>
            <a:ext cx="9081066" cy="4029204"/>
            <a:chOff x="0" y="0"/>
            <a:chExt cx="9081066" cy="4029203"/>
          </a:xfrm>
        </p:grpSpPr>
        <p:pic>
          <p:nvPicPr>
            <p:cNvPr id="121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591" t="21715" r="34591" b="46267"/>
            <a:stretch>
              <a:fillRect/>
            </a:stretch>
          </p:blipFill>
          <p:spPr>
            <a:xfrm>
              <a:off x="0" y="0"/>
              <a:ext cx="9028108" cy="392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9" name="Rectangle"/>
            <p:cNvSpPr/>
            <p:nvPr/>
          </p:nvSpPr>
          <p:spPr>
            <a:xfrm>
              <a:off x="7834892" y="42729"/>
              <a:ext cx="1246175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0" name="Rectangle"/>
            <p:cNvSpPr/>
            <p:nvPr/>
          </p:nvSpPr>
          <p:spPr>
            <a:xfrm>
              <a:off x="3162000" y="1056292"/>
              <a:ext cx="1923309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1" name="Rectangle"/>
            <p:cNvSpPr/>
            <p:nvPr/>
          </p:nvSpPr>
          <p:spPr>
            <a:xfrm>
              <a:off x="4305000" y="944184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2" name="Rectangle"/>
            <p:cNvSpPr/>
            <p:nvPr/>
          </p:nvSpPr>
          <p:spPr>
            <a:xfrm>
              <a:off x="4531699" y="893150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3" name="Rectangle"/>
            <p:cNvSpPr/>
            <p:nvPr/>
          </p:nvSpPr>
          <p:spPr>
            <a:xfrm>
              <a:off x="6364236" y="1792817"/>
              <a:ext cx="142938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4" name="Rectangle"/>
            <p:cNvSpPr/>
            <p:nvPr/>
          </p:nvSpPr>
          <p:spPr>
            <a:xfrm rot="20054507">
              <a:off x="6103507" y="1721236"/>
              <a:ext cx="450792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5" name="Rectangle"/>
            <p:cNvSpPr/>
            <p:nvPr/>
          </p:nvSpPr>
          <p:spPr>
            <a:xfrm>
              <a:off x="7652018" y="2478845"/>
              <a:ext cx="1246174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6" name="Rectangle"/>
            <p:cNvSpPr/>
            <p:nvPr/>
          </p:nvSpPr>
          <p:spPr>
            <a:xfrm>
              <a:off x="2693228" y="2590986"/>
              <a:ext cx="5486694" cy="14382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27" name="Rectangle"/>
            <p:cNvSpPr/>
            <p:nvPr/>
          </p:nvSpPr>
          <p:spPr>
            <a:xfrm>
              <a:off x="5101686" y="1943058"/>
              <a:ext cx="1429386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22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33100"/>
            <a:stretch>
              <a:fillRect/>
            </a:stretch>
          </p:blipFill>
          <p:spPr>
            <a:xfrm>
              <a:off x="5042603" y="2611197"/>
              <a:ext cx="2209578" cy="1397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9" name="h33"/>
            <p:cNvSpPr txBox="1"/>
            <p:nvPr/>
          </p:nvSpPr>
          <p:spPr>
            <a:xfrm>
              <a:off x="5479692" y="1889804"/>
              <a:ext cx="673374" cy="615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</a:t>
              </a:r>
              <a:r>
                <a:rPr baseline="-5999"/>
                <a:t>33</a:t>
              </a:r>
            </a:p>
          </p:txBody>
        </p:sp>
        <p:sp>
          <p:nvSpPr>
            <p:cNvPr id="1230" name="B_NUM: 3…"/>
            <p:cNvSpPr txBox="1"/>
            <p:nvPr/>
          </p:nvSpPr>
          <p:spPr>
            <a:xfrm>
              <a:off x="2701961" y="2606323"/>
              <a:ext cx="2377431" cy="860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lnSpc>
                  <a:spcPct val="90000"/>
                </a:lnSpc>
                <a:defRPr sz="2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B_NUM: 3</a:t>
              </a:r>
            </a:p>
            <a:p>
              <a:pPr algn="l">
                <a:lnSpc>
                  <a:spcPct val="90000"/>
                </a:lnSpc>
                <a:defRPr sz="2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CERT: abab…</a:t>
              </a:r>
            </a:p>
          </p:txBody>
        </p:sp>
      </p:grpSp>
      <p:sp>
        <p:nvSpPr>
          <p:cNvPr id="1232" name="Proof of Ab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Absence</a:t>
            </a:r>
          </a:p>
        </p:txBody>
      </p:sp>
      <p:sp>
        <p:nvSpPr>
          <p:cNvPr id="1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  <p:sp>
        <p:nvSpPr>
          <p:cNvPr id="1234" name="(a) If exist"/>
          <p:cNvSpPr txBox="1"/>
          <p:nvPr/>
        </p:nvSpPr>
        <p:spPr>
          <a:xfrm>
            <a:off x="5546638" y="12598972"/>
            <a:ext cx="2061059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(a) If exist</a:t>
            </a:r>
          </a:p>
        </p:txBody>
      </p:sp>
      <p:sp>
        <p:nvSpPr>
          <p:cNvPr id="1235" name="(b) If not exist"/>
          <p:cNvSpPr txBox="1"/>
          <p:nvPr/>
        </p:nvSpPr>
        <p:spPr>
          <a:xfrm>
            <a:off x="16617674" y="12598972"/>
            <a:ext cx="2874417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(b) If not exist</a:t>
            </a:r>
          </a:p>
        </p:txBody>
      </p:sp>
      <p:sp>
        <p:nvSpPr>
          <p:cNvPr id="1236" name="Rectangle"/>
          <p:cNvSpPr/>
          <p:nvPr/>
        </p:nvSpPr>
        <p:spPr>
          <a:xfrm>
            <a:off x="14965230" y="11230303"/>
            <a:ext cx="995215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37" name="Rectangle"/>
          <p:cNvSpPr/>
          <p:nvPr/>
        </p:nvSpPr>
        <p:spPr>
          <a:xfrm>
            <a:off x="17657385" y="11230303"/>
            <a:ext cx="945358" cy="364567"/>
          </a:xfrm>
          <a:prstGeom prst="rect">
            <a:avLst/>
          </a:prstGeom>
          <a:solidFill>
            <a:schemeClr val="accent4">
              <a:hueOff val="-476017"/>
              <a:lumOff val="-10042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40" name="Connection Line"/>
          <p:cNvSpPr/>
          <p:nvPr/>
        </p:nvSpPr>
        <p:spPr>
          <a:xfrm>
            <a:off x="15390635" y="11626347"/>
            <a:ext cx="2759107" cy="497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0" y="588"/>
                </a:moveTo>
                <a:cubicBezTo>
                  <a:pt x="7619" y="21600"/>
                  <a:pt x="14819" y="21404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239" name="no such certificate exists…"/>
          <p:cNvSpPr txBox="1"/>
          <p:nvPr/>
        </p:nvSpPr>
        <p:spPr>
          <a:xfrm>
            <a:off x="11404245" y="12319050"/>
            <a:ext cx="5186021" cy="11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FF2600"/>
                </a:solidFill>
              </a:defRPr>
            </a:pPr>
            <a:r>
              <a:t>no such certificate exists</a:t>
            </a:r>
          </a:p>
          <a:p>
            <a:pPr>
              <a:defRPr sz="3600">
                <a:solidFill>
                  <a:srgbClr val="FF2600"/>
                </a:solidFill>
              </a:defRPr>
            </a:pPr>
            <a:r>
              <a:t>→ proof of absence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</a:t>
            </a:r>
          </a:p>
        </p:txBody>
      </p:sp>
      <p:sp>
        <p:nvSpPr>
          <p:cNvPr id="1245" name="A pruned tre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pruned tree </a:t>
            </a:r>
          </a:p>
          <a:p>
            <a:pPr lvl="1"/>
            <a:r>
              <a:t>contains a </a:t>
            </a:r>
            <a:r>
              <a:rPr b="1"/>
              <a:t>Certificate Update List</a:t>
            </a:r>
            <a:r>
              <a:t> (</a:t>
            </a:r>
            <a:r>
              <a:rPr b="1"/>
              <a:t>CUL</a:t>
            </a:r>
            <a:r>
              <a:t>, a list of newly inserted or updated entries) and a proof (hashes needed to reconstruct a commitment)</a:t>
            </a:r>
          </a:p>
          <a:p>
            <a:pPr lvl="1"/>
            <a:r>
              <a:t>prove that the commitment of the current M-tree is indeed evolved from the previous commitment</a:t>
            </a:r>
          </a:p>
        </p:txBody>
      </p:sp>
      <p:sp>
        <p:nvSpPr>
          <p:cNvPr id="1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</a:t>
            </a:r>
          </a:p>
        </p:txBody>
      </p:sp>
      <p:sp>
        <p:nvSpPr>
          <p:cNvPr id="1251" name="Verification proc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Verification process</a:t>
            </a:r>
          </a:p>
          <a:p>
            <a:pPr lvl="1">
              <a:defRPr b="1"/>
            </a:pPr>
            <a:r>
              <a:t>A Relying Party (RP) submits &lt;B_num=3, c=C</a:t>
            </a:r>
            <a:r>
              <a:rPr baseline="-5999"/>
              <a:t>3</a:t>
            </a:r>
            <a:r>
              <a:t>&gt;, the RP has completed the synchronization of the first three blocks</a:t>
            </a:r>
          </a:p>
          <a:p>
            <a:pPr lvl="1"/>
            <a:r>
              <a:t>The Monitor will return a proof of consistency whose commitment is C</a:t>
            </a:r>
            <a:r>
              <a:rPr baseline="-5999"/>
              <a:t>4</a:t>
            </a:r>
          </a:p>
          <a:p>
            <a:pPr lvl="1"/>
            <a:r>
              <a:t>The RP verify that the reconstructed commitment </a:t>
            </a:r>
            <a:r>
              <a:rPr i="1"/>
              <a:t>C′</a:t>
            </a:r>
            <a:r>
              <a:rPr i="1" baseline="-5999"/>
              <a:t>4</a:t>
            </a:r>
            <a:r>
              <a:rPr i="1"/>
              <a:t> </a:t>
            </a:r>
            <a:r>
              <a:t>is trusted</a:t>
            </a:r>
          </a:p>
          <a:p>
            <a:pPr lvl="1"/>
            <a:r>
              <a:t>The RP verify that the reconstructed commitment C</a:t>
            </a:r>
            <a:r>
              <a:rPr i="1"/>
              <a:t>′</a:t>
            </a:r>
            <a:r>
              <a:rPr i="1" baseline="-5999"/>
              <a:t>4</a:t>
            </a:r>
            <a:r>
              <a:rPr i="1"/>
              <a:t> </a:t>
            </a:r>
            <a:r>
              <a:t>is evolved from C</a:t>
            </a:r>
            <a:r>
              <a:rPr baseline="-5999"/>
              <a:t>3</a:t>
            </a:r>
          </a:p>
        </p:txBody>
      </p:sp>
      <p:sp>
        <p:nvSpPr>
          <p:cNvPr id="1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55</a:t>
            </a:fld>
            <a:endParaRPr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</a:t>
            </a:r>
          </a:p>
        </p:txBody>
      </p:sp>
      <p:sp>
        <p:nvSpPr>
          <p:cNvPr id="1257" name="Verification proc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Verification process</a:t>
            </a:r>
          </a:p>
          <a:p>
            <a:pPr lvl="1"/>
            <a:r>
              <a:t>A Relying Party (RP) submits &lt;B_num=3, c=C</a:t>
            </a:r>
            <a:r>
              <a:rPr baseline="-5999"/>
              <a:t>3</a:t>
            </a:r>
            <a:r>
              <a:t>&gt;, the RP has completed the synchronization of the first three blocks</a:t>
            </a:r>
          </a:p>
          <a:p>
            <a:pPr lvl="1">
              <a:defRPr b="1"/>
            </a:pPr>
            <a:r>
              <a:t>The Monitor will return a proof of consistency whose commitment is C</a:t>
            </a:r>
            <a:r>
              <a:rPr baseline="-5999"/>
              <a:t>4</a:t>
            </a:r>
          </a:p>
          <a:p>
            <a:pPr lvl="1"/>
            <a:r>
              <a:t>The RP verify that the reconstructed commitment </a:t>
            </a:r>
            <a:r>
              <a:rPr i="1"/>
              <a:t>C′</a:t>
            </a:r>
            <a:r>
              <a:rPr i="1" baseline="-5999"/>
              <a:t>4</a:t>
            </a:r>
            <a:r>
              <a:rPr i="1"/>
              <a:t> </a:t>
            </a:r>
            <a:r>
              <a:t>is trusted</a:t>
            </a:r>
          </a:p>
          <a:p>
            <a:pPr lvl="1"/>
            <a:r>
              <a:t>The RP verify that the reconstructed commitment C</a:t>
            </a:r>
            <a:r>
              <a:rPr i="1"/>
              <a:t>′</a:t>
            </a:r>
            <a:r>
              <a:rPr i="1" baseline="-5999"/>
              <a:t>4</a:t>
            </a:r>
            <a:r>
              <a:rPr i="1"/>
              <a:t> </a:t>
            </a:r>
            <a:r>
              <a:t>is evolved from C</a:t>
            </a:r>
            <a:r>
              <a:rPr baseline="-5999"/>
              <a:t>3</a:t>
            </a:r>
          </a:p>
        </p:txBody>
      </p:sp>
      <p:sp>
        <p:nvSpPr>
          <p:cNvPr id="1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56</a:t>
            </a:fld>
            <a:endParaRPr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</a:t>
            </a:r>
          </a:p>
        </p:txBody>
      </p:sp>
      <p:sp>
        <p:nvSpPr>
          <p:cNvPr id="1263" name="Verification proc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Verification process</a:t>
            </a:r>
          </a:p>
          <a:p>
            <a:pPr lvl="1"/>
            <a:r>
              <a:t>A Relying Party (RP) submits &lt;B_num=3, c=C</a:t>
            </a:r>
            <a:r>
              <a:rPr baseline="-5999"/>
              <a:t>3</a:t>
            </a:r>
            <a:r>
              <a:t>&gt;, the RP has completed the synchronization of the first three blocks</a:t>
            </a:r>
          </a:p>
          <a:p>
            <a:pPr lvl="1"/>
            <a:r>
              <a:t>The Monitor will return a proof of consistency whose commitment is C</a:t>
            </a:r>
            <a:r>
              <a:rPr baseline="-5999"/>
              <a:t>4</a:t>
            </a:r>
          </a:p>
          <a:p>
            <a:pPr lvl="1">
              <a:defRPr b="1"/>
            </a:pPr>
            <a:r>
              <a:t>The RP verify that the reconstructed commitment </a:t>
            </a:r>
            <a:r>
              <a:rPr i="1"/>
              <a:t>C′</a:t>
            </a:r>
            <a:r>
              <a:rPr i="1" baseline="-5999"/>
              <a:t>4</a:t>
            </a:r>
            <a:r>
              <a:rPr i="1"/>
              <a:t> </a:t>
            </a:r>
            <a:r>
              <a:t>is trusted</a:t>
            </a:r>
          </a:p>
          <a:p>
            <a:pPr lvl="1"/>
            <a:r>
              <a:t>The RP verify that the reconstructed commitment C</a:t>
            </a:r>
            <a:r>
              <a:rPr i="1"/>
              <a:t>′</a:t>
            </a:r>
            <a:r>
              <a:rPr i="1" baseline="-5999"/>
              <a:t>4</a:t>
            </a:r>
            <a:r>
              <a:rPr i="1"/>
              <a:t> </a:t>
            </a:r>
            <a:r>
              <a:t>is evolved from C</a:t>
            </a:r>
            <a:r>
              <a:rPr baseline="-5999"/>
              <a:t>3</a:t>
            </a:r>
          </a:p>
        </p:txBody>
      </p:sp>
      <p:sp>
        <p:nvSpPr>
          <p:cNvPr id="1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57</a:t>
            </a:fld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</a:t>
            </a:r>
          </a:p>
        </p:txBody>
      </p:sp>
      <p:sp>
        <p:nvSpPr>
          <p:cNvPr id="1269" name="Verification proc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Verification process</a:t>
            </a:r>
          </a:p>
          <a:p>
            <a:pPr lvl="1"/>
            <a:r>
              <a:t>A Relying Party (RP) submits &lt;B_num=3, c=C</a:t>
            </a:r>
            <a:r>
              <a:rPr baseline="-5999"/>
              <a:t>3</a:t>
            </a:r>
            <a:r>
              <a:t>&gt;, the RP has completed the synchronization of the first three blocks</a:t>
            </a:r>
          </a:p>
          <a:p>
            <a:pPr lvl="1"/>
            <a:r>
              <a:t>The Monitor will return a proof of consistency whose commitment is C</a:t>
            </a:r>
            <a:r>
              <a:rPr baseline="-5999"/>
              <a:t>4</a:t>
            </a:r>
          </a:p>
          <a:p>
            <a:pPr lvl="1"/>
            <a:r>
              <a:t>The RP verify the authenticity of the reconstructed commitment </a:t>
            </a:r>
            <a:r>
              <a:rPr i="1"/>
              <a:t>C′</a:t>
            </a:r>
            <a:r>
              <a:rPr i="1" baseline="-5999"/>
              <a:t>4</a:t>
            </a:r>
          </a:p>
          <a:p>
            <a:pPr lvl="1">
              <a:defRPr b="1"/>
            </a:pPr>
            <a:r>
              <a:t>The RP verify whether the reconstructed commitment C</a:t>
            </a:r>
            <a:r>
              <a:rPr i="1"/>
              <a:t>′</a:t>
            </a:r>
            <a:r>
              <a:rPr i="1" baseline="-5999"/>
              <a:t>4</a:t>
            </a:r>
            <a:r>
              <a:rPr i="1"/>
              <a:t> </a:t>
            </a:r>
            <a:r>
              <a:t>is evolved from C</a:t>
            </a:r>
            <a:r>
              <a:rPr baseline="-5999"/>
              <a:t>3</a:t>
            </a:r>
          </a:p>
        </p:txBody>
      </p:sp>
      <p:sp>
        <p:nvSpPr>
          <p:cNvPr id="1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58</a:t>
            </a:fld>
            <a:endParaRPr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</a:t>
            </a:r>
          </a:p>
        </p:txBody>
      </p:sp>
      <p:sp>
        <p:nvSpPr>
          <p:cNvPr id="1275" name="Verification proc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Verification process</a:t>
            </a:r>
          </a:p>
          <a:p>
            <a:pPr lvl="1"/>
            <a:r>
              <a:t>A Relying Party (RP) submits &lt;B_num=3, c=C</a:t>
            </a:r>
            <a:r>
              <a:rPr baseline="-5999"/>
              <a:t>3</a:t>
            </a:r>
            <a:r>
              <a:t>&gt;, the RP has completed the synchronization of the first three blocks</a:t>
            </a:r>
          </a:p>
          <a:p>
            <a:pPr lvl="1"/>
            <a:r>
              <a:t>The Monitor will return a proof of consistency whose commitment is C</a:t>
            </a:r>
            <a:r>
              <a:rPr baseline="-5999"/>
              <a:t>4</a:t>
            </a:r>
          </a:p>
          <a:p>
            <a:pPr lvl="1"/>
            <a:r>
              <a:t>The RP verify the authenticity of the reconstructed commitment </a:t>
            </a:r>
            <a:r>
              <a:rPr i="1"/>
              <a:t>C′</a:t>
            </a:r>
            <a:r>
              <a:rPr i="1" baseline="-5999"/>
              <a:t>4</a:t>
            </a:r>
          </a:p>
          <a:p>
            <a:pPr lvl="1">
              <a:defRPr b="1"/>
            </a:pPr>
            <a:r>
              <a:t>The RP verify whether the reconstructed commitment C</a:t>
            </a:r>
            <a:r>
              <a:rPr i="1"/>
              <a:t>′</a:t>
            </a:r>
            <a:r>
              <a:rPr i="1" baseline="-5999"/>
              <a:t>4</a:t>
            </a:r>
            <a:r>
              <a:rPr i="1"/>
              <a:t> </a:t>
            </a:r>
            <a:r>
              <a:t>is evolved from C</a:t>
            </a:r>
            <a:r>
              <a:rPr baseline="-5999"/>
              <a:t>3</a:t>
            </a:r>
          </a:p>
        </p:txBody>
      </p:sp>
      <p:sp>
        <p:nvSpPr>
          <p:cNvPr id="1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59</a:t>
            </a:fld>
            <a:endParaRPr/>
          </a:p>
        </p:txBody>
      </p:sp>
      <p:sp>
        <p:nvSpPr>
          <p:cNvPr id="1277" name="deletes inserted entries and reverts the updated entries from the pruned tree…"/>
          <p:cNvSpPr txBox="1"/>
          <p:nvPr/>
        </p:nvSpPr>
        <p:spPr>
          <a:xfrm>
            <a:off x="2431897" y="8377194"/>
            <a:ext cx="17419321" cy="213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4000"/>
            </a:pPr>
            <a:r>
              <a:t>deletes inserted entries and reverts the updated entries from the pruned tree</a:t>
            </a:r>
          </a:p>
          <a:p>
            <a:pPr algn="l" defTabSz="457200">
              <a:lnSpc>
                <a:spcPct val="117999"/>
              </a:lnSpc>
              <a:defRPr sz="4000"/>
            </a:pPr>
            <a:r>
              <a:t>re-calculates the commitments C′3</a:t>
            </a:r>
          </a:p>
          <a:p>
            <a:pPr algn="l" defTabSz="457200">
              <a:lnSpc>
                <a:spcPct val="117999"/>
              </a:lnSpc>
              <a:defRPr sz="4000"/>
            </a:pPr>
            <a:r>
              <a:t>checks whether it is equal to C3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ounded Rectangle"/>
          <p:cNvSpPr/>
          <p:nvPr/>
        </p:nvSpPr>
        <p:spPr>
          <a:xfrm>
            <a:off x="3199182" y="6946714"/>
            <a:ext cx="17985636" cy="1091602"/>
          </a:xfrm>
          <a:prstGeom prst="roundRect">
            <a:avLst>
              <a:gd name="adj" fmla="val 17451"/>
            </a:avLst>
          </a:prstGeom>
          <a:solidFill>
            <a:srgbClr val="0119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Rounded Rectangle"/>
          <p:cNvSpPr/>
          <p:nvPr/>
        </p:nvSpPr>
        <p:spPr>
          <a:xfrm>
            <a:off x="3199182" y="8782151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Rounded Rectangle"/>
          <p:cNvSpPr/>
          <p:nvPr/>
        </p:nvSpPr>
        <p:spPr>
          <a:xfrm>
            <a:off x="3199182" y="5093773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5" name="Rounded Rectangle"/>
          <p:cNvSpPr/>
          <p:nvPr/>
        </p:nvSpPr>
        <p:spPr>
          <a:xfrm>
            <a:off x="3199182" y="2698162"/>
            <a:ext cx="17985636" cy="2151730"/>
          </a:xfrm>
          <a:prstGeom prst="roundRect">
            <a:avLst>
              <a:gd name="adj" fmla="val 8853"/>
            </a:avLst>
          </a:prstGeom>
          <a:solidFill>
            <a:srgbClr val="0119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6" name="Regional Internet Registries (RIRs)"/>
          <p:cNvSpPr txBox="1"/>
          <p:nvPr/>
        </p:nvSpPr>
        <p:spPr>
          <a:xfrm>
            <a:off x="15733689" y="3543497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Regional Internet Registries (RIRs)</a:t>
            </a:r>
          </a:p>
        </p:txBody>
      </p:sp>
      <p:sp>
        <p:nvSpPr>
          <p:cNvPr id="367" name="National Internet Registries (NIRs)"/>
          <p:cNvSpPr txBox="1"/>
          <p:nvPr/>
        </p:nvSpPr>
        <p:spPr>
          <a:xfrm>
            <a:off x="15688794" y="5404771"/>
            <a:ext cx="512978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National Internet Registries (NIRs)</a:t>
            </a:r>
          </a:p>
        </p:txBody>
      </p:sp>
      <p:sp>
        <p:nvSpPr>
          <p:cNvPr id="368" name="Local Internet Registries (LIRs)"/>
          <p:cNvSpPr txBox="1"/>
          <p:nvPr/>
        </p:nvSpPr>
        <p:spPr>
          <a:xfrm>
            <a:off x="15733689" y="7275011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Local Internet Registries (LIRs)</a:t>
            </a:r>
          </a:p>
        </p:txBody>
      </p:sp>
      <p:sp>
        <p:nvSpPr>
          <p:cNvPr id="369" name="Internet Service Providers (ISPs)"/>
          <p:cNvSpPr txBox="1"/>
          <p:nvPr/>
        </p:nvSpPr>
        <p:spPr>
          <a:xfrm>
            <a:off x="15733689" y="9119200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Internet Service Providers (ISPs)</a:t>
            </a:r>
          </a:p>
        </p:txBody>
      </p:sp>
      <p:sp>
        <p:nvSpPr>
          <p:cNvPr id="370" name="The hierarchy of RP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hierarchy of RPKI</a:t>
            </a:r>
          </a:p>
        </p:txBody>
      </p:sp>
      <p:sp>
        <p:nvSpPr>
          <p:cNvPr id="371" name="RPKI is structured hierarchically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0777477"/>
            <a:ext cx="21971000" cy="2151730"/>
          </a:xfrm>
          <a:prstGeom prst="rect">
            <a:avLst/>
          </a:prstGeom>
        </p:spPr>
        <p:txBody>
          <a:bodyPr/>
          <a:lstStyle/>
          <a:p>
            <a:r>
              <a:t>RPKI is structured hierarchically</a:t>
            </a:r>
          </a:p>
          <a:p>
            <a:pPr lvl="1"/>
            <a:r>
              <a:t>five RIRs are root CAs and NIRs/LIRs/ISPs are sub-CAs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73" name="ROAs"/>
          <p:cNvSpPr txBox="1"/>
          <p:nvPr/>
        </p:nvSpPr>
        <p:spPr>
          <a:xfrm>
            <a:off x="16876680" y="1544008"/>
            <a:ext cx="94396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ROAs</a:t>
            </a:r>
          </a:p>
        </p:txBody>
      </p:sp>
      <p:sp>
        <p:nvSpPr>
          <p:cNvPr id="374" name="Resource…"/>
          <p:cNvSpPr txBox="1"/>
          <p:nvPr/>
        </p:nvSpPr>
        <p:spPr>
          <a:xfrm>
            <a:off x="19153616" y="1359858"/>
            <a:ext cx="180167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Resource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Certificates</a:t>
            </a:r>
          </a:p>
        </p:txBody>
      </p:sp>
      <p:sp>
        <p:nvSpPr>
          <p:cNvPr id="375" name="Oval"/>
          <p:cNvSpPr/>
          <p:nvPr/>
        </p:nvSpPr>
        <p:spPr>
          <a:xfrm>
            <a:off x="15624973" y="1447583"/>
            <a:ext cx="1170444" cy="653910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6" name="Rounded Rectangle"/>
          <p:cNvSpPr/>
          <p:nvPr/>
        </p:nvSpPr>
        <p:spPr>
          <a:xfrm>
            <a:off x="17901910" y="1486389"/>
            <a:ext cx="1170444" cy="653910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7" name="Oval"/>
          <p:cNvSpPr/>
          <p:nvPr/>
        </p:nvSpPr>
        <p:spPr>
          <a:xfrm>
            <a:off x="4681784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8" name="AFRINIC"/>
          <p:cNvSpPr/>
          <p:nvPr/>
        </p:nvSpPr>
        <p:spPr>
          <a:xfrm>
            <a:off x="5701305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AFRINIC</a:t>
            </a:r>
          </a:p>
        </p:txBody>
      </p:sp>
      <p:sp>
        <p:nvSpPr>
          <p:cNvPr id="379" name="Oval"/>
          <p:cNvSpPr/>
          <p:nvPr/>
        </p:nvSpPr>
        <p:spPr>
          <a:xfrm>
            <a:off x="6583959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0" name="Oval"/>
          <p:cNvSpPr/>
          <p:nvPr/>
        </p:nvSpPr>
        <p:spPr>
          <a:xfrm>
            <a:off x="9325823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1" name="Oval"/>
          <p:cNvSpPr/>
          <p:nvPr/>
        </p:nvSpPr>
        <p:spPr>
          <a:xfrm>
            <a:off x="10708826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2" name="Oval"/>
          <p:cNvSpPr/>
          <p:nvPr/>
        </p:nvSpPr>
        <p:spPr>
          <a:xfrm>
            <a:off x="13399968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3" name="Oval"/>
          <p:cNvSpPr/>
          <p:nvPr/>
        </p:nvSpPr>
        <p:spPr>
          <a:xfrm>
            <a:off x="7988602" y="9832448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4" name="Oval"/>
          <p:cNvSpPr/>
          <p:nvPr/>
        </p:nvSpPr>
        <p:spPr>
          <a:xfrm>
            <a:off x="12067835" y="9857655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LACNIC"/>
          <p:cNvSpPr/>
          <p:nvPr/>
        </p:nvSpPr>
        <p:spPr>
          <a:xfrm>
            <a:off x="771032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LACNIC</a:t>
            </a:r>
          </a:p>
        </p:txBody>
      </p:sp>
      <p:sp>
        <p:nvSpPr>
          <p:cNvPr id="386" name="APNIC"/>
          <p:cNvSpPr/>
          <p:nvPr/>
        </p:nvSpPr>
        <p:spPr>
          <a:xfrm>
            <a:off x="9719339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APNIC</a:t>
            </a:r>
          </a:p>
        </p:txBody>
      </p:sp>
      <p:sp>
        <p:nvSpPr>
          <p:cNvPr id="387" name="ARIN"/>
          <p:cNvSpPr/>
          <p:nvPr/>
        </p:nvSpPr>
        <p:spPr>
          <a:xfrm>
            <a:off x="11728356" y="3277838"/>
            <a:ext cx="1776273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ARIN</a:t>
            </a:r>
          </a:p>
        </p:txBody>
      </p:sp>
      <p:sp>
        <p:nvSpPr>
          <p:cNvPr id="388" name="RPIE NCC"/>
          <p:cNvSpPr/>
          <p:nvPr/>
        </p:nvSpPr>
        <p:spPr>
          <a:xfrm>
            <a:off x="1373737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RPIE NCC</a:t>
            </a:r>
          </a:p>
        </p:txBody>
      </p:sp>
      <p:sp>
        <p:nvSpPr>
          <p:cNvPr id="389" name="NIR"/>
          <p:cNvSpPr/>
          <p:nvPr/>
        </p:nvSpPr>
        <p:spPr>
          <a:xfrm>
            <a:off x="7875793" y="5231558"/>
            <a:ext cx="1445331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NIR</a:t>
            </a:r>
          </a:p>
        </p:txBody>
      </p:sp>
      <p:sp>
        <p:nvSpPr>
          <p:cNvPr id="390" name="Rounded Rectangle"/>
          <p:cNvSpPr/>
          <p:nvPr/>
        </p:nvSpPr>
        <p:spPr>
          <a:xfrm>
            <a:off x="4809089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1" name="Rounded Rectangle"/>
          <p:cNvSpPr/>
          <p:nvPr/>
        </p:nvSpPr>
        <p:spPr>
          <a:xfrm>
            <a:off x="6698564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2" name="Rounded Rectangle"/>
          <p:cNvSpPr/>
          <p:nvPr/>
        </p:nvSpPr>
        <p:spPr>
          <a:xfrm>
            <a:off x="8069496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3" name="Rounded Rectangle"/>
          <p:cNvSpPr/>
          <p:nvPr/>
        </p:nvSpPr>
        <p:spPr>
          <a:xfrm>
            <a:off x="944042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4" name="Rounded Rectangle"/>
          <p:cNvSpPr/>
          <p:nvPr/>
        </p:nvSpPr>
        <p:spPr>
          <a:xfrm>
            <a:off x="10791342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5" name="Rounded Rectangle"/>
          <p:cNvSpPr/>
          <p:nvPr/>
        </p:nvSpPr>
        <p:spPr>
          <a:xfrm>
            <a:off x="1214225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6" name="Rounded Rectangle"/>
          <p:cNvSpPr/>
          <p:nvPr/>
        </p:nvSpPr>
        <p:spPr>
          <a:xfrm>
            <a:off x="13493171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7" name="Rounded Rectangle"/>
          <p:cNvSpPr/>
          <p:nvPr/>
        </p:nvSpPr>
        <p:spPr>
          <a:xfrm>
            <a:off x="12182440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8" name="Rounded Rectangle"/>
          <p:cNvSpPr/>
          <p:nvPr/>
        </p:nvSpPr>
        <p:spPr>
          <a:xfrm>
            <a:off x="8056058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Line"/>
          <p:cNvSpPr/>
          <p:nvPr/>
        </p:nvSpPr>
        <p:spPr>
          <a:xfrm flipH="1" flipV="1">
            <a:off x="8605264" y="4281788"/>
            <a:ext cx="424465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0" name="Line"/>
          <p:cNvSpPr/>
          <p:nvPr/>
        </p:nvSpPr>
        <p:spPr>
          <a:xfrm flipV="1">
            <a:off x="8302684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1" name="Line"/>
          <p:cNvSpPr/>
          <p:nvPr/>
        </p:nvSpPr>
        <p:spPr>
          <a:xfrm flipH="1" flipV="1">
            <a:off x="8608890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2" name="Line"/>
          <p:cNvSpPr/>
          <p:nvPr/>
        </p:nvSpPr>
        <p:spPr>
          <a:xfrm flipH="1" flipV="1">
            <a:off x="8605030" y="4272803"/>
            <a:ext cx="171894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3" name="Line"/>
          <p:cNvSpPr/>
          <p:nvPr/>
        </p:nvSpPr>
        <p:spPr>
          <a:xfrm flipV="1">
            <a:off x="8430965" y="4272803"/>
            <a:ext cx="171895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" name="Line"/>
          <p:cNvSpPr/>
          <p:nvPr/>
        </p:nvSpPr>
        <p:spPr>
          <a:xfrm flipV="1">
            <a:off x="8606685" y="4267074"/>
            <a:ext cx="1" cy="48384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412" name="Group"/>
          <p:cNvGrpSpPr/>
          <p:nvPr/>
        </p:nvGrpSpPr>
        <p:grpSpPr>
          <a:xfrm>
            <a:off x="6152307" y="4267074"/>
            <a:ext cx="862538" cy="483843"/>
            <a:chOff x="0" y="0"/>
            <a:chExt cx="862537" cy="483841"/>
          </a:xfrm>
        </p:grpSpPr>
        <p:sp>
          <p:nvSpPr>
            <p:cNvPr id="405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06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07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08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09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0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1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20" name="Group"/>
          <p:cNvGrpSpPr/>
          <p:nvPr/>
        </p:nvGrpSpPr>
        <p:grpSpPr>
          <a:xfrm>
            <a:off x="10182073" y="4267074"/>
            <a:ext cx="862539" cy="483843"/>
            <a:chOff x="0" y="0"/>
            <a:chExt cx="862537" cy="483841"/>
          </a:xfrm>
        </p:grpSpPr>
        <p:sp>
          <p:nvSpPr>
            <p:cNvPr id="413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4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5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6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7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8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19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21" name="Line"/>
          <p:cNvSpPr/>
          <p:nvPr/>
        </p:nvSpPr>
        <p:spPr>
          <a:xfrm flipV="1">
            <a:off x="12239951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2" name="Line"/>
          <p:cNvSpPr/>
          <p:nvPr/>
        </p:nvSpPr>
        <p:spPr>
          <a:xfrm flipH="1" flipV="1">
            <a:off x="12678025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3" name="Line"/>
          <p:cNvSpPr/>
          <p:nvPr/>
        </p:nvSpPr>
        <p:spPr>
          <a:xfrm flipV="1">
            <a:off x="12375446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4" name="Line"/>
          <p:cNvSpPr/>
          <p:nvPr/>
        </p:nvSpPr>
        <p:spPr>
          <a:xfrm flipH="1" flipV="1">
            <a:off x="12681651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432" name="Group"/>
          <p:cNvGrpSpPr/>
          <p:nvPr/>
        </p:nvGrpSpPr>
        <p:grpSpPr>
          <a:xfrm>
            <a:off x="14297829" y="4267074"/>
            <a:ext cx="862538" cy="483843"/>
            <a:chOff x="0" y="0"/>
            <a:chExt cx="862537" cy="483841"/>
          </a:xfrm>
        </p:grpSpPr>
        <p:sp>
          <p:nvSpPr>
            <p:cNvPr id="425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26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27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28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29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30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431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33" name="Line"/>
          <p:cNvSpPr/>
          <p:nvPr/>
        </p:nvSpPr>
        <p:spPr>
          <a:xfrm flipV="1">
            <a:off x="5338682" y="4268378"/>
            <a:ext cx="3275385" cy="28317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4" name="Line"/>
          <p:cNvSpPr/>
          <p:nvPr/>
        </p:nvSpPr>
        <p:spPr>
          <a:xfrm flipV="1">
            <a:off x="8606735" y="4267433"/>
            <a:ext cx="1" cy="9507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5" name="Line"/>
          <p:cNvSpPr/>
          <p:nvPr/>
        </p:nvSpPr>
        <p:spPr>
          <a:xfrm flipH="1" flipV="1">
            <a:off x="8598459" y="6034601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6" name="Line"/>
          <p:cNvSpPr/>
          <p:nvPr/>
        </p:nvSpPr>
        <p:spPr>
          <a:xfrm flipV="1">
            <a:off x="7230684" y="6036510"/>
            <a:ext cx="1368111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7" name="Line"/>
          <p:cNvSpPr/>
          <p:nvPr/>
        </p:nvSpPr>
        <p:spPr>
          <a:xfrm flipH="1" flipV="1">
            <a:off x="8589860" y="6036510"/>
            <a:ext cx="1368112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8" name="Line"/>
          <p:cNvSpPr/>
          <p:nvPr/>
        </p:nvSpPr>
        <p:spPr>
          <a:xfrm flipV="1">
            <a:off x="5325352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9" name="Line"/>
          <p:cNvSpPr/>
          <p:nvPr/>
        </p:nvSpPr>
        <p:spPr>
          <a:xfrm flipV="1">
            <a:off x="7227527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0" name="Line"/>
          <p:cNvSpPr/>
          <p:nvPr/>
        </p:nvSpPr>
        <p:spPr>
          <a:xfrm flipV="1">
            <a:off x="9969390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1" name="Line"/>
          <p:cNvSpPr/>
          <p:nvPr/>
        </p:nvSpPr>
        <p:spPr>
          <a:xfrm flipV="1">
            <a:off x="1135239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2" name="Line"/>
          <p:cNvSpPr/>
          <p:nvPr/>
        </p:nvSpPr>
        <p:spPr>
          <a:xfrm flipV="1">
            <a:off x="1404353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3" name="Line"/>
          <p:cNvSpPr/>
          <p:nvPr/>
        </p:nvSpPr>
        <p:spPr>
          <a:xfrm flipV="1">
            <a:off x="12711403" y="9763118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4" name="Line"/>
          <p:cNvSpPr/>
          <p:nvPr/>
        </p:nvSpPr>
        <p:spPr>
          <a:xfrm flipV="1">
            <a:off x="8617223" y="9735046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5" name="Line"/>
          <p:cNvSpPr/>
          <p:nvPr/>
        </p:nvSpPr>
        <p:spPr>
          <a:xfrm flipH="1" flipV="1">
            <a:off x="8584283" y="7877462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6" name="Line"/>
          <p:cNvSpPr/>
          <p:nvPr/>
        </p:nvSpPr>
        <p:spPr>
          <a:xfrm flipH="1" flipV="1">
            <a:off x="12670482" y="7893412"/>
            <a:ext cx="1476" cy="1048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7" name="Line"/>
          <p:cNvSpPr/>
          <p:nvPr/>
        </p:nvSpPr>
        <p:spPr>
          <a:xfrm flipV="1">
            <a:off x="12670481" y="4251432"/>
            <a:ext cx="1" cy="28655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8" name="Line"/>
          <p:cNvSpPr/>
          <p:nvPr/>
        </p:nvSpPr>
        <p:spPr>
          <a:xfrm flipV="1">
            <a:off x="11313955" y="4261865"/>
            <a:ext cx="1357185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9" name="Line"/>
          <p:cNvSpPr/>
          <p:nvPr/>
        </p:nvSpPr>
        <p:spPr>
          <a:xfrm flipH="1" flipV="1">
            <a:off x="12669222" y="4261865"/>
            <a:ext cx="1372021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50" name="Rounded Rectangle"/>
          <p:cNvSpPr/>
          <p:nvPr/>
        </p:nvSpPr>
        <p:spPr>
          <a:xfrm>
            <a:off x="7607675" y="3114036"/>
            <a:ext cx="2019097" cy="3257564"/>
          </a:xfrm>
          <a:prstGeom prst="roundRect">
            <a:avLst>
              <a:gd name="adj" fmla="val 12563"/>
            </a:avLst>
          </a:pr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7911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227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1292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5828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036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60</a:t>
            </a:fld>
            <a:endParaRPr/>
          </a:p>
        </p:txBody>
      </p:sp>
      <p:pic>
        <p:nvPicPr>
          <p:cNvPr id="128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2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61</a:t>
            </a:fld>
            <a:endParaRPr/>
          </a:p>
        </p:txBody>
      </p:sp>
      <p:pic>
        <p:nvPicPr>
          <p:cNvPr id="128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0" name="Rounded Rectangle"/>
          <p:cNvSpPr/>
          <p:nvPr/>
        </p:nvSpPr>
        <p:spPr>
          <a:xfrm>
            <a:off x="3667705" y="4622720"/>
            <a:ext cx="4042441" cy="820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28" y="21600"/>
                  <a:pt x="20029" y="21600"/>
                  <a:pt x="20363" y="20996"/>
                </a:cubicBezTo>
                <a:cubicBezTo>
                  <a:pt x="20881" y="20068"/>
                  <a:pt x="21289" y="18059"/>
                  <a:pt x="21477" y="15509"/>
                </a:cubicBezTo>
                <a:cubicBezTo>
                  <a:pt x="21567" y="14507"/>
                  <a:pt x="21600" y="12258"/>
                  <a:pt x="21600" y="10800"/>
                </a:cubicBezTo>
                <a:cubicBezTo>
                  <a:pt x="21600" y="9342"/>
                  <a:pt x="21567" y="7093"/>
                  <a:pt x="21477" y="6091"/>
                </a:cubicBezTo>
                <a:cubicBezTo>
                  <a:pt x="21289" y="3541"/>
                  <a:pt x="20881" y="1532"/>
                  <a:pt x="20363" y="604"/>
                </a:cubicBezTo>
                <a:cubicBezTo>
                  <a:pt x="20029" y="0"/>
                  <a:pt x="19528" y="0"/>
                  <a:pt x="18692" y="0"/>
                </a:cubicBezTo>
                <a:lnTo>
                  <a:pt x="2908" y="0"/>
                </a:lnTo>
                <a:cubicBezTo>
                  <a:pt x="2072" y="0"/>
                  <a:pt x="1571" y="0"/>
                  <a:pt x="1237" y="604"/>
                </a:cubicBezTo>
                <a:cubicBezTo>
                  <a:pt x="719" y="1532"/>
                  <a:pt x="311" y="3541"/>
                  <a:pt x="123" y="6091"/>
                </a:cubicBezTo>
                <a:cubicBezTo>
                  <a:pt x="33" y="7093"/>
                  <a:pt x="0" y="9342"/>
                  <a:pt x="0" y="10800"/>
                </a:cubicBezTo>
                <a:cubicBezTo>
                  <a:pt x="0" y="12258"/>
                  <a:pt x="33" y="14507"/>
                  <a:pt x="123" y="15509"/>
                </a:cubicBezTo>
                <a:cubicBezTo>
                  <a:pt x="311" y="18059"/>
                  <a:pt x="719" y="20068"/>
                  <a:pt x="1237" y="20996"/>
                </a:cubicBezTo>
                <a:cubicBezTo>
                  <a:pt x="1571" y="21600"/>
                  <a:pt x="2072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1" name="Rounded Rectangle"/>
          <p:cNvSpPr/>
          <p:nvPr/>
        </p:nvSpPr>
        <p:spPr>
          <a:xfrm>
            <a:off x="5533906" y="5585708"/>
            <a:ext cx="4042440" cy="820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28" y="21600"/>
                  <a:pt x="20029" y="21600"/>
                  <a:pt x="20363" y="20996"/>
                </a:cubicBezTo>
                <a:cubicBezTo>
                  <a:pt x="20881" y="20068"/>
                  <a:pt x="21289" y="18059"/>
                  <a:pt x="21477" y="15509"/>
                </a:cubicBezTo>
                <a:cubicBezTo>
                  <a:pt x="21567" y="14507"/>
                  <a:pt x="21600" y="12258"/>
                  <a:pt x="21600" y="10800"/>
                </a:cubicBezTo>
                <a:cubicBezTo>
                  <a:pt x="21600" y="9342"/>
                  <a:pt x="21567" y="7093"/>
                  <a:pt x="21477" y="6091"/>
                </a:cubicBezTo>
                <a:cubicBezTo>
                  <a:pt x="21289" y="3541"/>
                  <a:pt x="20881" y="1532"/>
                  <a:pt x="20363" y="604"/>
                </a:cubicBezTo>
                <a:cubicBezTo>
                  <a:pt x="20029" y="0"/>
                  <a:pt x="19528" y="0"/>
                  <a:pt x="18692" y="0"/>
                </a:cubicBezTo>
                <a:lnTo>
                  <a:pt x="2908" y="0"/>
                </a:lnTo>
                <a:cubicBezTo>
                  <a:pt x="2072" y="0"/>
                  <a:pt x="1571" y="0"/>
                  <a:pt x="1237" y="604"/>
                </a:cubicBezTo>
                <a:cubicBezTo>
                  <a:pt x="719" y="1532"/>
                  <a:pt x="311" y="3541"/>
                  <a:pt x="123" y="6091"/>
                </a:cubicBezTo>
                <a:cubicBezTo>
                  <a:pt x="33" y="7093"/>
                  <a:pt x="0" y="9342"/>
                  <a:pt x="0" y="10800"/>
                </a:cubicBezTo>
                <a:cubicBezTo>
                  <a:pt x="0" y="12258"/>
                  <a:pt x="33" y="14507"/>
                  <a:pt x="123" y="15509"/>
                </a:cubicBezTo>
                <a:cubicBezTo>
                  <a:pt x="311" y="18059"/>
                  <a:pt x="719" y="20068"/>
                  <a:pt x="1237" y="20996"/>
                </a:cubicBezTo>
                <a:cubicBezTo>
                  <a:pt x="1571" y="21600"/>
                  <a:pt x="2072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62</a:t>
            </a:fld>
            <a:endParaRPr/>
          </a:p>
        </p:txBody>
      </p:sp>
      <p:pic>
        <p:nvPicPr>
          <p:cNvPr id="129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8" name="Rounded Rectangle"/>
          <p:cNvSpPr/>
          <p:nvPr/>
        </p:nvSpPr>
        <p:spPr>
          <a:xfrm>
            <a:off x="8550257" y="6895720"/>
            <a:ext cx="5440533" cy="1646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13" y="21600"/>
                </a:moveTo>
                <a:lnTo>
                  <a:pt x="18987" y="21600"/>
                </a:lnTo>
                <a:cubicBezTo>
                  <a:pt x="19753" y="21600"/>
                  <a:pt x="20214" y="21600"/>
                  <a:pt x="20520" y="21177"/>
                </a:cubicBezTo>
                <a:cubicBezTo>
                  <a:pt x="20963" y="20645"/>
                  <a:pt x="21311" y="19493"/>
                  <a:pt x="21472" y="18032"/>
                </a:cubicBezTo>
                <a:cubicBezTo>
                  <a:pt x="21600" y="17018"/>
                  <a:pt x="21600" y="15497"/>
                  <a:pt x="21600" y="12963"/>
                </a:cubicBezTo>
                <a:lnTo>
                  <a:pt x="21600" y="8637"/>
                </a:lnTo>
                <a:cubicBezTo>
                  <a:pt x="21600" y="6103"/>
                  <a:pt x="21600" y="4582"/>
                  <a:pt x="21472" y="3568"/>
                </a:cubicBezTo>
                <a:cubicBezTo>
                  <a:pt x="21311" y="2107"/>
                  <a:pt x="20963" y="955"/>
                  <a:pt x="20520" y="423"/>
                </a:cubicBezTo>
                <a:cubicBezTo>
                  <a:pt x="20214" y="0"/>
                  <a:pt x="19753" y="0"/>
                  <a:pt x="18987" y="0"/>
                </a:cubicBezTo>
                <a:lnTo>
                  <a:pt x="2613" y="0"/>
                </a:lnTo>
                <a:cubicBezTo>
                  <a:pt x="1847" y="0"/>
                  <a:pt x="1386" y="0"/>
                  <a:pt x="1080" y="423"/>
                </a:cubicBezTo>
                <a:cubicBezTo>
                  <a:pt x="637" y="955"/>
                  <a:pt x="289" y="2107"/>
                  <a:pt x="128" y="3568"/>
                </a:cubicBezTo>
                <a:cubicBezTo>
                  <a:pt x="0" y="4582"/>
                  <a:pt x="0" y="6103"/>
                  <a:pt x="0" y="8637"/>
                </a:cubicBezTo>
                <a:lnTo>
                  <a:pt x="0" y="12963"/>
                </a:lnTo>
                <a:cubicBezTo>
                  <a:pt x="0" y="15497"/>
                  <a:pt x="0" y="17018"/>
                  <a:pt x="128" y="18032"/>
                </a:cubicBezTo>
                <a:cubicBezTo>
                  <a:pt x="289" y="19493"/>
                  <a:pt x="637" y="20645"/>
                  <a:pt x="1080" y="21177"/>
                </a:cubicBezTo>
                <a:cubicBezTo>
                  <a:pt x="1386" y="21600"/>
                  <a:pt x="1847" y="21600"/>
                  <a:pt x="2613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63</a:t>
            </a:fld>
            <a:endParaRPr/>
          </a:p>
        </p:txBody>
      </p:sp>
      <p:pic>
        <p:nvPicPr>
          <p:cNvPr id="1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305" name="Rounded Rectangle"/>
          <p:cNvSpPr/>
          <p:nvPr/>
        </p:nvSpPr>
        <p:spPr>
          <a:xfrm>
            <a:off x="16192225" y="6879187"/>
            <a:ext cx="3492583" cy="1646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85" y="21600"/>
                </a:moveTo>
                <a:lnTo>
                  <a:pt x="18415" y="21600"/>
                </a:lnTo>
                <a:cubicBezTo>
                  <a:pt x="19349" y="21600"/>
                  <a:pt x="19910" y="21600"/>
                  <a:pt x="20284" y="21269"/>
                </a:cubicBezTo>
                <a:cubicBezTo>
                  <a:pt x="20823" y="20853"/>
                  <a:pt x="21248" y="19952"/>
                  <a:pt x="21444" y="18808"/>
                </a:cubicBezTo>
                <a:cubicBezTo>
                  <a:pt x="21600" y="18015"/>
                  <a:pt x="21600" y="16825"/>
                  <a:pt x="21600" y="14842"/>
                </a:cubicBezTo>
                <a:lnTo>
                  <a:pt x="21600" y="6758"/>
                </a:lnTo>
                <a:cubicBezTo>
                  <a:pt x="21600" y="4775"/>
                  <a:pt x="21600" y="3585"/>
                  <a:pt x="21444" y="2792"/>
                </a:cubicBezTo>
                <a:cubicBezTo>
                  <a:pt x="21248" y="1648"/>
                  <a:pt x="20823" y="747"/>
                  <a:pt x="20284" y="331"/>
                </a:cubicBezTo>
                <a:cubicBezTo>
                  <a:pt x="19910" y="0"/>
                  <a:pt x="19349" y="0"/>
                  <a:pt x="18415" y="0"/>
                </a:cubicBezTo>
                <a:lnTo>
                  <a:pt x="3185" y="0"/>
                </a:lnTo>
                <a:cubicBezTo>
                  <a:pt x="2251" y="0"/>
                  <a:pt x="1690" y="0"/>
                  <a:pt x="1316" y="331"/>
                </a:cubicBezTo>
                <a:cubicBezTo>
                  <a:pt x="777" y="747"/>
                  <a:pt x="352" y="1648"/>
                  <a:pt x="156" y="2792"/>
                </a:cubicBezTo>
                <a:cubicBezTo>
                  <a:pt x="0" y="3585"/>
                  <a:pt x="0" y="4775"/>
                  <a:pt x="0" y="6758"/>
                </a:cubicBezTo>
                <a:lnTo>
                  <a:pt x="0" y="14842"/>
                </a:lnTo>
                <a:cubicBezTo>
                  <a:pt x="0" y="16825"/>
                  <a:pt x="0" y="18015"/>
                  <a:pt x="156" y="18808"/>
                </a:cubicBezTo>
                <a:cubicBezTo>
                  <a:pt x="352" y="19952"/>
                  <a:pt x="777" y="20853"/>
                  <a:pt x="1316" y="21269"/>
                </a:cubicBezTo>
                <a:cubicBezTo>
                  <a:pt x="1690" y="21600"/>
                  <a:pt x="2251" y="21600"/>
                  <a:pt x="3185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6" name="Rounded Rectangle"/>
          <p:cNvSpPr/>
          <p:nvPr/>
        </p:nvSpPr>
        <p:spPr>
          <a:xfrm>
            <a:off x="13419951" y="5040012"/>
            <a:ext cx="3492583" cy="1646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85" y="21600"/>
                </a:moveTo>
                <a:lnTo>
                  <a:pt x="18415" y="21600"/>
                </a:lnTo>
                <a:cubicBezTo>
                  <a:pt x="19349" y="21600"/>
                  <a:pt x="19910" y="21600"/>
                  <a:pt x="20284" y="21269"/>
                </a:cubicBezTo>
                <a:cubicBezTo>
                  <a:pt x="20823" y="20853"/>
                  <a:pt x="21248" y="19952"/>
                  <a:pt x="21444" y="18808"/>
                </a:cubicBezTo>
                <a:cubicBezTo>
                  <a:pt x="21600" y="18015"/>
                  <a:pt x="21600" y="16825"/>
                  <a:pt x="21600" y="14842"/>
                </a:cubicBezTo>
                <a:lnTo>
                  <a:pt x="21600" y="6758"/>
                </a:lnTo>
                <a:cubicBezTo>
                  <a:pt x="21600" y="4775"/>
                  <a:pt x="21600" y="3585"/>
                  <a:pt x="21444" y="2792"/>
                </a:cubicBezTo>
                <a:cubicBezTo>
                  <a:pt x="21248" y="1648"/>
                  <a:pt x="20823" y="747"/>
                  <a:pt x="20284" y="331"/>
                </a:cubicBezTo>
                <a:cubicBezTo>
                  <a:pt x="19910" y="0"/>
                  <a:pt x="19349" y="0"/>
                  <a:pt x="18415" y="0"/>
                </a:cubicBezTo>
                <a:lnTo>
                  <a:pt x="3185" y="0"/>
                </a:lnTo>
                <a:cubicBezTo>
                  <a:pt x="2251" y="0"/>
                  <a:pt x="1690" y="0"/>
                  <a:pt x="1316" y="331"/>
                </a:cubicBezTo>
                <a:cubicBezTo>
                  <a:pt x="777" y="747"/>
                  <a:pt x="352" y="1648"/>
                  <a:pt x="156" y="2792"/>
                </a:cubicBezTo>
                <a:cubicBezTo>
                  <a:pt x="0" y="3585"/>
                  <a:pt x="0" y="4775"/>
                  <a:pt x="0" y="6758"/>
                </a:cubicBezTo>
                <a:lnTo>
                  <a:pt x="0" y="14842"/>
                </a:lnTo>
                <a:cubicBezTo>
                  <a:pt x="0" y="16825"/>
                  <a:pt x="0" y="18015"/>
                  <a:pt x="156" y="18808"/>
                </a:cubicBezTo>
                <a:cubicBezTo>
                  <a:pt x="352" y="19952"/>
                  <a:pt x="777" y="20853"/>
                  <a:pt x="1316" y="21269"/>
                </a:cubicBezTo>
                <a:cubicBezTo>
                  <a:pt x="1690" y="21600"/>
                  <a:pt x="2251" y="21600"/>
                  <a:pt x="3185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3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64</a:t>
            </a:fld>
            <a:endParaRPr/>
          </a:p>
        </p:txBody>
      </p:sp>
      <p:pic>
        <p:nvPicPr>
          <p:cNvPr id="131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Rounded Rectangle"/>
          <p:cNvSpPr/>
          <p:nvPr/>
        </p:nvSpPr>
        <p:spPr>
          <a:xfrm>
            <a:off x="9505880" y="8864158"/>
            <a:ext cx="4042440" cy="106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44" y="21600"/>
                  <a:pt x="20055" y="21600"/>
                  <a:pt x="20395" y="21065"/>
                </a:cubicBezTo>
                <a:cubicBezTo>
                  <a:pt x="20890" y="20379"/>
                  <a:pt x="21279" y="18894"/>
                  <a:pt x="21460" y="17009"/>
                </a:cubicBezTo>
                <a:cubicBezTo>
                  <a:pt x="21595" y="15800"/>
                  <a:pt x="21600" y="13740"/>
                  <a:pt x="21600" y="10800"/>
                </a:cubicBezTo>
                <a:cubicBezTo>
                  <a:pt x="21600" y="7860"/>
                  <a:pt x="21595" y="5800"/>
                  <a:pt x="21460" y="4591"/>
                </a:cubicBezTo>
                <a:cubicBezTo>
                  <a:pt x="21279" y="2706"/>
                  <a:pt x="20890" y="1221"/>
                  <a:pt x="20395" y="535"/>
                </a:cubicBezTo>
                <a:cubicBezTo>
                  <a:pt x="20055" y="0"/>
                  <a:pt x="19544" y="0"/>
                  <a:pt x="18692" y="0"/>
                </a:cubicBezTo>
                <a:lnTo>
                  <a:pt x="2908" y="0"/>
                </a:lnTo>
                <a:cubicBezTo>
                  <a:pt x="2056" y="0"/>
                  <a:pt x="1545" y="0"/>
                  <a:pt x="1205" y="535"/>
                </a:cubicBezTo>
                <a:cubicBezTo>
                  <a:pt x="710" y="1221"/>
                  <a:pt x="321" y="2706"/>
                  <a:pt x="140" y="4591"/>
                </a:cubicBezTo>
                <a:cubicBezTo>
                  <a:pt x="5" y="5800"/>
                  <a:pt x="0" y="7860"/>
                  <a:pt x="0" y="10800"/>
                </a:cubicBezTo>
                <a:cubicBezTo>
                  <a:pt x="0" y="13740"/>
                  <a:pt x="5" y="15800"/>
                  <a:pt x="140" y="17009"/>
                </a:cubicBezTo>
                <a:cubicBezTo>
                  <a:pt x="321" y="18894"/>
                  <a:pt x="710" y="20379"/>
                  <a:pt x="1205" y="21065"/>
                </a:cubicBezTo>
                <a:cubicBezTo>
                  <a:pt x="1545" y="21600"/>
                  <a:pt x="2056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65</a:t>
            </a:fld>
            <a:endParaRPr/>
          </a:p>
        </p:txBody>
      </p:sp>
      <p:pic>
        <p:nvPicPr>
          <p:cNvPr id="131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320" name="Rounded Rectangle"/>
          <p:cNvSpPr/>
          <p:nvPr/>
        </p:nvSpPr>
        <p:spPr>
          <a:xfrm>
            <a:off x="3631609" y="8815410"/>
            <a:ext cx="5794709" cy="1261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32" y="21600"/>
                  <a:pt x="20035" y="21600"/>
                  <a:pt x="20371" y="21016"/>
                </a:cubicBezTo>
                <a:cubicBezTo>
                  <a:pt x="20883" y="20159"/>
                  <a:pt x="21286" y="18305"/>
                  <a:pt x="21473" y="15952"/>
                </a:cubicBezTo>
                <a:cubicBezTo>
                  <a:pt x="21572" y="14962"/>
                  <a:pt x="21600" y="12513"/>
                  <a:pt x="21600" y="10800"/>
                </a:cubicBezTo>
                <a:cubicBezTo>
                  <a:pt x="21600" y="9087"/>
                  <a:pt x="21572" y="6638"/>
                  <a:pt x="21473" y="5648"/>
                </a:cubicBezTo>
                <a:cubicBezTo>
                  <a:pt x="21286" y="3295"/>
                  <a:pt x="20883" y="1441"/>
                  <a:pt x="20371" y="584"/>
                </a:cubicBezTo>
                <a:cubicBezTo>
                  <a:pt x="20035" y="0"/>
                  <a:pt x="19532" y="0"/>
                  <a:pt x="18692" y="0"/>
                </a:cubicBezTo>
                <a:lnTo>
                  <a:pt x="2908" y="0"/>
                </a:lnTo>
                <a:cubicBezTo>
                  <a:pt x="2068" y="0"/>
                  <a:pt x="1565" y="0"/>
                  <a:pt x="1229" y="584"/>
                </a:cubicBezTo>
                <a:cubicBezTo>
                  <a:pt x="717" y="1441"/>
                  <a:pt x="314" y="3295"/>
                  <a:pt x="127" y="5648"/>
                </a:cubicBezTo>
                <a:cubicBezTo>
                  <a:pt x="28" y="6638"/>
                  <a:pt x="0" y="9087"/>
                  <a:pt x="0" y="10800"/>
                </a:cubicBezTo>
                <a:cubicBezTo>
                  <a:pt x="0" y="12513"/>
                  <a:pt x="28" y="14962"/>
                  <a:pt x="127" y="15952"/>
                </a:cubicBezTo>
                <a:cubicBezTo>
                  <a:pt x="314" y="18305"/>
                  <a:pt x="717" y="20159"/>
                  <a:pt x="1229" y="21016"/>
                </a:cubicBezTo>
                <a:cubicBezTo>
                  <a:pt x="1565" y="21600"/>
                  <a:pt x="2068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66</a:t>
            </a:fld>
            <a:endParaRPr/>
          </a:p>
        </p:txBody>
      </p:sp>
      <p:pic>
        <p:nvPicPr>
          <p:cNvPr id="13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327" name="Rounded Rectangle"/>
          <p:cNvSpPr/>
          <p:nvPr/>
        </p:nvSpPr>
        <p:spPr>
          <a:xfrm>
            <a:off x="16337505" y="8964133"/>
            <a:ext cx="4042440" cy="106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44" y="21600"/>
                  <a:pt x="20055" y="21600"/>
                  <a:pt x="20395" y="21065"/>
                </a:cubicBezTo>
                <a:cubicBezTo>
                  <a:pt x="20890" y="20379"/>
                  <a:pt x="21279" y="18894"/>
                  <a:pt x="21460" y="17009"/>
                </a:cubicBezTo>
                <a:cubicBezTo>
                  <a:pt x="21595" y="15800"/>
                  <a:pt x="21600" y="13740"/>
                  <a:pt x="21600" y="10800"/>
                </a:cubicBezTo>
                <a:cubicBezTo>
                  <a:pt x="21600" y="7860"/>
                  <a:pt x="21595" y="5800"/>
                  <a:pt x="21460" y="4591"/>
                </a:cubicBezTo>
                <a:cubicBezTo>
                  <a:pt x="21279" y="2706"/>
                  <a:pt x="20890" y="1221"/>
                  <a:pt x="20395" y="535"/>
                </a:cubicBezTo>
                <a:cubicBezTo>
                  <a:pt x="20055" y="0"/>
                  <a:pt x="19544" y="0"/>
                  <a:pt x="18692" y="0"/>
                </a:cubicBezTo>
                <a:lnTo>
                  <a:pt x="2908" y="0"/>
                </a:lnTo>
                <a:cubicBezTo>
                  <a:pt x="2056" y="0"/>
                  <a:pt x="1545" y="0"/>
                  <a:pt x="1205" y="535"/>
                </a:cubicBezTo>
                <a:cubicBezTo>
                  <a:pt x="710" y="1221"/>
                  <a:pt x="321" y="2706"/>
                  <a:pt x="140" y="4591"/>
                </a:cubicBezTo>
                <a:cubicBezTo>
                  <a:pt x="5" y="5800"/>
                  <a:pt x="0" y="7860"/>
                  <a:pt x="0" y="10800"/>
                </a:cubicBezTo>
                <a:cubicBezTo>
                  <a:pt x="0" y="13740"/>
                  <a:pt x="5" y="15800"/>
                  <a:pt x="140" y="17009"/>
                </a:cubicBezTo>
                <a:cubicBezTo>
                  <a:pt x="321" y="18894"/>
                  <a:pt x="710" y="20379"/>
                  <a:pt x="1205" y="21065"/>
                </a:cubicBezTo>
                <a:cubicBezTo>
                  <a:pt x="1545" y="21600"/>
                  <a:pt x="2056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8" name="Rounded Rectangle"/>
          <p:cNvSpPr/>
          <p:nvPr/>
        </p:nvSpPr>
        <p:spPr>
          <a:xfrm>
            <a:off x="13204955" y="10297132"/>
            <a:ext cx="4042440" cy="106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44" y="21600"/>
                  <a:pt x="20055" y="21600"/>
                  <a:pt x="20395" y="21065"/>
                </a:cubicBezTo>
                <a:cubicBezTo>
                  <a:pt x="20890" y="20379"/>
                  <a:pt x="21279" y="18894"/>
                  <a:pt x="21460" y="17009"/>
                </a:cubicBezTo>
                <a:cubicBezTo>
                  <a:pt x="21595" y="15800"/>
                  <a:pt x="21600" y="13740"/>
                  <a:pt x="21600" y="10800"/>
                </a:cubicBezTo>
                <a:cubicBezTo>
                  <a:pt x="21600" y="7860"/>
                  <a:pt x="21595" y="5800"/>
                  <a:pt x="21460" y="4591"/>
                </a:cubicBezTo>
                <a:cubicBezTo>
                  <a:pt x="21279" y="2706"/>
                  <a:pt x="20890" y="1221"/>
                  <a:pt x="20395" y="535"/>
                </a:cubicBezTo>
                <a:cubicBezTo>
                  <a:pt x="20055" y="0"/>
                  <a:pt x="19544" y="0"/>
                  <a:pt x="18692" y="0"/>
                </a:cubicBezTo>
                <a:lnTo>
                  <a:pt x="2908" y="0"/>
                </a:lnTo>
                <a:cubicBezTo>
                  <a:pt x="2056" y="0"/>
                  <a:pt x="1545" y="0"/>
                  <a:pt x="1205" y="535"/>
                </a:cubicBezTo>
                <a:cubicBezTo>
                  <a:pt x="710" y="1221"/>
                  <a:pt x="321" y="2706"/>
                  <a:pt x="140" y="4591"/>
                </a:cubicBezTo>
                <a:cubicBezTo>
                  <a:pt x="5" y="5800"/>
                  <a:pt x="0" y="7860"/>
                  <a:pt x="0" y="10800"/>
                </a:cubicBezTo>
                <a:cubicBezTo>
                  <a:pt x="0" y="13740"/>
                  <a:pt x="5" y="15800"/>
                  <a:pt x="140" y="17009"/>
                </a:cubicBezTo>
                <a:cubicBezTo>
                  <a:pt x="321" y="18894"/>
                  <a:pt x="710" y="20379"/>
                  <a:pt x="1205" y="21065"/>
                </a:cubicBezTo>
                <a:cubicBezTo>
                  <a:pt x="1545" y="21600"/>
                  <a:pt x="2056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dRR Workfl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dRR Workflow</a:t>
            </a:r>
          </a:p>
        </p:txBody>
      </p:sp>
      <p:sp>
        <p:nvSpPr>
          <p:cNvPr id="13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67</a:t>
            </a:fld>
            <a:endParaRPr/>
          </a:p>
        </p:txBody>
      </p:sp>
      <p:pic>
        <p:nvPicPr>
          <p:cNvPr id="133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078" t="4249" r="4425" b="11327"/>
          <a:stretch>
            <a:fillRect/>
          </a:stretch>
        </p:blipFill>
        <p:spPr>
          <a:xfrm>
            <a:off x="4174331" y="2295723"/>
            <a:ext cx="16035334" cy="912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335" name="Rounded Rectangle"/>
          <p:cNvSpPr/>
          <p:nvPr/>
        </p:nvSpPr>
        <p:spPr>
          <a:xfrm>
            <a:off x="8306180" y="3332209"/>
            <a:ext cx="4042441" cy="106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44" y="21600"/>
                  <a:pt x="20055" y="21600"/>
                  <a:pt x="20395" y="21065"/>
                </a:cubicBezTo>
                <a:cubicBezTo>
                  <a:pt x="20890" y="20379"/>
                  <a:pt x="21279" y="18894"/>
                  <a:pt x="21460" y="17009"/>
                </a:cubicBezTo>
                <a:cubicBezTo>
                  <a:pt x="21595" y="15800"/>
                  <a:pt x="21600" y="13740"/>
                  <a:pt x="21600" y="10800"/>
                </a:cubicBezTo>
                <a:cubicBezTo>
                  <a:pt x="21600" y="7860"/>
                  <a:pt x="21595" y="5800"/>
                  <a:pt x="21460" y="4591"/>
                </a:cubicBezTo>
                <a:cubicBezTo>
                  <a:pt x="21279" y="2706"/>
                  <a:pt x="20890" y="1221"/>
                  <a:pt x="20395" y="535"/>
                </a:cubicBezTo>
                <a:cubicBezTo>
                  <a:pt x="20055" y="0"/>
                  <a:pt x="19544" y="0"/>
                  <a:pt x="18692" y="0"/>
                </a:cubicBezTo>
                <a:lnTo>
                  <a:pt x="2908" y="0"/>
                </a:lnTo>
                <a:cubicBezTo>
                  <a:pt x="2056" y="0"/>
                  <a:pt x="1545" y="0"/>
                  <a:pt x="1205" y="535"/>
                </a:cubicBezTo>
                <a:cubicBezTo>
                  <a:pt x="710" y="1221"/>
                  <a:pt x="321" y="2706"/>
                  <a:pt x="140" y="4591"/>
                </a:cubicBezTo>
                <a:cubicBezTo>
                  <a:pt x="5" y="5800"/>
                  <a:pt x="0" y="7860"/>
                  <a:pt x="0" y="10800"/>
                </a:cubicBezTo>
                <a:cubicBezTo>
                  <a:pt x="0" y="13740"/>
                  <a:pt x="5" y="15800"/>
                  <a:pt x="140" y="17009"/>
                </a:cubicBezTo>
                <a:cubicBezTo>
                  <a:pt x="321" y="18894"/>
                  <a:pt x="710" y="20379"/>
                  <a:pt x="1205" y="21065"/>
                </a:cubicBezTo>
                <a:cubicBezTo>
                  <a:pt x="1545" y="21600"/>
                  <a:pt x="2056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6" name="Rounded Rectangle"/>
          <p:cNvSpPr/>
          <p:nvPr/>
        </p:nvSpPr>
        <p:spPr>
          <a:xfrm>
            <a:off x="4040581" y="5198408"/>
            <a:ext cx="1751347" cy="106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12" y="21600"/>
                </a:moveTo>
                <a:lnTo>
                  <a:pt x="14888" y="21600"/>
                </a:lnTo>
                <a:cubicBezTo>
                  <a:pt x="16854" y="21600"/>
                  <a:pt x="18033" y="21600"/>
                  <a:pt x="18819" y="21065"/>
                </a:cubicBezTo>
                <a:cubicBezTo>
                  <a:pt x="19961" y="20379"/>
                  <a:pt x="20860" y="18894"/>
                  <a:pt x="21276" y="17009"/>
                </a:cubicBezTo>
                <a:cubicBezTo>
                  <a:pt x="21589" y="15800"/>
                  <a:pt x="21600" y="13740"/>
                  <a:pt x="21600" y="10800"/>
                </a:cubicBezTo>
                <a:cubicBezTo>
                  <a:pt x="21600" y="7860"/>
                  <a:pt x="21589" y="5800"/>
                  <a:pt x="21276" y="4591"/>
                </a:cubicBezTo>
                <a:cubicBezTo>
                  <a:pt x="20860" y="2706"/>
                  <a:pt x="19961" y="1221"/>
                  <a:pt x="18819" y="535"/>
                </a:cubicBezTo>
                <a:cubicBezTo>
                  <a:pt x="18033" y="0"/>
                  <a:pt x="16854" y="0"/>
                  <a:pt x="14888" y="0"/>
                </a:cubicBezTo>
                <a:lnTo>
                  <a:pt x="6712" y="0"/>
                </a:lnTo>
                <a:cubicBezTo>
                  <a:pt x="4746" y="0"/>
                  <a:pt x="3567" y="0"/>
                  <a:pt x="2781" y="535"/>
                </a:cubicBezTo>
                <a:cubicBezTo>
                  <a:pt x="1639" y="1221"/>
                  <a:pt x="740" y="2706"/>
                  <a:pt x="324" y="4591"/>
                </a:cubicBezTo>
                <a:cubicBezTo>
                  <a:pt x="11" y="5800"/>
                  <a:pt x="0" y="7860"/>
                  <a:pt x="0" y="10800"/>
                </a:cubicBezTo>
                <a:cubicBezTo>
                  <a:pt x="0" y="13740"/>
                  <a:pt x="11" y="15800"/>
                  <a:pt x="324" y="17009"/>
                </a:cubicBezTo>
                <a:cubicBezTo>
                  <a:pt x="740" y="18894"/>
                  <a:pt x="1639" y="20379"/>
                  <a:pt x="2781" y="21065"/>
                </a:cubicBezTo>
                <a:cubicBezTo>
                  <a:pt x="3567" y="21600"/>
                  <a:pt x="4746" y="21600"/>
                  <a:pt x="6712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7" name="Rounded Rectangle"/>
          <p:cNvSpPr/>
          <p:nvPr/>
        </p:nvSpPr>
        <p:spPr>
          <a:xfrm>
            <a:off x="5633880" y="6125208"/>
            <a:ext cx="4042441" cy="106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8" y="21600"/>
                </a:moveTo>
                <a:lnTo>
                  <a:pt x="18692" y="21600"/>
                </a:lnTo>
                <a:cubicBezTo>
                  <a:pt x="19544" y="21600"/>
                  <a:pt x="20055" y="21600"/>
                  <a:pt x="20395" y="21065"/>
                </a:cubicBezTo>
                <a:cubicBezTo>
                  <a:pt x="20890" y="20379"/>
                  <a:pt x="21279" y="18894"/>
                  <a:pt x="21460" y="17009"/>
                </a:cubicBezTo>
                <a:cubicBezTo>
                  <a:pt x="21595" y="15800"/>
                  <a:pt x="21600" y="13740"/>
                  <a:pt x="21600" y="10800"/>
                </a:cubicBezTo>
                <a:cubicBezTo>
                  <a:pt x="21600" y="7860"/>
                  <a:pt x="21595" y="5800"/>
                  <a:pt x="21460" y="4591"/>
                </a:cubicBezTo>
                <a:cubicBezTo>
                  <a:pt x="21279" y="2706"/>
                  <a:pt x="20890" y="1221"/>
                  <a:pt x="20395" y="535"/>
                </a:cubicBezTo>
                <a:cubicBezTo>
                  <a:pt x="20055" y="0"/>
                  <a:pt x="19544" y="0"/>
                  <a:pt x="18692" y="0"/>
                </a:cubicBezTo>
                <a:lnTo>
                  <a:pt x="2908" y="0"/>
                </a:lnTo>
                <a:cubicBezTo>
                  <a:pt x="2056" y="0"/>
                  <a:pt x="1545" y="0"/>
                  <a:pt x="1205" y="535"/>
                </a:cubicBezTo>
                <a:cubicBezTo>
                  <a:pt x="710" y="1221"/>
                  <a:pt x="321" y="2706"/>
                  <a:pt x="140" y="4591"/>
                </a:cubicBezTo>
                <a:cubicBezTo>
                  <a:pt x="5" y="5800"/>
                  <a:pt x="0" y="7860"/>
                  <a:pt x="0" y="10800"/>
                </a:cubicBezTo>
                <a:cubicBezTo>
                  <a:pt x="0" y="13740"/>
                  <a:pt x="5" y="15800"/>
                  <a:pt x="140" y="17009"/>
                </a:cubicBezTo>
                <a:cubicBezTo>
                  <a:pt x="321" y="18894"/>
                  <a:pt x="710" y="20379"/>
                  <a:pt x="1205" y="21065"/>
                </a:cubicBezTo>
                <a:cubicBezTo>
                  <a:pt x="1545" y="21600"/>
                  <a:pt x="2056" y="21600"/>
                  <a:pt x="2908" y="21600"/>
                </a:cubicBezTo>
                <a:close/>
              </a:path>
            </a:pathLst>
          </a:custGeom>
          <a:solidFill>
            <a:srgbClr val="FF2600">
              <a:alpha val="1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1342" name="Global Testb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Testbed</a:t>
            </a:r>
          </a:p>
          <a:p>
            <a:pPr lvl="1"/>
            <a:r>
              <a:t>100 server nodes across 15 countries</a:t>
            </a:r>
          </a:p>
          <a:p>
            <a:pPr lvl="1"/>
            <a:r>
              <a:t>50 nodes for CS federation and 50 nodes for Monitors</a:t>
            </a:r>
          </a:p>
          <a:p>
            <a:endParaRPr/>
          </a:p>
          <a:p>
            <a:r>
              <a:t>Goal: evaluate the overhead of dRR</a:t>
            </a:r>
          </a:p>
        </p:txBody>
      </p:sp>
      <p:sp>
        <p:nvSpPr>
          <p:cNvPr id="13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68</a:t>
            </a:fld>
            <a:endParaRPr/>
          </a:p>
        </p:txBody>
      </p:sp>
      <p:grpSp>
        <p:nvGrpSpPr>
          <p:cNvPr id="1346" name="Group"/>
          <p:cNvGrpSpPr/>
          <p:nvPr/>
        </p:nvGrpSpPr>
        <p:grpSpPr>
          <a:xfrm>
            <a:off x="3278981" y="8009687"/>
            <a:ext cx="17825990" cy="5355321"/>
            <a:chOff x="0" y="0"/>
            <a:chExt cx="17825989" cy="5355320"/>
          </a:xfrm>
        </p:grpSpPr>
        <p:pic>
          <p:nvPicPr>
            <p:cNvPr id="134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058" t="5073" r="3981" b="27903"/>
            <a:stretch>
              <a:fillRect/>
            </a:stretch>
          </p:blipFill>
          <p:spPr>
            <a:xfrm>
              <a:off x="0" y="0"/>
              <a:ext cx="17825990" cy="5355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5" name="Rectangle"/>
            <p:cNvSpPr/>
            <p:nvPr/>
          </p:nvSpPr>
          <p:spPr>
            <a:xfrm>
              <a:off x="6045244" y="2234354"/>
              <a:ext cx="7607868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Evaluating CS Fed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CS Federation</a:t>
            </a:r>
          </a:p>
        </p:txBody>
      </p:sp>
      <p:sp>
        <p:nvSpPr>
          <p:cNvPr id="1351" name="Metrics…"/>
          <p:cNvSpPr txBox="1">
            <a:spLocks noGrp="1"/>
          </p:cNvSpPr>
          <p:nvPr>
            <p:ph type="body" idx="1"/>
          </p:nvPr>
        </p:nvSpPr>
        <p:spPr>
          <a:xfrm>
            <a:off x="1206500" y="3101525"/>
            <a:ext cx="21024314" cy="982768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Metrics</a:t>
            </a:r>
          </a:p>
          <a:p>
            <a:pPr marL="1341120" lvl="1" indent="-731520">
              <a:defRPr sz="4800"/>
            </a:pPr>
            <a:r>
              <a:t>throughput of the CS federation</a:t>
            </a:r>
          </a:p>
          <a:p>
            <a:pPr marL="1341120" lvl="1" indent="-731520">
              <a:defRPr sz="4800"/>
            </a:pPr>
            <a:r>
              <a:t>the latency from a submission of a certificate policy to the confirmation</a:t>
            </a:r>
          </a:p>
          <a:p>
            <a:pPr>
              <a:defRPr b="1"/>
            </a:pPr>
            <a:r>
              <a:t>Baseline: </a:t>
            </a:r>
          </a:p>
          <a:p>
            <a:pPr marL="1341120" lvl="1" indent="-731520">
              <a:defRPr sz="4800"/>
            </a:pPr>
            <a:r>
              <a:t>the frequency of the issuance and the revocation in the current RPKI system </a:t>
            </a:r>
          </a:p>
          <a:p>
            <a:pPr lvl="1"/>
            <a:r>
              <a:t>the </a:t>
            </a:r>
            <a:r>
              <a:rPr b="1"/>
              <a:t>peak</a:t>
            </a:r>
            <a:r>
              <a:t> reaches </a:t>
            </a:r>
            <a:r>
              <a:rPr b="1"/>
              <a:t>60k/day </a:t>
            </a:r>
            <a:br>
              <a:rPr b="1"/>
            </a:br>
            <a:r>
              <a:rPr b="1"/>
              <a:t>(issued 30K + revoked 30K)</a:t>
            </a:r>
          </a:p>
        </p:txBody>
      </p:sp>
      <p:sp>
        <p:nvSpPr>
          <p:cNvPr id="13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69</a:t>
            </a:fld>
            <a:endParaRPr/>
          </a:p>
        </p:txBody>
      </p:sp>
      <p:pic>
        <p:nvPicPr>
          <p:cNvPr id="13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4217" y="8790906"/>
            <a:ext cx="10385215" cy="456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354" name="Rounded Rectangle"/>
          <p:cNvSpPr/>
          <p:nvPr/>
        </p:nvSpPr>
        <p:spPr>
          <a:xfrm>
            <a:off x="17972042" y="8809976"/>
            <a:ext cx="487173" cy="2725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2060" y="21600"/>
                  <a:pt x="13310" y="21561"/>
                  <a:pt x="14494" y="21484"/>
                </a:cubicBezTo>
                <a:cubicBezTo>
                  <a:pt x="17494" y="21288"/>
                  <a:pt x="19857" y="20866"/>
                  <a:pt x="20949" y="20330"/>
                </a:cubicBezTo>
                <a:cubicBezTo>
                  <a:pt x="21600" y="19994"/>
                  <a:pt x="21600" y="19489"/>
                  <a:pt x="21600" y="18649"/>
                </a:cubicBezTo>
                <a:lnTo>
                  <a:pt x="21600" y="2951"/>
                </a:lnTo>
                <a:cubicBezTo>
                  <a:pt x="21600" y="2111"/>
                  <a:pt x="21600" y="1606"/>
                  <a:pt x="20949" y="1270"/>
                </a:cubicBezTo>
                <a:cubicBezTo>
                  <a:pt x="19857" y="734"/>
                  <a:pt x="17494" y="312"/>
                  <a:pt x="14494" y="116"/>
                </a:cubicBezTo>
                <a:cubicBezTo>
                  <a:pt x="13310" y="39"/>
                  <a:pt x="12060" y="0"/>
                  <a:pt x="10800" y="0"/>
                </a:cubicBezTo>
                <a:cubicBezTo>
                  <a:pt x="9540" y="0"/>
                  <a:pt x="8290" y="39"/>
                  <a:pt x="7106" y="116"/>
                </a:cubicBezTo>
                <a:cubicBezTo>
                  <a:pt x="4106" y="312"/>
                  <a:pt x="1743" y="734"/>
                  <a:pt x="651" y="1270"/>
                </a:cubicBezTo>
                <a:cubicBezTo>
                  <a:pt x="0" y="1606"/>
                  <a:pt x="0" y="2111"/>
                  <a:pt x="0" y="2951"/>
                </a:cubicBezTo>
                <a:lnTo>
                  <a:pt x="0" y="18649"/>
                </a:lnTo>
                <a:cubicBezTo>
                  <a:pt x="0" y="19489"/>
                  <a:pt x="0" y="19994"/>
                  <a:pt x="651" y="20330"/>
                </a:cubicBezTo>
                <a:cubicBezTo>
                  <a:pt x="1743" y="20866"/>
                  <a:pt x="4106" y="21288"/>
                  <a:pt x="7106" y="21484"/>
                </a:cubicBezTo>
                <a:cubicBezTo>
                  <a:pt x="8290" y="21561"/>
                  <a:pt x="9540" y="21600"/>
                  <a:pt x="10800" y="21600"/>
                </a:cubicBezTo>
                <a:close/>
              </a:path>
            </a:pathLst>
          </a:custGeom>
          <a:ln w="762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5" name="peak"/>
          <p:cNvSpPr txBox="1"/>
          <p:nvPr/>
        </p:nvSpPr>
        <p:spPr>
          <a:xfrm>
            <a:off x="18458859" y="8259734"/>
            <a:ext cx="1113740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r>
              <a:t>peak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ounded Rectangle"/>
          <p:cNvSpPr/>
          <p:nvPr/>
        </p:nvSpPr>
        <p:spPr>
          <a:xfrm>
            <a:off x="3199182" y="2698162"/>
            <a:ext cx="17985636" cy="2151730"/>
          </a:xfrm>
          <a:prstGeom prst="roundRect">
            <a:avLst>
              <a:gd name="adj" fmla="val 8853"/>
            </a:avLst>
          </a:prstGeom>
          <a:solidFill>
            <a:srgbClr val="0119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0" name="Rounded Rectangle"/>
          <p:cNvSpPr/>
          <p:nvPr/>
        </p:nvSpPr>
        <p:spPr>
          <a:xfrm>
            <a:off x="3199182" y="5093773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1" name="Rounded Rectangle"/>
          <p:cNvSpPr/>
          <p:nvPr/>
        </p:nvSpPr>
        <p:spPr>
          <a:xfrm>
            <a:off x="3199182" y="6946714"/>
            <a:ext cx="17985636" cy="1091602"/>
          </a:xfrm>
          <a:prstGeom prst="roundRect">
            <a:avLst>
              <a:gd name="adj" fmla="val 17451"/>
            </a:avLst>
          </a:prstGeom>
          <a:solidFill>
            <a:srgbClr val="0119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2" name="Rounded Rectangle"/>
          <p:cNvSpPr/>
          <p:nvPr/>
        </p:nvSpPr>
        <p:spPr>
          <a:xfrm>
            <a:off x="3199182" y="8782151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3" name="The hierarchy of RP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hierarchy of RPKI</a:t>
            </a:r>
          </a:p>
        </p:txBody>
      </p:sp>
      <p:sp>
        <p:nvSpPr>
          <p:cNvPr id="464" name="RPKI is structured hierarchically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0777477"/>
            <a:ext cx="21971000" cy="2151730"/>
          </a:xfrm>
          <a:prstGeom prst="rect">
            <a:avLst/>
          </a:prstGeom>
        </p:spPr>
        <p:txBody>
          <a:bodyPr/>
          <a:lstStyle/>
          <a:p>
            <a:r>
              <a:t>RPKI is structured hierarchically</a:t>
            </a:r>
          </a:p>
          <a:p>
            <a:pPr lvl="1"/>
            <a:r>
              <a:t>five RIRs are root CAs and NIRs/LIRs/ISPs are sub-CAs</a:t>
            </a:r>
          </a:p>
        </p:txBody>
      </p:sp>
      <p:sp>
        <p:nvSpPr>
          <p:cNvPr id="4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66" name="ROAs"/>
          <p:cNvSpPr txBox="1"/>
          <p:nvPr/>
        </p:nvSpPr>
        <p:spPr>
          <a:xfrm>
            <a:off x="16876680" y="1544008"/>
            <a:ext cx="94396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ROAs</a:t>
            </a:r>
          </a:p>
        </p:txBody>
      </p:sp>
      <p:sp>
        <p:nvSpPr>
          <p:cNvPr id="467" name="Resource…"/>
          <p:cNvSpPr txBox="1"/>
          <p:nvPr/>
        </p:nvSpPr>
        <p:spPr>
          <a:xfrm>
            <a:off x="19153616" y="1359858"/>
            <a:ext cx="180167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Resource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Certificates</a:t>
            </a:r>
          </a:p>
        </p:txBody>
      </p:sp>
      <p:sp>
        <p:nvSpPr>
          <p:cNvPr id="468" name="Oval"/>
          <p:cNvSpPr/>
          <p:nvPr/>
        </p:nvSpPr>
        <p:spPr>
          <a:xfrm>
            <a:off x="15624973" y="1447583"/>
            <a:ext cx="1170444" cy="653910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9" name="Rounded Rectangle"/>
          <p:cNvSpPr/>
          <p:nvPr/>
        </p:nvSpPr>
        <p:spPr>
          <a:xfrm>
            <a:off x="17901910" y="1486389"/>
            <a:ext cx="1170444" cy="653910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Oval"/>
          <p:cNvSpPr/>
          <p:nvPr/>
        </p:nvSpPr>
        <p:spPr>
          <a:xfrm>
            <a:off x="4681784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1" name="AFRINIC"/>
          <p:cNvSpPr/>
          <p:nvPr/>
        </p:nvSpPr>
        <p:spPr>
          <a:xfrm>
            <a:off x="5701305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AFRINIC</a:t>
            </a:r>
          </a:p>
        </p:txBody>
      </p:sp>
      <p:sp>
        <p:nvSpPr>
          <p:cNvPr id="472" name="Oval"/>
          <p:cNvSpPr/>
          <p:nvPr/>
        </p:nvSpPr>
        <p:spPr>
          <a:xfrm>
            <a:off x="6583959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3" name="Oval"/>
          <p:cNvSpPr/>
          <p:nvPr/>
        </p:nvSpPr>
        <p:spPr>
          <a:xfrm>
            <a:off x="9325823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Oval"/>
          <p:cNvSpPr/>
          <p:nvPr/>
        </p:nvSpPr>
        <p:spPr>
          <a:xfrm>
            <a:off x="10708826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5" name="Oval"/>
          <p:cNvSpPr/>
          <p:nvPr/>
        </p:nvSpPr>
        <p:spPr>
          <a:xfrm>
            <a:off x="13399968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6" name="Oval"/>
          <p:cNvSpPr/>
          <p:nvPr/>
        </p:nvSpPr>
        <p:spPr>
          <a:xfrm>
            <a:off x="7988602" y="9832448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7" name="Oval"/>
          <p:cNvSpPr/>
          <p:nvPr/>
        </p:nvSpPr>
        <p:spPr>
          <a:xfrm>
            <a:off x="12067835" y="9857655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8" name="LACNIC"/>
          <p:cNvSpPr/>
          <p:nvPr/>
        </p:nvSpPr>
        <p:spPr>
          <a:xfrm>
            <a:off x="771032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LACNIC</a:t>
            </a:r>
          </a:p>
        </p:txBody>
      </p:sp>
      <p:sp>
        <p:nvSpPr>
          <p:cNvPr id="479" name="APNIC"/>
          <p:cNvSpPr/>
          <p:nvPr/>
        </p:nvSpPr>
        <p:spPr>
          <a:xfrm>
            <a:off x="9719339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APNIC</a:t>
            </a:r>
          </a:p>
        </p:txBody>
      </p:sp>
      <p:sp>
        <p:nvSpPr>
          <p:cNvPr id="480" name="ARIN"/>
          <p:cNvSpPr/>
          <p:nvPr/>
        </p:nvSpPr>
        <p:spPr>
          <a:xfrm>
            <a:off x="11728356" y="3277838"/>
            <a:ext cx="1776273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ARIN</a:t>
            </a:r>
          </a:p>
        </p:txBody>
      </p:sp>
      <p:sp>
        <p:nvSpPr>
          <p:cNvPr id="481" name="RPIE NCC"/>
          <p:cNvSpPr/>
          <p:nvPr/>
        </p:nvSpPr>
        <p:spPr>
          <a:xfrm>
            <a:off x="1373737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RPIE NCC</a:t>
            </a:r>
          </a:p>
        </p:txBody>
      </p:sp>
      <p:sp>
        <p:nvSpPr>
          <p:cNvPr id="482" name="NIR"/>
          <p:cNvSpPr/>
          <p:nvPr/>
        </p:nvSpPr>
        <p:spPr>
          <a:xfrm>
            <a:off x="7875793" y="5231558"/>
            <a:ext cx="1445331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NIR</a:t>
            </a:r>
          </a:p>
        </p:txBody>
      </p:sp>
      <p:sp>
        <p:nvSpPr>
          <p:cNvPr id="483" name="Rounded Rectangle"/>
          <p:cNvSpPr/>
          <p:nvPr/>
        </p:nvSpPr>
        <p:spPr>
          <a:xfrm>
            <a:off x="4809089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4" name="Rounded Rectangle"/>
          <p:cNvSpPr/>
          <p:nvPr/>
        </p:nvSpPr>
        <p:spPr>
          <a:xfrm>
            <a:off x="6698564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5" name="Rounded Rectangle"/>
          <p:cNvSpPr/>
          <p:nvPr/>
        </p:nvSpPr>
        <p:spPr>
          <a:xfrm>
            <a:off x="8069496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6" name="Rounded Rectangle"/>
          <p:cNvSpPr/>
          <p:nvPr/>
        </p:nvSpPr>
        <p:spPr>
          <a:xfrm>
            <a:off x="944042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7" name="Rounded Rectangle"/>
          <p:cNvSpPr/>
          <p:nvPr/>
        </p:nvSpPr>
        <p:spPr>
          <a:xfrm>
            <a:off x="10791342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Rounded Rectangle"/>
          <p:cNvSpPr/>
          <p:nvPr/>
        </p:nvSpPr>
        <p:spPr>
          <a:xfrm>
            <a:off x="1214225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9" name="Rounded Rectangle"/>
          <p:cNvSpPr/>
          <p:nvPr/>
        </p:nvSpPr>
        <p:spPr>
          <a:xfrm>
            <a:off x="13493171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0" name="Rounded Rectangle"/>
          <p:cNvSpPr/>
          <p:nvPr/>
        </p:nvSpPr>
        <p:spPr>
          <a:xfrm>
            <a:off x="12182440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Rounded Rectangle"/>
          <p:cNvSpPr/>
          <p:nvPr/>
        </p:nvSpPr>
        <p:spPr>
          <a:xfrm>
            <a:off x="8056058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Regional Internet Registries (RIRs)"/>
          <p:cNvSpPr txBox="1"/>
          <p:nvPr/>
        </p:nvSpPr>
        <p:spPr>
          <a:xfrm>
            <a:off x="15733689" y="3543497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Regional Internet Registries (RIRs)</a:t>
            </a:r>
          </a:p>
        </p:txBody>
      </p:sp>
      <p:sp>
        <p:nvSpPr>
          <p:cNvPr id="493" name="National Internet Registries (NIRs)"/>
          <p:cNvSpPr txBox="1"/>
          <p:nvPr/>
        </p:nvSpPr>
        <p:spPr>
          <a:xfrm>
            <a:off x="15688794" y="5404771"/>
            <a:ext cx="512978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National Internet Registries (NIRs)</a:t>
            </a:r>
          </a:p>
        </p:txBody>
      </p:sp>
      <p:sp>
        <p:nvSpPr>
          <p:cNvPr id="494" name="Local Internet Registries (LIRs)"/>
          <p:cNvSpPr txBox="1"/>
          <p:nvPr/>
        </p:nvSpPr>
        <p:spPr>
          <a:xfrm>
            <a:off x="15733689" y="7275011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Local Internet Registries (LIRs)</a:t>
            </a:r>
          </a:p>
        </p:txBody>
      </p:sp>
      <p:sp>
        <p:nvSpPr>
          <p:cNvPr id="495" name="Internet Service Providers (ISPs)"/>
          <p:cNvSpPr txBox="1"/>
          <p:nvPr/>
        </p:nvSpPr>
        <p:spPr>
          <a:xfrm>
            <a:off x="15733689" y="9119200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Internet Service Providers (ISPs)</a:t>
            </a:r>
          </a:p>
        </p:txBody>
      </p:sp>
      <p:sp>
        <p:nvSpPr>
          <p:cNvPr id="496" name="Line"/>
          <p:cNvSpPr/>
          <p:nvPr/>
        </p:nvSpPr>
        <p:spPr>
          <a:xfrm flipH="1" flipV="1">
            <a:off x="8605264" y="4281788"/>
            <a:ext cx="424465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7" name="Line"/>
          <p:cNvSpPr/>
          <p:nvPr/>
        </p:nvSpPr>
        <p:spPr>
          <a:xfrm flipV="1">
            <a:off x="8302684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8" name="Line"/>
          <p:cNvSpPr/>
          <p:nvPr/>
        </p:nvSpPr>
        <p:spPr>
          <a:xfrm flipH="1" flipV="1">
            <a:off x="8608890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9" name="Line"/>
          <p:cNvSpPr/>
          <p:nvPr/>
        </p:nvSpPr>
        <p:spPr>
          <a:xfrm flipH="1" flipV="1">
            <a:off x="8605030" y="4272803"/>
            <a:ext cx="171894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0" name="Line"/>
          <p:cNvSpPr/>
          <p:nvPr/>
        </p:nvSpPr>
        <p:spPr>
          <a:xfrm flipV="1">
            <a:off x="8430965" y="4272803"/>
            <a:ext cx="171895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Line"/>
          <p:cNvSpPr/>
          <p:nvPr/>
        </p:nvSpPr>
        <p:spPr>
          <a:xfrm flipV="1">
            <a:off x="8606685" y="4267074"/>
            <a:ext cx="1" cy="48384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09" name="Group"/>
          <p:cNvGrpSpPr/>
          <p:nvPr/>
        </p:nvGrpSpPr>
        <p:grpSpPr>
          <a:xfrm>
            <a:off x="6152307" y="4267074"/>
            <a:ext cx="862538" cy="483843"/>
            <a:chOff x="0" y="0"/>
            <a:chExt cx="862537" cy="483841"/>
          </a:xfrm>
        </p:grpSpPr>
        <p:sp>
          <p:nvSpPr>
            <p:cNvPr id="502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3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4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5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6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7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8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17" name="Group"/>
          <p:cNvGrpSpPr/>
          <p:nvPr/>
        </p:nvGrpSpPr>
        <p:grpSpPr>
          <a:xfrm>
            <a:off x="10182073" y="4267074"/>
            <a:ext cx="862539" cy="483843"/>
            <a:chOff x="0" y="0"/>
            <a:chExt cx="862537" cy="483841"/>
          </a:xfrm>
        </p:grpSpPr>
        <p:sp>
          <p:nvSpPr>
            <p:cNvPr id="510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1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2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3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4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5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6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18" name="Line"/>
          <p:cNvSpPr/>
          <p:nvPr/>
        </p:nvSpPr>
        <p:spPr>
          <a:xfrm flipV="1">
            <a:off x="12239951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9" name="Line"/>
          <p:cNvSpPr/>
          <p:nvPr/>
        </p:nvSpPr>
        <p:spPr>
          <a:xfrm flipH="1" flipV="1">
            <a:off x="12678025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0" name="Line"/>
          <p:cNvSpPr/>
          <p:nvPr/>
        </p:nvSpPr>
        <p:spPr>
          <a:xfrm flipV="1">
            <a:off x="12375446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1" name="Line"/>
          <p:cNvSpPr/>
          <p:nvPr/>
        </p:nvSpPr>
        <p:spPr>
          <a:xfrm flipH="1" flipV="1">
            <a:off x="12681651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29" name="Group"/>
          <p:cNvGrpSpPr/>
          <p:nvPr/>
        </p:nvGrpSpPr>
        <p:grpSpPr>
          <a:xfrm>
            <a:off x="14297829" y="4267074"/>
            <a:ext cx="862538" cy="483843"/>
            <a:chOff x="0" y="0"/>
            <a:chExt cx="862537" cy="483841"/>
          </a:xfrm>
        </p:grpSpPr>
        <p:sp>
          <p:nvSpPr>
            <p:cNvPr id="522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3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4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5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6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7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8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30" name="Line"/>
          <p:cNvSpPr/>
          <p:nvPr/>
        </p:nvSpPr>
        <p:spPr>
          <a:xfrm flipV="1">
            <a:off x="5338682" y="4268378"/>
            <a:ext cx="3275385" cy="28317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1" name="Line"/>
          <p:cNvSpPr/>
          <p:nvPr/>
        </p:nvSpPr>
        <p:spPr>
          <a:xfrm flipV="1">
            <a:off x="8606735" y="4267433"/>
            <a:ext cx="1" cy="9507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2" name="Line"/>
          <p:cNvSpPr/>
          <p:nvPr/>
        </p:nvSpPr>
        <p:spPr>
          <a:xfrm flipH="1" flipV="1">
            <a:off x="8598459" y="6034601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3" name="Line"/>
          <p:cNvSpPr/>
          <p:nvPr/>
        </p:nvSpPr>
        <p:spPr>
          <a:xfrm flipV="1">
            <a:off x="7230684" y="6036510"/>
            <a:ext cx="1368111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4" name="Line"/>
          <p:cNvSpPr/>
          <p:nvPr/>
        </p:nvSpPr>
        <p:spPr>
          <a:xfrm flipH="1" flipV="1">
            <a:off x="8589860" y="6036510"/>
            <a:ext cx="1368112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5" name="Line"/>
          <p:cNvSpPr/>
          <p:nvPr/>
        </p:nvSpPr>
        <p:spPr>
          <a:xfrm flipV="1">
            <a:off x="5325352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6" name="Line"/>
          <p:cNvSpPr/>
          <p:nvPr/>
        </p:nvSpPr>
        <p:spPr>
          <a:xfrm flipV="1">
            <a:off x="7227527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7" name="Line"/>
          <p:cNvSpPr/>
          <p:nvPr/>
        </p:nvSpPr>
        <p:spPr>
          <a:xfrm flipV="1">
            <a:off x="9969390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8" name="Line"/>
          <p:cNvSpPr/>
          <p:nvPr/>
        </p:nvSpPr>
        <p:spPr>
          <a:xfrm flipV="1">
            <a:off x="1135239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9" name="Line"/>
          <p:cNvSpPr/>
          <p:nvPr/>
        </p:nvSpPr>
        <p:spPr>
          <a:xfrm flipV="1">
            <a:off x="1404353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0" name="Line"/>
          <p:cNvSpPr/>
          <p:nvPr/>
        </p:nvSpPr>
        <p:spPr>
          <a:xfrm flipV="1">
            <a:off x="12711403" y="9763118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1" name="Line"/>
          <p:cNvSpPr/>
          <p:nvPr/>
        </p:nvSpPr>
        <p:spPr>
          <a:xfrm flipV="1">
            <a:off x="8617223" y="9735046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2" name="Line"/>
          <p:cNvSpPr/>
          <p:nvPr/>
        </p:nvSpPr>
        <p:spPr>
          <a:xfrm flipH="1" flipV="1">
            <a:off x="8584283" y="7877462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3" name="Line"/>
          <p:cNvSpPr/>
          <p:nvPr/>
        </p:nvSpPr>
        <p:spPr>
          <a:xfrm flipH="1" flipV="1">
            <a:off x="12670482" y="7893412"/>
            <a:ext cx="1476" cy="1048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4" name="Line"/>
          <p:cNvSpPr/>
          <p:nvPr/>
        </p:nvSpPr>
        <p:spPr>
          <a:xfrm flipV="1">
            <a:off x="12670481" y="4251432"/>
            <a:ext cx="1" cy="28655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5" name="Line"/>
          <p:cNvSpPr/>
          <p:nvPr/>
        </p:nvSpPr>
        <p:spPr>
          <a:xfrm flipV="1">
            <a:off x="11313955" y="4261865"/>
            <a:ext cx="1357185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6" name="Line"/>
          <p:cNvSpPr/>
          <p:nvPr/>
        </p:nvSpPr>
        <p:spPr>
          <a:xfrm flipH="1" flipV="1">
            <a:off x="12669222" y="4261865"/>
            <a:ext cx="1372021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7" name="Rounded Rectangle"/>
          <p:cNvSpPr/>
          <p:nvPr/>
        </p:nvSpPr>
        <p:spPr>
          <a:xfrm>
            <a:off x="15227551" y="4942966"/>
            <a:ext cx="6052270" cy="5099098"/>
          </a:xfrm>
          <a:prstGeom prst="roundRect">
            <a:avLst>
              <a:gd name="adj" fmla="val 4974"/>
            </a:avLst>
          </a:pr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7911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227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1292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5828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036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Evaluating CS Fed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CS Federation</a:t>
            </a:r>
          </a:p>
        </p:txBody>
      </p:sp>
      <p:sp>
        <p:nvSpPr>
          <p:cNvPr id="1360" name="Resul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Results</a:t>
            </a:r>
          </a:p>
          <a:p>
            <a:pPr lvl="1"/>
            <a:r>
              <a:t>throughput ≈ </a:t>
            </a:r>
            <a:r>
              <a:rPr b="1"/>
              <a:t>310/s</a:t>
            </a:r>
            <a:r>
              <a:t> (i.e., 26.78 M/day) which is </a:t>
            </a:r>
            <a:r>
              <a:rPr b="1"/>
              <a:t>450 times faster than that of the baseline</a:t>
            </a:r>
          </a:p>
          <a:p>
            <a:pPr lvl="1">
              <a:defRPr b="1"/>
            </a:pPr>
            <a:r>
              <a:t>latency &lt; 2s</a:t>
            </a:r>
          </a:p>
        </p:txBody>
      </p:sp>
      <p:sp>
        <p:nvSpPr>
          <p:cNvPr id="13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70</a:t>
            </a:fld>
            <a:endParaRPr/>
          </a:p>
        </p:txBody>
      </p:sp>
      <p:pic>
        <p:nvPicPr>
          <p:cNvPr id="13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2285" y="5964193"/>
            <a:ext cx="13959430" cy="7499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Evaluating Moni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Monitors</a:t>
            </a:r>
          </a:p>
        </p:txBody>
      </p:sp>
      <p:sp>
        <p:nvSpPr>
          <p:cNvPr id="1367" name="Latency…"/>
          <p:cNvSpPr txBox="1">
            <a:spLocks noGrp="1"/>
          </p:cNvSpPr>
          <p:nvPr>
            <p:ph type="body" sz="half" idx="1"/>
          </p:nvPr>
        </p:nvSpPr>
        <p:spPr>
          <a:xfrm>
            <a:off x="1206500" y="3101525"/>
            <a:ext cx="12398905" cy="9827682"/>
          </a:xfrm>
          <a:prstGeom prst="rect">
            <a:avLst/>
          </a:prstGeom>
        </p:spPr>
        <p:txBody>
          <a:bodyPr/>
          <a:lstStyle/>
          <a:p>
            <a:pPr marL="530352" indent="-530352" defTabSz="2121354">
              <a:spcBef>
                <a:spcPts val="2600"/>
              </a:spcBef>
              <a:defRPr sz="4176" b="1"/>
            </a:pPr>
            <a:r>
              <a:t>Latency</a:t>
            </a:r>
          </a:p>
          <a:p>
            <a:pPr marL="1166774" lvl="1" indent="-636422" defTabSz="2121354">
              <a:spcBef>
                <a:spcPts val="2600"/>
              </a:spcBef>
              <a:defRPr sz="4176"/>
            </a:pPr>
            <a:r>
              <a:t>from sending a block by a CS to a Monitor completing the M-Tree update about the block</a:t>
            </a:r>
            <a:endParaRPr sz="1044"/>
          </a:p>
          <a:p>
            <a:pPr marL="530352" indent="-530352" defTabSz="2121354">
              <a:spcBef>
                <a:spcPts val="2600"/>
              </a:spcBef>
              <a:defRPr sz="4176" b="1"/>
            </a:pPr>
            <a:endParaRPr sz="1044"/>
          </a:p>
          <a:p>
            <a:pPr marL="530352" indent="-530352" defTabSz="2121354">
              <a:spcBef>
                <a:spcPts val="2600"/>
              </a:spcBef>
              <a:defRPr sz="4176" b="1"/>
            </a:pPr>
            <a:r>
              <a:t>Setup</a:t>
            </a:r>
          </a:p>
          <a:p>
            <a:pPr marL="1060704" lvl="1" indent="-530352" defTabSz="2121354">
              <a:spcBef>
                <a:spcPts val="2600"/>
              </a:spcBef>
              <a:defRPr sz="3480"/>
            </a:pPr>
            <a:r>
              <a:t>a CS server in Silicon Valley serves 50 Monitors distributed in 15 countries (regions)</a:t>
            </a:r>
          </a:p>
          <a:p>
            <a:pPr marL="1060704" lvl="1" indent="-530352" defTabSz="2121354">
              <a:spcBef>
                <a:spcPts val="2600"/>
              </a:spcBef>
              <a:defRPr sz="3480"/>
            </a:pPr>
            <a:r>
              <a:t>the CS continuously pushes 10,000 new blocks to 50 Monitors</a:t>
            </a:r>
          </a:p>
          <a:p>
            <a:pPr marL="530352" indent="-530352" defTabSz="2121354">
              <a:spcBef>
                <a:spcPts val="2600"/>
              </a:spcBef>
              <a:defRPr sz="4176"/>
            </a:pPr>
            <a:endParaRPr/>
          </a:p>
          <a:p>
            <a:pPr marL="530352" indent="-530352" defTabSz="2121354">
              <a:spcBef>
                <a:spcPts val="2600"/>
              </a:spcBef>
              <a:defRPr sz="4176"/>
            </a:pPr>
            <a:r>
              <a:rPr b="1"/>
              <a:t>Result</a:t>
            </a:r>
            <a:endParaRPr i="1"/>
          </a:p>
          <a:p>
            <a:pPr marL="1060704" lvl="1" indent="-530352" defTabSz="2121354">
              <a:spcBef>
                <a:spcPts val="2600"/>
              </a:spcBef>
              <a:defRPr sz="3480"/>
            </a:pPr>
            <a:r>
              <a:t>the Monitor can </a:t>
            </a:r>
            <a:r>
              <a:rPr b="1"/>
              <a:t>complete the update </a:t>
            </a:r>
            <a:r>
              <a:t>of its M-Tree for this block </a:t>
            </a:r>
            <a:r>
              <a:rPr b="1"/>
              <a:t>within 500ms</a:t>
            </a:r>
          </a:p>
        </p:txBody>
      </p:sp>
      <p:sp>
        <p:nvSpPr>
          <p:cNvPr id="1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71</a:t>
            </a:fld>
            <a:endParaRPr/>
          </a:p>
        </p:txBody>
      </p:sp>
      <p:pic>
        <p:nvPicPr>
          <p:cNvPr id="136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7253" r="5097" b="16154"/>
          <a:stretch>
            <a:fillRect/>
          </a:stretch>
        </p:blipFill>
        <p:spPr>
          <a:xfrm>
            <a:off x="13269134" y="5907748"/>
            <a:ext cx="10737173" cy="4937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Evaluating Moni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Monitors</a:t>
            </a:r>
          </a:p>
        </p:txBody>
      </p:sp>
      <p:sp>
        <p:nvSpPr>
          <p:cNvPr id="1374" name="The size of proof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/>
            </a:pPr>
            <a:r>
              <a:t>The size of proofs</a:t>
            </a:r>
          </a:p>
          <a:p>
            <a:pPr lvl="1"/>
            <a:r>
              <a:t>grows logarithmically with the number of total certificates</a:t>
            </a:r>
          </a:p>
          <a:p>
            <a:pPr lvl="1"/>
            <a:r>
              <a:t>at the current RPKI certificate scale, both presence and absence proof sizes are within 1 KB</a:t>
            </a:r>
          </a:p>
        </p:txBody>
      </p:sp>
      <p:sp>
        <p:nvSpPr>
          <p:cNvPr id="13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72</a:t>
            </a:fld>
            <a:endParaRPr/>
          </a:p>
        </p:txBody>
      </p:sp>
      <p:pic>
        <p:nvPicPr>
          <p:cNvPr id="137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195" r="50745" b="42593"/>
          <a:stretch>
            <a:fillRect/>
          </a:stretch>
        </p:blipFill>
        <p:spPr>
          <a:xfrm>
            <a:off x="6720284" y="6240639"/>
            <a:ext cx="10943341" cy="678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377" name="Rounded Rectangle"/>
          <p:cNvSpPr/>
          <p:nvPr/>
        </p:nvSpPr>
        <p:spPr>
          <a:xfrm>
            <a:off x="9628636" y="8155977"/>
            <a:ext cx="719964" cy="78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2060" y="21600"/>
                  <a:pt x="13310" y="21397"/>
                  <a:pt x="14494" y="20999"/>
                </a:cubicBezTo>
                <a:cubicBezTo>
                  <a:pt x="17494" y="19992"/>
                  <a:pt x="19857" y="17812"/>
                  <a:pt x="20949" y="15044"/>
                </a:cubicBezTo>
                <a:cubicBezTo>
                  <a:pt x="21415" y="13991"/>
                  <a:pt x="21600" y="12115"/>
                  <a:pt x="21600" y="10800"/>
                </a:cubicBezTo>
                <a:cubicBezTo>
                  <a:pt x="21600" y="9485"/>
                  <a:pt x="21415" y="7609"/>
                  <a:pt x="20949" y="6556"/>
                </a:cubicBezTo>
                <a:cubicBezTo>
                  <a:pt x="19857" y="3788"/>
                  <a:pt x="17494" y="1608"/>
                  <a:pt x="14494" y="601"/>
                </a:cubicBezTo>
                <a:cubicBezTo>
                  <a:pt x="13310" y="203"/>
                  <a:pt x="12060" y="0"/>
                  <a:pt x="10800" y="0"/>
                </a:cubicBezTo>
                <a:cubicBezTo>
                  <a:pt x="9540" y="0"/>
                  <a:pt x="8290" y="203"/>
                  <a:pt x="7106" y="601"/>
                </a:cubicBezTo>
                <a:cubicBezTo>
                  <a:pt x="4106" y="1608"/>
                  <a:pt x="1743" y="3788"/>
                  <a:pt x="651" y="6556"/>
                </a:cubicBezTo>
                <a:cubicBezTo>
                  <a:pt x="185" y="7609"/>
                  <a:pt x="0" y="9485"/>
                  <a:pt x="0" y="10800"/>
                </a:cubicBezTo>
                <a:cubicBezTo>
                  <a:pt x="0" y="12115"/>
                  <a:pt x="185" y="13991"/>
                  <a:pt x="651" y="15044"/>
                </a:cubicBezTo>
                <a:cubicBezTo>
                  <a:pt x="1743" y="17812"/>
                  <a:pt x="4106" y="19992"/>
                  <a:pt x="7106" y="20999"/>
                </a:cubicBezTo>
                <a:cubicBezTo>
                  <a:pt x="8290" y="21397"/>
                  <a:pt x="9540" y="21600"/>
                  <a:pt x="10800" y="21600"/>
                </a:cubicBezTo>
                <a:close/>
              </a:path>
            </a:pathLst>
          </a:cu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8" name="Rounded Rectangle"/>
          <p:cNvSpPr/>
          <p:nvPr/>
        </p:nvSpPr>
        <p:spPr>
          <a:xfrm>
            <a:off x="9628636" y="9897103"/>
            <a:ext cx="719964" cy="78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2060" y="21600"/>
                  <a:pt x="13310" y="21397"/>
                  <a:pt x="14494" y="20999"/>
                </a:cubicBezTo>
                <a:cubicBezTo>
                  <a:pt x="17494" y="19992"/>
                  <a:pt x="19857" y="17812"/>
                  <a:pt x="20949" y="15044"/>
                </a:cubicBezTo>
                <a:cubicBezTo>
                  <a:pt x="21415" y="13991"/>
                  <a:pt x="21600" y="12115"/>
                  <a:pt x="21600" y="10800"/>
                </a:cubicBezTo>
                <a:cubicBezTo>
                  <a:pt x="21600" y="9485"/>
                  <a:pt x="21415" y="7609"/>
                  <a:pt x="20949" y="6556"/>
                </a:cubicBezTo>
                <a:cubicBezTo>
                  <a:pt x="19857" y="3788"/>
                  <a:pt x="17494" y="1608"/>
                  <a:pt x="14494" y="601"/>
                </a:cubicBezTo>
                <a:cubicBezTo>
                  <a:pt x="13310" y="203"/>
                  <a:pt x="12060" y="0"/>
                  <a:pt x="10800" y="0"/>
                </a:cubicBezTo>
                <a:cubicBezTo>
                  <a:pt x="9540" y="0"/>
                  <a:pt x="8290" y="203"/>
                  <a:pt x="7106" y="601"/>
                </a:cubicBezTo>
                <a:cubicBezTo>
                  <a:pt x="4106" y="1608"/>
                  <a:pt x="1743" y="3788"/>
                  <a:pt x="651" y="6556"/>
                </a:cubicBezTo>
                <a:cubicBezTo>
                  <a:pt x="185" y="7609"/>
                  <a:pt x="0" y="9485"/>
                  <a:pt x="0" y="10800"/>
                </a:cubicBezTo>
                <a:cubicBezTo>
                  <a:pt x="0" y="12115"/>
                  <a:pt x="185" y="13991"/>
                  <a:pt x="651" y="15044"/>
                </a:cubicBezTo>
                <a:cubicBezTo>
                  <a:pt x="1743" y="17812"/>
                  <a:pt x="4106" y="19992"/>
                  <a:pt x="7106" y="20999"/>
                </a:cubicBezTo>
                <a:cubicBezTo>
                  <a:pt x="8290" y="21397"/>
                  <a:pt x="9540" y="21600"/>
                  <a:pt x="10800" y="21600"/>
                </a:cubicBezTo>
                <a:close/>
              </a:path>
            </a:pathLst>
          </a:cu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9" name="Line"/>
          <p:cNvSpPr/>
          <p:nvPr/>
        </p:nvSpPr>
        <p:spPr>
          <a:xfrm flipV="1">
            <a:off x="4546709" y="8645523"/>
            <a:ext cx="4954793" cy="1357053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0" name="Line"/>
          <p:cNvSpPr/>
          <p:nvPr/>
        </p:nvSpPr>
        <p:spPr>
          <a:xfrm>
            <a:off x="4559473" y="10086460"/>
            <a:ext cx="4924494" cy="336931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1" name="the current scale"/>
          <p:cNvSpPr txBox="1"/>
          <p:nvPr/>
        </p:nvSpPr>
        <p:spPr>
          <a:xfrm>
            <a:off x="919670" y="9709891"/>
            <a:ext cx="351861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r>
              <a:t>the current scale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386" name="Conduct the first data-driven RPKI-threat analys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Conduct the first data-driven RPKI-threat analysis</a:t>
            </a:r>
          </a:p>
          <a:p>
            <a:pPr lvl="1"/>
            <a:r>
              <a:t>uncover three key problems of the current RPKI repository</a:t>
            </a:r>
          </a:p>
          <a:p>
            <a:endParaRPr/>
          </a:p>
          <a:p>
            <a:r>
              <a:t>Propose dRR to tackle the problems of the RPKI repository</a:t>
            </a:r>
          </a:p>
          <a:p>
            <a:pPr lvl="1"/>
            <a:r>
              <a:t>design an RPKI-compatible architecture to enhance security, robustness, and scalability of the RPKI Repository</a:t>
            </a:r>
          </a:p>
          <a:p>
            <a:endParaRPr/>
          </a:p>
          <a:p>
            <a:r>
              <a:t>Implement a prototype of dRR and evaluate it on a global testbed with 100 nodes</a:t>
            </a:r>
          </a:p>
          <a:p>
            <a:pPr lvl="1"/>
            <a:r>
              <a:t>show that the new security features of dRR introduce minimal overhead </a:t>
            </a:r>
          </a:p>
        </p:txBody>
      </p:sp>
      <p:sp>
        <p:nvSpPr>
          <p:cNvPr id="1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73</a:t>
            </a:fld>
            <a:endParaRPr/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Q&amp;A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Q&amp;A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Back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Backup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RP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PKI Obj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Objects</a:t>
            </a:r>
          </a:p>
        </p:txBody>
      </p:sp>
      <p:sp>
        <p:nvSpPr>
          <p:cNvPr id="14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77</a:t>
            </a:fld>
            <a:endParaRPr/>
          </a:p>
        </p:txBody>
      </p:sp>
      <p:grpSp>
        <p:nvGrpSpPr>
          <p:cNvPr id="1416" name="Group"/>
          <p:cNvGrpSpPr/>
          <p:nvPr/>
        </p:nvGrpSpPr>
        <p:grpSpPr>
          <a:xfrm>
            <a:off x="4399590" y="3357453"/>
            <a:ext cx="15584820" cy="7001094"/>
            <a:chOff x="0" y="0"/>
            <a:chExt cx="15584819" cy="7001092"/>
          </a:xfrm>
        </p:grpSpPr>
        <p:sp>
          <p:nvSpPr>
            <p:cNvPr id="1401" name="CA certificate"/>
            <p:cNvSpPr/>
            <p:nvPr/>
          </p:nvSpPr>
          <p:spPr>
            <a:xfrm>
              <a:off x="316608" y="1626819"/>
              <a:ext cx="3454829" cy="1270001"/>
            </a:xfrm>
            <a:prstGeom prst="roundRect">
              <a:avLst>
                <a:gd name="adj" fmla="val 15000"/>
              </a:avLst>
            </a:prstGeom>
            <a:solidFill>
              <a:srgbClr val="FEF18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CA certificate</a:t>
              </a:r>
            </a:p>
          </p:txBody>
        </p:sp>
        <p:sp>
          <p:nvSpPr>
            <p:cNvPr id="1402" name="EE certificate"/>
            <p:cNvSpPr/>
            <p:nvPr/>
          </p:nvSpPr>
          <p:spPr>
            <a:xfrm>
              <a:off x="6064994" y="1626819"/>
              <a:ext cx="3454830" cy="1270001"/>
            </a:xfrm>
            <a:prstGeom prst="roundRect">
              <a:avLst>
                <a:gd name="adj" fmla="val 15000"/>
              </a:avLst>
            </a:prstGeom>
            <a:solidFill>
              <a:srgbClr val="CEE6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EE certificate</a:t>
              </a:r>
            </a:p>
          </p:txBody>
        </p:sp>
        <p:sp>
          <p:nvSpPr>
            <p:cNvPr id="1403" name="Manifest"/>
            <p:cNvSpPr/>
            <p:nvPr/>
          </p:nvSpPr>
          <p:spPr>
            <a:xfrm>
              <a:off x="11813382" y="1601419"/>
              <a:ext cx="3480230" cy="1295401"/>
            </a:xfrm>
            <a:prstGeom prst="ellipse">
              <a:avLst/>
            </a:prstGeom>
            <a:solidFill>
              <a:srgbClr val="DCBFE4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Manifest</a:t>
              </a:r>
            </a:p>
          </p:txBody>
        </p:sp>
        <p:sp>
          <p:nvSpPr>
            <p:cNvPr id="1404" name="Line"/>
            <p:cNvSpPr/>
            <p:nvPr/>
          </p:nvSpPr>
          <p:spPr>
            <a:xfrm>
              <a:off x="9495930" y="2249119"/>
              <a:ext cx="223818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05" name="Line"/>
            <p:cNvSpPr/>
            <p:nvPr/>
          </p:nvSpPr>
          <p:spPr>
            <a:xfrm>
              <a:off x="3799126" y="2249119"/>
              <a:ext cx="223818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06" name="CA certificate"/>
            <p:cNvSpPr/>
            <p:nvPr/>
          </p:nvSpPr>
          <p:spPr>
            <a:xfrm>
              <a:off x="316608" y="5399065"/>
              <a:ext cx="3454829" cy="1270001"/>
            </a:xfrm>
            <a:prstGeom prst="roundRect">
              <a:avLst>
                <a:gd name="adj" fmla="val 15000"/>
              </a:avLst>
            </a:prstGeom>
            <a:solidFill>
              <a:srgbClr val="FEF18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CA certificate</a:t>
              </a:r>
            </a:p>
          </p:txBody>
        </p:sp>
        <p:sp>
          <p:nvSpPr>
            <p:cNvPr id="1407" name="Line"/>
            <p:cNvSpPr/>
            <p:nvPr/>
          </p:nvSpPr>
          <p:spPr>
            <a:xfrm flipH="1">
              <a:off x="2044022" y="2869223"/>
              <a:ext cx="1" cy="255743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08" name="ROA"/>
            <p:cNvSpPr/>
            <p:nvPr/>
          </p:nvSpPr>
          <p:spPr>
            <a:xfrm>
              <a:off x="11813382" y="3302713"/>
              <a:ext cx="3480230" cy="1295401"/>
            </a:xfrm>
            <a:prstGeom prst="ellipse">
              <a:avLst/>
            </a:prstGeom>
            <a:solidFill>
              <a:srgbClr val="BFDAF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ROA</a:t>
              </a:r>
            </a:p>
          </p:txBody>
        </p:sp>
        <p:sp>
          <p:nvSpPr>
            <p:cNvPr id="1409" name="EE certificate"/>
            <p:cNvSpPr/>
            <p:nvPr/>
          </p:nvSpPr>
          <p:spPr>
            <a:xfrm>
              <a:off x="6064994" y="3302713"/>
              <a:ext cx="3454830" cy="1270001"/>
            </a:xfrm>
            <a:prstGeom prst="roundRect">
              <a:avLst>
                <a:gd name="adj" fmla="val 15000"/>
              </a:avLst>
            </a:prstGeom>
            <a:solidFill>
              <a:srgbClr val="CEE6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EE certificate</a:t>
              </a:r>
            </a:p>
          </p:txBody>
        </p:sp>
        <p:sp>
          <p:nvSpPr>
            <p:cNvPr id="1410" name="Line"/>
            <p:cNvSpPr/>
            <p:nvPr/>
          </p:nvSpPr>
          <p:spPr>
            <a:xfrm>
              <a:off x="3799125" y="2586590"/>
              <a:ext cx="2250965" cy="127345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11" name="Line"/>
            <p:cNvSpPr/>
            <p:nvPr/>
          </p:nvSpPr>
          <p:spPr>
            <a:xfrm>
              <a:off x="9547513" y="3937713"/>
              <a:ext cx="223818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12" name="Rounded Rectangle"/>
            <p:cNvSpPr/>
            <p:nvPr/>
          </p:nvSpPr>
          <p:spPr>
            <a:xfrm>
              <a:off x="0" y="1294792"/>
              <a:ext cx="9836433" cy="5706301"/>
            </a:xfrm>
            <a:prstGeom prst="roundRect">
              <a:avLst>
                <a:gd name="adj" fmla="val 8094"/>
              </a:avLst>
            </a:prstGeom>
            <a:noFill/>
            <a:ln w="50800" cap="flat">
              <a:solidFill>
                <a:srgbClr val="F2B13D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13" name="Resource Certificate (RC)"/>
            <p:cNvSpPr txBox="1"/>
            <p:nvPr/>
          </p:nvSpPr>
          <p:spPr>
            <a:xfrm>
              <a:off x="350944" y="401463"/>
              <a:ext cx="5676597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 b="1">
                  <a:solidFill>
                    <a:srgbClr val="F2B13D"/>
                  </a:solidFill>
                </a:defRPr>
              </a:lvl1pPr>
            </a:lstStyle>
            <a:p>
              <a:r>
                <a:t>Resource Certificate (RC)</a:t>
              </a:r>
            </a:p>
          </p:txBody>
        </p:sp>
        <p:sp>
          <p:nvSpPr>
            <p:cNvPr id="1414" name="Non-certificate…"/>
            <p:cNvSpPr txBox="1"/>
            <p:nvPr/>
          </p:nvSpPr>
          <p:spPr>
            <a:xfrm>
              <a:off x="11619686" y="0"/>
              <a:ext cx="3525928" cy="120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96FF"/>
                  </a:solidFill>
                </a:defRPr>
              </a:pPr>
              <a:r>
                <a:t>Non-certificate </a:t>
              </a:r>
            </a:p>
            <a:p>
              <a:pPr>
                <a:defRPr sz="3600" b="1">
                  <a:solidFill>
                    <a:srgbClr val="0096FF"/>
                  </a:solidFill>
                </a:defRPr>
              </a:pPr>
              <a:r>
                <a:t>Signed Objects</a:t>
              </a:r>
            </a:p>
          </p:txBody>
        </p:sp>
        <p:sp>
          <p:nvSpPr>
            <p:cNvPr id="1415" name="Rounded Rectangle"/>
            <p:cNvSpPr/>
            <p:nvPr/>
          </p:nvSpPr>
          <p:spPr>
            <a:xfrm>
              <a:off x="11522174" y="1294792"/>
              <a:ext cx="4062646" cy="3601652"/>
            </a:xfrm>
            <a:prstGeom prst="roundRect">
              <a:avLst>
                <a:gd name="adj" fmla="val 12823"/>
              </a:avLst>
            </a:prstGeom>
            <a:noFill/>
            <a:ln w="50800" cap="flat">
              <a:solidFill>
                <a:srgbClr val="0096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RPKI Obj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Objects</a:t>
            </a:r>
          </a:p>
        </p:txBody>
      </p:sp>
      <p:sp>
        <p:nvSpPr>
          <p:cNvPr id="14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78</a:t>
            </a:fld>
            <a:endParaRPr/>
          </a:p>
        </p:txBody>
      </p:sp>
      <p:sp>
        <p:nvSpPr>
          <p:cNvPr id="1422" name="CA certificate"/>
          <p:cNvSpPr/>
          <p:nvPr/>
        </p:nvSpPr>
        <p:spPr>
          <a:xfrm>
            <a:off x="4716198" y="4984272"/>
            <a:ext cx="3454830" cy="1270001"/>
          </a:xfrm>
          <a:prstGeom prst="roundRect">
            <a:avLst>
              <a:gd name="adj" fmla="val 15000"/>
            </a:avLst>
          </a:prstGeom>
          <a:solidFill>
            <a:srgbClr val="FEF18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 certificate</a:t>
            </a:r>
          </a:p>
        </p:txBody>
      </p:sp>
      <p:sp>
        <p:nvSpPr>
          <p:cNvPr id="1423" name="EE certificate"/>
          <p:cNvSpPr/>
          <p:nvPr/>
        </p:nvSpPr>
        <p:spPr>
          <a:xfrm>
            <a:off x="10464585" y="4984272"/>
            <a:ext cx="3454829" cy="1270001"/>
          </a:xfrm>
          <a:prstGeom prst="roundRect">
            <a:avLst>
              <a:gd name="adj" fmla="val 15000"/>
            </a:avLst>
          </a:prstGeom>
          <a:solidFill>
            <a:srgbClr val="CEE6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EE certificate</a:t>
            </a:r>
          </a:p>
        </p:txBody>
      </p:sp>
      <p:sp>
        <p:nvSpPr>
          <p:cNvPr id="1424" name="Manifest"/>
          <p:cNvSpPr/>
          <p:nvPr/>
        </p:nvSpPr>
        <p:spPr>
          <a:xfrm>
            <a:off x="16212973" y="4958872"/>
            <a:ext cx="3480229" cy="1295401"/>
          </a:xfrm>
          <a:prstGeom prst="ellipse">
            <a:avLst/>
          </a:prstGeom>
          <a:solidFill>
            <a:srgbClr val="DCBFE4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Manifest</a:t>
            </a:r>
          </a:p>
        </p:txBody>
      </p:sp>
      <p:sp>
        <p:nvSpPr>
          <p:cNvPr id="1425" name="Line"/>
          <p:cNvSpPr/>
          <p:nvPr/>
        </p:nvSpPr>
        <p:spPr>
          <a:xfrm>
            <a:off x="13895520" y="5606572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6" name="Line"/>
          <p:cNvSpPr/>
          <p:nvPr/>
        </p:nvSpPr>
        <p:spPr>
          <a:xfrm>
            <a:off x="8198716" y="5606572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7" name="CA certificate"/>
          <p:cNvSpPr/>
          <p:nvPr/>
        </p:nvSpPr>
        <p:spPr>
          <a:xfrm>
            <a:off x="4716198" y="8756519"/>
            <a:ext cx="3454830" cy="1270001"/>
          </a:xfrm>
          <a:prstGeom prst="roundRect">
            <a:avLst>
              <a:gd name="adj" fmla="val 15000"/>
            </a:avLst>
          </a:prstGeom>
          <a:solidFill>
            <a:srgbClr val="FEF18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 certificate</a:t>
            </a:r>
          </a:p>
        </p:txBody>
      </p:sp>
      <p:sp>
        <p:nvSpPr>
          <p:cNvPr id="1428" name="Line"/>
          <p:cNvSpPr/>
          <p:nvPr/>
        </p:nvSpPr>
        <p:spPr>
          <a:xfrm flipH="1">
            <a:off x="6443612" y="6226676"/>
            <a:ext cx="1" cy="255744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9" name="ROA"/>
          <p:cNvSpPr/>
          <p:nvPr/>
        </p:nvSpPr>
        <p:spPr>
          <a:xfrm>
            <a:off x="16212973" y="6660167"/>
            <a:ext cx="3480229" cy="1295401"/>
          </a:xfrm>
          <a:prstGeom prst="ellipse">
            <a:avLst/>
          </a:prstGeom>
          <a:solidFill>
            <a:srgbClr val="BFDAF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ROA</a:t>
            </a:r>
          </a:p>
        </p:txBody>
      </p:sp>
      <p:sp>
        <p:nvSpPr>
          <p:cNvPr id="1430" name="EE certificate"/>
          <p:cNvSpPr/>
          <p:nvPr/>
        </p:nvSpPr>
        <p:spPr>
          <a:xfrm>
            <a:off x="10464585" y="6660167"/>
            <a:ext cx="3454829" cy="1270001"/>
          </a:xfrm>
          <a:prstGeom prst="roundRect">
            <a:avLst>
              <a:gd name="adj" fmla="val 15000"/>
            </a:avLst>
          </a:prstGeom>
          <a:solidFill>
            <a:srgbClr val="CEE6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EE certificate</a:t>
            </a:r>
          </a:p>
        </p:txBody>
      </p:sp>
      <p:sp>
        <p:nvSpPr>
          <p:cNvPr id="1431" name="Line"/>
          <p:cNvSpPr/>
          <p:nvPr/>
        </p:nvSpPr>
        <p:spPr>
          <a:xfrm>
            <a:off x="8198716" y="5944043"/>
            <a:ext cx="2250964" cy="127345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2" name="Line"/>
          <p:cNvSpPr/>
          <p:nvPr/>
        </p:nvSpPr>
        <p:spPr>
          <a:xfrm>
            <a:off x="13947103" y="7295167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3" name="Rounded Rectangle"/>
          <p:cNvSpPr/>
          <p:nvPr/>
        </p:nvSpPr>
        <p:spPr>
          <a:xfrm>
            <a:off x="4399590" y="4652246"/>
            <a:ext cx="9836433" cy="5706301"/>
          </a:xfrm>
          <a:prstGeom prst="roundRect">
            <a:avLst>
              <a:gd name="adj" fmla="val 8094"/>
            </a:avLst>
          </a:prstGeom>
          <a:ln w="50800">
            <a:solidFill>
              <a:srgbClr val="F2B13D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4" name="Resource Certificate (RC)"/>
          <p:cNvSpPr txBox="1"/>
          <p:nvPr/>
        </p:nvSpPr>
        <p:spPr>
          <a:xfrm>
            <a:off x="4750535" y="3758917"/>
            <a:ext cx="567659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F2B13D"/>
                </a:solidFill>
              </a:defRPr>
            </a:lvl1pPr>
          </a:lstStyle>
          <a:p>
            <a:r>
              <a:t>Resource Certificate (RC)</a:t>
            </a:r>
          </a:p>
        </p:txBody>
      </p:sp>
      <p:sp>
        <p:nvSpPr>
          <p:cNvPr id="1435" name="Non-certificate…"/>
          <p:cNvSpPr txBox="1"/>
          <p:nvPr/>
        </p:nvSpPr>
        <p:spPr>
          <a:xfrm>
            <a:off x="16019276" y="3357453"/>
            <a:ext cx="352592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96FF"/>
                </a:solidFill>
              </a:defRPr>
            </a:pPr>
            <a:r>
              <a:t>Non-certificate </a:t>
            </a:r>
          </a:p>
          <a:p>
            <a:pPr>
              <a:defRPr sz="3600" b="1">
                <a:solidFill>
                  <a:srgbClr val="0096FF"/>
                </a:solidFill>
              </a:defRPr>
            </a:pPr>
            <a:r>
              <a:t>Signed Objects</a:t>
            </a:r>
          </a:p>
        </p:txBody>
      </p:sp>
      <p:sp>
        <p:nvSpPr>
          <p:cNvPr id="1436" name="Rounded Rectangle"/>
          <p:cNvSpPr/>
          <p:nvPr/>
        </p:nvSpPr>
        <p:spPr>
          <a:xfrm>
            <a:off x="15921764" y="4652246"/>
            <a:ext cx="4062646" cy="3601651"/>
          </a:xfrm>
          <a:prstGeom prst="roundRect">
            <a:avLst>
              <a:gd name="adj" fmla="val 12823"/>
            </a:avLst>
          </a:prstGeom>
          <a:ln w="50800">
            <a:solidFill>
              <a:srgbClr val="0096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7" name="attest to the allocation…"/>
          <p:cNvSpPr txBox="1"/>
          <p:nvPr/>
        </p:nvSpPr>
        <p:spPr>
          <a:xfrm>
            <a:off x="4800243" y="4384636"/>
            <a:ext cx="5577180" cy="229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0000"/>
                </a:solidFill>
              </a:defRPr>
            </a:pPr>
            <a:r>
              <a:t>attest to the allocation </a:t>
            </a:r>
          </a:p>
          <a:p>
            <a:pPr algn="l">
              <a:defRPr sz="3600">
                <a:solidFill>
                  <a:srgbClr val="000000"/>
                </a:solidFill>
              </a:defRPr>
            </a:pPr>
            <a:r>
              <a:t>by the certificate issuer </a:t>
            </a:r>
          </a:p>
          <a:p>
            <a:pPr algn="l">
              <a:defRPr sz="3600">
                <a:solidFill>
                  <a:srgbClr val="000000"/>
                </a:solidFill>
              </a:defRPr>
            </a:pPr>
            <a:r>
              <a:t>of IP addresses or </a:t>
            </a:r>
          </a:p>
          <a:p>
            <a:pPr algn="l">
              <a:defRPr sz="3600">
                <a:solidFill>
                  <a:srgbClr val="000000"/>
                </a:solidFill>
              </a:defRPr>
            </a:pPr>
            <a:r>
              <a:t>AS numbers to the subject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RPKI Obj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Objects</a:t>
            </a:r>
          </a:p>
        </p:txBody>
      </p:sp>
      <p:sp>
        <p:nvSpPr>
          <p:cNvPr id="14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79</a:t>
            </a:fld>
            <a:endParaRPr/>
          </a:p>
        </p:txBody>
      </p:sp>
      <p:sp>
        <p:nvSpPr>
          <p:cNvPr id="1443" name="CA certificate"/>
          <p:cNvSpPr/>
          <p:nvPr/>
        </p:nvSpPr>
        <p:spPr>
          <a:xfrm>
            <a:off x="4716198" y="4984272"/>
            <a:ext cx="3454830" cy="1270001"/>
          </a:xfrm>
          <a:prstGeom prst="roundRect">
            <a:avLst>
              <a:gd name="adj" fmla="val 15000"/>
            </a:avLst>
          </a:prstGeom>
          <a:solidFill>
            <a:srgbClr val="FEF18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 certificate</a:t>
            </a:r>
          </a:p>
        </p:txBody>
      </p:sp>
      <p:sp>
        <p:nvSpPr>
          <p:cNvPr id="1444" name="EE certificate"/>
          <p:cNvSpPr/>
          <p:nvPr/>
        </p:nvSpPr>
        <p:spPr>
          <a:xfrm>
            <a:off x="10464585" y="4984272"/>
            <a:ext cx="3454829" cy="1270001"/>
          </a:xfrm>
          <a:prstGeom prst="roundRect">
            <a:avLst>
              <a:gd name="adj" fmla="val 15000"/>
            </a:avLst>
          </a:prstGeom>
          <a:solidFill>
            <a:srgbClr val="CEE6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EE certificate</a:t>
            </a:r>
          </a:p>
        </p:txBody>
      </p:sp>
      <p:sp>
        <p:nvSpPr>
          <p:cNvPr id="1445" name="Manifest"/>
          <p:cNvSpPr/>
          <p:nvPr/>
        </p:nvSpPr>
        <p:spPr>
          <a:xfrm>
            <a:off x="16212973" y="4958872"/>
            <a:ext cx="3480229" cy="1295401"/>
          </a:xfrm>
          <a:prstGeom prst="ellipse">
            <a:avLst/>
          </a:prstGeom>
          <a:solidFill>
            <a:srgbClr val="DCBFE4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Manifest</a:t>
            </a:r>
          </a:p>
        </p:txBody>
      </p:sp>
      <p:sp>
        <p:nvSpPr>
          <p:cNvPr id="1446" name="Line"/>
          <p:cNvSpPr/>
          <p:nvPr/>
        </p:nvSpPr>
        <p:spPr>
          <a:xfrm>
            <a:off x="13895520" y="5606572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7" name="Line"/>
          <p:cNvSpPr/>
          <p:nvPr/>
        </p:nvSpPr>
        <p:spPr>
          <a:xfrm>
            <a:off x="8198716" y="5606572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8" name="CA certificate"/>
          <p:cNvSpPr/>
          <p:nvPr/>
        </p:nvSpPr>
        <p:spPr>
          <a:xfrm>
            <a:off x="4716198" y="8756519"/>
            <a:ext cx="3454830" cy="1270001"/>
          </a:xfrm>
          <a:prstGeom prst="roundRect">
            <a:avLst>
              <a:gd name="adj" fmla="val 15000"/>
            </a:avLst>
          </a:prstGeom>
          <a:solidFill>
            <a:srgbClr val="FEF18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 certificate</a:t>
            </a:r>
          </a:p>
        </p:txBody>
      </p:sp>
      <p:sp>
        <p:nvSpPr>
          <p:cNvPr id="1449" name="Line"/>
          <p:cNvSpPr/>
          <p:nvPr/>
        </p:nvSpPr>
        <p:spPr>
          <a:xfrm flipH="1">
            <a:off x="6443612" y="6226676"/>
            <a:ext cx="1" cy="255744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0" name="ROA"/>
          <p:cNvSpPr/>
          <p:nvPr/>
        </p:nvSpPr>
        <p:spPr>
          <a:xfrm>
            <a:off x="16212973" y="6660167"/>
            <a:ext cx="3480229" cy="1295401"/>
          </a:xfrm>
          <a:prstGeom prst="ellipse">
            <a:avLst/>
          </a:prstGeom>
          <a:solidFill>
            <a:srgbClr val="BFDAF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ROA</a:t>
            </a:r>
          </a:p>
        </p:txBody>
      </p:sp>
      <p:sp>
        <p:nvSpPr>
          <p:cNvPr id="1451" name="EE certificate"/>
          <p:cNvSpPr/>
          <p:nvPr/>
        </p:nvSpPr>
        <p:spPr>
          <a:xfrm>
            <a:off x="10464585" y="6660167"/>
            <a:ext cx="3454829" cy="1270001"/>
          </a:xfrm>
          <a:prstGeom prst="roundRect">
            <a:avLst>
              <a:gd name="adj" fmla="val 15000"/>
            </a:avLst>
          </a:prstGeom>
          <a:solidFill>
            <a:srgbClr val="CEE6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EE certificate</a:t>
            </a:r>
          </a:p>
        </p:txBody>
      </p:sp>
      <p:sp>
        <p:nvSpPr>
          <p:cNvPr id="1452" name="Line"/>
          <p:cNvSpPr/>
          <p:nvPr/>
        </p:nvSpPr>
        <p:spPr>
          <a:xfrm>
            <a:off x="8198716" y="5944043"/>
            <a:ext cx="2250964" cy="127345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3" name="Line"/>
          <p:cNvSpPr/>
          <p:nvPr/>
        </p:nvSpPr>
        <p:spPr>
          <a:xfrm>
            <a:off x="13947103" y="7295167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4" name="Rounded Rectangle"/>
          <p:cNvSpPr/>
          <p:nvPr/>
        </p:nvSpPr>
        <p:spPr>
          <a:xfrm>
            <a:off x="4399590" y="4652246"/>
            <a:ext cx="9836433" cy="5706301"/>
          </a:xfrm>
          <a:prstGeom prst="roundRect">
            <a:avLst>
              <a:gd name="adj" fmla="val 8094"/>
            </a:avLst>
          </a:prstGeom>
          <a:ln w="50800">
            <a:solidFill>
              <a:srgbClr val="F2B13D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5" name="Resource Certificate (RC)"/>
          <p:cNvSpPr txBox="1"/>
          <p:nvPr/>
        </p:nvSpPr>
        <p:spPr>
          <a:xfrm>
            <a:off x="4750535" y="3758917"/>
            <a:ext cx="567659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F2B13D"/>
                </a:solidFill>
              </a:defRPr>
            </a:lvl1pPr>
          </a:lstStyle>
          <a:p>
            <a:r>
              <a:t>Resource Certificate (RC)</a:t>
            </a:r>
          </a:p>
        </p:txBody>
      </p:sp>
      <p:sp>
        <p:nvSpPr>
          <p:cNvPr id="1456" name="Non-certificate…"/>
          <p:cNvSpPr txBox="1"/>
          <p:nvPr/>
        </p:nvSpPr>
        <p:spPr>
          <a:xfrm>
            <a:off x="16019276" y="3357453"/>
            <a:ext cx="352592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96FF"/>
                </a:solidFill>
              </a:defRPr>
            </a:pPr>
            <a:r>
              <a:t>Non-certificate </a:t>
            </a:r>
          </a:p>
          <a:p>
            <a:pPr>
              <a:defRPr sz="3600" b="1">
                <a:solidFill>
                  <a:srgbClr val="0096FF"/>
                </a:solidFill>
              </a:defRPr>
            </a:pPr>
            <a:r>
              <a:t>Signed Objects</a:t>
            </a:r>
          </a:p>
        </p:txBody>
      </p:sp>
      <p:sp>
        <p:nvSpPr>
          <p:cNvPr id="1457" name="Rounded Rectangle"/>
          <p:cNvSpPr/>
          <p:nvPr/>
        </p:nvSpPr>
        <p:spPr>
          <a:xfrm>
            <a:off x="15921764" y="4652246"/>
            <a:ext cx="4062646" cy="3601651"/>
          </a:xfrm>
          <a:prstGeom prst="roundRect">
            <a:avLst>
              <a:gd name="adj" fmla="val 12823"/>
            </a:avLst>
          </a:prstGeom>
          <a:ln w="50800">
            <a:solidFill>
              <a:srgbClr val="0096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8" name="issued when sub-allocating the resource"/>
          <p:cNvSpPr txBox="1"/>
          <p:nvPr/>
        </p:nvSpPr>
        <p:spPr>
          <a:xfrm>
            <a:off x="774712" y="10210496"/>
            <a:ext cx="8387589" cy="6602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t>issued when sub-allocating the resource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ounded Rectangle"/>
          <p:cNvSpPr/>
          <p:nvPr/>
        </p:nvSpPr>
        <p:spPr>
          <a:xfrm>
            <a:off x="3199182" y="6946714"/>
            <a:ext cx="17985636" cy="1091602"/>
          </a:xfrm>
          <a:prstGeom prst="roundRect">
            <a:avLst>
              <a:gd name="adj" fmla="val 17451"/>
            </a:avLst>
          </a:prstGeom>
          <a:solidFill>
            <a:srgbClr val="0119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7" name="Rounded Rectangle"/>
          <p:cNvSpPr/>
          <p:nvPr/>
        </p:nvSpPr>
        <p:spPr>
          <a:xfrm>
            <a:off x="3199182" y="8782151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8" name="Rounded Rectangle"/>
          <p:cNvSpPr/>
          <p:nvPr/>
        </p:nvSpPr>
        <p:spPr>
          <a:xfrm>
            <a:off x="3199182" y="5093773"/>
            <a:ext cx="17985636" cy="1135158"/>
          </a:xfrm>
          <a:prstGeom prst="roundRect">
            <a:avLst>
              <a:gd name="adj" fmla="val 16782"/>
            </a:avLst>
          </a:prstGeom>
          <a:solidFill>
            <a:srgbClr val="76D6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Rounded Rectangle"/>
          <p:cNvSpPr/>
          <p:nvPr/>
        </p:nvSpPr>
        <p:spPr>
          <a:xfrm>
            <a:off x="3199182" y="2698162"/>
            <a:ext cx="17985636" cy="2151730"/>
          </a:xfrm>
          <a:prstGeom prst="roundRect">
            <a:avLst>
              <a:gd name="adj" fmla="val 8853"/>
            </a:avLst>
          </a:prstGeom>
          <a:solidFill>
            <a:srgbClr val="0119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0" name="Regional Internet Registries (RIRs)"/>
          <p:cNvSpPr txBox="1"/>
          <p:nvPr/>
        </p:nvSpPr>
        <p:spPr>
          <a:xfrm>
            <a:off x="15733689" y="3543497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Regional Internet Registries (RIRs)</a:t>
            </a:r>
          </a:p>
        </p:txBody>
      </p:sp>
      <p:sp>
        <p:nvSpPr>
          <p:cNvPr id="561" name="National Internet Registries (NIRs)"/>
          <p:cNvSpPr txBox="1"/>
          <p:nvPr/>
        </p:nvSpPr>
        <p:spPr>
          <a:xfrm>
            <a:off x="15688794" y="5404771"/>
            <a:ext cx="512978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National Internet Registries (NIRs)</a:t>
            </a:r>
          </a:p>
        </p:txBody>
      </p:sp>
      <p:sp>
        <p:nvSpPr>
          <p:cNvPr id="562" name="Local Internet Registries (LIRs)"/>
          <p:cNvSpPr txBox="1"/>
          <p:nvPr/>
        </p:nvSpPr>
        <p:spPr>
          <a:xfrm>
            <a:off x="15733689" y="7275011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Local Internet Registries (LIRs)</a:t>
            </a:r>
          </a:p>
        </p:txBody>
      </p:sp>
      <p:sp>
        <p:nvSpPr>
          <p:cNvPr id="563" name="Internet Service Providers (ISPs)"/>
          <p:cNvSpPr txBox="1"/>
          <p:nvPr/>
        </p:nvSpPr>
        <p:spPr>
          <a:xfrm>
            <a:off x="15733689" y="9119200"/>
            <a:ext cx="51297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t>Internet Service Providers (ISPs)</a:t>
            </a:r>
          </a:p>
        </p:txBody>
      </p:sp>
      <p:sp>
        <p:nvSpPr>
          <p:cNvPr id="564" name="The hierarchy of RPK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hierarchy of RPKI</a:t>
            </a:r>
          </a:p>
        </p:txBody>
      </p:sp>
      <p:sp>
        <p:nvSpPr>
          <p:cNvPr id="565" name="RPKI is structured hierarchically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0777477"/>
            <a:ext cx="21971000" cy="2151730"/>
          </a:xfrm>
          <a:prstGeom prst="rect">
            <a:avLst/>
          </a:prstGeom>
        </p:spPr>
        <p:txBody>
          <a:bodyPr/>
          <a:lstStyle/>
          <a:p>
            <a:r>
              <a:t>RPKI is structured hierarchically</a:t>
            </a:r>
          </a:p>
          <a:p>
            <a:pPr lvl="1"/>
            <a:r>
              <a:t>five RIRs are root CAs and NIRs/LIRs/ISPs are sub-CAs → generate ROAs</a:t>
            </a:r>
          </a:p>
        </p:txBody>
      </p:sp>
      <p:sp>
        <p:nvSpPr>
          <p:cNvPr id="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67" name="ROAs"/>
          <p:cNvSpPr txBox="1"/>
          <p:nvPr/>
        </p:nvSpPr>
        <p:spPr>
          <a:xfrm>
            <a:off x="16876680" y="1544008"/>
            <a:ext cx="94396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ROAs</a:t>
            </a:r>
          </a:p>
        </p:txBody>
      </p:sp>
      <p:sp>
        <p:nvSpPr>
          <p:cNvPr id="568" name="Resource…"/>
          <p:cNvSpPr txBox="1"/>
          <p:nvPr/>
        </p:nvSpPr>
        <p:spPr>
          <a:xfrm>
            <a:off x="19153616" y="1359858"/>
            <a:ext cx="180167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Resource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Certificates</a:t>
            </a:r>
          </a:p>
        </p:txBody>
      </p:sp>
      <p:sp>
        <p:nvSpPr>
          <p:cNvPr id="569" name="Oval"/>
          <p:cNvSpPr/>
          <p:nvPr/>
        </p:nvSpPr>
        <p:spPr>
          <a:xfrm>
            <a:off x="15624973" y="1447583"/>
            <a:ext cx="1170444" cy="653910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0" name="Rounded Rectangle"/>
          <p:cNvSpPr/>
          <p:nvPr/>
        </p:nvSpPr>
        <p:spPr>
          <a:xfrm>
            <a:off x="17901910" y="1486389"/>
            <a:ext cx="1170444" cy="653910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1" name="Oval"/>
          <p:cNvSpPr/>
          <p:nvPr/>
        </p:nvSpPr>
        <p:spPr>
          <a:xfrm>
            <a:off x="4681784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2" name="AFRINIC"/>
          <p:cNvSpPr/>
          <p:nvPr/>
        </p:nvSpPr>
        <p:spPr>
          <a:xfrm>
            <a:off x="5701305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AFRINIC</a:t>
            </a:r>
          </a:p>
        </p:txBody>
      </p:sp>
      <p:sp>
        <p:nvSpPr>
          <p:cNvPr id="573" name="Oval"/>
          <p:cNvSpPr/>
          <p:nvPr/>
        </p:nvSpPr>
        <p:spPr>
          <a:xfrm>
            <a:off x="6583959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4" name="Oval"/>
          <p:cNvSpPr/>
          <p:nvPr/>
        </p:nvSpPr>
        <p:spPr>
          <a:xfrm>
            <a:off x="9325823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5" name="Oval"/>
          <p:cNvSpPr/>
          <p:nvPr/>
        </p:nvSpPr>
        <p:spPr>
          <a:xfrm>
            <a:off x="10708826" y="8016957"/>
            <a:ext cx="1287137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6" name="Oval"/>
          <p:cNvSpPr/>
          <p:nvPr/>
        </p:nvSpPr>
        <p:spPr>
          <a:xfrm>
            <a:off x="13399968" y="8016957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7" name="Oval"/>
          <p:cNvSpPr/>
          <p:nvPr/>
        </p:nvSpPr>
        <p:spPr>
          <a:xfrm>
            <a:off x="7988602" y="9832448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8" name="Oval"/>
          <p:cNvSpPr/>
          <p:nvPr/>
        </p:nvSpPr>
        <p:spPr>
          <a:xfrm>
            <a:off x="12067835" y="9857655"/>
            <a:ext cx="1287136" cy="719104"/>
          </a:xfrm>
          <a:prstGeom prst="ellipse">
            <a:avLst/>
          </a:prstGeom>
          <a:solidFill>
            <a:srgbClr val="E3EFD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9" name="LACNIC"/>
          <p:cNvSpPr/>
          <p:nvPr/>
        </p:nvSpPr>
        <p:spPr>
          <a:xfrm>
            <a:off x="771032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LACNIC</a:t>
            </a:r>
          </a:p>
        </p:txBody>
      </p:sp>
      <p:sp>
        <p:nvSpPr>
          <p:cNvPr id="580" name="APNIC"/>
          <p:cNvSpPr/>
          <p:nvPr/>
        </p:nvSpPr>
        <p:spPr>
          <a:xfrm>
            <a:off x="9719339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APNIC</a:t>
            </a:r>
          </a:p>
        </p:txBody>
      </p:sp>
      <p:sp>
        <p:nvSpPr>
          <p:cNvPr id="581" name="ARIN"/>
          <p:cNvSpPr/>
          <p:nvPr/>
        </p:nvSpPr>
        <p:spPr>
          <a:xfrm>
            <a:off x="11728356" y="3277838"/>
            <a:ext cx="1776273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ARIN</a:t>
            </a:r>
          </a:p>
        </p:txBody>
      </p:sp>
      <p:sp>
        <p:nvSpPr>
          <p:cNvPr id="582" name="RPIE NCC"/>
          <p:cNvSpPr/>
          <p:nvPr/>
        </p:nvSpPr>
        <p:spPr>
          <a:xfrm>
            <a:off x="13737372" y="3277838"/>
            <a:ext cx="1776274" cy="992378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RPIE NCC</a:t>
            </a:r>
          </a:p>
        </p:txBody>
      </p:sp>
      <p:sp>
        <p:nvSpPr>
          <p:cNvPr id="583" name="NIR"/>
          <p:cNvSpPr/>
          <p:nvPr/>
        </p:nvSpPr>
        <p:spPr>
          <a:xfrm>
            <a:off x="7875793" y="5231558"/>
            <a:ext cx="1445331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NIR</a:t>
            </a:r>
          </a:p>
        </p:txBody>
      </p:sp>
      <p:sp>
        <p:nvSpPr>
          <p:cNvPr id="584" name="Rounded Rectangle"/>
          <p:cNvSpPr/>
          <p:nvPr/>
        </p:nvSpPr>
        <p:spPr>
          <a:xfrm>
            <a:off x="4809089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5" name="Rounded Rectangle"/>
          <p:cNvSpPr/>
          <p:nvPr/>
        </p:nvSpPr>
        <p:spPr>
          <a:xfrm>
            <a:off x="6698564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6" name="Rounded Rectangle"/>
          <p:cNvSpPr/>
          <p:nvPr/>
        </p:nvSpPr>
        <p:spPr>
          <a:xfrm>
            <a:off x="8069496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7" name="Rounded Rectangle"/>
          <p:cNvSpPr/>
          <p:nvPr/>
        </p:nvSpPr>
        <p:spPr>
          <a:xfrm>
            <a:off x="944042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8" name="Rounded Rectangle"/>
          <p:cNvSpPr/>
          <p:nvPr/>
        </p:nvSpPr>
        <p:spPr>
          <a:xfrm>
            <a:off x="10791342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9" name="Rounded Rectangle"/>
          <p:cNvSpPr/>
          <p:nvPr/>
        </p:nvSpPr>
        <p:spPr>
          <a:xfrm>
            <a:off x="12142257" y="7101799"/>
            <a:ext cx="1057926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0" name="Rounded Rectangle"/>
          <p:cNvSpPr/>
          <p:nvPr/>
        </p:nvSpPr>
        <p:spPr>
          <a:xfrm>
            <a:off x="13493171" y="7101799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1" name="Rounded Rectangle"/>
          <p:cNvSpPr/>
          <p:nvPr/>
        </p:nvSpPr>
        <p:spPr>
          <a:xfrm>
            <a:off x="12182440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2" name="Rounded Rectangle"/>
          <p:cNvSpPr/>
          <p:nvPr/>
        </p:nvSpPr>
        <p:spPr>
          <a:xfrm>
            <a:off x="8056058" y="8941732"/>
            <a:ext cx="1057927" cy="807485"/>
          </a:xfrm>
          <a:prstGeom prst="roundRect">
            <a:avLst>
              <a:gd name="adj" fmla="val 15000"/>
            </a:avLst>
          </a:prstGeom>
          <a:solidFill>
            <a:srgbClr val="EADAF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3" name="Line"/>
          <p:cNvSpPr/>
          <p:nvPr/>
        </p:nvSpPr>
        <p:spPr>
          <a:xfrm flipH="1" flipV="1">
            <a:off x="8605264" y="4281788"/>
            <a:ext cx="424465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4" name="Line"/>
          <p:cNvSpPr/>
          <p:nvPr/>
        </p:nvSpPr>
        <p:spPr>
          <a:xfrm flipV="1">
            <a:off x="8302684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5" name="Line"/>
          <p:cNvSpPr/>
          <p:nvPr/>
        </p:nvSpPr>
        <p:spPr>
          <a:xfrm flipH="1" flipV="1">
            <a:off x="8608890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6" name="Line"/>
          <p:cNvSpPr/>
          <p:nvPr/>
        </p:nvSpPr>
        <p:spPr>
          <a:xfrm flipH="1" flipV="1">
            <a:off x="8605030" y="4272803"/>
            <a:ext cx="171894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7" name="Line"/>
          <p:cNvSpPr/>
          <p:nvPr/>
        </p:nvSpPr>
        <p:spPr>
          <a:xfrm flipV="1">
            <a:off x="8430965" y="4272803"/>
            <a:ext cx="171895" cy="4522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8" name="Line"/>
          <p:cNvSpPr/>
          <p:nvPr/>
        </p:nvSpPr>
        <p:spPr>
          <a:xfrm flipV="1">
            <a:off x="8606685" y="4267074"/>
            <a:ext cx="1" cy="48384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606" name="Group"/>
          <p:cNvGrpSpPr/>
          <p:nvPr/>
        </p:nvGrpSpPr>
        <p:grpSpPr>
          <a:xfrm>
            <a:off x="6152307" y="4267074"/>
            <a:ext cx="862538" cy="483843"/>
            <a:chOff x="0" y="0"/>
            <a:chExt cx="862537" cy="483841"/>
          </a:xfrm>
        </p:grpSpPr>
        <p:sp>
          <p:nvSpPr>
            <p:cNvPr id="599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0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1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2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3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4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5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14" name="Group"/>
          <p:cNvGrpSpPr/>
          <p:nvPr/>
        </p:nvGrpSpPr>
        <p:grpSpPr>
          <a:xfrm>
            <a:off x="10182073" y="4267074"/>
            <a:ext cx="862539" cy="483843"/>
            <a:chOff x="0" y="0"/>
            <a:chExt cx="862537" cy="483841"/>
          </a:xfrm>
        </p:grpSpPr>
        <p:sp>
          <p:nvSpPr>
            <p:cNvPr id="607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8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09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10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11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12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13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15" name="Line"/>
          <p:cNvSpPr/>
          <p:nvPr/>
        </p:nvSpPr>
        <p:spPr>
          <a:xfrm flipV="1">
            <a:off x="12239951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6" name="Line"/>
          <p:cNvSpPr/>
          <p:nvPr/>
        </p:nvSpPr>
        <p:spPr>
          <a:xfrm flipH="1" flipV="1">
            <a:off x="12678025" y="4281788"/>
            <a:ext cx="424464" cy="395336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7" name="Line"/>
          <p:cNvSpPr/>
          <p:nvPr/>
        </p:nvSpPr>
        <p:spPr>
          <a:xfrm flipV="1">
            <a:off x="12375446" y="4275794"/>
            <a:ext cx="294814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8" name="Line"/>
          <p:cNvSpPr/>
          <p:nvPr/>
        </p:nvSpPr>
        <p:spPr>
          <a:xfrm flipH="1" flipV="1">
            <a:off x="12681651" y="4275794"/>
            <a:ext cx="294815" cy="42145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626" name="Group"/>
          <p:cNvGrpSpPr/>
          <p:nvPr/>
        </p:nvGrpSpPr>
        <p:grpSpPr>
          <a:xfrm>
            <a:off x="14297829" y="4267074"/>
            <a:ext cx="862538" cy="483843"/>
            <a:chOff x="0" y="0"/>
            <a:chExt cx="862537" cy="483841"/>
          </a:xfrm>
        </p:grpSpPr>
        <p:sp>
          <p:nvSpPr>
            <p:cNvPr id="619" name="Line"/>
            <p:cNvSpPr/>
            <p:nvPr/>
          </p:nvSpPr>
          <p:spPr>
            <a:xfrm flipV="1">
              <a:off x="0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20" name="Line"/>
            <p:cNvSpPr/>
            <p:nvPr/>
          </p:nvSpPr>
          <p:spPr>
            <a:xfrm flipH="1" flipV="1">
              <a:off x="438074" y="14713"/>
              <a:ext cx="424464" cy="39533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21" name="Line"/>
            <p:cNvSpPr/>
            <p:nvPr/>
          </p:nvSpPr>
          <p:spPr>
            <a:xfrm flipV="1">
              <a:off x="135494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22" name="Line"/>
            <p:cNvSpPr/>
            <p:nvPr/>
          </p:nvSpPr>
          <p:spPr>
            <a:xfrm flipH="1" flipV="1">
              <a:off x="441699" y="8719"/>
              <a:ext cx="294815" cy="4214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23" name="Line"/>
            <p:cNvSpPr/>
            <p:nvPr/>
          </p:nvSpPr>
          <p:spPr>
            <a:xfrm flipH="1" flipV="1">
              <a:off x="437840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24" name="Line"/>
            <p:cNvSpPr/>
            <p:nvPr/>
          </p:nvSpPr>
          <p:spPr>
            <a:xfrm flipV="1">
              <a:off x="263775" y="5728"/>
              <a:ext cx="171894" cy="4522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25" name="Line"/>
            <p:cNvSpPr/>
            <p:nvPr/>
          </p:nvSpPr>
          <p:spPr>
            <a:xfrm flipV="1">
              <a:off x="439495" y="0"/>
              <a:ext cx="1" cy="4838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27" name="Line"/>
          <p:cNvSpPr/>
          <p:nvPr/>
        </p:nvSpPr>
        <p:spPr>
          <a:xfrm flipV="1">
            <a:off x="5338682" y="4268378"/>
            <a:ext cx="3275385" cy="28317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8" name="Line"/>
          <p:cNvSpPr/>
          <p:nvPr/>
        </p:nvSpPr>
        <p:spPr>
          <a:xfrm flipV="1">
            <a:off x="8606735" y="4267433"/>
            <a:ext cx="1" cy="9507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9" name="Line"/>
          <p:cNvSpPr/>
          <p:nvPr/>
        </p:nvSpPr>
        <p:spPr>
          <a:xfrm flipH="1" flipV="1">
            <a:off x="8598459" y="6034601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0" name="Line"/>
          <p:cNvSpPr/>
          <p:nvPr/>
        </p:nvSpPr>
        <p:spPr>
          <a:xfrm flipV="1">
            <a:off x="7230684" y="6036510"/>
            <a:ext cx="1368111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1" name="Line"/>
          <p:cNvSpPr/>
          <p:nvPr/>
        </p:nvSpPr>
        <p:spPr>
          <a:xfrm flipH="1" flipV="1">
            <a:off x="8589860" y="6036510"/>
            <a:ext cx="1368112" cy="10704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2" name="Line"/>
          <p:cNvSpPr/>
          <p:nvPr/>
        </p:nvSpPr>
        <p:spPr>
          <a:xfrm flipV="1">
            <a:off x="5325352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3" name="Line"/>
          <p:cNvSpPr/>
          <p:nvPr/>
        </p:nvSpPr>
        <p:spPr>
          <a:xfrm flipV="1">
            <a:off x="7227527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4" name="Line"/>
          <p:cNvSpPr/>
          <p:nvPr/>
        </p:nvSpPr>
        <p:spPr>
          <a:xfrm flipV="1">
            <a:off x="9969390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5" name="Line"/>
          <p:cNvSpPr/>
          <p:nvPr/>
        </p:nvSpPr>
        <p:spPr>
          <a:xfrm flipV="1">
            <a:off x="1135239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6" name="Line"/>
          <p:cNvSpPr/>
          <p:nvPr/>
        </p:nvSpPr>
        <p:spPr>
          <a:xfrm flipV="1">
            <a:off x="14043535" y="7907064"/>
            <a:ext cx="1" cy="10310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7" name="Line"/>
          <p:cNvSpPr/>
          <p:nvPr/>
        </p:nvSpPr>
        <p:spPr>
          <a:xfrm flipV="1">
            <a:off x="12711403" y="9763118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8" name="Line"/>
          <p:cNvSpPr/>
          <p:nvPr/>
        </p:nvSpPr>
        <p:spPr>
          <a:xfrm flipV="1">
            <a:off x="8617223" y="9735046"/>
            <a:ext cx="1" cy="1031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9" name="Line"/>
          <p:cNvSpPr/>
          <p:nvPr/>
        </p:nvSpPr>
        <p:spPr>
          <a:xfrm flipH="1" flipV="1">
            <a:off x="8584283" y="7877462"/>
            <a:ext cx="1477" cy="10742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0" name="Line"/>
          <p:cNvSpPr/>
          <p:nvPr/>
        </p:nvSpPr>
        <p:spPr>
          <a:xfrm flipH="1" flipV="1">
            <a:off x="12670482" y="7893412"/>
            <a:ext cx="1476" cy="104825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1" name="Line"/>
          <p:cNvSpPr/>
          <p:nvPr/>
        </p:nvSpPr>
        <p:spPr>
          <a:xfrm flipV="1">
            <a:off x="12670481" y="4251432"/>
            <a:ext cx="1" cy="28655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2" name="Line"/>
          <p:cNvSpPr/>
          <p:nvPr/>
        </p:nvSpPr>
        <p:spPr>
          <a:xfrm flipV="1">
            <a:off x="11313955" y="4261865"/>
            <a:ext cx="1357185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3" name="Line"/>
          <p:cNvSpPr/>
          <p:nvPr/>
        </p:nvSpPr>
        <p:spPr>
          <a:xfrm flipH="1" flipV="1">
            <a:off x="12669222" y="4261865"/>
            <a:ext cx="1372021" cy="28447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4" name="Rounded Rectangle"/>
          <p:cNvSpPr/>
          <p:nvPr/>
        </p:nvSpPr>
        <p:spPr>
          <a:xfrm>
            <a:off x="4153019" y="7918794"/>
            <a:ext cx="10686335" cy="915431"/>
          </a:xfrm>
          <a:prstGeom prst="roundRect">
            <a:avLst>
              <a:gd name="adj" fmla="val 27709"/>
            </a:avLst>
          </a:pr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7911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227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1292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95828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0365" y="2918022"/>
            <a:ext cx="646933" cy="646933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Rounded Rectangle"/>
          <p:cNvSpPr/>
          <p:nvPr/>
        </p:nvSpPr>
        <p:spPr>
          <a:xfrm>
            <a:off x="7547090" y="9788518"/>
            <a:ext cx="6132506" cy="915431"/>
          </a:xfrm>
          <a:prstGeom prst="roundRect">
            <a:avLst>
              <a:gd name="adj" fmla="val 27709"/>
            </a:avLst>
          </a:prstGeom>
          <a:solidFill>
            <a:srgbClr val="FF2600">
              <a:alpha val="30000"/>
            </a:srgbClr>
          </a:solidFill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RPKI Obj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Objects</a:t>
            </a:r>
          </a:p>
        </p:txBody>
      </p:sp>
      <p:sp>
        <p:nvSpPr>
          <p:cNvPr id="14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80</a:t>
            </a:fld>
            <a:endParaRPr/>
          </a:p>
        </p:txBody>
      </p:sp>
      <p:sp>
        <p:nvSpPr>
          <p:cNvPr id="1464" name="CA certificate"/>
          <p:cNvSpPr/>
          <p:nvPr/>
        </p:nvSpPr>
        <p:spPr>
          <a:xfrm>
            <a:off x="4716198" y="4984272"/>
            <a:ext cx="3454830" cy="1270001"/>
          </a:xfrm>
          <a:prstGeom prst="roundRect">
            <a:avLst>
              <a:gd name="adj" fmla="val 15000"/>
            </a:avLst>
          </a:prstGeom>
          <a:solidFill>
            <a:srgbClr val="FEF18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 certificate</a:t>
            </a:r>
          </a:p>
        </p:txBody>
      </p:sp>
      <p:sp>
        <p:nvSpPr>
          <p:cNvPr id="1465" name="EE certificate"/>
          <p:cNvSpPr/>
          <p:nvPr/>
        </p:nvSpPr>
        <p:spPr>
          <a:xfrm>
            <a:off x="10464585" y="4984272"/>
            <a:ext cx="3454829" cy="1270001"/>
          </a:xfrm>
          <a:prstGeom prst="roundRect">
            <a:avLst>
              <a:gd name="adj" fmla="val 15000"/>
            </a:avLst>
          </a:prstGeom>
          <a:solidFill>
            <a:srgbClr val="CEE6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EE certificate</a:t>
            </a:r>
          </a:p>
        </p:txBody>
      </p:sp>
      <p:sp>
        <p:nvSpPr>
          <p:cNvPr id="1466" name="Manifest"/>
          <p:cNvSpPr/>
          <p:nvPr/>
        </p:nvSpPr>
        <p:spPr>
          <a:xfrm>
            <a:off x="16212973" y="4958872"/>
            <a:ext cx="3480229" cy="1295401"/>
          </a:xfrm>
          <a:prstGeom prst="ellipse">
            <a:avLst/>
          </a:prstGeom>
          <a:solidFill>
            <a:srgbClr val="DCBFE4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Manifest</a:t>
            </a:r>
          </a:p>
        </p:txBody>
      </p:sp>
      <p:sp>
        <p:nvSpPr>
          <p:cNvPr id="1467" name="Line"/>
          <p:cNvSpPr/>
          <p:nvPr/>
        </p:nvSpPr>
        <p:spPr>
          <a:xfrm>
            <a:off x="13895520" y="5606572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8" name="Line"/>
          <p:cNvSpPr/>
          <p:nvPr/>
        </p:nvSpPr>
        <p:spPr>
          <a:xfrm>
            <a:off x="8198716" y="5606572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9" name="CA certificate"/>
          <p:cNvSpPr/>
          <p:nvPr/>
        </p:nvSpPr>
        <p:spPr>
          <a:xfrm>
            <a:off x="4716198" y="8756519"/>
            <a:ext cx="3454830" cy="1270001"/>
          </a:xfrm>
          <a:prstGeom prst="roundRect">
            <a:avLst>
              <a:gd name="adj" fmla="val 15000"/>
            </a:avLst>
          </a:prstGeom>
          <a:solidFill>
            <a:srgbClr val="FEF18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 certificate</a:t>
            </a:r>
          </a:p>
        </p:txBody>
      </p:sp>
      <p:sp>
        <p:nvSpPr>
          <p:cNvPr id="1470" name="Line"/>
          <p:cNvSpPr/>
          <p:nvPr/>
        </p:nvSpPr>
        <p:spPr>
          <a:xfrm flipH="1">
            <a:off x="6443612" y="6226676"/>
            <a:ext cx="1" cy="255744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1" name="ROA"/>
          <p:cNvSpPr/>
          <p:nvPr/>
        </p:nvSpPr>
        <p:spPr>
          <a:xfrm>
            <a:off x="16212973" y="6660167"/>
            <a:ext cx="3480229" cy="1295401"/>
          </a:xfrm>
          <a:prstGeom prst="ellipse">
            <a:avLst/>
          </a:prstGeom>
          <a:solidFill>
            <a:srgbClr val="BFDAF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ROA</a:t>
            </a:r>
          </a:p>
        </p:txBody>
      </p:sp>
      <p:sp>
        <p:nvSpPr>
          <p:cNvPr id="1472" name="EE certificate"/>
          <p:cNvSpPr/>
          <p:nvPr/>
        </p:nvSpPr>
        <p:spPr>
          <a:xfrm>
            <a:off x="10464585" y="6660167"/>
            <a:ext cx="3454829" cy="1270001"/>
          </a:xfrm>
          <a:prstGeom prst="roundRect">
            <a:avLst>
              <a:gd name="adj" fmla="val 15000"/>
            </a:avLst>
          </a:prstGeom>
          <a:solidFill>
            <a:srgbClr val="CEE6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EE certificate</a:t>
            </a:r>
          </a:p>
        </p:txBody>
      </p:sp>
      <p:sp>
        <p:nvSpPr>
          <p:cNvPr id="1473" name="Line"/>
          <p:cNvSpPr/>
          <p:nvPr/>
        </p:nvSpPr>
        <p:spPr>
          <a:xfrm>
            <a:off x="8198716" y="5944043"/>
            <a:ext cx="2250964" cy="127345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4" name="Line"/>
          <p:cNvSpPr/>
          <p:nvPr/>
        </p:nvSpPr>
        <p:spPr>
          <a:xfrm>
            <a:off x="13947103" y="7295167"/>
            <a:ext cx="223818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5" name="Rounded Rectangle"/>
          <p:cNvSpPr/>
          <p:nvPr/>
        </p:nvSpPr>
        <p:spPr>
          <a:xfrm>
            <a:off x="4399590" y="4652246"/>
            <a:ext cx="9836433" cy="5706301"/>
          </a:xfrm>
          <a:prstGeom prst="roundRect">
            <a:avLst>
              <a:gd name="adj" fmla="val 8094"/>
            </a:avLst>
          </a:prstGeom>
          <a:ln w="50800">
            <a:solidFill>
              <a:srgbClr val="F2B13D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76" name="Resource Certificate (RC)"/>
          <p:cNvSpPr txBox="1"/>
          <p:nvPr/>
        </p:nvSpPr>
        <p:spPr>
          <a:xfrm>
            <a:off x="4750535" y="3758917"/>
            <a:ext cx="567659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F2B13D"/>
                </a:solidFill>
              </a:defRPr>
            </a:lvl1pPr>
          </a:lstStyle>
          <a:p>
            <a:r>
              <a:t>Resource Certificate (RC)</a:t>
            </a:r>
          </a:p>
        </p:txBody>
      </p:sp>
      <p:sp>
        <p:nvSpPr>
          <p:cNvPr id="1477" name="Non-certificate…"/>
          <p:cNvSpPr txBox="1"/>
          <p:nvPr/>
        </p:nvSpPr>
        <p:spPr>
          <a:xfrm>
            <a:off x="16019276" y="3357453"/>
            <a:ext cx="352592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96FF"/>
                </a:solidFill>
              </a:defRPr>
            </a:pPr>
            <a:r>
              <a:t>Non-certificate </a:t>
            </a:r>
          </a:p>
          <a:p>
            <a:pPr>
              <a:defRPr sz="3600" b="1">
                <a:solidFill>
                  <a:srgbClr val="0096FF"/>
                </a:solidFill>
              </a:defRPr>
            </a:pPr>
            <a:r>
              <a:t>Signed Objects</a:t>
            </a:r>
          </a:p>
        </p:txBody>
      </p:sp>
      <p:sp>
        <p:nvSpPr>
          <p:cNvPr id="1478" name="Rounded Rectangle"/>
          <p:cNvSpPr/>
          <p:nvPr/>
        </p:nvSpPr>
        <p:spPr>
          <a:xfrm>
            <a:off x="15921764" y="4652246"/>
            <a:ext cx="4062646" cy="3601651"/>
          </a:xfrm>
          <a:prstGeom prst="roundRect">
            <a:avLst>
              <a:gd name="adj" fmla="val 12823"/>
            </a:avLst>
          </a:prstGeom>
          <a:ln w="50800">
            <a:solidFill>
              <a:srgbClr val="0096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79" name="issued when generating a signed object"/>
          <p:cNvSpPr txBox="1"/>
          <p:nvPr/>
        </p:nvSpPr>
        <p:spPr>
          <a:xfrm>
            <a:off x="8764473" y="8116716"/>
            <a:ext cx="8251801" cy="6603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t>issued when generating a signed object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RPKI Obj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RPKI Objects</a:t>
            </a:r>
          </a:p>
        </p:txBody>
      </p:sp>
      <p:sp>
        <p:nvSpPr>
          <p:cNvPr id="14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81</a:t>
            </a:fld>
            <a:endParaRPr/>
          </a:p>
        </p:txBody>
      </p:sp>
      <p:grpSp>
        <p:nvGrpSpPr>
          <p:cNvPr id="1502" name="Group"/>
          <p:cNvGrpSpPr/>
          <p:nvPr/>
        </p:nvGrpSpPr>
        <p:grpSpPr>
          <a:xfrm>
            <a:off x="4399590" y="3357453"/>
            <a:ext cx="16332716" cy="7001094"/>
            <a:chOff x="0" y="0"/>
            <a:chExt cx="16332714" cy="7001092"/>
          </a:xfrm>
        </p:grpSpPr>
        <p:sp>
          <p:nvSpPr>
            <p:cNvPr id="1485" name="CA certificate"/>
            <p:cNvSpPr/>
            <p:nvPr/>
          </p:nvSpPr>
          <p:spPr>
            <a:xfrm>
              <a:off x="316608" y="1626819"/>
              <a:ext cx="3454829" cy="1270001"/>
            </a:xfrm>
            <a:prstGeom prst="roundRect">
              <a:avLst>
                <a:gd name="adj" fmla="val 15000"/>
              </a:avLst>
            </a:prstGeom>
            <a:solidFill>
              <a:srgbClr val="FEF18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CA certificate</a:t>
              </a:r>
            </a:p>
          </p:txBody>
        </p:sp>
        <p:sp>
          <p:nvSpPr>
            <p:cNvPr id="1486" name="EE certificate"/>
            <p:cNvSpPr/>
            <p:nvPr/>
          </p:nvSpPr>
          <p:spPr>
            <a:xfrm>
              <a:off x="6064994" y="1626819"/>
              <a:ext cx="3454830" cy="1270001"/>
            </a:xfrm>
            <a:prstGeom prst="roundRect">
              <a:avLst>
                <a:gd name="adj" fmla="val 15000"/>
              </a:avLst>
            </a:prstGeom>
            <a:solidFill>
              <a:srgbClr val="CEE6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EE certificate</a:t>
              </a:r>
            </a:p>
          </p:txBody>
        </p:sp>
        <p:sp>
          <p:nvSpPr>
            <p:cNvPr id="1487" name="Manifest"/>
            <p:cNvSpPr/>
            <p:nvPr/>
          </p:nvSpPr>
          <p:spPr>
            <a:xfrm>
              <a:off x="11813382" y="1601419"/>
              <a:ext cx="3480230" cy="1295401"/>
            </a:xfrm>
            <a:prstGeom prst="ellipse">
              <a:avLst/>
            </a:prstGeom>
            <a:solidFill>
              <a:srgbClr val="DCBFE4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Manifest</a:t>
              </a:r>
            </a:p>
          </p:txBody>
        </p:sp>
        <p:sp>
          <p:nvSpPr>
            <p:cNvPr id="1488" name="Line"/>
            <p:cNvSpPr/>
            <p:nvPr/>
          </p:nvSpPr>
          <p:spPr>
            <a:xfrm>
              <a:off x="9495930" y="2249119"/>
              <a:ext cx="223818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9" name="Line"/>
            <p:cNvSpPr/>
            <p:nvPr/>
          </p:nvSpPr>
          <p:spPr>
            <a:xfrm>
              <a:off x="3799126" y="2249119"/>
              <a:ext cx="223818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0" name="CA certificate"/>
            <p:cNvSpPr/>
            <p:nvPr/>
          </p:nvSpPr>
          <p:spPr>
            <a:xfrm>
              <a:off x="316608" y="5399065"/>
              <a:ext cx="3454829" cy="1270001"/>
            </a:xfrm>
            <a:prstGeom prst="roundRect">
              <a:avLst>
                <a:gd name="adj" fmla="val 15000"/>
              </a:avLst>
            </a:prstGeom>
            <a:solidFill>
              <a:srgbClr val="FEF18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CA certificate</a:t>
              </a:r>
            </a:p>
          </p:txBody>
        </p:sp>
        <p:sp>
          <p:nvSpPr>
            <p:cNvPr id="1491" name="Line"/>
            <p:cNvSpPr/>
            <p:nvPr/>
          </p:nvSpPr>
          <p:spPr>
            <a:xfrm flipH="1">
              <a:off x="2044022" y="2869223"/>
              <a:ext cx="1" cy="255743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2" name="ROA"/>
            <p:cNvSpPr/>
            <p:nvPr/>
          </p:nvSpPr>
          <p:spPr>
            <a:xfrm>
              <a:off x="11813382" y="3302713"/>
              <a:ext cx="3480230" cy="1295401"/>
            </a:xfrm>
            <a:prstGeom prst="ellipse">
              <a:avLst/>
            </a:prstGeom>
            <a:solidFill>
              <a:srgbClr val="BFDAF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ROA</a:t>
              </a:r>
            </a:p>
          </p:txBody>
        </p:sp>
        <p:sp>
          <p:nvSpPr>
            <p:cNvPr id="1493" name="EE certificate"/>
            <p:cNvSpPr/>
            <p:nvPr/>
          </p:nvSpPr>
          <p:spPr>
            <a:xfrm>
              <a:off x="6064994" y="3302713"/>
              <a:ext cx="3454830" cy="1270001"/>
            </a:xfrm>
            <a:prstGeom prst="roundRect">
              <a:avLst>
                <a:gd name="adj" fmla="val 15000"/>
              </a:avLst>
            </a:prstGeom>
            <a:solidFill>
              <a:srgbClr val="CEE6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EE certificate</a:t>
              </a:r>
            </a:p>
          </p:txBody>
        </p:sp>
        <p:sp>
          <p:nvSpPr>
            <p:cNvPr id="1494" name="Line"/>
            <p:cNvSpPr/>
            <p:nvPr/>
          </p:nvSpPr>
          <p:spPr>
            <a:xfrm>
              <a:off x="3799125" y="2586590"/>
              <a:ext cx="2250965" cy="127345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5" name="Line"/>
            <p:cNvSpPr/>
            <p:nvPr/>
          </p:nvSpPr>
          <p:spPr>
            <a:xfrm>
              <a:off x="9547513" y="3937713"/>
              <a:ext cx="2238181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6" name="Rounded Rectangle"/>
            <p:cNvSpPr/>
            <p:nvPr/>
          </p:nvSpPr>
          <p:spPr>
            <a:xfrm>
              <a:off x="0" y="1294792"/>
              <a:ext cx="9836433" cy="5706301"/>
            </a:xfrm>
            <a:prstGeom prst="roundRect">
              <a:avLst>
                <a:gd name="adj" fmla="val 8094"/>
              </a:avLst>
            </a:prstGeom>
            <a:noFill/>
            <a:ln w="50800" cap="flat">
              <a:solidFill>
                <a:srgbClr val="F2B13D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97" name="Resource Certificate (RC)"/>
            <p:cNvSpPr txBox="1"/>
            <p:nvPr/>
          </p:nvSpPr>
          <p:spPr>
            <a:xfrm>
              <a:off x="350944" y="401463"/>
              <a:ext cx="5676597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 b="1">
                  <a:solidFill>
                    <a:srgbClr val="F2B13D"/>
                  </a:solidFill>
                </a:defRPr>
              </a:lvl1pPr>
            </a:lstStyle>
            <a:p>
              <a:r>
                <a:t>Resource Certificate (RC)</a:t>
              </a:r>
            </a:p>
          </p:txBody>
        </p:sp>
        <p:sp>
          <p:nvSpPr>
            <p:cNvPr id="1498" name="Non-certificate…"/>
            <p:cNvSpPr txBox="1"/>
            <p:nvPr/>
          </p:nvSpPr>
          <p:spPr>
            <a:xfrm>
              <a:off x="11619686" y="0"/>
              <a:ext cx="3525928" cy="120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>
                  <a:solidFill>
                    <a:srgbClr val="0096FF"/>
                  </a:solidFill>
                </a:defRPr>
              </a:pPr>
              <a:r>
                <a:t>Non-certificate </a:t>
              </a:r>
            </a:p>
            <a:p>
              <a:pPr>
                <a:defRPr sz="3600" b="1">
                  <a:solidFill>
                    <a:srgbClr val="0096FF"/>
                  </a:solidFill>
                </a:defRPr>
              </a:pPr>
              <a:r>
                <a:t>Signed Objects</a:t>
              </a:r>
            </a:p>
          </p:txBody>
        </p:sp>
        <p:sp>
          <p:nvSpPr>
            <p:cNvPr id="1499" name="Rounded Rectangle"/>
            <p:cNvSpPr/>
            <p:nvPr/>
          </p:nvSpPr>
          <p:spPr>
            <a:xfrm>
              <a:off x="11522174" y="1294792"/>
              <a:ext cx="4062646" cy="3601652"/>
            </a:xfrm>
            <a:prstGeom prst="roundRect">
              <a:avLst>
                <a:gd name="adj" fmla="val 12823"/>
              </a:avLst>
            </a:prstGeom>
            <a:noFill/>
            <a:ln w="50800" cap="flat">
              <a:solidFill>
                <a:srgbClr val="0096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00" name="a list of all signed objects"/>
            <p:cNvSpPr txBox="1"/>
            <p:nvPr/>
          </p:nvSpPr>
          <p:spPr>
            <a:xfrm>
              <a:off x="10873857" y="2488185"/>
              <a:ext cx="5304689" cy="6603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600">
                  <a:solidFill>
                    <a:srgbClr val="000000"/>
                  </a:solidFill>
                </a:defRPr>
              </a:lvl1pPr>
            </a:lstStyle>
            <a:p>
              <a:r>
                <a:t>a list of all signed objects</a:t>
              </a:r>
            </a:p>
          </p:txBody>
        </p:sp>
        <p:sp>
          <p:nvSpPr>
            <p:cNvPr id="1501" name="an authorization for an AS…"/>
            <p:cNvSpPr txBox="1"/>
            <p:nvPr/>
          </p:nvSpPr>
          <p:spPr>
            <a:xfrm>
              <a:off x="10774280" y="4447026"/>
              <a:ext cx="5558435" cy="12064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3600">
                  <a:solidFill>
                    <a:srgbClr val="000000"/>
                  </a:solidFill>
                </a:defRPr>
              </a:pPr>
              <a:r>
                <a:t>an authorization for an AS </a:t>
              </a:r>
            </a:p>
            <a:p>
              <a:pPr algn="l">
                <a:defRPr sz="3600">
                  <a:solidFill>
                    <a:srgbClr val="000000"/>
                  </a:solidFill>
                </a:defRPr>
              </a:pPr>
              <a:r>
                <a:t>to originate IP prefixes</a:t>
              </a:r>
            </a:p>
          </p:txBody>
        </p:sp>
      </p:grp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Example of RPKI hierarchica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RPKI hierarchical structure</a:t>
            </a:r>
          </a:p>
        </p:txBody>
      </p:sp>
      <p:sp>
        <p:nvSpPr>
          <p:cNvPr id="15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82</a:t>
            </a:fld>
            <a:endParaRPr/>
          </a:p>
        </p:txBody>
      </p:sp>
      <p:pic>
        <p:nvPicPr>
          <p:cNvPr id="15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901" y="4380910"/>
            <a:ext cx="12366198" cy="7268912"/>
          </a:xfrm>
          <a:prstGeom prst="rect">
            <a:avLst/>
          </a:prstGeom>
          <a:ln w="12700">
            <a:miter lim="400000"/>
          </a:ln>
        </p:spPr>
      </p:pic>
      <p:sp>
        <p:nvSpPr>
          <p:cNvPr id="1509" name="Rectangle"/>
          <p:cNvSpPr/>
          <p:nvPr/>
        </p:nvSpPr>
        <p:spPr>
          <a:xfrm>
            <a:off x="16813203" y="6887409"/>
            <a:ext cx="770764" cy="1220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0" name="CA"/>
          <p:cNvSpPr txBox="1"/>
          <p:nvPr/>
        </p:nvSpPr>
        <p:spPr>
          <a:xfrm>
            <a:off x="7748721" y="3645421"/>
            <a:ext cx="76626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0096FF"/>
                </a:solidFill>
              </a:defRPr>
            </a:lvl1pPr>
          </a:lstStyle>
          <a:p>
            <a:r>
              <a:t>CA</a:t>
            </a:r>
          </a:p>
        </p:txBody>
      </p:sp>
      <p:sp>
        <p:nvSpPr>
          <p:cNvPr id="1511" name="Rectangle"/>
          <p:cNvSpPr/>
          <p:nvPr/>
        </p:nvSpPr>
        <p:spPr>
          <a:xfrm>
            <a:off x="7679042" y="4375113"/>
            <a:ext cx="5848236" cy="3900515"/>
          </a:xfrm>
          <a:prstGeom prst="rect">
            <a:avLst/>
          </a:prstGeom>
          <a:solidFill>
            <a:srgbClr val="0096F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2" name="Rectangle"/>
          <p:cNvSpPr/>
          <p:nvPr/>
        </p:nvSpPr>
        <p:spPr>
          <a:xfrm>
            <a:off x="12152478" y="8275966"/>
            <a:ext cx="5848237" cy="1865460"/>
          </a:xfrm>
          <a:prstGeom prst="rect">
            <a:avLst/>
          </a:prstGeom>
          <a:solidFill>
            <a:srgbClr val="0096F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3" name="Publication Point  of Indonesia"/>
          <p:cNvSpPr txBox="1"/>
          <p:nvPr/>
        </p:nvSpPr>
        <p:spPr>
          <a:xfrm>
            <a:off x="13719466" y="3424340"/>
            <a:ext cx="3948380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0000"/>
                </a:solidFill>
              </a:defRPr>
            </a:pPr>
            <a:r>
              <a:t>Publication Point </a:t>
            </a:r>
            <a:br/>
            <a:r>
              <a:t>of Indonesia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Example of RPKI hierarchica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RPKI hierarchical structure</a:t>
            </a:r>
          </a:p>
        </p:txBody>
      </p:sp>
      <p:sp>
        <p:nvSpPr>
          <p:cNvPr id="15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83</a:t>
            </a:fld>
            <a:endParaRPr/>
          </a:p>
        </p:txBody>
      </p:sp>
      <p:pic>
        <p:nvPicPr>
          <p:cNvPr id="15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901" y="4380910"/>
            <a:ext cx="12366198" cy="7268912"/>
          </a:xfrm>
          <a:prstGeom prst="rect">
            <a:avLst/>
          </a:prstGeom>
          <a:ln w="12700">
            <a:miter lim="400000"/>
          </a:ln>
        </p:spPr>
      </p:pic>
      <p:sp>
        <p:nvSpPr>
          <p:cNvPr id="1520" name="Rectangle"/>
          <p:cNvSpPr/>
          <p:nvPr/>
        </p:nvSpPr>
        <p:spPr>
          <a:xfrm>
            <a:off x="16813203" y="6887409"/>
            <a:ext cx="770764" cy="1220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1" name="Internet Number Resource (INR) holders"/>
          <p:cNvSpPr txBox="1"/>
          <p:nvPr/>
        </p:nvSpPr>
        <p:spPr>
          <a:xfrm>
            <a:off x="1534821" y="12439328"/>
            <a:ext cx="8867395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Internet Number Resource (INR) holders</a:t>
            </a:r>
          </a:p>
        </p:txBody>
      </p:sp>
      <p:sp>
        <p:nvSpPr>
          <p:cNvPr id="1522" name="Rectangle"/>
          <p:cNvSpPr/>
          <p:nvPr/>
        </p:nvSpPr>
        <p:spPr>
          <a:xfrm>
            <a:off x="4766505" y="4375113"/>
            <a:ext cx="8760773" cy="5636974"/>
          </a:xfrm>
          <a:prstGeom prst="rect">
            <a:avLst/>
          </a:prstGeom>
          <a:solidFill>
            <a:srgbClr val="008F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3" name="Rectangle"/>
          <p:cNvSpPr/>
          <p:nvPr/>
        </p:nvSpPr>
        <p:spPr>
          <a:xfrm>
            <a:off x="13528430" y="8288666"/>
            <a:ext cx="4472285" cy="1720179"/>
          </a:xfrm>
          <a:prstGeom prst="rect">
            <a:avLst/>
          </a:prstGeom>
          <a:solidFill>
            <a:srgbClr val="008F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4" name="Internet Number Resource (INR) holders"/>
          <p:cNvSpPr txBox="1"/>
          <p:nvPr/>
        </p:nvSpPr>
        <p:spPr>
          <a:xfrm>
            <a:off x="4713194" y="3645421"/>
            <a:ext cx="8867395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008F00"/>
                </a:solidFill>
              </a:defRPr>
            </a:lvl1pPr>
          </a:lstStyle>
          <a:p>
            <a:r>
              <a:t>Internet Number Resource (INR) holders</a:t>
            </a:r>
          </a:p>
        </p:txBody>
      </p:sp>
      <p:sp>
        <p:nvSpPr>
          <p:cNvPr id="1525" name="Rectangle"/>
          <p:cNvSpPr/>
          <p:nvPr/>
        </p:nvSpPr>
        <p:spPr>
          <a:xfrm>
            <a:off x="12787341" y="10009334"/>
            <a:ext cx="5211359" cy="1720180"/>
          </a:xfrm>
          <a:prstGeom prst="rect">
            <a:avLst/>
          </a:prstGeom>
          <a:solidFill>
            <a:srgbClr val="008F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6" name="Publication Point  of Indonesia"/>
          <p:cNvSpPr txBox="1"/>
          <p:nvPr/>
        </p:nvSpPr>
        <p:spPr>
          <a:xfrm>
            <a:off x="13719466" y="3424340"/>
            <a:ext cx="3948380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0000"/>
                </a:solidFill>
              </a:defRPr>
            </a:pPr>
            <a:r>
              <a:t>Publication Point </a:t>
            </a:r>
            <a:br/>
            <a:r>
              <a:t>of Indonesia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Monitor: Insert a blo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Insert a block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Monitor: CIPs → insert ent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CIPs → insert entries</a:t>
            </a:r>
          </a:p>
        </p:txBody>
      </p:sp>
      <p:sp>
        <p:nvSpPr>
          <p:cNvPr id="15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85</a:t>
            </a:fld>
            <a:endParaRPr/>
          </a:p>
        </p:txBody>
      </p:sp>
      <p:pic>
        <p:nvPicPr>
          <p:cNvPr id="153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0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53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6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37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538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39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541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2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3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4" name="Rectangle"/>
          <p:cNvSpPr/>
          <p:nvPr/>
        </p:nvSpPr>
        <p:spPr>
          <a:xfrm>
            <a:off x="14016102" y="6697959"/>
            <a:ext cx="5935915" cy="56477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5" name="Rectangle"/>
          <p:cNvSpPr/>
          <p:nvPr/>
        </p:nvSpPr>
        <p:spPr>
          <a:xfrm>
            <a:off x="12481064" y="6834559"/>
            <a:ext cx="59359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6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7" name="none"/>
          <p:cNvSpPr txBox="1"/>
          <p:nvPr/>
        </p:nvSpPr>
        <p:spPr>
          <a:xfrm>
            <a:off x="15823550" y="6693504"/>
            <a:ext cx="957428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t>none</a:t>
            </a:r>
          </a:p>
        </p:txBody>
      </p:sp>
      <p:grpSp>
        <p:nvGrpSpPr>
          <p:cNvPr id="1550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548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49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Monitor: CIPs → insert ent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CIPs → insert entries</a:t>
            </a:r>
          </a:p>
        </p:txBody>
      </p:sp>
      <p:sp>
        <p:nvSpPr>
          <p:cNvPr id="15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86</a:t>
            </a:fld>
            <a:endParaRPr/>
          </a:p>
        </p:txBody>
      </p:sp>
      <p:pic>
        <p:nvPicPr>
          <p:cNvPr id="155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0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55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6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57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558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59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561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2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3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4" name="Rectangle"/>
          <p:cNvSpPr/>
          <p:nvPr/>
        </p:nvSpPr>
        <p:spPr>
          <a:xfrm>
            <a:off x="14016102" y="6697959"/>
            <a:ext cx="5935915" cy="56477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5" name="Rectangle"/>
          <p:cNvSpPr/>
          <p:nvPr/>
        </p:nvSpPr>
        <p:spPr>
          <a:xfrm>
            <a:off x="12481064" y="6834559"/>
            <a:ext cx="59359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6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7" name="none"/>
          <p:cNvSpPr txBox="1"/>
          <p:nvPr/>
        </p:nvSpPr>
        <p:spPr>
          <a:xfrm>
            <a:off x="15823550" y="6693504"/>
            <a:ext cx="957428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t>none</a:t>
            </a:r>
          </a:p>
        </p:txBody>
      </p:sp>
      <p:sp>
        <p:nvSpPr>
          <p:cNvPr id="1568" name="Rounded Rectangle"/>
          <p:cNvSpPr/>
          <p:nvPr/>
        </p:nvSpPr>
        <p:spPr>
          <a:xfrm>
            <a:off x="22032932" y="7245618"/>
            <a:ext cx="924832" cy="919536"/>
          </a:xfrm>
          <a:prstGeom prst="roundRect">
            <a:avLst>
              <a:gd name="adj" fmla="val 20717"/>
            </a:avLst>
          </a:pr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571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569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70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Monitor: CIPs → insert ent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CIPs → insert entries</a:t>
            </a:r>
          </a:p>
        </p:txBody>
      </p:sp>
      <p:sp>
        <p:nvSpPr>
          <p:cNvPr id="15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87</a:t>
            </a:fld>
            <a:endParaRPr/>
          </a:p>
        </p:txBody>
      </p:sp>
      <p:pic>
        <p:nvPicPr>
          <p:cNvPr id="15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1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57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7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78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579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80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582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3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4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5" name="Rectangle"/>
          <p:cNvSpPr/>
          <p:nvPr/>
        </p:nvSpPr>
        <p:spPr>
          <a:xfrm>
            <a:off x="12481064" y="6834559"/>
            <a:ext cx="1923309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6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7" name="Rectangle"/>
          <p:cNvSpPr/>
          <p:nvPr/>
        </p:nvSpPr>
        <p:spPr>
          <a:xfrm>
            <a:off x="13624064" y="6722451"/>
            <a:ext cx="1803883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8" name="Rectangle"/>
          <p:cNvSpPr/>
          <p:nvPr/>
        </p:nvSpPr>
        <p:spPr>
          <a:xfrm>
            <a:off x="13850763" y="6671417"/>
            <a:ext cx="1809753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9" name="Rectangle"/>
          <p:cNvSpPr/>
          <p:nvPr/>
        </p:nvSpPr>
        <p:spPr>
          <a:xfrm>
            <a:off x="15683301" y="7571085"/>
            <a:ext cx="142938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0" name="Rectangle"/>
          <p:cNvSpPr/>
          <p:nvPr/>
        </p:nvSpPr>
        <p:spPr>
          <a:xfrm rot="20054507">
            <a:off x="15422571" y="7499502"/>
            <a:ext cx="450793" cy="143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1" name="Rectangle"/>
          <p:cNvSpPr/>
          <p:nvPr/>
        </p:nvSpPr>
        <p:spPr>
          <a:xfrm>
            <a:off x="16971083" y="8257112"/>
            <a:ext cx="2754135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594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592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93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  <p:sp>
        <p:nvSpPr>
          <p:cNvPr id="1595" name="Rounded Rectangle"/>
          <p:cNvSpPr/>
          <p:nvPr/>
        </p:nvSpPr>
        <p:spPr>
          <a:xfrm>
            <a:off x="14293223" y="6682586"/>
            <a:ext cx="5021233" cy="4405676"/>
          </a:xfrm>
          <a:prstGeom prst="roundRect">
            <a:avLst>
              <a:gd name="adj" fmla="val 4324"/>
            </a:avLst>
          </a:pr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onitor: CIPs → insert ent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CIPs → insert entries</a:t>
            </a:r>
          </a:p>
        </p:txBody>
      </p:sp>
      <p:sp>
        <p:nvSpPr>
          <p:cNvPr id="15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88</a:t>
            </a:fld>
            <a:endParaRPr/>
          </a:p>
        </p:txBody>
      </p:sp>
      <p:pic>
        <p:nvPicPr>
          <p:cNvPr id="159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5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60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1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02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603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04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606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7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8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9" name="Rectangle"/>
          <p:cNvSpPr/>
          <p:nvPr/>
        </p:nvSpPr>
        <p:spPr>
          <a:xfrm>
            <a:off x="12481064" y="6834559"/>
            <a:ext cx="1923309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0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1" name="Rectangle"/>
          <p:cNvSpPr/>
          <p:nvPr/>
        </p:nvSpPr>
        <p:spPr>
          <a:xfrm>
            <a:off x="13624064" y="6722451"/>
            <a:ext cx="1803883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2" name="Rectangle"/>
          <p:cNvSpPr/>
          <p:nvPr/>
        </p:nvSpPr>
        <p:spPr>
          <a:xfrm>
            <a:off x="13850763" y="6671417"/>
            <a:ext cx="1809753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3" name="Rectangle"/>
          <p:cNvSpPr/>
          <p:nvPr/>
        </p:nvSpPr>
        <p:spPr>
          <a:xfrm>
            <a:off x="15683301" y="7571085"/>
            <a:ext cx="142938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4" name="Rectangle"/>
          <p:cNvSpPr/>
          <p:nvPr/>
        </p:nvSpPr>
        <p:spPr>
          <a:xfrm rot="20054507">
            <a:off x="15422571" y="7499502"/>
            <a:ext cx="450793" cy="143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5" name="Rectangle"/>
          <p:cNvSpPr/>
          <p:nvPr/>
        </p:nvSpPr>
        <p:spPr>
          <a:xfrm>
            <a:off x="16971083" y="8257112"/>
            <a:ext cx="2754135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1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65442" y="11173704"/>
            <a:ext cx="10589536" cy="150303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1619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617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18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  <p:sp>
        <p:nvSpPr>
          <p:cNvPr id="1620" name="Rounded Rectangle"/>
          <p:cNvSpPr/>
          <p:nvPr/>
        </p:nvSpPr>
        <p:spPr>
          <a:xfrm>
            <a:off x="14293223" y="7609452"/>
            <a:ext cx="1501144" cy="789006"/>
          </a:xfrm>
          <a:prstGeom prst="roundRect">
            <a:avLst>
              <a:gd name="adj" fmla="val 24144"/>
            </a:avLst>
          </a:pr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21" name="Rounded Rectangle"/>
          <p:cNvSpPr/>
          <p:nvPr/>
        </p:nvSpPr>
        <p:spPr>
          <a:xfrm>
            <a:off x="10967257" y="10938293"/>
            <a:ext cx="11185906" cy="2005538"/>
          </a:xfrm>
          <a:prstGeom prst="roundRect">
            <a:avLst>
              <a:gd name="adj" fmla="val 24144"/>
            </a:avLst>
          </a:pr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Monitor: CRPs → update ent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CRPs → update entries</a:t>
            </a:r>
          </a:p>
        </p:txBody>
      </p:sp>
      <p:sp>
        <p:nvSpPr>
          <p:cNvPr id="16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89</a:t>
            </a:fld>
            <a:endParaRPr/>
          </a:p>
        </p:txBody>
      </p:sp>
      <p:pic>
        <p:nvPicPr>
          <p:cNvPr id="16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1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62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7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28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629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30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632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3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4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5" name="Rectangle"/>
          <p:cNvSpPr/>
          <p:nvPr/>
        </p:nvSpPr>
        <p:spPr>
          <a:xfrm>
            <a:off x="12481064" y="6834559"/>
            <a:ext cx="1923309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6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7" name="Rectangle"/>
          <p:cNvSpPr/>
          <p:nvPr/>
        </p:nvSpPr>
        <p:spPr>
          <a:xfrm>
            <a:off x="13624064" y="6722451"/>
            <a:ext cx="1803883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8" name="Rectangle"/>
          <p:cNvSpPr/>
          <p:nvPr/>
        </p:nvSpPr>
        <p:spPr>
          <a:xfrm>
            <a:off x="13850763" y="6671417"/>
            <a:ext cx="1809753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9" name="Rectangle"/>
          <p:cNvSpPr/>
          <p:nvPr/>
        </p:nvSpPr>
        <p:spPr>
          <a:xfrm>
            <a:off x="15683301" y="7571085"/>
            <a:ext cx="142938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0" name="Rectangle"/>
          <p:cNvSpPr/>
          <p:nvPr/>
        </p:nvSpPr>
        <p:spPr>
          <a:xfrm rot="20054507">
            <a:off x="15422571" y="7499502"/>
            <a:ext cx="450793" cy="143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1" name="Rectangle"/>
          <p:cNvSpPr/>
          <p:nvPr/>
        </p:nvSpPr>
        <p:spPr>
          <a:xfrm>
            <a:off x="16971083" y="8257112"/>
            <a:ext cx="2754135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2" name="h22 = ghyu…"/>
          <p:cNvSpPr txBox="1"/>
          <p:nvPr/>
        </p:nvSpPr>
        <p:spPr>
          <a:xfrm>
            <a:off x="6901094" y="8381776"/>
            <a:ext cx="2146081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h</a:t>
            </a:r>
            <a:r>
              <a:t>22 </a:t>
            </a:r>
            <a:r>
              <a:rPr baseline="0"/>
              <a:t>= ghyu…</a:t>
            </a:r>
          </a:p>
        </p:txBody>
      </p:sp>
      <p:grpSp>
        <p:nvGrpSpPr>
          <p:cNvPr id="1645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643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44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  <p:sp>
        <p:nvSpPr>
          <p:cNvPr id="1646" name="Rounded Rectangle"/>
          <p:cNvSpPr/>
          <p:nvPr/>
        </p:nvSpPr>
        <p:spPr>
          <a:xfrm>
            <a:off x="22032932" y="8165153"/>
            <a:ext cx="924832" cy="442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1" y="21600"/>
                </a:moveTo>
                <a:lnTo>
                  <a:pt x="14799" y="21600"/>
                </a:lnTo>
                <a:cubicBezTo>
                  <a:pt x="16753" y="21600"/>
                  <a:pt x="17926" y="21600"/>
                  <a:pt x="18708" y="20998"/>
                </a:cubicBezTo>
                <a:cubicBezTo>
                  <a:pt x="19918" y="20077"/>
                  <a:pt x="20871" y="18084"/>
                  <a:pt x="21312" y="15554"/>
                </a:cubicBezTo>
                <a:cubicBezTo>
                  <a:pt x="21523" y="14555"/>
                  <a:pt x="21600" y="12279"/>
                  <a:pt x="21600" y="10800"/>
                </a:cubicBezTo>
                <a:cubicBezTo>
                  <a:pt x="21600" y="9321"/>
                  <a:pt x="21523" y="7045"/>
                  <a:pt x="21312" y="6046"/>
                </a:cubicBezTo>
                <a:cubicBezTo>
                  <a:pt x="20871" y="3516"/>
                  <a:pt x="19918" y="1523"/>
                  <a:pt x="18708" y="602"/>
                </a:cubicBezTo>
                <a:cubicBezTo>
                  <a:pt x="17926" y="0"/>
                  <a:pt x="16753" y="0"/>
                  <a:pt x="14799" y="0"/>
                </a:cubicBezTo>
                <a:lnTo>
                  <a:pt x="6801" y="0"/>
                </a:lnTo>
                <a:cubicBezTo>
                  <a:pt x="4847" y="0"/>
                  <a:pt x="3674" y="0"/>
                  <a:pt x="2892" y="602"/>
                </a:cubicBezTo>
                <a:cubicBezTo>
                  <a:pt x="1682" y="1523"/>
                  <a:pt x="729" y="3516"/>
                  <a:pt x="288" y="6046"/>
                </a:cubicBezTo>
                <a:cubicBezTo>
                  <a:pt x="77" y="7045"/>
                  <a:pt x="0" y="9321"/>
                  <a:pt x="0" y="10800"/>
                </a:cubicBezTo>
                <a:cubicBezTo>
                  <a:pt x="0" y="12279"/>
                  <a:pt x="77" y="14555"/>
                  <a:pt x="288" y="15554"/>
                </a:cubicBezTo>
                <a:cubicBezTo>
                  <a:pt x="729" y="18084"/>
                  <a:pt x="1682" y="20077"/>
                  <a:pt x="2892" y="20998"/>
                </a:cubicBezTo>
                <a:cubicBezTo>
                  <a:pt x="3674" y="21600"/>
                  <a:pt x="4847" y="21600"/>
                  <a:pt x="6801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7" name="Rounded Rectangle"/>
          <p:cNvSpPr/>
          <p:nvPr/>
        </p:nvSpPr>
        <p:spPr>
          <a:xfrm>
            <a:off x="6799738" y="7626463"/>
            <a:ext cx="2348793" cy="140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21600"/>
                </a:moveTo>
                <a:lnTo>
                  <a:pt x="16800" y="21600"/>
                </a:lnTo>
                <a:cubicBezTo>
                  <a:pt x="18208" y="21600"/>
                  <a:pt x="19054" y="21600"/>
                  <a:pt x="19617" y="21207"/>
                </a:cubicBezTo>
                <a:cubicBezTo>
                  <a:pt x="20429" y="20713"/>
                  <a:pt x="21069" y="19644"/>
                  <a:pt x="21365" y="18286"/>
                </a:cubicBezTo>
                <a:cubicBezTo>
                  <a:pt x="21600" y="17345"/>
                  <a:pt x="21600" y="15932"/>
                  <a:pt x="21600" y="13578"/>
                </a:cubicBezTo>
                <a:lnTo>
                  <a:pt x="21600" y="8022"/>
                </a:lnTo>
                <a:cubicBezTo>
                  <a:pt x="21600" y="5668"/>
                  <a:pt x="21600" y="4255"/>
                  <a:pt x="21365" y="3314"/>
                </a:cubicBezTo>
                <a:cubicBezTo>
                  <a:pt x="21069" y="1956"/>
                  <a:pt x="20429" y="887"/>
                  <a:pt x="19617" y="393"/>
                </a:cubicBezTo>
                <a:cubicBezTo>
                  <a:pt x="19054" y="0"/>
                  <a:pt x="18208" y="0"/>
                  <a:pt x="16800" y="0"/>
                </a:cubicBezTo>
                <a:lnTo>
                  <a:pt x="4800" y="0"/>
                </a:lnTo>
                <a:cubicBezTo>
                  <a:pt x="3392" y="0"/>
                  <a:pt x="2546" y="0"/>
                  <a:pt x="1983" y="393"/>
                </a:cubicBezTo>
                <a:cubicBezTo>
                  <a:pt x="1171" y="887"/>
                  <a:pt x="531" y="1956"/>
                  <a:pt x="235" y="3314"/>
                </a:cubicBezTo>
                <a:cubicBezTo>
                  <a:pt x="0" y="4255"/>
                  <a:pt x="0" y="5668"/>
                  <a:pt x="0" y="8022"/>
                </a:cubicBezTo>
                <a:lnTo>
                  <a:pt x="0" y="13578"/>
                </a:lnTo>
                <a:cubicBezTo>
                  <a:pt x="0" y="15932"/>
                  <a:pt x="0" y="17345"/>
                  <a:pt x="235" y="18286"/>
                </a:cubicBezTo>
                <a:cubicBezTo>
                  <a:pt x="531" y="19644"/>
                  <a:pt x="1171" y="20713"/>
                  <a:pt x="1983" y="21207"/>
                </a:cubicBezTo>
                <a:cubicBezTo>
                  <a:pt x="2546" y="21600"/>
                  <a:pt x="3392" y="21600"/>
                  <a:pt x="4800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Example of RPKI hierarchica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RPKI hierarchical structure</a:t>
            </a:r>
          </a:p>
        </p:txBody>
      </p:sp>
      <p:sp>
        <p:nvSpPr>
          <p:cNvPr id="6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544059" y="13035088"/>
            <a:ext cx="326137" cy="5481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6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901" y="4380910"/>
            <a:ext cx="12366198" cy="7268912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Rectangle"/>
          <p:cNvSpPr/>
          <p:nvPr/>
        </p:nvSpPr>
        <p:spPr>
          <a:xfrm>
            <a:off x="16813203" y="6887409"/>
            <a:ext cx="770764" cy="1220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8" name="Publication Point  of Indonesia"/>
          <p:cNvSpPr txBox="1"/>
          <p:nvPr/>
        </p:nvSpPr>
        <p:spPr>
          <a:xfrm>
            <a:off x="13719466" y="3424340"/>
            <a:ext cx="3948380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0000"/>
                </a:solidFill>
              </a:defRPr>
            </a:pPr>
            <a:r>
              <a:t>Publication Point </a:t>
            </a:r>
            <a:br/>
            <a:r>
              <a:t>of Indonesia</a:t>
            </a:r>
          </a:p>
        </p:txBody>
      </p:sp>
      <p:sp>
        <p:nvSpPr>
          <p:cNvPr id="659" name="Rectangle"/>
          <p:cNvSpPr/>
          <p:nvPr/>
        </p:nvSpPr>
        <p:spPr>
          <a:xfrm>
            <a:off x="8774450" y="7094303"/>
            <a:ext cx="3290599" cy="836106"/>
          </a:xfrm>
          <a:prstGeom prst="rect">
            <a:avLst/>
          </a:prstGeom>
          <a:solidFill>
            <a:srgbClr val="FF2600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Monitor: CRPs → update ent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CRPs → update entries</a:t>
            </a:r>
          </a:p>
        </p:txBody>
      </p:sp>
      <p:sp>
        <p:nvSpPr>
          <p:cNvPr id="16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90</a:t>
            </a:fld>
            <a:endParaRPr/>
          </a:p>
        </p:txBody>
      </p:sp>
      <p:pic>
        <p:nvPicPr>
          <p:cNvPr id="165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7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65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3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54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655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56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658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9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0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1" name="Rectangle"/>
          <p:cNvSpPr/>
          <p:nvPr/>
        </p:nvSpPr>
        <p:spPr>
          <a:xfrm>
            <a:off x="12481064" y="6834559"/>
            <a:ext cx="1923309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2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3" name="Rectangle"/>
          <p:cNvSpPr/>
          <p:nvPr/>
        </p:nvSpPr>
        <p:spPr>
          <a:xfrm>
            <a:off x="13624064" y="6722451"/>
            <a:ext cx="1803883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4" name="Rectangle"/>
          <p:cNvSpPr/>
          <p:nvPr/>
        </p:nvSpPr>
        <p:spPr>
          <a:xfrm>
            <a:off x="13850763" y="6671417"/>
            <a:ext cx="1809753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5" name="Rectangle"/>
          <p:cNvSpPr/>
          <p:nvPr/>
        </p:nvSpPr>
        <p:spPr>
          <a:xfrm>
            <a:off x="15683301" y="7571085"/>
            <a:ext cx="142938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6" name="Rectangle"/>
          <p:cNvSpPr/>
          <p:nvPr/>
        </p:nvSpPr>
        <p:spPr>
          <a:xfrm rot="20054507">
            <a:off x="15422571" y="7499502"/>
            <a:ext cx="450793" cy="143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7" name="Rectangle"/>
          <p:cNvSpPr/>
          <p:nvPr/>
        </p:nvSpPr>
        <p:spPr>
          <a:xfrm>
            <a:off x="16971083" y="8257112"/>
            <a:ext cx="2754135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6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4665" t="42557" r="64589" b="42557"/>
          <a:stretch>
            <a:fillRect/>
          </a:stretch>
        </p:blipFill>
        <p:spPr>
          <a:xfrm>
            <a:off x="6411311" y="8335997"/>
            <a:ext cx="3147674" cy="1826628"/>
          </a:xfrm>
          <a:prstGeom prst="rect">
            <a:avLst/>
          </a:prstGeom>
          <a:ln w="12700">
            <a:miter lim="400000"/>
          </a:ln>
        </p:spPr>
      </p:pic>
      <p:sp>
        <p:nvSpPr>
          <p:cNvPr id="1669" name="Rectangle"/>
          <p:cNvSpPr/>
          <p:nvPr/>
        </p:nvSpPr>
        <p:spPr>
          <a:xfrm>
            <a:off x="7034621" y="7797595"/>
            <a:ext cx="1088836" cy="4154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0" name="h22_new"/>
          <p:cNvSpPr txBox="1"/>
          <p:nvPr/>
        </p:nvSpPr>
        <p:spPr>
          <a:xfrm>
            <a:off x="6990563" y="7695749"/>
            <a:ext cx="117695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h</a:t>
            </a:r>
            <a:r>
              <a:t>22_new</a:t>
            </a:r>
          </a:p>
        </p:txBody>
      </p:sp>
      <p:grpSp>
        <p:nvGrpSpPr>
          <p:cNvPr id="1673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671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2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  <p:sp>
        <p:nvSpPr>
          <p:cNvPr id="1674" name="Rounded Rectangle"/>
          <p:cNvSpPr/>
          <p:nvPr/>
        </p:nvSpPr>
        <p:spPr>
          <a:xfrm>
            <a:off x="6445195" y="7626463"/>
            <a:ext cx="3096817" cy="285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1" y="21600"/>
                </a:moveTo>
                <a:lnTo>
                  <a:pt x="17959" y="21600"/>
                </a:lnTo>
                <a:cubicBezTo>
                  <a:pt x="19028" y="21600"/>
                  <a:pt x="19669" y="21600"/>
                  <a:pt x="20096" y="21407"/>
                </a:cubicBezTo>
                <a:cubicBezTo>
                  <a:pt x="20712" y="21164"/>
                  <a:pt x="21197" y="20637"/>
                  <a:pt x="21422" y="19970"/>
                </a:cubicBezTo>
                <a:cubicBezTo>
                  <a:pt x="21600" y="19506"/>
                  <a:pt x="21600" y="18811"/>
                  <a:pt x="21600" y="17653"/>
                </a:cubicBezTo>
                <a:lnTo>
                  <a:pt x="21600" y="3947"/>
                </a:lnTo>
                <a:cubicBezTo>
                  <a:pt x="21600" y="2789"/>
                  <a:pt x="21600" y="2094"/>
                  <a:pt x="21422" y="1630"/>
                </a:cubicBezTo>
                <a:cubicBezTo>
                  <a:pt x="21197" y="963"/>
                  <a:pt x="20712" y="436"/>
                  <a:pt x="20096" y="193"/>
                </a:cubicBezTo>
                <a:cubicBezTo>
                  <a:pt x="19669" y="0"/>
                  <a:pt x="19028" y="0"/>
                  <a:pt x="17959" y="0"/>
                </a:cubicBezTo>
                <a:lnTo>
                  <a:pt x="3641" y="0"/>
                </a:lnTo>
                <a:cubicBezTo>
                  <a:pt x="2572" y="0"/>
                  <a:pt x="1931" y="0"/>
                  <a:pt x="1504" y="193"/>
                </a:cubicBezTo>
                <a:cubicBezTo>
                  <a:pt x="888" y="436"/>
                  <a:pt x="403" y="963"/>
                  <a:pt x="178" y="1630"/>
                </a:cubicBezTo>
                <a:cubicBezTo>
                  <a:pt x="0" y="2094"/>
                  <a:pt x="0" y="2789"/>
                  <a:pt x="0" y="3947"/>
                </a:cubicBezTo>
                <a:lnTo>
                  <a:pt x="0" y="17653"/>
                </a:lnTo>
                <a:cubicBezTo>
                  <a:pt x="0" y="18811"/>
                  <a:pt x="0" y="19506"/>
                  <a:pt x="178" y="19970"/>
                </a:cubicBezTo>
                <a:cubicBezTo>
                  <a:pt x="403" y="20637"/>
                  <a:pt x="888" y="21164"/>
                  <a:pt x="1504" y="21407"/>
                </a:cubicBezTo>
                <a:cubicBezTo>
                  <a:pt x="1931" y="21600"/>
                  <a:pt x="2572" y="21600"/>
                  <a:pt x="3641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3153" y="11693185"/>
            <a:ext cx="12163932" cy="97134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676" name="Rounded Rectangle"/>
          <p:cNvSpPr/>
          <p:nvPr/>
        </p:nvSpPr>
        <p:spPr>
          <a:xfrm>
            <a:off x="1493223" y="11291842"/>
            <a:ext cx="12961823" cy="1774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0" y="21600"/>
                </a:moveTo>
                <a:lnTo>
                  <a:pt x="20730" y="21600"/>
                </a:lnTo>
                <a:cubicBezTo>
                  <a:pt x="20985" y="21600"/>
                  <a:pt x="21139" y="21600"/>
                  <a:pt x="21241" y="21289"/>
                </a:cubicBezTo>
                <a:cubicBezTo>
                  <a:pt x="21388" y="20897"/>
                  <a:pt x="21504" y="20050"/>
                  <a:pt x="21557" y="18975"/>
                </a:cubicBezTo>
                <a:cubicBezTo>
                  <a:pt x="21600" y="18229"/>
                  <a:pt x="21600" y="17109"/>
                  <a:pt x="21600" y="15244"/>
                </a:cubicBezTo>
                <a:lnTo>
                  <a:pt x="21600" y="6356"/>
                </a:lnTo>
                <a:cubicBezTo>
                  <a:pt x="21600" y="4491"/>
                  <a:pt x="21600" y="3371"/>
                  <a:pt x="21557" y="2625"/>
                </a:cubicBezTo>
                <a:cubicBezTo>
                  <a:pt x="21504" y="1550"/>
                  <a:pt x="21388" y="703"/>
                  <a:pt x="21241" y="311"/>
                </a:cubicBezTo>
                <a:cubicBezTo>
                  <a:pt x="21139" y="0"/>
                  <a:pt x="20985" y="0"/>
                  <a:pt x="20730" y="0"/>
                </a:cubicBezTo>
                <a:lnTo>
                  <a:pt x="870" y="0"/>
                </a:lnTo>
                <a:cubicBezTo>
                  <a:pt x="615" y="0"/>
                  <a:pt x="461" y="0"/>
                  <a:pt x="359" y="311"/>
                </a:cubicBezTo>
                <a:cubicBezTo>
                  <a:pt x="212" y="703"/>
                  <a:pt x="96" y="1550"/>
                  <a:pt x="43" y="2625"/>
                </a:cubicBezTo>
                <a:cubicBezTo>
                  <a:pt x="0" y="3371"/>
                  <a:pt x="0" y="4491"/>
                  <a:pt x="0" y="6356"/>
                </a:cubicBezTo>
                <a:lnTo>
                  <a:pt x="0" y="15244"/>
                </a:lnTo>
                <a:cubicBezTo>
                  <a:pt x="0" y="17109"/>
                  <a:pt x="0" y="18229"/>
                  <a:pt x="43" y="18975"/>
                </a:cubicBezTo>
                <a:cubicBezTo>
                  <a:pt x="96" y="20050"/>
                  <a:pt x="212" y="20897"/>
                  <a:pt x="359" y="21289"/>
                </a:cubicBezTo>
                <a:cubicBezTo>
                  <a:pt x="461" y="21600"/>
                  <a:pt x="615" y="21600"/>
                  <a:pt x="870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Monitor: generate commi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generate commitment</a:t>
            </a:r>
          </a:p>
        </p:txBody>
      </p:sp>
      <p:sp>
        <p:nvSpPr>
          <p:cNvPr id="16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91</a:t>
            </a:fld>
            <a:endParaRPr/>
          </a:p>
        </p:txBody>
      </p:sp>
      <p:pic>
        <p:nvPicPr>
          <p:cNvPr id="168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6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68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2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83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684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85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687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8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9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0" name="Rectangle"/>
          <p:cNvSpPr/>
          <p:nvPr/>
        </p:nvSpPr>
        <p:spPr>
          <a:xfrm>
            <a:off x="12481064" y="6834559"/>
            <a:ext cx="1923309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1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2" name="Rectangle"/>
          <p:cNvSpPr/>
          <p:nvPr/>
        </p:nvSpPr>
        <p:spPr>
          <a:xfrm>
            <a:off x="13624064" y="6722451"/>
            <a:ext cx="1803883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3" name="Rectangle"/>
          <p:cNvSpPr/>
          <p:nvPr/>
        </p:nvSpPr>
        <p:spPr>
          <a:xfrm>
            <a:off x="13850763" y="6671417"/>
            <a:ext cx="1809753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4" name="Rectangle"/>
          <p:cNvSpPr/>
          <p:nvPr/>
        </p:nvSpPr>
        <p:spPr>
          <a:xfrm>
            <a:off x="15683301" y="7571085"/>
            <a:ext cx="142938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5" name="Rectangle"/>
          <p:cNvSpPr/>
          <p:nvPr/>
        </p:nvSpPr>
        <p:spPr>
          <a:xfrm rot="20054507">
            <a:off x="15422571" y="7499502"/>
            <a:ext cx="450793" cy="143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6" name="Rectangle"/>
          <p:cNvSpPr/>
          <p:nvPr/>
        </p:nvSpPr>
        <p:spPr>
          <a:xfrm>
            <a:off x="16971083" y="8257112"/>
            <a:ext cx="2754135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9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4665" t="42557" r="64589" b="42557"/>
          <a:stretch>
            <a:fillRect/>
          </a:stretch>
        </p:blipFill>
        <p:spPr>
          <a:xfrm>
            <a:off x="6411311" y="8335997"/>
            <a:ext cx="3147674" cy="1826628"/>
          </a:xfrm>
          <a:prstGeom prst="rect">
            <a:avLst/>
          </a:prstGeom>
          <a:ln w="12700">
            <a:miter lim="400000"/>
          </a:ln>
        </p:spPr>
      </p:pic>
      <p:sp>
        <p:nvSpPr>
          <p:cNvPr id="1698" name="Rectangle"/>
          <p:cNvSpPr/>
          <p:nvPr/>
        </p:nvSpPr>
        <p:spPr>
          <a:xfrm>
            <a:off x="7034621" y="7797595"/>
            <a:ext cx="1088836" cy="4154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9" name="h22_new"/>
          <p:cNvSpPr txBox="1"/>
          <p:nvPr/>
        </p:nvSpPr>
        <p:spPr>
          <a:xfrm>
            <a:off x="6990563" y="7695749"/>
            <a:ext cx="117695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h</a:t>
            </a:r>
            <a:r>
              <a:t>22_new</a:t>
            </a:r>
          </a:p>
        </p:txBody>
      </p:sp>
      <p:sp>
        <p:nvSpPr>
          <p:cNvPr id="1700" name="Rectangle"/>
          <p:cNvSpPr/>
          <p:nvPr/>
        </p:nvSpPr>
        <p:spPr>
          <a:xfrm>
            <a:off x="6140395" y="6773681"/>
            <a:ext cx="1088837" cy="4154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1" name="I11_new"/>
          <p:cNvSpPr txBox="1"/>
          <p:nvPr/>
        </p:nvSpPr>
        <p:spPr>
          <a:xfrm>
            <a:off x="6149321" y="6683941"/>
            <a:ext cx="107098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I</a:t>
            </a:r>
            <a:r>
              <a:t>11_new</a:t>
            </a:r>
          </a:p>
        </p:txBody>
      </p:sp>
      <p:grpSp>
        <p:nvGrpSpPr>
          <p:cNvPr id="1704" name="Group"/>
          <p:cNvGrpSpPr/>
          <p:nvPr/>
        </p:nvGrpSpPr>
        <p:grpSpPr>
          <a:xfrm>
            <a:off x="4199002" y="5873652"/>
            <a:ext cx="1088837" cy="523086"/>
            <a:chOff x="0" y="0"/>
            <a:chExt cx="1088835" cy="523085"/>
          </a:xfrm>
        </p:grpSpPr>
        <p:sp>
          <p:nvSpPr>
            <p:cNvPr id="1702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03" name="I20_new"/>
            <p:cNvSpPr txBox="1"/>
            <p:nvPr/>
          </p:nvSpPr>
          <p:spPr>
            <a:xfrm>
              <a:off x="8925" y="0"/>
              <a:ext cx="1070983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20_new</a:t>
              </a:r>
            </a:p>
          </p:txBody>
        </p:sp>
      </p:grpSp>
      <p:grpSp>
        <p:nvGrpSpPr>
          <p:cNvPr id="1707" name="Group"/>
          <p:cNvGrpSpPr/>
          <p:nvPr/>
        </p:nvGrpSpPr>
        <p:grpSpPr>
          <a:xfrm>
            <a:off x="13088366" y="5898678"/>
            <a:ext cx="1088837" cy="523086"/>
            <a:chOff x="0" y="0"/>
            <a:chExt cx="1088835" cy="523085"/>
          </a:xfrm>
        </p:grpSpPr>
        <p:sp>
          <p:nvSpPr>
            <p:cNvPr id="1705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06" name="I21_new"/>
            <p:cNvSpPr txBox="1"/>
            <p:nvPr/>
          </p:nvSpPr>
          <p:spPr>
            <a:xfrm>
              <a:off x="8925" y="0"/>
              <a:ext cx="1070983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21_new</a:t>
              </a:r>
            </a:p>
          </p:txBody>
        </p:sp>
      </p:grpSp>
      <p:grpSp>
        <p:nvGrpSpPr>
          <p:cNvPr id="1710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708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09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grpSp>
        <p:nvGrpSpPr>
          <p:cNvPr id="1713" name="Group"/>
          <p:cNvGrpSpPr/>
          <p:nvPr/>
        </p:nvGrpSpPr>
        <p:grpSpPr>
          <a:xfrm>
            <a:off x="6862034" y="5038321"/>
            <a:ext cx="1814419" cy="1484571"/>
            <a:chOff x="0" y="77985"/>
            <a:chExt cx="1814417" cy="1484569"/>
          </a:xfrm>
        </p:grpSpPr>
        <p:sp>
          <p:nvSpPr>
            <p:cNvPr id="1711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12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  <p:sp>
        <p:nvSpPr>
          <p:cNvPr id="1714" name="→"/>
          <p:cNvSpPr txBox="1"/>
          <p:nvPr/>
        </p:nvSpPr>
        <p:spPr>
          <a:xfrm>
            <a:off x="7699368" y="4929041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grpSp>
        <p:nvGrpSpPr>
          <p:cNvPr id="1717" name="Group"/>
          <p:cNvGrpSpPr/>
          <p:nvPr/>
        </p:nvGrpSpPr>
        <p:grpSpPr>
          <a:xfrm>
            <a:off x="2694226" y="5898678"/>
            <a:ext cx="1088836" cy="523086"/>
            <a:chOff x="0" y="0"/>
            <a:chExt cx="1088835" cy="523085"/>
          </a:xfrm>
        </p:grpSpPr>
        <p:sp>
          <p:nvSpPr>
            <p:cNvPr id="1715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16" name="I20"/>
            <p:cNvSpPr txBox="1"/>
            <p:nvPr/>
          </p:nvSpPr>
          <p:spPr>
            <a:xfrm>
              <a:off x="303006" y="0"/>
              <a:ext cx="48282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20</a:t>
              </a:r>
            </a:p>
          </p:txBody>
        </p:sp>
      </p:grpSp>
      <p:sp>
        <p:nvSpPr>
          <p:cNvPr id="1718" name="→"/>
          <p:cNvSpPr txBox="1"/>
          <p:nvPr/>
        </p:nvSpPr>
        <p:spPr>
          <a:xfrm>
            <a:off x="3478646" y="583637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grpSp>
        <p:nvGrpSpPr>
          <p:cNvPr id="1721" name="Group"/>
          <p:cNvGrpSpPr/>
          <p:nvPr/>
        </p:nvGrpSpPr>
        <p:grpSpPr>
          <a:xfrm>
            <a:off x="4649420" y="6683940"/>
            <a:ext cx="1088836" cy="523086"/>
            <a:chOff x="0" y="0"/>
            <a:chExt cx="1088835" cy="523085"/>
          </a:xfrm>
        </p:grpSpPr>
        <p:sp>
          <p:nvSpPr>
            <p:cNvPr id="1719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20" name="I11"/>
            <p:cNvSpPr txBox="1"/>
            <p:nvPr/>
          </p:nvSpPr>
          <p:spPr>
            <a:xfrm>
              <a:off x="303006" y="0"/>
              <a:ext cx="48282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11</a:t>
              </a:r>
            </a:p>
          </p:txBody>
        </p:sp>
      </p:grpSp>
      <p:sp>
        <p:nvSpPr>
          <p:cNvPr id="1722" name="→"/>
          <p:cNvSpPr txBox="1"/>
          <p:nvPr/>
        </p:nvSpPr>
        <p:spPr>
          <a:xfrm>
            <a:off x="5433840" y="6621633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grpSp>
        <p:nvGrpSpPr>
          <p:cNvPr id="1725" name="Group"/>
          <p:cNvGrpSpPr/>
          <p:nvPr/>
        </p:nvGrpSpPr>
        <p:grpSpPr>
          <a:xfrm>
            <a:off x="11579381" y="5898677"/>
            <a:ext cx="1088837" cy="523087"/>
            <a:chOff x="0" y="0"/>
            <a:chExt cx="1088835" cy="523085"/>
          </a:xfrm>
        </p:grpSpPr>
        <p:sp>
          <p:nvSpPr>
            <p:cNvPr id="1723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24" name="I21"/>
            <p:cNvSpPr txBox="1"/>
            <p:nvPr/>
          </p:nvSpPr>
          <p:spPr>
            <a:xfrm>
              <a:off x="303006" y="0"/>
              <a:ext cx="48282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21</a:t>
              </a:r>
            </a:p>
          </p:txBody>
        </p:sp>
      </p:grpSp>
      <p:sp>
        <p:nvSpPr>
          <p:cNvPr id="1726" name="→"/>
          <p:cNvSpPr txBox="1"/>
          <p:nvPr/>
        </p:nvSpPr>
        <p:spPr>
          <a:xfrm>
            <a:off x="12363801" y="583637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1727" name="Rounded Rectangle"/>
          <p:cNvSpPr/>
          <p:nvPr/>
        </p:nvSpPr>
        <p:spPr>
          <a:xfrm>
            <a:off x="2807731" y="5659132"/>
            <a:ext cx="4573720" cy="177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65" y="21600"/>
                </a:moveTo>
                <a:lnTo>
                  <a:pt x="19135" y="21600"/>
                </a:lnTo>
                <a:cubicBezTo>
                  <a:pt x="19858" y="21600"/>
                  <a:pt x="20292" y="21600"/>
                  <a:pt x="20582" y="21289"/>
                </a:cubicBezTo>
                <a:cubicBezTo>
                  <a:pt x="20999" y="20898"/>
                  <a:pt x="21327" y="20052"/>
                  <a:pt x="21479" y="18977"/>
                </a:cubicBezTo>
                <a:cubicBezTo>
                  <a:pt x="21600" y="18232"/>
                  <a:pt x="21600" y="17114"/>
                  <a:pt x="21600" y="15252"/>
                </a:cubicBezTo>
                <a:lnTo>
                  <a:pt x="21600" y="6348"/>
                </a:lnTo>
                <a:cubicBezTo>
                  <a:pt x="21600" y="4486"/>
                  <a:pt x="21600" y="3368"/>
                  <a:pt x="21479" y="2623"/>
                </a:cubicBezTo>
                <a:cubicBezTo>
                  <a:pt x="21327" y="1548"/>
                  <a:pt x="20999" y="702"/>
                  <a:pt x="20582" y="311"/>
                </a:cubicBezTo>
                <a:cubicBezTo>
                  <a:pt x="20292" y="0"/>
                  <a:pt x="19858" y="0"/>
                  <a:pt x="19135" y="0"/>
                </a:cubicBezTo>
                <a:lnTo>
                  <a:pt x="2465" y="0"/>
                </a:lnTo>
                <a:cubicBezTo>
                  <a:pt x="1742" y="0"/>
                  <a:pt x="1308" y="0"/>
                  <a:pt x="1018" y="311"/>
                </a:cubicBezTo>
                <a:cubicBezTo>
                  <a:pt x="601" y="702"/>
                  <a:pt x="273" y="1548"/>
                  <a:pt x="121" y="2623"/>
                </a:cubicBezTo>
                <a:cubicBezTo>
                  <a:pt x="0" y="3368"/>
                  <a:pt x="0" y="4486"/>
                  <a:pt x="0" y="6348"/>
                </a:cubicBezTo>
                <a:lnTo>
                  <a:pt x="0" y="15252"/>
                </a:lnTo>
                <a:cubicBezTo>
                  <a:pt x="0" y="17114"/>
                  <a:pt x="0" y="18232"/>
                  <a:pt x="121" y="18977"/>
                </a:cubicBezTo>
                <a:cubicBezTo>
                  <a:pt x="273" y="20052"/>
                  <a:pt x="601" y="20898"/>
                  <a:pt x="1018" y="21289"/>
                </a:cubicBezTo>
                <a:cubicBezTo>
                  <a:pt x="1308" y="21600"/>
                  <a:pt x="1742" y="21600"/>
                  <a:pt x="2465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8" name="Rounded Rectangle"/>
          <p:cNvSpPr/>
          <p:nvPr/>
        </p:nvSpPr>
        <p:spPr>
          <a:xfrm>
            <a:off x="11835261" y="5659132"/>
            <a:ext cx="2703335" cy="1067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71" y="21600"/>
                </a:moveTo>
                <a:lnTo>
                  <a:pt x="17429" y="21600"/>
                </a:lnTo>
                <a:cubicBezTo>
                  <a:pt x="18653" y="21600"/>
                  <a:pt x="19387" y="21600"/>
                  <a:pt x="19877" y="21083"/>
                </a:cubicBezTo>
                <a:cubicBezTo>
                  <a:pt x="20583" y="20432"/>
                  <a:pt x="21139" y="19025"/>
                  <a:pt x="21396" y="17238"/>
                </a:cubicBezTo>
                <a:cubicBezTo>
                  <a:pt x="21600" y="15999"/>
                  <a:pt x="21600" y="14140"/>
                  <a:pt x="21600" y="11041"/>
                </a:cubicBezTo>
                <a:lnTo>
                  <a:pt x="21600" y="10559"/>
                </a:lnTo>
                <a:cubicBezTo>
                  <a:pt x="21600" y="7460"/>
                  <a:pt x="21600" y="5601"/>
                  <a:pt x="21396" y="4362"/>
                </a:cubicBezTo>
                <a:cubicBezTo>
                  <a:pt x="21139" y="2575"/>
                  <a:pt x="20583" y="1168"/>
                  <a:pt x="19877" y="517"/>
                </a:cubicBezTo>
                <a:cubicBezTo>
                  <a:pt x="19387" y="0"/>
                  <a:pt x="18653" y="0"/>
                  <a:pt x="17429" y="0"/>
                </a:cubicBezTo>
                <a:lnTo>
                  <a:pt x="4171" y="0"/>
                </a:lnTo>
                <a:cubicBezTo>
                  <a:pt x="2947" y="0"/>
                  <a:pt x="2213" y="0"/>
                  <a:pt x="1723" y="517"/>
                </a:cubicBezTo>
                <a:cubicBezTo>
                  <a:pt x="1017" y="1168"/>
                  <a:pt x="461" y="2575"/>
                  <a:pt x="204" y="4362"/>
                </a:cubicBezTo>
                <a:cubicBezTo>
                  <a:pt x="0" y="5601"/>
                  <a:pt x="0" y="7460"/>
                  <a:pt x="0" y="10559"/>
                </a:cubicBezTo>
                <a:lnTo>
                  <a:pt x="0" y="11041"/>
                </a:lnTo>
                <a:cubicBezTo>
                  <a:pt x="0" y="14140"/>
                  <a:pt x="0" y="15999"/>
                  <a:pt x="204" y="17238"/>
                </a:cubicBezTo>
                <a:cubicBezTo>
                  <a:pt x="461" y="19025"/>
                  <a:pt x="1017" y="20432"/>
                  <a:pt x="1723" y="21083"/>
                </a:cubicBezTo>
                <a:cubicBezTo>
                  <a:pt x="2213" y="21600"/>
                  <a:pt x="2947" y="21600"/>
                  <a:pt x="4171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Monitor: generate commi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generate commitment</a:t>
            </a:r>
          </a:p>
        </p:txBody>
      </p:sp>
      <p:sp>
        <p:nvSpPr>
          <p:cNvPr id="17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92</a:t>
            </a:fld>
            <a:endParaRPr/>
          </a:p>
        </p:txBody>
      </p:sp>
      <p:pic>
        <p:nvPicPr>
          <p:cNvPr id="173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30381" b="35935"/>
          <a:stretch>
            <a:fillRect/>
          </a:stretch>
        </p:blipFill>
        <p:spPr>
          <a:xfrm>
            <a:off x="-814730" y="3113427"/>
            <a:ext cx="20395094" cy="7861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8" name="Group"/>
          <p:cNvGrpSpPr/>
          <p:nvPr/>
        </p:nvGrpSpPr>
        <p:grpSpPr>
          <a:xfrm>
            <a:off x="20464536" y="4997035"/>
            <a:ext cx="3760896" cy="4981206"/>
            <a:chOff x="0" y="0"/>
            <a:chExt cx="3760894" cy="4981205"/>
          </a:xfrm>
        </p:grpSpPr>
        <p:pic>
          <p:nvPicPr>
            <p:cNvPr id="173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063" r="8906" b="40725"/>
            <a:stretch>
              <a:fillRect/>
            </a:stretch>
          </p:blipFill>
          <p:spPr>
            <a:xfrm>
              <a:off x="0" y="0"/>
              <a:ext cx="3760895" cy="498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4" name="Rounded Rectangle"/>
            <p:cNvSpPr/>
            <p:nvPr/>
          </p:nvSpPr>
          <p:spPr>
            <a:xfrm>
              <a:off x="684514" y="378151"/>
              <a:ext cx="2686890" cy="474810"/>
            </a:xfrm>
            <a:prstGeom prst="roundRect">
              <a:avLst>
                <a:gd name="adj" fmla="val 16185"/>
              </a:avLst>
            </a:prstGeom>
            <a:solidFill>
              <a:srgbClr val="FCF187"/>
            </a:solidFill>
            <a:ln w="25400" cap="flat">
              <a:solidFill>
                <a:srgbClr val="EECA6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35" name="Block 4"/>
            <p:cNvSpPr txBox="1"/>
            <p:nvPr/>
          </p:nvSpPr>
          <p:spPr>
            <a:xfrm>
              <a:off x="1338730" y="354013"/>
              <a:ext cx="1378459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solidFill>
                    <a:srgbClr val="000000"/>
                  </a:solidFill>
                </a:defRPr>
              </a:lvl1pPr>
            </a:lstStyle>
            <a:p>
              <a:r>
                <a:t>Block 4</a:t>
              </a:r>
            </a:p>
          </p:txBody>
        </p:sp>
        <p:sp>
          <p:nvSpPr>
            <p:cNvPr id="1736" name="Rounded Rectangle"/>
            <p:cNvSpPr/>
            <p:nvPr/>
          </p:nvSpPr>
          <p:spPr>
            <a:xfrm>
              <a:off x="684514" y="1579005"/>
              <a:ext cx="2686890" cy="2705117"/>
            </a:xfrm>
            <a:prstGeom prst="roundRect">
              <a:avLst>
                <a:gd name="adj" fmla="val 19562"/>
              </a:avLst>
            </a:prstGeom>
            <a:solidFill>
              <a:srgbClr val="E4EFDB"/>
            </a:solidFill>
            <a:ln w="25400" cap="flat">
              <a:solidFill>
                <a:srgbClr val="BCD9C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37" name="CIP…"/>
            <p:cNvSpPr txBox="1"/>
            <p:nvPr/>
          </p:nvSpPr>
          <p:spPr>
            <a:xfrm>
              <a:off x="1592095" y="2238220"/>
              <a:ext cx="871729" cy="138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CIP</a:t>
              </a:r>
            </a:p>
            <a:p>
              <a:pPr>
                <a:defRPr sz="2800" b="1">
                  <a:solidFill>
                    <a:srgbClr val="000000"/>
                  </a:solidFill>
                </a:defRPr>
              </a:pPr>
              <a:r>
                <a:t>CRP</a:t>
              </a:r>
            </a:p>
          </p:txBody>
        </p:sp>
      </p:grpSp>
      <p:sp>
        <p:nvSpPr>
          <p:cNvPr id="1739" name="Rectangle"/>
          <p:cNvSpPr/>
          <p:nvPr/>
        </p:nvSpPr>
        <p:spPr>
          <a:xfrm>
            <a:off x="18119157" y="4243038"/>
            <a:ext cx="1803883" cy="329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0" name="Rectangle"/>
          <p:cNvSpPr/>
          <p:nvPr/>
        </p:nvSpPr>
        <p:spPr>
          <a:xfrm>
            <a:off x="6847237" y="4012938"/>
            <a:ext cx="11350015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1" name="Rectangle"/>
          <p:cNvSpPr/>
          <p:nvPr/>
        </p:nvSpPr>
        <p:spPr>
          <a:xfrm>
            <a:off x="5660650" y="4539474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2" name="Rectangle"/>
          <p:cNvSpPr/>
          <p:nvPr/>
        </p:nvSpPr>
        <p:spPr>
          <a:xfrm>
            <a:off x="12481064" y="6834559"/>
            <a:ext cx="1923309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3" name="Rectangle"/>
          <p:cNvSpPr/>
          <p:nvPr/>
        </p:nvSpPr>
        <p:spPr>
          <a:xfrm>
            <a:off x="6499869" y="8381527"/>
            <a:ext cx="2948531" cy="3130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4" name="Rectangle"/>
          <p:cNvSpPr/>
          <p:nvPr/>
        </p:nvSpPr>
        <p:spPr>
          <a:xfrm>
            <a:off x="13624064" y="6722451"/>
            <a:ext cx="1803883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5" name="Rectangle"/>
          <p:cNvSpPr/>
          <p:nvPr/>
        </p:nvSpPr>
        <p:spPr>
          <a:xfrm>
            <a:off x="13850763" y="6671417"/>
            <a:ext cx="1809753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6" name="Rectangle"/>
          <p:cNvSpPr/>
          <p:nvPr/>
        </p:nvSpPr>
        <p:spPr>
          <a:xfrm>
            <a:off x="15683301" y="7571085"/>
            <a:ext cx="142938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7" name="Rectangle"/>
          <p:cNvSpPr/>
          <p:nvPr/>
        </p:nvSpPr>
        <p:spPr>
          <a:xfrm rot="20054507">
            <a:off x="15422571" y="7499502"/>
            <a:ext cx="450793" cy="143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8" name="Rectangle"/>
          <p:cNvSpPr/>
          <p:nvPr/>
        </p:nvSpPr>
        <p:spPr>
          <a:xfrm>
            <a:off x="16971083" y="8257112"/>
            <a:ext cx="2754135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4665" t="42557" r="64589" b="42557"/>
          <a:stretch>
            <a:fillRect/>
          </a:stretch>
        </p:blipFill>
        <p:spPr>
          <a:xfrm>
            <a:off x="6411311" y="8335997"/>
            <a:ext cx="3147674" cy="1826628"/>
          </a:xfrm>
          <a:prstGeom prst="rect">
            <a:avLst/>
          </a:prstGeom>
          <a:ln w="12700">
            <a:miter lim="400000"/>
          </a:ln>
        </p:spPr>
      </p:pic>
      <p:sp>
        <p:nvSpPr>
          <p:cNvPr id="1750" name="Rectangle"/>
          <p:cNvSpPr/>
          <p:nvPr/>
        </p:nvSpPr>
        <p:spPr>
          <a:xfrm>
            <a:off x="7034621" y="7797595"/>
            <a:ext cx="1088836" cy="4154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1" name="h22_new"/>
          <p:cNvSpPr txBox="1"/>
          <p:nvPr/>
        </p:nvSpPr>
        <p:spPr>
          <a:xfrm>
            <a:off x="6990563" y="7695749"/>
            <a:ext cx="117695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h</a:t>
            </a:r>
            <a:r>
              <a:t>22_new</a:t>
            </a:r>
          </a:p>
        </p:txBody>
      </p:sp>
      <p:sp>
        <p:nvSpPr>
          <p:cNvPr id="1752" name="Rectangle"/>
          <p:cNvSpPr/>
          <p:nvPr/>
        </p:nvSpPr>
        <p:spPr>
          <a:xfrm>
            <a:off x="6140395" y="6773681"/>
            <a:ext cx="1088837" cy="4154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3" name="I11_new"/>
          <p:cNvSpPr txBox="1"/>
          <p:nvPr/>
        </p:nvSpPr>
        <p:spPr>
          <a:xfrm>
            <a:off x="6149321" y="6683941"/>
            <a:ext cx="107098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 baseline="-5999">
                <a:solidFill>
                  <a:srgbClr val="000000"/>
                </a:solidFill>
              </a:defRPr>
            </a:pPr>
            <a:r>
              <a:rPr baseline="0"/>
              <a:t>I</a:t>
            </a:r>
            <a:r>
              <a:t>11_new</a:t>
            </a:r>
          </a:p>
        </p:txBody>
      </p:sp>
      <p:grpSp>
        <p:nvGrpSpPr>
          <p:cNvPr id="1756" name="Group"/>
          <p:cNvGrpSpPr/>
          <p:nvPr/>
        </p:nvGrpSpPr>
        <p:grpSpPr>
          <a:xfrm>
            <a:off x="4199002" y="5873652"/>
            <a:ext cx="1088837" cy="523086"/>
            <a:chOff x="0" y="0"/>
            <a:chExt cx="1088835" cy="523085"/>
          </a:xfrm>
        </p:grpSpPr>
        <p:sp>
          <p:nvSpPr>
            <p:cNvPr id="1754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55" name="I20_new"/>
            <p:cNvSpPr txBox="1"/>
            <p:nvPr/>
          </p:nvSpPr>
          <p:spPr>
            <a:xfrm>
              <a:off x="8925" y="0"/>
              <a:ext cx="1070983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20_new</a:t>
              </a:r>
            </a:p>
          </p:txBody>
        </p:sp>
      </p:grpSp>
      <p:grpSp>
        <p:nvGrpSpPr>
          <p:cNvPr id="1759" name="Group"/>
          <p:cNvGrpSpPr/>
          <p:nvPr/>
        </p:nvGrpSpPr>
        <p:grpSpPr>
          <a:xfrm>
            <a:off x="13088366" y="5898678"/>
            <a:ext cx="1088837" cy="523086"/>
            <a:chOff x="0" y="0"/>
            <a:chExt cx="1088835" cy="523085"/>
          </a:xfrm>
        </p:grpSpPr>
        <p:sp>
          <p:nvSpPr>
            <p:cNvPr id="1757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58" name="I21_new"/>
            <p:cNvSpPr txBox="1"/>
            <p:nvPr/>
          </p:nvSpPr>
          <p:spPr>
            <a:xfrm>
              <a:off x="8925" y="0"/>
              <a:ext cx="1070983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21_new</a:t>
              </a:r>
            </a:p>
          </p:txBody>
        </p:sp>
      </p:grpSp>
      <p:grpSp>
        <p:nvGrpSpPr>
          <p:cNvPr id="1762" name="Group"/>
          <p:cNvGrpSpPr/>
          <p:nvPr/>
        </p:nvGrpSpPr>
        <p:grpSpPr>
          <a:xfrm>
            <a:off x="8289513" y="5038321"/>
            <a:ext cx="1814419" cy="1484571"/>
            <a:chOff x="0" y="77985"/>
            <a:chExt cx="1814417" cy="1484569"/>
          </a:xfrm>
        </p:grpSpPr>
        <p:sp>
          <p:nvSpPr>
            <p:cNvPr id="1760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1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grpSp>
        <p:nvGrpSpPr>
          <p:cNvPr id="1765" name="Group"/>
          <p:cNvGrpSpPr/>
          <p:nvPr/>
        </p:nvGrpSpPr>
        <p:grpSpPr>
          <a:xfrm>
            <a:off x="6862034" y="5038321"/>
            <a:ext cx="1814419" cy="1484571"/>
            <a:chOff x="0" y="77985"/>
            <a:chExt cx="1814417" cy="1484569"/>
          </a:xfrm>
        </p:grpSpPr>
        <p:sp>
          <p:nvSpPr>
            <p:cNvPr id="1763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4" name="C3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3</a:t>
              </a:r>
            </a:p>
          </p:txBody>
        </p:sp>
      </p:grpSp>
      <p:sp>
        <p:nvSpPr>
          <p:cNvPr id="1766" name="→"/>
          <p:cNvSpPr txBox="1"/>
          <p:nvPr/>
        </p:nvSpPr>
        <p:spPr>
          <a:xfrm>
            <a:off x="7699368" y="4929041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grpSp>
        <p:nvGrpSpPr>
          <p:cNvPr id="1769" name="Group"/>
          <p:cNvGrpSpPr/>
          <p:nvPr/>
        </p:nvGrpSpPr>
        <p:grpSpPr>
          <a:xfrm>
            <a:off x="2694226" y="5898678"/>
            <a:ext cx="1088836" cy="523086"/>
            <a:chOff x="0" y="0"/>
            <a:chExt cx="1088835" cy="523085"/>
          </a:xfrm>
        </p:grpSpPr>
        <p:sp>
          <p:nvSpPr>
            <p:cNvPr id="1767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8" name="I20"/>
            <p:cNvSpPr txBox="1"/>
            <p:nvPr/>
          </p:nvSpPr>
          <p:spPr>
            <a:xfrm>
              <a:off x="303006" y="0"/>
              <a:ext cx="48282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20</a:t>
              </a:r>
            </a:p>
          </p:txBody>
        </p:sp>
      </p:grpSp>
      <p:sp>
        <p:nvSpPr>
          <p:cNvPr id="1770" name="→"/>
          <p:cNvSpPr txBox="1"/>
          <p:nvPr/>
        </p:nvSpPr>
        <p:spPr>
          <a:xfrm>
            <a:off x="3478646" y="583637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grpSp>
        <p:nvGrpSpPr>
          <p:cNvPr id="1773" name="Group"/>
          <p:cNvGrpSpPr/>
          <p:nvPr/>
        </p:nvGrpSpPr>
        <p:grpSpPr>
          <a:xfrm>
            <a:off x="4649420" y="6683940"/>
            <a:ext cx="1088836" cy="523086"/>
            <a:chOff x="0" y="0"/>
            <a:chExt cx="1088835" cy="523085"/>
          </a:xfrm>
        </p:grpSpPr>
        <p:sp>
          <p:nvSpPr>
            <p:cNvPr id="1771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72" name="I11"/>
            <p:cNvSpPr txBox="1"/>
            <p:nvPr/>
          </p:nvSpPr>
          <p:spPr>
            <a:xfrm>
              <a:off x="303006" y="0"/>
              <a:ext cx="48282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11</a:t>
              </a:r>
            </a:p>
          </p:txBody>
        </p:sp>
      </p:grpSp>
      <p:sp>
        <p:nvSpPr>
          <p:cNvPr id="1774" name="→"/>
          <p:cNvSpPr txBox="1"/>
          <p:nvPr/>
        </p:nvSpPr>
        <p:spPr>
          <a:xfrm>
            <a:off x="5433840" y="6621633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grpSp>
        <p:nvGrpSpPr>
          <p:cNvPr id="1777" name="Group"/>
          <p:cNvGrpSpPr/>
          <p:nvPr/>
        </p:nvGrpSpPr>
        <p:grpSpPr>
          <a:xfrm>
            <a:off x="11579381" y="5898677"/>
            <a:ext cx="1088837" cy="523087"/>
            <a:chOff x="0" y="0"/>
            <a:chExt cx="1088835" cy="523085"/>
          </a:xfrm>
        </p:grpSpPr>
        <p:sp>
          <p:nvSpPr>
            <p:cNvPr id="1775" name="Rectangle"/>
            <p:cNvSpPr/>
            <p:nvPr/>
          </p:nvSpPr>
          <p:spPr>
            <a:xfrm>
              <a:off x="0" y="53838"/>
              <a:ext cx="1088836" cy="415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76" name="I21"/>
            <p:cNvSpPr txBox="1"/>
            <p:nvPr/>
          </p:nvSpPr>
          <p:spPr>
            <a:xfrm>
              <a:off x="303006" y="0"/>
              <a:ext cx="482821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 baseline="-5999">
                  <a:solidFill>
                    <a:srgbClr val="000000"/>
                  </a:solidFill>
                </a:defRPr>
              </a:pPr>
              <a:r>
                <a:rPr baseline="0"/>
                <a:t>I</a:t>
              </a:r>
              <a:r>
                <a:t>21</a:t>
              </a:r>
            </a:p>
          </p:txBody>
        </p:sp>
      </p:grpSp>
      <p:sp>
        <p:nvSpPr>
          <p:cNvPr id="1778" name="→"/>
          <p:cNvSpPr txBox="1"/>
          <p:nvPr/>
        </p:nvSpPr>
        <p:spPr>
          <a:xfrm>
            <a:off x="12363801" y="583637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→</a:t>
            </a:r>
          </a:p>
        </p:txBody>
      </p:sp>
      <p:sp>
        <p:nvSpPr>
          <p:cNvPr id="1779" name="Rounded Rectangle"/>
          <p:cNvSpPr/>
          <p:nvPr/>
        </p:nvSpPr>
        <p:spPr>
          <a:xfrm>
            <a:off x="6901243" y="4691069"/>
            <a:ext cx="3064734" cy="1349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79" y="21600"/>
                </a:moveTo>
                <a:lnTo>
                  <a:pt x="17921" y="21600"/>
                </a:lnTo>
                <a:cubicBezTo>
                  <a:pt x="19001" y="21600"/>
                  <a:pt x="19648" y="21600"/>
                  <a:pt x="20080" y="21190"/>
                </a:cubicBezTo>
                <a:cubicBezTo>
                  <a:pt x="20703" y="20676"/>
                  <a:pt x="21193" y="19562"/>
                  <a:pt x="21420" y="18148"/>
                </a:cubicBezTo>
                <a:cubicBezTo>
                  <a:pt x="21600" y="17167"/>
                  <a:pt x="21600" y="15695"/>
                  <a:pt x="21600" y="13243"/>
                </a:cubicBezTo>
                <a:lnTo>
                  <a:pt x="21600" y="8357"/>
                </a:lnTo>
                <a:cubicBezTo>
                  <a:pt x="21600" y="5905"/>
                  <a:pt x="21600" y="4433"/>
                  <a:pt x="21420" y="3452"/>
                </a:cubicBezTo>
                <a:cubicBezTo>
                  <a:pt x="21193" y="2038"/>
                  <a:pt x="20703" y="924"/>
                  <a:pt x="20080" y="410"/>
                </a:cubicBezTo>
                <a:cubicBezTo>
                  <a:pt x="19648" y="0"/>
                  <a:pt x="19001" y="0"/>
                  <a:pt x="17921" y="0"/>
                </a:cubicBezTo>
                <a:lnTo>
                  <a:pt x="3679" y="0"/>
                </a:lnTo>
                <a:cubicBezTo>
                  <a:pt x="2599" y="0"/>
                  <a:pt x="1952" y="0"/>
                  <a:pt x="1520" y="410"/>
                </a:cubicBezTo>
                <a:cubicBezTo>
                  <a:pt x="897" y="924"/>
                  <a:pt x="407" y="2038"/>
                  <a:pt x="180" y="3452"/>
                </a:cubicBezTo>
                <a:cubicBezTo>
                  <a:pt x="0" y="4433"/>
                  <a:pt x="0" y="5905"/>
                  <a:pt x="0" y="8357"/>
                </a:cubicBezTo>
                <a:lnTo>
                  <a:pt x="0" y="13243"/>
                </a:lnTo>
                <a:cubicBezTo>
                  <a:pt x="0" y="15695"/>
                  <a:pt x="0" y="17167"/>
                  <a:pt x="180" y="18148"/>
                </a:cubicBezTo>
                <a:cubicBezTo>
                  <a:pt x="407" y="19562"/>
                  <a:pt x="897" y="20676"/>
                  <a:pt x="1520" y="21190"/>
                </a:cubicBezTo>
                <a:cubicBezTo>
                  <a:pt x="1952" y="21600"/>
                  <a:pt x="2599" y="21600"/>
                  <a:pt x="3679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8448" y="3919870"/>
            <a:ext cx="12582574" cy="44553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781" name="Commitment Update File"/>
          <p:cNvSpPr txBox="1"/>
          <p:nvPr/>
        </p:nvSpPr>
        <p:spPr>
          <a:xfrm>
            <a:off x="11041524" y="3113427"/>
            <a:ext cx="555543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t>Commitment Update File</a:t>
            </a:r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Monitor: proof of abs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proof of absence</a:t>
            </a: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INR holder asks whether the certificate in⟨B_NUM = 3,CERT = abab…⟩ exist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INR holder asks whether the certificate in⟨B_NUM = 3,CERT = abab…⟩ exists</a:t>
            </a:r>
          </a:p>
        </p:txBody>
      </p:sp>
      <p:sp>
        <p:nvSpPr>
          <p:cNvPr id="1786" name="Proof of Ab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Absence: example</a:t>
            </a:r>
          </a:p>
        </p:txBody>
      </p:sp>
      <p:sp>
        <p:nvSpPr>
          <p:cNvPr id="17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94</a:t>
            </a:fld>
            <a:endParaRPr/>
          </a:p>
        </p:txBody>
      </p:sp>
      <p:grpSp>
        <p:nvGrpSpPr>
          <p:cNvPr id="1802" name="Group"/>
          <p:cNvGrpSpPr/>
          <p:nvPr/>
        </p:nvGrpSpPr>
        <p:grpSpPr>
          <a:xfrm>
            <a:off x="1823115" y="4294137"/>
            <a:ext cx="20737771" cy="7268925"/>
            <a:chOff x="0" y="0"/>
            <a:chExt cx="20737770" cy="7268924"/>
          </a:xfrm>
        </p:grpSpPr>
        <p:pic>
          <p:nvPicPr>
            <p:cNvPr id="178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5294" r="30381" b="35935"/>
            <a:stretch>
              <a:fillRect/>
            </a:stretch>
          </p:blipFill>
          <p:spPr>
            <a:xfrm>
              <a:off x="0" y="747332"/>
              <a:ext cx="20395092" cy="5984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9" name="Rectangle"/>
            <p:cNvSpPr/>
            <p:nvPr/>
          </p:nvSpPr>
          <p:spPr>
            <a:xfrm>
              <a:off x="18933887" y="0"/>
              <a:ext cx="1803884" cy="32944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0" name="Rectangle"/>
            <p:cNvSpPr/>
            <p:nvPr/>
          </p:nvSpPr>
          <p:spPr>
            <a:xfrm>
              <a:off x="6475379" y="296435"/>
              <a:ext cx="2581825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1" name="Rectangle"/>
            <p:cNvSpPr/>
            <p:nvPr/>
          </p:nvSpPr>
          <p:spPr>
            <a:xfrm>
              <a:off x="13295794" y="2591520"/>
              <a:ext cx="1923310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2" name="Rectangle"/>
            <p:cNvSpPr/>
            <p:nvPr/>
          </p:nvSpPr>
          <p:spPr>
            <a:xfrm>
              <a:off x="7314599" y="4138489"/>
              <a:ext cx="2948530" cy="31304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3" name="Rectangle"/>
            <p:cNvSpPr/>
            <p:nvPr/>
          </p:nvSpPr>
          <p:spPr>
            <a:xfrm>
              <a:off x="14438794" y="2479412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4" name="Rectangle"/>
            <p:cNvSpPr/>
            <p:nvPr/>
          </p:nvSpPr>
          <p:spPr>
            <a:xfrm>
              <a:off x="14665493" y="2428378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5" name="Rectangle"/>
            <p:cNvSpPr/>
            <p:nvPr/>
          </p:nvSpPr>
          <p:spPr>
            <a:xfrm>
              <a:off x="16498031" y="3328045"/>
              <a:ext cx="142938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6" name="Rectangle"/>
            <p:cNvSpPr/>
            <p:nvPr/>
          </p:nvSpPr>
          <p:spPr>
            <a:xfrm rot="20054507">
              <a:off x="16237301" y="3256464"/>
              <a:ext cx="450793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7" name="Rectangle"/>
            <p:cNvSpPr/>
            <p:nvPr/>
          </p:nvSpPr>
          <p:spPr>
            <a:xfrm>
              <a:off x="17785813" y="4014073"/>
              <a:ext cx="275413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79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665" t="42557" r="64589" b="42557"/>
            <a:stretch>
              <a:fillRect/>
            </a:stretch>
          </p:blipFill>
          <p:spPr>
            <a:xfrm>
              <a:off x="7226040" y="4092958"/>
              <a:ext cx="3147674" cy="1826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01" name="Group"/>
            <p:cNvGrpSpPr/>
            <p:nvPr/>
          </p:nvGrpSpPr>
          <p:grpSpPr>
            <a:xfrm>
              <a:off x="9104243" y="795282"/>
              <a:ext cx="1814419" cy="1484571"/>
              <a:chOff x="0" y="77985"/>
              <a:chExt cx="1814417" cy="1484569"/>
            </a:xfrm>
          </p:grpSpPr>
          <p:sp>
            <p:nvSpPr>
              <p:cNvPr id="1799" name="Rectangle"/>
              <p:cNvSpPr/>
              <p:nvPr/>
            </p:nvSpPr>
            <p:spPr>
              <a:xfrm>
                <a:off x="0" y="77985"/>
                <a:ext cx="1088836" cy="4291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00" name="C4"/>
              <p:cNvSpPr/>
              <p:nvPr/>
            </p:nvSpPr>
            <p:spPr>
              <a:xfrm>
                <a:off x="544417" y="292555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200" b="1" baseline="-5999">
                    <a:solidFill>
                      <a:srgbClr val="000000"/>
                    </a:solidFill>
                  </a:defRPr>
                </a:pPr>
                <a:r>
                  <a:rPr baseline="0"/>
                  <a:t>C</a:t>
                </a:r>
                <a:r>
                  <a:t>4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INR holder asks whether the certificate in⟨B_NUM = 3,CERT = abab…⟩ exist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INR holder asks whether the certificate in⟨B_NUM = 3,CERT = abab…⟩ exists</a:t>
            </a:r>
          </a:p>
        </p:txBody>
      </p:sp>
      <p:sp>
        <p:nvSpPr>
          <p:cNvPr id="1805" name="Proof of Ab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Absence: example</a:t>
            </a:r>
          </a:p>
        </p:txBody>
      </p:sp>
      <p:sp>
        <p:nvSpPr>
          <p:cNvPr id="18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95</a:t>
            </a:fld>
            <a:endParaRPr/>
          </a:p>
        </p:txBody>
      </p:sp>
      <p:grpSp>
        <p:nvGrpSpPr>
          <p:cNvPr id="1821" name="Group"/>
          <p:cNvGrpSpPr/>
          <p:nvPr/>
        </p:nvGrpSpPr>
        <p:grpSpPr>
          <a:xfrm>
            <a:off x="1823115" y="4294137"/>
            <a:ext cx="20737771" cy="7268925"/>
            <a:chOff x="0" y="0"/>
            <a:chExt cx="20737770" cy="7268924"/>
          </a:xfrm>
        </p:grpSpPr>
        <p:pic>
          <p:nvPicPr>
            <p:cNvPr id="180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5294" r="30381" b="35935"/>
            <a:stretch>
              <a:fillRect/>
            </a:stretch>
          </p:blipFill>
          <p:spPr>
            <a:xfrm>
              <a:off x="0" y="747332"/>
              <a:ext cx="20395092" cy="5984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8" name="Rectangle"/>
            <p:cNvSpPr/>
            <p:nvPr/>
          </p:nvSpPr>
          <p:spPr>
            <a:xfrm>
              <a:off x="18933887" y="0"/>
              <a:ext cx="1803884" cy="32944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09" name="Rectangle"/>
            <p:cNvSpPr/>
            <p:nvPr/>
          </p:nvSpPr>
          <p:spPr>
            <a:xfrm>
              <a:off x="6475379" y="296435"/>
              <a:ext cx="2581825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0" name="Rectangle"/>
            <p:cNvSpPr/>
            <p:nvPr/>
          </p:nvSpPr>
          <p:spPr>
            <a:xfrm>
              <a:off x="13295794" y="2591520"/>
              <a:ext cx="1923310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1" name="Rectangle"/>
            <p:cNvSpPr/>
            <p:nvPr/>
          </p:nvSpPr>
          <p:spPr>
            <a:xfrm>
              <a:off x="7314599" y="4138489"/>
              <a:ext cx="2948530" cy="31304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2" name="Rectangle"/>
            <p:cNvSpPr/>
            <p:nvPr/>
          </p:nvSpPr>
          <p:spPr>
            <a:xfrm>
              <a:off x="14438794" y="2479412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3" name="Rectangle"/>
            <p:cNvSpPr/>
            <p:nvPr/>
          </p:nvSpPr>
          <p:spPr>
            <a:xfrm>
              <a:off x="14665493" y="2428378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4" name="Rectangle"/>
            <p:cNvSpPr/>
            <p:nvPr/>
          </p:nvSpPr>
          <p:spPr>
            <a:xfrm>
              <a:off x="16498031" y="3328045"/>
              <a:ext cx="142938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5" name="Rectangle"/>
            <p:cNvSpPr/>
            <p:nvPr/>
          </p:nvSpPr>
          <p:spPr>
            <a:xfrm rot="20054507">
              <a:off x="16237301" y="3256464"/>
              <a:ext cx="450793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16" name="Rectangle"/>
            <p:cNvSpPr/>
            <p:nvPr/>
          </p:nvSpPr>
          <p:spPr>
            <a:xfrm>
              <a:off x="17785813" y="4014073"/>
              <a:ext cx="275413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81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665" t="42557" r="64589" b="42557"/>
            <a:stretch>
              <a:fillRect/>
            </a:stretch>
          </p:blipFill>
          <p:spPr>
            <a:xfrm>
              <a:off x="7226040" y="4092958"/>
              <a:ext cx="3147674" cy="1826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20" name="Group"/>
            <p:cNvGrpSpPr/>
            <p:nvPr/>
          </p:nvGrpSpPr>
          <p:grpSpPr>
            <a:xfrm>
              <a:off x="9104243" y="795282"/>
              <a:ext cx="1814419" cy="1484571"/>
              <a:chOff x="0" y="77985"/>
              <a:chExt cx="1814417" cy="1484569"/>
            </a:xfrm>
          </p:grpSpPr>
          <p:sp>
            <p:nvSpPr>
              <p:cNvPr id="1818" name="Rectangle"/>
              <p:cNvSpPr/>
              <p:nvPr/>
            </p:nvSpPr>
            <p:spPr>
              <a:xfrm>
                <a:off x="0" y="77985"/>
                <a:ext cx="1088836" cy="4291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19" name="C4"/>
              <p:cNvSpPr/>
              <p:nvPr/>
            </p:nvSpPr>
            <p:spPr>
              <a:xfrm>
                <a:off x="544417" y="292555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200" b="1" baseline="-5999">
                    <a:solidFill>
                      <a:srgbClr val="000000"/>
                    </a:solidFill>
                  </a:defRPr>
                </a:pPr>
                <a:r>
                  <a:rPr baseline="0"/>
                  <a:t>C</a:t>
                </a:r>
                <a:r>
                  <a:t>4</a:t>
                </a:r>
              </a:p>
            </p:txBody>
          </p:sp>
        </p:grpSp>
      </p:grpSp>
      <p:sp>
        <p:nvSpPr>
          <p:cNvPr id="1822" name="Rounded Rectangle"/>
          <p:cNvSpPr/>
          <p:nvPr/>
        </p:nvSpPr>
        <p:spPr>
          <a:xfrm>
            <a:off x="12114814" y="7701957"/>
            <a:ext cx="4841799" cy="225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9" y="21600"/>
                </a:moveTo>
                <a:lnTo>
                  <a:pt x="19271" y="21600"/>
                </a:lnTo>
                <a:cubicBezTo>
                  <a:pt x="19955" y="21600"/>
                  <a:pt x="20365" y="21600"/>
                  <a:pt x="20638" y="21355"/>
                </a:cubicBezTo>
                <a:cubicBezTo>
                  <a:pt x="21032" y="21048"/>
                  <a:pt x="21342" y="20383"/>
                  <a:pt x="21486" y="19538"/>
                </a:cubicBezTo>
                <a:cubicBezTo>
                  <a:pt x="21600" y="18952"/>
                  <a:pt x="21600" y="18073"/>
                  <a:pt x="21600" y="16608"/>
                </a:cubicBezTo>
                <a:lnTo>
                  <a:pt x="21600" y="4992"/>
                </a:lnTo>
                <a:cubicBezTo>
                  <a:pt x="21600" y="3527"/>
                  <a:pt x="21600" y="2648"/>
                  <a:pt x="21486" y="2062"/>
                </a:cubicBezTo>
                <a:cubicBezTo>
                  <a:pt x="21342" y="1217"/>
                  <a:pt x="21032" y="552"/>
                  <a:pt x="20638" y="245"/>
                </a:cubicBezTo>
                <a:cubicBezTo>
                  <a:pt x="20365" y="0"/>
                  <a:pt x="19955" y="0"/>
                  <a:pt x="19271" y="0"/>
                </a:cubicBezTo>
                <a:lnTo>
                  <a:pt x="2329" y="0"/>
                </a:lnTo>
                <a:cubicBezTo>
                  <a:pt x="1645" y="0"/>
                  <a:pt x="1235" y="0"/>
                  <a:pt x="962" y="245"/>
                </a:cubicBezTo>
                <a:cubicBezTo>
                  <a:pt x="568" y="552"/>
                  <a:pt x="258" y="1217"/>
                  <a:pt x="114" y="2062"/>
                </a:cubicBezTo>
                <a:cubicBezTo>
                  <a:pt x="0" y="2648"/>
                  <a:pt x="0" y="3527"/>
                  <a:pt x="0" y="4992"/>
                </a:cubicBezTo>
                <a:lnTo>
                  <a:pt x="0" y="16608"/>
                </a:lnTo>
                <a:cubicBezTo>
                  <a:pt x="0" y="18073"/>
                  <a:pt x="0" y="18952"/>
                  <a:pt x="114" y="19538"/>
                </a:cubicBezTo>
                <a:cubicBezTo>
                  <a:pt x="258" y="20383"/>
                  <a:pt x="568" y="21048"/>
                  <a:pt x="962" y="21355"/>
                </a:cubicBezTo>
                <a:cubicBezTo>
                  <a:pt x="1235" y="21600"/>
                  <a:pt x="1645" y="21600"/>
                  <a:pt x="2329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3" name="Arrow"/>
          <p:cNvSpPr/>
          <p:nvPr/>
        </p:nvSpPr>
        <p:spPr>
          <a:xfrm rot="16200000">
            <a:off x="13181138" y="10004730"/>
            <a:ext cx="270915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4" name="&lt;B_NUM=3, CERT=abab&gt; should located here…"/>
          <p:cNvSpPr txBox="1"/>
          <p:nvPr/>
        </p:nvSpPr>
        <p:spPr>
          <a:xfrm>
            <a:off x="7958892" y="12188550"/>
            <a:ext cx="13153645" cy="11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000000"/>
                </a:solidFill>
              </a:defRPr>
            </a:pPr>
            <a:r>
              <a:t>&lt;B_NUM=3, CERT=abab&gt; should located here 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since monitors insert CIPs of one block with lexicographic order</a:t>
            </a:r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The Monitor will return a pruned tree that contains the entry of h32 and the hash of h32, intermediate nodes I14 and I20 the INR holder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will return a pruned tree that contains the entry of h</a:t>
            </a:r>
            <a:r>
              <a:rPr baseline="-5999"/>
              <a:t>32</a:t>
            </a:r>
            <a:r>
              <a:t> and the hash of h</a:t>
            </a:r>
            <a:r>
              <a:rPr baseline="-5999"/>
              <a:t>32</a:t>
            </a:r>
            <a:r>
              <a:t>, intermediate nodes I</a:t>
            </a:r>
            <a:r>
              <a:rPr baseline="-5999"/>
              <a:t>14</a:t>
            </a:r>
            <a:r>
              <a:t> and I</a:t>
            </a:r>
            <a:r>
              <a:rPr baseline="-5999"/>
              <a:t>20</a:t>
            </a:r>
            <a:r>
              <a:t> the INR holder</a:t>
            </a:r>
          </a:p>
        </p:txBody>
      </p:sp>
      <p:sp>
        <p:nvSpPr>
          <p:cNvPr id="1827" name="Proof of Absence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Absence: example</a:t>
            </a:r>
          </a:p>
        </p:txBody>
      </p:sp>
      <p:sp>
        <p:nvSpPr>
          <p:cNvPr id="18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96</a:t>
            </a:fld>
            <a:endParaRPr/>
          </a:p>
        </p:txBody>
      </p:sp>
      <p:pic>
        <p:nvPicPr>
          <p:cNvPr id="182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6448" t="15121" r="39634" b="57234"/>
          <a:stretch>
            <a:fillRect/>
          </a:stretch>
        </p:blipFill>
        <p:spPr>
          <a:xfrm>
            <a:off x="6641859" y="5020185"/>
            <a:ext cx="12865816" cy="339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30" name="Rectangle"/>
          <p:cNvSpPr/>
          <p:nvPr/>
        </p:nvSpPr>
        <p:spPr>
          <a:xfrm>
            <a:off x="20757002" y="4294137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1" name="Rectangle"/>
          <p:cNvSpPr/>
          <p:nvPr/>
        </p:nvSpPr>
        <p:spPr>
          <a:xfrm>
            <a:off x="8298495" y="4590572"/>
            <a:ext cx="4199436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2" name="Rectangle"/>
          <p:cNvSpPr/>
          <p:nvPr/>
        </p:nvSpPr>
        <p:spPr>
          <a:xfrm>
            <a:off x="15118909" y="6885657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3" name="Rectangle"/>
          <p:cNvSpPr/>
          <p:nvPr/>
        </p:nvSpPr>
        <p:spPr>
          <a:xfrm>
            <a:off x="9137714" y="8432626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4" name="Rectangle"/>
          <p:cNvSpPr/>
          <p:nvPr/>
        </p:nvSpPr>
        <p:spPr>
          <a:xfrm>
            <a:off x="16261909" y="6773549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5" name="Rectangle"/>
          <p:cNvSpPr/>
          <p:nvPr/>
        </p:nvSpPr>
        <p:spPr>
          <a:xfrm>
            <a:off x="16488609" y="6722515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6" name="Rectangle"/>
          <p:cNvSpPr/>
          <p:nvPr/>
        </p:nvSpPr>
        <p:spPr>
          <a:xfrm>
            <a:off x="18321146" y="7622182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7" name="Rectangle"/>
          <p:cNvSpPr/>
          <p:nvPr/>
        </p:nvSpPr>
        <p:spPr>
          <a:xfrm rot="20054507">
            <a:off x="18060416" y="7550601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8" name="Rectangle"/>
          <p:cNvSpPr/>
          <p:nvPr/>
        </p:nvSpPr>
        <p:spPr>
          <a:xfrm>
            <a:off x="19608928" y="8308210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9" name="Rectangle"/>
          <p:cNvSpPr/>
          <p:nvPr/>
        </p:nvSpPr>
        <p:spPr>
          <a:xfrm>
            <a:off x="6210956" y="6439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0" name="Rectangle"/>
          <p:cNvSpPr/>
          <p:nvPr/>
        </p:nvSpPr>
        <p:spPr>
          <a:xfrm>
            <a:off x="6337956" y="6566250"/>
            <a:ext cx="4870652" cy="205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1" name="Rectangle"/>
          <p:cNvSpPr/>
          <p:nvPr/>
        </p:nvSpPr>
        <p:spPr>
          <a:xfrm>
            <a:off x="13253950" y="6767575"/>
            <a:ext cx="1015359" cy="458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2" name="Rectangle"/>
          <p:cNvSpPr/>
          <p:nvPr/>
        </p:nvSpPr>
        <p:spPr>
          <a:xfrm>
            <a:off x="16885806" y="7263813"/>
            <a:ext cx="2948531" cy="15539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3" name="Rectangle"/>
          <p:cNvSpPr/>
          <p:nvPr/>
        </p:nvSpPr>
        <p:spPr>
          <a:xfrm>
            <a:off x="15594302" y="5944478"/>
            <a:ext cx="1300283" cy="4993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4" name="Rounded Rectangle"/>
          <p:cNvSpPr/>
          <p:nvPr/>
        </p:nvSpPr>
        <p:spPr>
          <a:xfrm>
            <a:off x="6264579" y="5001932"/>
            <a:ext cx="13620456" cy="342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" y="21600"/>
                </a:moveTo>
                <a:lnTo>
                  <a:pt x="19744" y="21600"/>
                </a:lnTo>
                <a:cubicBezTo>
                  <a:pt x="20289" y="21600"/>
                  <a:pt x="20616" y="21600"/>
                  <a:pt x="20833" y="21239"/>
                </a:cubicBezTo>
                <a:cubicBezTo>
                  <a:pt x="21147" y="20785"/>
                  <a:pt x="21395" y="19802"/>
                  <a:pt x="21509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509" y="3045"/>
                </a:cubicBezTo>
                <a:cubicBezTo>
                  <a:pt x="21395" y="1798"/>
                  <a:pt x="21147" y="815"/>
                  <a:pt x="20833" y="361"/>
                </a:cubicBezTo>
                <a:cubicBezTo>
                  <a:pt x="20616" y="0"/>
                  <a:pt x="20289" y="0"/>
                  <a:pt x="19744" y="0"/>
                </a:cubicBezTo>
                <a:lnTo>
                  <a:pt x="1856" y="0"/>
                </a:lnTo>
                <a:cubicBezTo>
                  <a:pt x="1311" y="0"/>
                  <a:pt x="984" y="0"/>
                  <a:pt x="767" y="361"/>
                </a:cubicBezTo>
                <a:cubicBezTo>
                  <a:pt x="453" y="815"/>
                  <a:pt x="205" y="1798"/>
                  <a:pt x="91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91" y="18555"/>
                </a:cubicBezTo>
                <a:cubicBezTo>
                  <a:pt x="205" y="19802"/>
                  <a:pt x="453" y="20785"/>
                  <a:pt x="767" y="21239"/>
                </a:cubicBezTo>
                <a:cubicBezTo>
                  <a:pt x="984" y="21600"/>
                  <a:pt x="1311" y="21600"/>
                  <a:pt x="1856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5" name="proof of absence"/>
          <p:cNvSpPr txBox="1"/>
          <p:nvPr/>
        </p:nvSpPr>
        <p:spPr>
          <a:xfrm>
            <a:off x="6857486" y="8376968"/>
            <a:ext cx="3577591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proof of absence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Monitor: proof of consis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Monitor: proof of consistency</a:t>
            </a:r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The RP has completed the synchronization of the first three blocks and now needs to synchronize the block 4 incremental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RP has completed the synchronization of the first three blocks and now needs to synchronize the </a:t>
            </a:r>
            <a:r>
              <a:rPr i="1"/>
              <a:t>block 4 </a:t>
            </a:r>
            <a:r>
              <a:t>incrementally</a:t>
            </a:r>
          </a:p>
          <a:p>
            <a:pPr lvl="1"/>
            <a:r>
              <a:t>A Relying Party (RP) submits &lt;B_num=3, c=C</a:t>
            </a:r>
            <a:r>
              <a:rPr baseline="-5999"/>
              <a:t>3</a:t>
            </a:r>
            <a:r>
              <a:t>&gt; to the monitor</a:t>
            </a:r>
          </a:p>
        </p:txBody>
      </p:sp>
      <p:sp>
        <p:nvSpPr>
          <p:cNvPr id="1850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8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98</a:t>
            </a:fld>
            <a:endParaRPr/>
          </a:p>
        </p:txBody>
      </p:sp>
      <p:grpSp>
        <p:nvGrpSpPr>
          <p:cNvPr id="1866" name="Group"/>
          <p:cNvGrpSpPr/>
          <p:nvPr/>
        </p:nvGrpSpPr>
        <p:grpSpPr>
          <a:xfrm>
            <a:off x="1823115" y="5655095"/>
            <a:ext cx="20737771" cy="7268925"/>
            <a:chOff x="0" y="0"/>
            <a:chExt cx="20737770" cy="7268924"/>
          </a:xfrm>
        </p:grpSpPr>
        <p:pic>
          <p:nvPicPr>
            <p:cNvPr id="185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5294" r="30381" b="35935"/>
            <a:stretch>
              <a:fillRect/>
            </a:stretch>
          </p:blipFill>
          <p:spPr>
            <a:xfrm>
              <a:off x="0" y="747332"/>
              <a:ext cx="20395092" cy="5984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3" name="Rectangle"/>
            <p:cNvSpPr/>
            <p:nvPr/>
          </p:nvSpPr>
          <p:spPr>
            <a:xfrm>
              <a:off x="18933887" y="0"/>
              <a:ext cx="1803884" cy="32944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4" name="Rectangle"/>
            <p:cNvSpPr/>
            <p:nvPr/>
          </p:nvSpPr>
          <p:spPr>
            <a:xfrm>
              <a:off x="6475379" y="296435"/>
              <a:ext cx="2581825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5" name="Rectangle"/>
            <p:cNvSpPr/>
            <p:nvPr/>
          </p:nvSpPr>
          <p:spPr>
            <a:xfrm>
              <a:off x="13295794" y="2591520"/>
              <a:ext cx="1923310" cy="9644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6" name="Rectangle"/>
            <p:cNvSpPr/>
            <p:nvPr/>
          </p:nvSpPr>
          <p:spPr>
            <a:xfrm>
              <a:off x="7314599" y="4138489"/>
              <a:ext cx="2948530" cy="31304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7" name="Rectangle"/>
            <p:cNvSpPr/>
            <p:nvPr/>
          </p:nvSpPr>
          <p:spPr>
            <a:xfrm>
              <a:off x="14438794" y="2479412"/>
              <a:ext cx="1803883" cy="8398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8" name="Rectangle"/>
            <p:cNvSpPr/>
            <p:nvPr/>
          </p:nvSpPr>
          <p:spPr>
            <a:xfrm>
              <a:off x="14665493" y="2428378"/>
              <a:ext cx="1809753" cy="5481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9" name="Rectangle"/>
            <p:cNvSpPr/>
            <p:nvPr/>
          </p:nvSpPr>
          <p:spPr>
            <a:xfrm>
              <a:off x="16498031" y="3328045"/>
              <a:ext cx="142938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60" name="Rectangle"/>
            <p:cNvSpPr/>
            <p:nvPr/>
          </p:nvSpPr>
          <p:spPr>
            <a:xfrm rot="20054507">
              <a:off x="16237301" y="3256464"/>
              <a:ext cx="450793" cy="1435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61" name="Rectangle"/>
            <p:cNvSpPr/>
            <p:nvPr/>
          </p:nvSpPr>
          <p:spPr>
            <a:xfrm>
              <a:off x="17785813" y="4014073"/>
              <a:ext cx="2754136" cy="7724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186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665" t="42557" r="64589" b="42557"/>
            <a:stretch>
              <a:fillRect/>
            </a:stretch>
          </p:blipFill>
          <p:spPr>
            <a:xfrm>
              <a:off x="7226040" y="4092958"/>
              <a:ext cx="3147674" cy="1826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65" name="Group"/>
            <p:cNvGrpSpPr/>
            <p:nvPr/>
          </p:nvGrpSpPr>
          <p:grpSpPr>
            <a:xfrm>
              <a:off x="9104243" y="795282"/>
              <a:ext cx="1814419" cy="1484571"/>
              <a:chOff x="0" y="77985"/>
              <a:chExt cx="1814417" cy="1484569"/>
            </a:xfrm>
          </p:grpSpPr>
          <p:sp>
            <p:nvSpPr>
              <p:cNvPr id="1863" name="Rectangle"/>
              <p:cNvSpPr/>
              <p:nvPr/>
            </p:nvSpPr>
            <p:spPr>
              <a:xfrm>
                <a:off x="0" y="77985"/>
                <a:ext cx="1088836" cy="4291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64" name="C4"/>
              <p:cNvSpPr/>
              <p:nvPr/>
            </p:nvSpPr>
            <p:spPr>
              <a:xfrm>
                <a:off x="544417" y="292555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200" b="1" baseline="-5999">
                    <a:solidFill>
                      <a:srgbClr val="000000"/>
                    </a:solidFill>
                  </a:defRPr>
                </a:pPr>
                <a:r>
                  <a:rPr baseline="0"/>
                  <a:t>C</a:t>
                </a:r>
                <a:r>
                  <a:t>4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The Monitor will return a proof of consistenc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Monitor will return a proof of consistency</a:t>
            </a:r>
          </a:p>
        </p:txBody>
      </p:sp>
      <p:sp>
        <p:nvSpPr>
          <p:cNvPr id="1869" name="Proof of Consistency: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Consistency: example</a:t>
            </a:r>
          </a:p>
        </p:txBody>
      </p:sp>
      <p:sp>
        <p:nvSpPr>
          <p:cNvPr id="18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99</a:t>
            </a:fld>
            <a:endParaRPr/>
          </a:p>
        </p:txBody>
      </p:sp>
      <p:pic>
        <p:nvPicPr>
          <p:cNvPr id="187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5294" r="30381" b="56710"/>
          <a:stretch>
            <a:fillRect/>
          </a:stretch>
        </p:blipFill>
        <p:spPr>
          <a:xfrm>
            <a:off x="1823115" y="6402427"/>
            <a:ext cx="20395092" cy="3435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72" name="Rectangle"/>
          <p:cNvSpPr/>
          <p:nvPr/>
        </p:nvSpPr>
        <p:spPr>
          <a:xfrm>
            <a:off x="20757002" y="5655095"/>
            <a:ext cx="1803884" cy="32944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3" name="Rectangle"/>
          <p:cNvSpPr/>
          <p:nvPr/>
        </p:nvSpPr>
        <p:spPr>
          <a:xfrm>
            <a:off x="8298495" y="5951530"/>
            <a:ext cx="2581824" cy="964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4" name="Rectangle"/>
          <p:cNvSpPr/>
          <p:nvPr/>
        </p:nvSpPr>
        <p:spPr>
          <a:xfrm>
            <a:off x="15118909" y="8246615"/>
            <a:ext cx="1923310" cy="964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5" name="Rectangle"/>
          <p:cNvSpPr/>
          <p:nvPr/>
        </p:nvSpPr>
        <p:spPr>
          <a:xfrm>
            <a:off x="9137714" y="9793584"/>
            <a:ext cx="2948531" cy="31304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6" name="Rectangle"/>
          <p:cNvSpPr/>
          <p:nvPr/>
        </p:nvSpPr>
        <p:spPr>
          <a:xfrm>
            <a:off x="16261909" y="8134507"/>
            <a:ext cx="1803884" cy="8398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7" name="Rectangle"/>
          <p:cNvSpPr/>
          <p:nvPr/>
        </p:nvSpPr>
        <p:spPr>
          <a:xfrm>
            <a:off x="16488609" y="8083473"/>
            <a:ext cx="1809752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8" name="Rectangle"/>
          <p:cNvSpPr/>
          <p:nvPr/>
        </p:nvSpPr>
        <p:spPr>
          <a:xfrm>
            <a:off x="18321146" y="8983140"/>
            <a:ext cx="1429386" cy="772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9" name="Rectangle"/>
          <p:cNvSpPr/>
          <p:nvPr/>
        </p:nvSpPr>
        <p:spPr>
          <a:xfrm rot="20054507">
            <a:off x="18060416" y="8911559"/>
            <a:ext cx="450793" cy="1435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0" name="Rectangle"/>
          <p:cNvSpPr/>
          <p:nvPr/>
        </p:nvSpPr>
        <p:spPr>
          <a:xfrm>
            <a:off x="19608928" y="9669168"/>
            <a:ext cx="2754136" cy="772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883" name="Group"/>
          <p:cNvGrpSpPr/>
          <p:nvPr/>
        </p:nvGrpSpPr>
        <p:grpSpPr>
          <a:xfrm>
            <a:off x="10927358" y="6450377"/>
            <a:ext cx="1814419" cy="1484571"/>
            <a:chOff x="0" y="77985"/>
            <a:chExt cx="1814417" cy="1484569"/>
          </a:xfrm>
        </p:grpSpPr>
        <p:sp>
          <p:nvSpPr>
            <p:cNvPr id="1881" name="Rectangle"/>
            <p:cNvSpPr/>
            <p:nvPr/>
          </p:nvSpPr>
          <p:spPr>
            <a:xfrm>
              <a:off x="0" y="77985"/>
              <a:ext cx="1088836" cy="4291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82" name="C4"/>
            <p:cNvSpPr/>
            <p:nvPr/>
          </p:nvSpPr>
          <p:spPr>
            <a:xfrm>
              <a:off x="544417" y="2925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 baseline="-5999">
                  <a:solidFill>
                    <a:srgbClr val="000000"/>
                  </a:solidFill>
                </a:defRPr>
              </a:pPr>
              <a:r>
                <a:rPr baseline="0"/>
                <a:t>C</a:t>
              </a:r>
              <a:r>
                <a:t>4</a:t>
              </a:r>
            </a:p>
          </p:txBody>
        </p:sp>
      </p:grpSp>
      <p:sp>
        <p:nvSpPr>
          <p:cNvPr id="1884" name="Rectangle"/>
          <p:cNvSpPr/>
          <p:nvPr/>
        </p:nvSpPr>
        <p:spPr>
          <a:xfrm>
            <a:off x="11978052" y="8603925"/>
            <a:ext cx="4907955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5" name="Rectangle"/>
          <p:cNvSpPr/>
          <p:nvPr/>
        </p:nvSpPr>
        <p:spPr>
          <a:xfrm>
            <a:off x="18249469" y="8107884"/>
            <a:ext cx="1300283" cy="536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6" name="Rectangle"/>
          <p:cNvSpPr/>
          <p:nvPr/>
        </p:nvSpPr>
        <p:spPr>
          <a:xfrm>
            <a:off x="8662316" y="8107884"/>
            <a:ext cx="1300284" cy="536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7" name="Rectangle"/>
          <p:cNvSpPr/>
          <p:nvPr/>
        </p:nvSpPr>
        <p:spPr>
          <a:xfrm>
            <a:off x="1738910" y="8603925"/>
            <a:ext cx="5753358" cy="2456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8" name="Rectangle"/>
          <p:cNvSpPr/>
          <p:nvPr/>
        </p:nvSpPr>
        <p:spPr>
          <a:xfrm>
            <a:off x="6693624" y="7273332"/>
            <a:ext cx="1300283" cy="5361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9" name="Rectangle"/>
          <p:cNvSpPr/>
          <p:nvPr/>
        </p:nvSpPr>
        <p:spPr>
          <a:xfrm>
            <a:off x="15671843" y="7273332"/>
            <a:ext cx="1300283" cy="5361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0" name="Rectangle"/>
          <p:cNvSpPr/>
          <p:nvPr/>
        </p:nvSpPr>
        <p:spPr>
          <a:xfrm>
            <a:off x="10821635" y="6378957"/>
            <a:ext cx="1300283" cy="536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1" name="Rounded Rectangle"/>
          <p:cNvSpPr/>
          <p:nvPr/>
        </p:nvSpPr>
        <p:spPr>
          <a:xfrm>
            <a:off x="4661548" y="6562142"/>
            <a:ext cx="16646283" cy="342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8" y="21600"/>
                </a:moveTo>
                <a:lnTo>
                  <a:pt x="20082" y="21600"/>
                </a:lnTo>
                <a:cubicBezTo>
                  <a:pt x="20527" y="21600"/>
                  <a:pt x="20795" y="21600"/>
                  <a:pt x="20973" y="21239"/>
                </a:cubicBezTo>
                <a:cubicBezTo>
                  <a:pt x="21230" y="20785"/>
                  <a:pt x="21432" y="19802"/>
                  <a:pt x="21526" y="18555"/>
                </a:cubicBezTo>
                <a:cubicBezTo>
                  <a:pt x="21600" y="17690"/>
                  <a:pt x="21600" y="16392"/>
                  <a:pt x="21600" y="14229"/>
                </a:cubicBezTo>
                <a:lnTo>
                  <a:pt x="21600" y="7371"/>
                </a:lnTo>
                <a:cubicBezTo>
                  <a:pt x="21600" y="5208"/>
                  <a:pt x="21600" y="3910"/>
                  <a:pt x="21526" y="3045"/>
                </a:cubicBezTo>
                <a:cubicBezTo>
                  <a:pt x="21432" y="1798"/>
                  <a:pt x="21230" y="815"/>
                  <a:pt x="20973" y="361"/>
                </a:cubicBezTo>
                <a:cubicBezTo>
                  <a:pt x="20795" y="0"/>
                  <a:pt x="20527" y="0"/>
                  <a:pt x="20082" y="0"/>
                </a:cubicBezTo>
                <a:lnTo>
                  <a:pt x="1518" y="0"/>
                </a:lnTo>
                <a:cubicBezTo>
                  <a:pt x="1073" y="0"/>
                  <a:pt x="805" y="0"/>
                  <a:pt x="627" y="361"/>
                </a:cubicBezTo>
                <a:cubicBezTo>
                  <a:pt x="370" y="815"/>
                  <a:pt x="168" y="1798"/>
                  <a:pt x="74" y="3045"/>
                </a:cubicBezTo>
                <a:cubicBezTo>
                  <a:pt x="0" y="3910"/>
                  <a:pt x="0" y="5208"/>
                  <a:pt x="0" y="7371"/>
                </a:cubicBezTo>
                <a:lnTo>
                  <a:pt x="0" y="14229"/>
                </a:lnTo>
                <a:cubicBezTo>
                  <a:pt x="0" y="16392"/>
                  <a:pt x="0" y="17690"/>
                  <a:pt x="74" y="18555"/>
                </a:cubicBezTo>
                <a:cubicBezTo>
                  <a:pt x="168" y="19802"/>
                  <a:pt x="370" y="20785"/>
                  <a:pt x="627" y="21239"/>
                </a:cubicBezTo>
                <a:cubicBezTo>
                  <a:pt x="805" y="21600"/>
                  <a:pt x="1073" y="21600"/>
                  <a:pt x="1518" y="21600"/>
                </a:cubicBezTo>
                <a:close/>
              </a:path>
            </a:pathLst>
          </a:custGeom>
          <a:ln w="508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2" name="proof of consistency"/>
          <p:cNvSpPr txBox="1"/>
          <p:nvPr/>
        </p:nvSpPr>
        <p:spPr>
          <a:xfrm>
            <a:off x="4903097" y="9937178"/>
            <a:ext cx="4280307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proof of consistency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4341</Words>
  <Application>Microsoft Office PowerPoint</Application>
  <PresentationFormat>사용자 지정</PresentationFormat>
  <Paragraphs>808</Paragraphs>
  <Slides>106</Slides>
  <Notes>82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106</vt:i4>
      </vt:variant>
    </vt:vector>
  </HeadingPairs>
  <TitlesOfParts>
    <vt:vector size="110" baseType="lpstr">
      <vt:lpstr>Helvetica Neue</vt:lpstr>
      <vt:lpstr>Helvetica Neue Medium</vt:lpstr>
      <vt:lpstr>Times New Roman</vt:lpstr>
      <vt:lpstr>21_BasicWhite</vt:lpstr>
      <vt:lpstr>dRR: A Decentralized, Scalable, and Auditable Architecture for RPKI Repository </vt:lpstr>
      <vt:lpstr>Resource Public Key Infrastructure (RPKI)</vt:lpstr>
      <vt:lpstr>Resource Public Key Infrastructure (RPKI)</vt:lpstr>
      <vt:lpstr>The hierarchy of RPKI</vt:lpstr>
      <vt:lpstr>The hierarchy of RPKI</vt:lpstr>
      <vt:lpstr>The hierarchy of RPKI</vt:lpstr>
      <vt:lpstr>The hierarchy of RPKI</vt:lpstr>
      <vt:lpstr>The hierarchy of RPKI</vt:lpstr>
      <vt:lpstr>Example of RPKI hierarchical structure</vt:lpstr>
      <vt:lpstr>Example of RPKI hierarchical structure</vt:lpstr>
      <vt:lpstr>Example of RPKI hierarchical structure</vt:lpstr>
      <vt:lpstr>RPKI Repository</vt:lpstr>
      <vt:lpstr>RPKI Repository</vt:lpstr>
      <vt:lpstr>Three Key Problems of RPKI Repository</vt:lpstr>
      <vt:lpstr>Three Key Problems of RPKI Repository</vt:lpstr>
      <vt:lpstr>Three Key Problems of RPKI Repository</vt:lpstr>
      <vt:lpstr>Three Key Problems of RPKI Repository</vt:lpstr>
      <vt:lpstr>Data-driven Security Analysis</vt:lpstr>
      <vt:lpstr>Data-driven Security Analysis</vt:lpstr>
      <vt:lpstr>Data-driven Security Analysis</vt:lpstr>
      <vt:lpstr>Design Goal of dRR</vt:lpstr>
      <vt:lpstr>Key Idea of dRR</vt:lpstr>
      <vt:lpstr>Key Idea of dRR</vt:lpstr>
      <vt:lpstr>Key Idea of dRR</vt:lpstr>
      <vt:lpstr>Key Idea of dRR</vt:lpstr>
      <vt:lpstr>Key Idea of dRR</vt:lpstr>
      <vt:lpstr>Key Idea of dRR</vt:lpstr>
      <vt:lpstr>Certificate Server (CS) Federation</vt:lpstr>
      <vt:lpstr>Certificate Policy (CP)</vt:lpstr>
      <vt:lpstr>Certificate Issuance Policy (CIP)</vt:lpstr>
      <vt:lpstr>Certificate Revocation Policy (CRP)</vt:lpstr>
      <vt:lpstr>The Global Ledger Maintained by the CS Federation</vt:lpstr>
      <vt:lpstr>The Global Ledger Maintained by the CS Federation</vt:lpstr>
      <vt:lpstr>Monitor</vt:lpstr>
      <vt:lpstr>Monitor</vt:lpstr>
      <vt:lpstr>Monitor</vt:lpstr>
      <vt:lpstr>Monitor</vt:lpstr>
      <vt:lpstr>Monitor</vt:lpstr>
      <vt:lpstr>Proof of Presence</vt:lpstr>
      <vt:lpstr>Proof of Presence</vt:lpstr>
      <vt:lpstr>Proof of Presence</vt:lpstr>
      <vt:lpstr>Proof of Presence</vt:lpstr>
      <vt:lpstr>Proof of Presence</vt:lpstr>
      <vt:lpstr>Proof of Presence: example</vt:lpstr>
      <vt:lpstr>Proof of Presence: example</vt:lpstr>
      <vt:lpstr>Proof of Presence: example</vt:lpstr>
      <vt:lpstr>Proof of Presence: example</vt:lpstr>
      <vt:lpstr>Proof of Presence: example</vt:lpstr>
      <vt:lpstr>Proof of Presence: example</vt:lpstr>
      <vt:lpstr>Proof of Presence: example</vt:lpstr>
      <vt:lpstr>Proof of Absence</vt:lpstr>
      <vt:lpstr>Proof of Absence</vt:lpstr>
      <vt:lpstr>Proof of Absence</vt:lpstr>
      <vt:lpstr>Proof of Consistency</vt:lpstr>
      <vt:lpstr>Proof of Consistency</vt:lpstr>
      <vt:lpstr>Proof of Consistency</vt:lpstr>
      <vt:lpstr>Proof of Consistency</vt:lpstr>
      <vt:lpstr>Proof of Consistency</vt:lpstr>
      <vt:lpstr>Proof of Consistency</vt:lpstr>
      <vt:lpstr>dRR Workflow</vt:lpstr>
      <vt:lpstr>dRR Workflow</vt:lpstr>
      <vt:lpstr>dRR Workflow</vt:lpstr>
      <vt:lpstr>dRR Workflow</vt:lpstr>
      <vt:lpstr>dRR Workflow</vt:lpstr>
      <vt:lpstr>dRR Workflow</vt:lpstr>
      <vt:lpstr>dRR Workflow</vt:lpstr>
      <vt:lpstr>dRR Workflow</vt:lpstr>
      <vt:lpstr>Evaluation</vt:lpstr>
      <vt:lpstr>Evaluating CS Federation</vt:lpstr>
      <vt:lpstr>Evaluating CS Federation</vt:lpstr>
      <vt:lpstr>Evaluating Monitors</vt:lpstr>
      <vt:lpstr>Evaluating Monitors</vt:lpstr>
      <vt:lpstr>Summary</vt:lpstr>
      <vt:lpstr>PowerPoint 프레젠테이션</vt:lpstr>
      <vt:lpstr>Backup</vt:lpstr>
      <vt:lpstr>RPKI</vt:lpstr>
      <vt:lpstr>RPKI Objects</vt:lpstr>
      <vt:lpstr>RPKI Objects</vt:lpstr>
      <vt:lpstr>RPKI Objects</vt:lpstr>
      <vt:lpstr>RPKI Objects</vt:lpstr>
      <vt:lpstr>RPKI Objects</vt:lpstr>
      <vt:lpstr>Example of RPKI hierarchical structure</vt:lpstr>
      <vt:lpstr>Example of RPKI hierarchical structure</vt:lpstr>
      <vt:lpstr>Monitor: Insert a block</vt:lpstr>
      <vt:lpstr>Monitor: CIPs → insert entries</vt:lpstr>
      <vt:lpstr>Monitor: CIPs → insert entries</vt:lpstr>
      <vt:lpstr>Monitor: CIPs → insert entries</vt:lpstr>
      <vt:lpstr>Monitor: CIPs → insert entries</vt:lpstr>
      <vt:lpstr>Monitor: CRPs → update entries</vt:lpstr>
      <vt:lpstr>Monitor: CRPs → update entries</vt:lpstr>
      <vt:lpstr>Monitor: generate commitment</vt:lpstr>
      <vt:lpstr>Monitor: generate commitment</vt:lpstr>
      <vt:lpstr>Monitor: proof of absence</vt:lpstr>
      <vt:lpstr>Proof of Absence: example</vt:lpstr>
      <vt:lpstr>Proof of Absence: example</vt:lpstr>
      <vt:lpstr>Proof of Absence: example</vt:lpstr>
      <vt:lpstr>Monitor: proof of consistency</vt:lpstr>
      <vt:lpstr>Proof of Consistency: example</vt:lpstr>
      <vt:lpstr>Proof of Consistency: example</vt:lpstr>
      <vt:lpstr>Proof of Consistency: example</vt:lpstr>
      <vt:lpstr>Proof of Consistency: example</vt:lpstr>
      <vt:lpstr>Proof of Consistency: example</vt:lpstr>
      <vt:lpstr>Proof of Consistency: example</vt:lpstr>
      <vt:lpstr>Proof of Consistency: example</vt:lpstr>
      <vt:lpstr>Evaluating dRR Parameter</vt:lpstr>
      <vt:lpstr>Evaluating Monitors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dRR: A Decentralized, Scalable, and Auditable Architecture for RPKI Repository </dc:title>
  <cp:lastModifiedBy>mhkang</cp:lastModifiedBy>
  <cp:revision>2</cp:revision>
  <dcterms:modified xsi:type="dcterms:W3CDTF">2024-05-08T06:28:16Z</dcterms:modified>
</cp:coreProperties>
</file>