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>
            <a:lvl1pPr>
              <a:spcBef>
                <a:spcPts val="4500"/>
              </a:spcBef>
            </a:lvl1pPr>
            <a:lvl2pPr>
              <a:spcBef>
                <a:spcPts val="4500"/>
              </a:spcBef>
              <a:defRPr sz="4800"/>
            </a:lvl2pPr>
            <a:lvl3pPr>
              <a:spcBef>
                <a:spcPts val="4500"/>
              </a:spcBef>
              <a:defRPr sz="4800"/>
            </a:lvl3pPr>
            <a:lvl4pPr>
              <a:spcBef>
                <a:spcPts val="4500"/>
              </a:spcBef>
              <a:defRPr sz="4800"/>
            </a:lvl4pPr>
            <a:lvl5pPr>
              <a:spcBef>
                <a:spcPts val="4500"/>
              </a:spcBef>
              <a:defRPr sz="4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>
              <a:spcBef>
                <a:spcPts val="4500"/>
              </a:spcBef>
            </a:lvl1pPr>
            <a:lvl2pPr>
              <a:spcBef>
                <a:spcPts val="4500"/>
              </a:spcBef>
              <a:defRPr sz="4800"/>
            </a:lvl2pPr>
            <a:lvl3pPr>
              <a:spcBef>
                <a:spcPts val="4500"/>
              </a:spcBef>
              <a:defRPr sz="4800"/>
            </a:lvl3pPr>
            <a:lvl4pPr>
              <a:spcBef>
                <a:spcPts val="4500"/>
              </a:spcBef>
              <a:defRPr sz="4800"/>
            </a:lvl4pPr>
            <a:lvl5pPr>
              <a:spcBef>
                <a:spcPts val="4500"/>
              </a:spcBef>
              <a:defRPr sz="4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765772"/>
            <a:ext cx="21971000" cy="205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3101525"/>
            <a:ext cx="21971000" cy="982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438141" y="13035088"/>
            <a:ext cx="537973" cy="548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3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/ 47"/>
          <p:cNvSpPr txBox="1"/>
          <p:nvPr/>
        </p:nvSpPr>
        <p:spPr>
          <a:xfrm>
            <a:off x="23080043" y="13035088"/>
            <a:ext cx="77076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defTabSz="584200"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/ 47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hkang 2024-08-20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mhkang 2024-08-20</a:t>
            </a:r>
          </a:p>
        </p:txBody>
      </p:sp>
      <p:sp>
        <p:nvSpPr>
          <p:cNvPr id="152" name="A System to Detect Forged-Origin BGP Hijack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System to Detect Forged-Origin BGP Hijacks</a:t>
            </a:r>
          </a:p>
        </p:txBody>
      </p:sp>
      <p:sp>
        <p:nvSpPr>
          <p:cNvPr id="153" name="NSDI ‘24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NSDI ‘24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258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No such link exists! (between AS 6 and AS 9)"/>
          <p:cNvSpPr/>
          <p:nvPr/>
        </p:nvSpPr>
        <p:spPr>
          <a:xfrm>
            <a:off x="1371241" y="10306493"/>
            <a:ext cx="6032501" cy="211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7" y="0"/>
                </a:moveTo>
                <a:cubicBezTo>
                  <a:pt x="102" y="0"/>
                  <a:pt x="0" y="290"/>
                  <a:pt x="0" y="647"/>
                </a:cubicBezTo>
                <a:lnTo>
                  <a:pt x="0" y="12299"/>
                </a:lnTo>
                <a:cubicBezTo>
                  <a:pt x="0" y="12656"/>
                  <a:pt x="102" y="12946"/>
                  <a:pt x="227" y="12946"/>
                </a:cubicBezTo>
                <a:lnTo>
                  <a:pt x="16881" y="12946"/>
                </a:lnTo>
                <a:lnTo>
                  <a:pt x="21600" y="21600"/>
                </a:lnTo>
                <a:lnTo>
                  <a:pt x="17630" y="11057"/>
                </a:lnTo>
                <a:lnTo>
                  <a:pt x="17630" y="647"/>
                </a:lnTo>
                <a:cubicBezTo>
                  <a:pt x="17630" y="290"/>
                  <a:pt x="17528" y="0"/>
                  <a:pt x="17402" y="0"/>
                </a:cubicBezTo>
                <a:lnTo>
                  <a:pt x="227" y="0"/>
                </a:lnTo>
                <a:close/>
              </a:path>
            </a:pathLst>
          </a:cu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No such link exists!</a:t>
            </a:r>
            <a:br/>
            <a:r>
              <a:t>(between AS 6 and AS 9)</a:t>
            </a:r>
          </a:p>
        </p:txBody>
      </p:sp>
      <p:sp>
        <p:nvSpPr>
          <p:cNvPr id="262" name="Oval"/>
          <p:cNvSpPr/>
          <p:nvPr/>
        </p:nvSpPr>
        <p:spPr>
          <a:xfrm>
            <a:off x="7482980" y="12142722"/>
            <a:ext cx="2806779" cy="1083390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265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Detecting forged-origin BGP hijacks can be reduced to  identifying fake links between ASes!"/>
          <p:cNvSpPr/>
          <p:nvPr/>
        </p:nvSpPr>
        <p:spPr>
          <a:xfrm>
            <a:off x="5629885" y="6767117"/>
            <a:ext cx="13124230" cy="3218785"/>
          </a:xfrm>
          <a:prstGeom prst="roundRect">
            <a:avLst>
              <a:gd name="adj" fmla="val 5918"/>
            </a:avLst>
          </a:prstGeom>
          <a:solidFill>
            <a:srgbClr val="FFFFFF"/>
          </a:solidFill>
          <a:ln w="635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800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Detecting forged-origin BGP hijacks can be reduced to </a:t>
            </a:r>
            <a:br/>
            <a:r>
              <a:t>identifying fake links between ASes!</a:t>
            </a:r>
          </a:p>
        </p:txBody>
      </p:sp>
      <p:sp>
        <p:nvSpPr>
          <p:cNvPr id="269" name="No such link exists! (between AS 6 and AS 9)"/>
          <p:cNvSpPr/>
          <p:nvPr/>
        </p:nvSpPr>
        <p:spPr>
          <a:xfrm>
            <a:off x="1371241" y="10306493"/>
            <a:ext cx="6032501" cy="211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7" y="0"/>
                </a:moveTo>
                <a:cubicBezTo>
                  <a:pt x="102" y="0"/>
                  <a:pt x="0" y="290"/>
                  <a:pt x="0" y="647"/>
                </a:cubicBezTo>
                <a:lnTo>
                  <a:pt x="0" y="12299"/>
                </a:lnTo>
                <a:cubicBezTo>
                  <a:pt x="0" y="12656"/>
                  <a:pt x="102" y="12946"/>
                  <a:pt x="227" y="12946"/>
                </a:cubicBezTo>
                <a:lnTo>
                  <a:pt x="16881" y="12946"/>
                </a:lnTo>
                <a:lnTo>
                  <a:pt x="21600" y="21600"/>
                </a:lnTo>
                <a:lnTo>
                  <a:pt x="17630" y="11057"/>
                </a:lnTo>
                <a:lnTo>
                  <a:pt x="17630" y="647"/>
                </a:lnTo>
                <a:cubicBezTo>
                  <a:pt x="17630" y="290"/>
                  <a:pt x="17528" y="0"/>
                  <a:pt x="17402" y="0"/>
                </a:cubicBezTo>
                <a:lnTo>
                  <a:pt x="227" y="0"/>
                </a:lnTo>
                <a:close/>
              </a:path>
            </a:pathLst>
          </a:cu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No such link exists!</a:t>
            </a:r>
            <a:br/>
            <a:r>
              <a:t>(between AS 6 and AS 9)</a:t>
            </a:r>
          </a:p>
        </p:txBody>
      </p:sp>
      <p:sp>
        <p:nvSpPr>
          <p:cNvPr id="270" name="Oval"/>
          <p:cNvSpPr/>
          <p:nvPr/>
        </p:nvSpPr>
        <p:spPr>
          <a:xfrm>
            <a:off x="7482980" y="12142722"/>
            <a:ext cx="2806779" cy="1083390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he challenge of identifying fake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challenge of identifying fake links</a:t>
            </a:r>
          </a:p>
        </p:txBody>
      </p:sp>
      <p:sp>
        <p:nvSpPr>
          <p:cNvPr id="273" name="There are many new AS links every day but no simple property that tells whether they are real or fak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are many new AS links every day but no simple property that tells whether they are real or fake</a:t>
            </a:r>
          </a:p>
          <a:p>
            <a:pPr lvl="1"/>
            <a:r>
              <a:t>166 new AS links every day (median) and the vast majority are likely legitimate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3405" y="6671091"/>
            <a:ext cx="16937190" cy="6667028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"/>
          <p:cNvSpPr/>
          <p:nvPr/>
        </p:nvSpPr>
        <p:spPr>
          <a:xfrm>
            <a:off x="10609128" y="8568982"/>
            <a:ext cx="2536113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7" name="?"/>
          <p:cNvSpPr txBox="1"/>
          <p:nvPr/>
        </p:nvSpPr>
        <p:spPr>
          <a:xfrm>
            <a:off x="11477626" y="9035706"/>
            <a:ext cx="46736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Existing link prediction approaches [1, 2] does not perform well on detecting fake lin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3504" indent="-603504" defTabSz="2413955">
              <a:spcBef>
                <a:spcPts val="2900"/>
              </a:spcBef>
              <a:defRPr sz="4752"/>
            </a:pPr>
            <a:r>
              <a:t>Existing link prediction approaches [1, 2] does not perform well on detecting fake links</a:t>
            </a:r>
          </a:p>
          <a:p>
            <a:pPr lvl="1" marL="1207008" indent="-603504" defTabSz="2413955">
              <a:spcBef>
                <a:spcPts val="2900"/>
              </a:spcBef>
              <a:defRPr sz="3959"/>
            </a:pPr>
            <a:r>
              <a:t>not suitable capture the characteristics of hierarchical AS topology</a:t>
            </a:r>
          </a:p>
          <a:p>
            <a:pPr marL="603504" indent="-603504" defTabSz="2413955">
              <a:spcBef>
                <a:spcPts val="2900"/>
              </a:spcBef>
              <a:defRPr sz="4752"/>
            </a:pPr>
          </a:p>
          <a:p>
            <a:pPr marL="603504" indent="-603504" defTabSz="2413955">
              <a:spcBef>
                <a:spcPts val="2900"/>
              </a:spcBef>
              <a:defRPr sz="4752"/>
            </a:pPr>
          </a:p>
          <a:p>
            <a:pPr marL="603504" indent="-603504" defTabSz="2413955">
              <a:spcBef>
                <a:spcPts val="2900"/>
              </a:spcBef>
              <a:defRPr sz="4752"/>
            </a:pPr>
          </a:p>
          <a:p>
            <a:pPr marL="603504" indent="-603504" defTabSz="2413955">
              <a:spcBef>
                <a:spcPts val="2900"/>
              </a:spcBef>
              <a:defRPr sz="4752"/>
            </a:pPr>
          </a:p>
          <a:p>
            <a:pPr marL="603504" indent="-603504" defTabSz="2413955">
              <a:spcBef>
                <a:spcPts val="2900"/>
              </a:spcBef>
              <a:defRPr sz="4752"/>
            </a:pPr>
          </a:p>
          <a:p>
            <a:pPr marL="603504" indent="-603504" defTabSz="2413955">
              <a:spcBef>
                <a:spcPts val="2900"/>
              </a:spcBef>
              <a:defRPr sz="4752"/>
            </a:pPr>
            <a:r>
              <a:t>ARTEMIS [3] can be used to detect forged-origin hijacks but it is self-operated </a:t>
            </a:r>
          </a:p>
          <a:p>
            <a:pPr lvl="1" marL="1207008" indent="-603504" defTabSz="2413955">
              <a:spcBef>
                <a:spcPts val="2900"/>
              </a:spcBef>
              <a:defRPr sz="3959"/>
            </a:pPr>
            <a:r>
              <a:t>only capable of detecting hijacks targeting the AS deploying it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75" t="6569" r="1475" b="4538"/>
          <a:stretch>
            <a:fillRect/>
          </a:stretch>
        </p:blipFill>
        <p:spPr>
          <a:xfrm>
            <a:off x="5134058" y="5776386"/>
            <a:ext cx="14964069" cy="4817353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Limitations of existing approach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Limitations of existing approaches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3" name="[1] Dimitrios Panteleimon Giakatos, Sofia Kostoglou, Pavlos Sermpezis, and Athena Vakali. Benchmarking Graph Neural Networks for Internet Routing Data, 2022.…"/>
          <p:cNvSpPr txBox="1"/>
          <p:nvPr/>
        </p:nvSpPr>
        <p:spPr>
          <a:xfrm>
            <a:off x="346820" y="12655050"/>
            <a:ext cx="1863955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[1] Dimitrios Panteleimon Giakatos, Sofia Kostoglou, Pavlos Sermpezis, and Athena Vakali. Benchmarking Graph Neural Networks for Internet Routing Data, 2022. </a:t>
            </a:r>
          </a:p>
          <a:p>
            <a:pPr algn="l" defTabSz="457200">
              <a:spcBef>
                <a:spcPts val="1200"/>
              </a:spcBef>
              <a:defRPr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[2] Muhan Zhang and Yixin Chen. Link prediction based on graph neural networks. In </a:t>
            </a:r>
            <a:r>
              <a:rPr i="1"/>
              <a:t>Advances in Neural Information Processing Systems</a:t>
            </a:r>
            <a:r>
              <a:t>, 2018.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quirements of a forged-origin detection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Requirements of a forged-origin detection system</a:t>
            </a:r>
          </a:p>
        </p:txBody>
      </p:sp>
      <p:sp>
        <p:nvSpPr>
          <p:cNvPr id="286" name="must be fast and accept real-time and historical qu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 startAt="1"/>
            </a:pPr>
            <a:r>
              <a:t>must be </a:t>
            </a:r>
            <a:r>
              <a:rPr b="1">
                <a:solidFill>
                  <a:srgbClr val="0433FF"/>
                </a:solidFill>
              </a:rPr>
              <a:t>fast and accept real-time and historical queries</a:t>
            </a:r>
            <a:endParaRPr b="1">
              <a:solidFill>
                <a:srgbClr val="0433FF"/>
              </a:solidFill>
            </a:endParaRPr>
          </a:p>
          <a:p>
            <a:pPr lvl="1" marL="1117600" indent="-508000"/>
            <a:endParaRPr b="1"/>
          </a:p>
          <a:p>
            <a:pPr>
              <a:buSzPct val="100000"/>
              <a:buAutoNum type="arabicPeriod" startAt="1"/>
            </a:pPr>
            <a:r>
              <a:t>must be </a:t>
            </a:r>
            <a:r>
              <a:rPr b="1">
                <a:solidFill>
                  <a:srgbClr val="0433FF"/>
                </a:solidFill>
              </a:rPr>
              <a:t>accurate</a:t>
            </a:r>
            <a:r>
              <a:t>, both for pinpointing actual hijacks and </a:t>
            </a:r>
            <a:r>
              <a:rPr b="1">
                <a:solidFill>
                  <a:srgbClr val="0433FF"/>
                </a:solidFill>
              </a:rPr>
              <a:t>avoiding triggering false alarms</a:t>
            </a:r>
            <a:endParaRPr b="1">
              <a:solidFill>
                <a:srgbClr val="0433FF"/>
              </a:solidFill>
            </a:endParaRPr>
          </a:p>
          <a:p>
            <a:pPr lvl="1" marL="1117600" indent="-508000"/>
          </a:p>
          <a:p>
            <a:pPr>
              <a:buSzPct val="100000"/>
              <a:buAutoNum type="arabicPeriod" startAt="1"/>
            </a:pPr>
            <a:r>
              <a:t>must be </a:t>
            </a:r>
            <a:r>
              <a:rPr b="1">
                <a:solidFill>
                  <a:srgbClr val="0433FF"/>
                </a:solidFill>
              </a:rPr>
              <a:t>robust</a:t>
            </a:r>
            <a:r>
              <a:rPr>
                <a:solidFill>
                  <a:srgbClr val="0433FF"/>
                </a:solidFill>
              </a:rPr>
              <a:t> </a:t>
            </a:r>
            <a:r>
              <a:rPr b="1">
                <a:solidFill>
                  <a:srgbClr val="0433FF"/>
                </a:solidFill>
              </a:rPr>
              <a:t>against missing, inaccurate and polluted data </a:t>
            </a:r>
            <a:endParaRPr b="1">
              <a:solidFill>
                <a:srgbClr val="0433FF"/>
              </a:solidFill>
            </a:endParaRPr>
          </a:p>
          <a:p>
            <a:pPr lvl="1" marL="1117600" indent="-508000"/>
          </a:p>
          <a:p>
            <a:pPr>
              <a:buSzPct val="100000"/>
              <a:buAutoNum type="arabicPeriod" startAt="1"/>
            </a:pPr>
            <a:r>
              <a:t>must be accurate in </a:t>
            </a:r>
            <a:r>
              <a:rPr b="1">
                <a:solidFill>
                  <a:srgbClr val="0433FF"/>
                </a:solidFill>
              </a:rPr>
              <a:t>all attack and peering scenarios</a:t>
            </a:r>
          </a:p>
        </p:txBody>
      </p:sp>
      <p:sp>
        <p:nvSpPr>
          <p:cNvPr id="2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DFOH: A System to Detect Forged-Origin BGP Hij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072588">
              <a:defRPr spc="-144" sz="7225"/>
            </a:pPr>
            <a:r>
              <a:t>DFOH: </a:t>
            </a:r>
            <a:r>
              <a:rPr b="0"/>
              <a:t>A System to </a:t>
            </a:r>
            <a:r>
              <a:t>D</a:t>
            </a:r>
            <a:r>
              <a:rPr b="0"/>
              <a:t>etect </a:t>
            </a:r>
            <a:r>
              <a:t>F</a:t>
            </a:r>
            <a:r>
              <a:rPr b="0"/>
              <a:t>orged-</a:t>
            </a:r>
            <a:r>
              <a:t>O</a:t>
            </a:r>
            <a:r>
              <a:rPr b="0"/>
              <a:t>rigin BGP </a:t>
            </a:r>
            <a:r>
              <a:t>H</a:t>
            </a:r>
            <a:r>
              <a:rPr b="0"/>
              <a:t>ijacks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3140" y="3007895"/>
            <a:ext cx="20677536" cy="1001494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Rectangle"/>
          <p:cNvSpPr/>
          <p:nvPr/>
        </p:nvSpPr>
        <p:spPr>
          <a:xfrm>
            <a:off x="11517794" y="12344929"/>
            <a:ext cx="1348412" cy="11812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DFOH inference pipe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DFOH inference pipeline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297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298" name="Inferring Hijacks"/>
          <p:cNvSpPr/>
          <p:nvPr/>
        </p:nvSpPr>
        <p:spPr>
          <a:xfrm>
            <a:off x="17362529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572" y="5636417"/>
            <a:ext cx="6344279" cy="743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Arrow"/>
          <p:cNvSpPr/>
          <p:nvPr/>
        </p:nvSpPr>
        <p:spPr>
          <a:xfrm>
            <a:off x="7504848" y="4139116"/>
            <a:ext cx="1853905" cy="887983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Arrow"/>
          <p:cNvSpPr/>
          <p:nvPr/>
        </p:nvSpPr>
        <p:spPr>
          <a:xfrm>
            <a:off x="15025247" y="4139116"/>
            <a:ext cx="1853905" cy="887983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6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7" name="Finding New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 New Links</a:t>
            </a:r>
          </a:p>
        </p:txBody>
      </p:sp>
      <p:sp>
        <p:nvSpPr>
          <p:cNvPr id="3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9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310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311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572" y="5636417"/>
            <a:ext cx="6344279" cy="743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Rectangle"/>
          <p:cNvSpPr/>
          <p:nvPr/>
        </p:nvSpPr>
        <p:spPr>
          <a:xfrm>
            <a:off x="8745269" y="5572154"/>
            <a:ext cx="14851789" cy="756504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6" name="Rectangle"/>
          <p:cNvSpPr/>
          <p:nvPr/>
        </p:nvSpPr>
        <p:spPr>
          <a:xfrm>
            <a:off x="7504848" y="3780926"/>
            <a:ext cx="1676423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7" name="Rectangle"/>
          <p:cNvSpPr/>
          <p:nvPr/>
        </p:nvSpPr>
        <p:spPr>
          <a:xfrm>
            <a:off x="8496920" y="5275128"/>
            <a:ext cx="15348487" cy="7698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aphicFrame>
        <p:nvGraphicFramePr>
          <p:cNvPr id="318" name="Table"/>
          <p:cNvGraphicFramePr/>
          <p:nvPr/>
        </p:nvGraphicFramePr>
        <p:xfrm>
          <a:off x="9117978" y="6661467"/>
          <a:ext cx="12451148" cy="21842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87689"/>
                <a:gridCol w="2487689"/>
                <a:gridCol w="2487689"/>
                <a:gridCol w="2487689"/>
                <a:gridCol w="2487689"/>
              </a:tblGrid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d-k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…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d+1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BGP update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RIB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CAIDA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1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2" name="Finding New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 New Links</a:t>
            </a:r>
          </a:p>
        </p:txBody>
      </p:sp>
      <p:sp>
        <p:nvSpPr>
          <p:cNvPr id="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4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325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326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572" y="5636417"/>
            <a:ext cx="6344279" cy="743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"/>
          <p:cNvSpPr/>
          <p:nvPr/>
        </p:nvSpPr>
        <p:spPr>
          <a:xfrm>
            <a:off x="8745269" y="5572154"/>
            <a:ext cx="14851789" cy="756504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1" name="Rectangle"/>
          <p:cNvSpPr/>
          <p:nvPr/>
        </p:nvSpPr>
        <p:spPr>
          <a:xfrm>
            <a:off x="7504848" y="3780926"/>
            <a:ext cx="1676423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2" name="Rectangle"/>
          <p:cNvSpPr/>
          <p:nvPr/>
        </p:nvSpPr>
        <p:spPr>
          <a:xfrm>
            <a:off x="8496920" y="5275128"/>
            <a:ext cx="15348487" cy="7698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aphicFrame>
        <p:nvGraphicFramePr>
          <p:cNvPr id="333" name="Table"/>
          <p:cNvGraphicFramePr/>
          <p:nvPr/>
        </p:nvGraphicFramePr>
        <p:xfrm>
          <a:off x="9117978" y="6661467"/>
          <a:ext cx="12451148" cy="21842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87689"/>
                <a:gridCol w="2487689"/>
                <a:gridCol w="2487689"/>
                <a:gridCol w="2487689"/>
                <a:gridCol w="2487689"/>
              </a:tblGrid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d-k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…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d+1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BGP update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RIB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CAIDA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336" name="Group"/>
          <p:cNvGrpSpPr/>
          <p:nvPr/>
        </p:nvGrpSpPr>
        <p:grpSpPr>
          <a:xfrm>
            <a:off x="12848892" y="10467405"/>
            <a:ext cx="4799988" cy="1862109"/>
            <a:chOff x="0" y="0"/>
            <a:chExt cx="4799986" cy="1862108"/>
          </a:xfrm>
        </p:grpSpPr>
        <p:pic>
          <p:nvPicPr>
            <p:cNvPr id="33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808" t="31546" r="17285" b="4538"/>
            <a:stretch>
              <a:fillRect/>
            </a:stretch>
          </p:blipFill>
          <p:spPr>
            <a:xfrm>
              <a:off x="0" y="0"/>
              <a:ext cx="4799987" cy="1862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5" name="Rectangle"/>
            <p:cNvSpPr/>
            <p:nvPr/>
          </p:nvSpPr>
          <p:spPr>
            <a:xfrm>
              <a:off x="3136707" y="3539"/>
              <a:ext cx="870703" cy="4108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37" name="Gd,k"/>
          <p:cNvSpPr txBox="1"/>
          <p:nvPr/>
        </p:nvSpPr>
        <p:spPr>
          <a:xfrm>
            <a:off x="13210924" y="10514145"/>
            <a:ext cx="995342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000000"/>
                </a:solidFill>
              </a:defRPr>
            </a:pPr>
            <a:r>
              <a:t>G</a:t>
            </a:r>
            <a:r>
              <a:rPr baseline="-5999"/>
              <a:t>d,k</a:t>
            </a:r>
          </a:p>
        </p:txBody>
      </p:sp>
      <p:sp>
        <p:nvSpPr>
          <p:cNvPr id="338" name="Rounded Rectangle"/>
          <p:cNvSpPr/>
          <p:nvPr/>
        </p:nvSpPr>
        <p:spPr>
          <a:xfrm>
            <a:off x="11319299" y="6372049"/>
            <a:ext cx="8035806" cy="2661262"/>
          </a:xfrm>
          <a:prstGeom prst="roundRect">
            <a:avLst>
              <a:gd name="adj" fmla="val 16557"/>
            </a:avLst>
          </a:prstGeom>
          <a:ln w="63500">
            <a:solidFill>
              <a:srgbClr val="76D6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9" name="Arrow"/>
          <p:cNvSpPr/>
          <p:nvPr/>
        </p:nvSpPr>
        <p:spPr>
          <a:xfrm rot="5400000">
            <a:off x="14613886" y="9322242"/>
            <a:ext cx="1270001" cy="887982"/>
          </a:xfrm>
          <a:prstGeom prst="rightArrow">
            <a:avLst>
              <a:gd name="adj1" fmla="val 32000"/>
              <a:gd name="adj2" fmla="val 6978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0" name="AS topology graph"/>
          <p:cNvSpPr txBox="1"/>
          <p:nvPr/>
        </p:nvSpPr>
        <p:spPr>
          <a:xfrm>
            <a:off x="13278125" y="12672394"/>
            <a:ext cx="3941522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AS topology 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3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4" name="Finding New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 New Links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6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347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348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572" y="5636417"/>
            <a:ext cx="6344279" cy="743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ectangle"/>
          <p:cNvSpPr/>
          <p:nvPr/>
        </p:nvSpPr>
        <p:spPr>
          <a:xfrm>
            <a:off x="8745269" y="5572154"/>
            <a:ext cx="14851789" cy="756504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3" name="Rectangle"/>
          <p:cNvSpPr/>
          <p:nvPr/>
        </p:nvSpPr>
        <p:spPr>
          <a:xfrm>
            <a:off x="7504848" y="3780926"/>
            <a:ext cx="1676423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4" name="Rectangle"/>
          <p:cNvSpPr/>
          <p:nvPr/>
        </p:nvSpPr>
        <p:spPr>
          <a:xfrm>
            <a:off x="8496920" y="5275128"/>
            <a:ext cx="15348487" cy="7698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aphicFrame>
        <p:nvGraphicFramePr>
          <p:cNvPr id="355" name="Table"/>
          <p:cNvGraphicFramePr/>
          <p:nvPr/>
        </p:nvGraphicFramePr>
        <p:xfrm>
          <a:off x="9117978" y="6661467"/>
          <a:ext cx="12451148" cy="21842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87689"/>
                <a:gridCol w="2487689"/>
                <a:gridCol w="2487689"/>
                <a:gridCol w="2487689"/>
                <a:gridCol w="2487689"/>
              </a:tblGrid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d-k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…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d+1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BGP update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tcPr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RIB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CAIDA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358" name="Group"/>
          <p:cNvGrpSpPr/>
          <p:nvPr/>
        </p:nvGrpSpPr>
        <p:grpSpPr>
          <a:xfrm>
            <a:off x="12848892" y="10467405"/>
            <a:ext cx="4799988" cy="1862109"/>
            <a:chOff x="0" y="0"/>
            <a:chExt cx="4799986" cy="1862108"/>
          </a:xfrm>
        </p:grpSpPr>
        <p:pic>
          <p:nvPicPr>
            <p:cNvPr id="356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808" t="31546" r="17285" b="4538"/>
            <a:stretch>
              <a:fillRect/>
            </a:stretch>
          </p:blipFill>
          <p:spPr>
            <a:xfrm>
              <a:off x="0" y="0"/>
              <a:ext cx="4799987" cy="1862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7" name="Rectangle"/>
            <p:cNvSpPr/>
            <p:nvPr/>
          </p:nvSpPr>
          <p:spPr>
            <a:xfrm>
              <a:off x="3136707" y="3539"/>
              <a:ext cx="870703" cy="4108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59" name="AS links"/>
          <p:cNvSpPr txBox="1"/>
          <p:nvPr/>
        </p:nvSpPr>
        <p:spPr>
          <a:xfrm>
            <a:off x="19399886" y="11081010"/>
            <a:ext cx="175702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AS links</a:t>
            </a:r>
          </a:p>
        </p:txBody>
      </p:sp>
      <p:sp>
        <p:nvSpPr>
          <p:cNvPr id="360" name="Rounded Rectangle"/>
          <p:cNvSpPr/>
          <p:nvPr/>
        </p:nvSpPr>
        <p:spPr>
          <a:xfrm>
            <a:off x="18881167" y="6375856"/>
            <a:ext cx="2794459" cy="1540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94" y="0"/>
                </a:moveTo>
                <a:lnTo>
                  <a:pt x="5206" y="0"/>
                </a:lnTo>
                <a:cubicBezTo>
                  <a:pt x="3679" y="0"/>
                  <a:pt x="2762" y="0"/>
                  <a:pt x="2151" y="463"/>
                </a:cubicBezTo>
                <a:cubicBezTo>
                  <a:pt x="1270" y="1044"/>
                  <a:pt x="576" y="2303"/>
                  <a:pt x="255" y="3901"/>
                </a:cubicBezTo>
                <a:cubicBezTo>
                  <a:pt x="0" y="5009"/>
                  <a:pt x="0" y="6671"/>
                  <a:pt x="0" y="9442"/>
                </a:cubicBezTo>
                <a:lnTo>
                  <a:pt x="0" y="12158"/>
                </a:lnTo>
                <a:cubicBezTo>
                  <a:pt x="0" y="14929"/>
                  <a:pt x="0" y="16591"/>
                  <a:pt x="255" y="17699"/>
                </a:cubicBezTo>
                <a:cubicBezTo>
                  <a:pt x="576" y="19297"/>
                  <a:pt x="1270" y="20556"/>
                  <a:pt x="2151" y="21137"/>
                </a:cubicBezTo>
                <a:cubicBezTo>
                  <a:pt x="2762" y="21600"/>
                  <a:pt x="3679" y="21600"/>
                  <a:pt x="5206" y="21600"/>
                </a:cubicBezTo>
                <a:lnTo>
                  <a:pt x="16394" y="21600"/>
                </a:lnTo>
                <a:cubicBezTo>
                  <a:pt x="17921" y="21600"/>
                  <a:pt x="18838" y="21600"/>
                  <a:pt x="19449" y="21137"/>
                </a:cubicBezTo>
                <a:cubicBezTo>
                  <a:pt x="20330" y="20556"/>
                  <a:pt x="21024" y="19297"/>
                  <a:pt x="21345" y="17699"/>
                </a:cubicBezTo>
                <a:cubicBezTo>
                  <a:pt x="21600" y="16591"/>
                  <a:pt x="21600" y="14929"/>
                  <a:pt x="21600" y="12158"/>
                </a:cubicBezTo>
                <a:lnTo>
                  <a:pt x="21600" y="9442"/>
                </a:lnTo>
                <a:cubicBezTo>
                  <a:pt x="21600" y="6671"/>
                  <a:pt x="21600" y="5009"/>
                  <a:pt x="21345" y="3901"/>
                </a:cubicBezTo>
                <a:cubicBezTo>
                  <a:pt x="21024" y="2303"/>
                  <a:pt x="20330" y="1044"/>
                  <a:pt x="19449" y="463"/>
                </a:cubicBezTo>
                <a:cubicBezTo>
                  <a:pt x="18838" y="0"/>
                  <a:pt x="17921" y="0"/>
                  <a:pt x="16394" y="0"/>
                </a:cubicBezTo>
                <a:close/>
              </a:path>
            </a:pathLst>
          </a:custGeom>
          <a:ln w="63500">
            <a:solidFill>
              <a:srgbClr val="4DA02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1" name="Arrow"/>
          <p:cNvSpPr/>
          <p:nvPr/>
        </p:nvSpPr>
        <p:spPr>
          <a:xfrm rot="5400000">
            <a:off x="18856036" y="9070749"/>
            <a:ext cx="2844721" cy="887983"/>
          </a:xfrm>
          <a:prstGeom prst="rightArrow">
            <a:avLst>
              <a:gd name="adj1" fmla="val 32000"/>
              <a:gd name="adj2" fmla="val 6978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2" name="Gd,k"/>
          <p:cNvSpPr txBox="1"/>
          <p:nvPr/>
        </p:nvSpPr>
        <p:spPr>
          <a:xfrm>
            <a:off x="13210923" y="10514145"/>
            <a:ext cx="995342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000000"/>
                </a:solidFill>
              </a:defRPr>
            </a:pPr>
            <a:r>
              <a:t>G</a:t>
            </a:r>
            <a:r>
              <a:rPr baseline="-5999"/>
              <a:t>d,k</a:t>
            </a:r>
          </a:p>
        </p:txBody>
      </p:sp>
      <p:sp>
        <p:nvSpPr>
          <p:cNvPr id="363" name="AS topology graph"/>
          <p:cNvSpPr txBox="1"/>
          <p:nvPr/>
        </p:nvSpPr>
        <p:spPr>
          <a:xfrm>
            <a:off x="13278125" y="12672394"/>
            <a:ext cx="3941522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AS topology 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156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"/>
          <p:cNvSpPr/>
          <p:nvPr/>
        </p:nvSpPr>
        <p:spPr>
          <a:xfrm>
            <a:off x="6533279" y="11246720"/>
            <a:ext cx="4073536" cy="17097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0" name="Rectangle"/>
          <p:cNvSpPr/>
          <p:nvPr/>
        </p:nvSpPr>
        <p:spPr>
          <a:xfrm>
            <a:off x="5227734" y="8719679"/>
            <a:ext cx="2030335" cy="671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1" name="Rectangle"/>
          <p:cNvSpPr/>
          <p:nvPr/>
        </p:nvSpPr>
        <p:spPr>
          <a:xfrm>
            <a:off x="5733883" y="9296918"/>
            <a:ext cx="2030335" cy="671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2" name="Rectangle"/>
          <p:cNvSpPr/>
          <p:nvPr/>
        </p:nvSpPr>
        <p:spPr>
          <a:xfrm>
            <a:off x="6690270" y="5723639"/>
            <a:ext cx="2487146" cy="1140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3" name="Rectangle"/>
          <p:cNvSpPr/>
          <p:nvPr/>
        </p:nvSpPr>
        <p:spPr>
          <a:xfrm>
            <a:off x="10016337" y="7457393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4" name="Rectangle"/>
          <p:cNvSpPr/>
          <p:nvPr/>
        </p:nvSpPr>
        <p:spPr>
          <a:xfrm>
            <a:off x="10001156" y="7939845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5" name="Rectangle"/>
          <p:cNvSpPr/>
          <p:nvPr/>
        </p:nvSpPr>
        <p:spPr>
          <a:xfrm>
            <a:off x="11424137" y="10471609"/>
            <a:ext cx="2725415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12616721" y="9126934"/>
            <a:ext cx="1272106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7" name="Rectangle"/>
          <p:cNvSpPr/>
          <p:nvPr/>
        </p:nvSpPr>
        <p:spPr>
          <a:xfrm>
            <a:off x="15407681" y="5788155"/>
            <a:ext cx="1891296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8" name="Rectangle"/>
          <p:cNvSpPr/>
          <p:nvPr/>
        </p:nvSpPr>
        <p:spPr>
          <a:xfrm>
            <a:off x="16341069" y="6995138"/>
            <a:ext cx="1891296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Rectangle"/>
          <p:cNvSpPr/>
          <p:nvPr/>
        </p:nvSpPr>
        <p:spPr>
          <a:xfrm>
            <a:off x="15704880" y="11254876"/>
            <a:ext cx="2523256" cy="1821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6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7" name="DFOH inference pipe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DFOH inference pipeline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9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370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371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3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572" y="5636417"/>
            <a:ext cx="6344279" cy="743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ectangle"/>
          <p:cNvSpPr/>
          <p:nvPr/>
        </p:nvSpPr>
        <p:spPr>
          <a:xfrm>
            <a:off x="8745269" y="5572154"/>
            <a:ext cx="14851789" cy="756504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6" name="Rectangle"/>
          <p:cNvSpPr/>
          <p:nvPr/>
        </p:nvSpPr>
        <p:spPr>
          <a:xfrm>
            <a:off x="7504847" y="3780926"/>
            <a:ext cx="16764237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7" name="Builds an AS topology graph Gd,k using the AS paths from…"/>
          <p:cNvSpPr/>
          <p:nvPr/>
        </p:nvSpPr>
        <p:spPr>
          <a:xfrm>
            <a:off x="9149728" y="5879200"/>
            <a:ext cx="14042871" cy="6950950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Builds an AS topology graph G</a:t>
            </a:r>
            <a:r>
              <a:rPr baseline="-5999" i="1">
                <a:latin typeface="+mn-lt"/>
                <a:ea typeface="+mn-ea"/>
                <a:cs typeface="+mn-cs"/>
                <a:sym typeface="Helvetica Neue"/>
              </a:rPr>
              <a:t>d,k</a:t>
            </a:r>
            <a:r>
              <a:t> using the AS paths from 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- BGP updates collected from 287 BGP vantage points (from the day </a:t>
            </a:r>
            <a:r>
              <a:rPr b="1" i="1">
                <a:latin typeface="+mn-lt"/>
                <a:ea typeface="+mn-ea"/>
                <a:cs typeface="+mn-cs"/>
                <a:sym typeface="Helvetica Neue"/>
              </a:rPr>
              <a:t>d-k</a:t>
            </a:r>
            <a:r>
              <a:t> to the day </a:t>
            </a:r>
            <a:r>
              <a:rPr b="1" i="1">
                <a:latin typeface="+mn-lt"/>
                <a:ea typeface="+mn-ea"/>
                <a:cs typeface="+mn-cs"/>
                <a:sym typeface="Helvetica Neue"/>
              </a:rPr>
              <a:t>d</a:t>
            </a:r>
            <a:r>
              <a:t>)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- RIB of 287 BGP vantage points (at the day </a:t>
            </a:r>
            <a:r>
              <a:rPr b="1" i="1">
                <a:latin typeface="+mn-lt"/>
                <a:ea typeface="+mn-ea"/>
                <a:cs typeface="+mn-cs"/>
                <a:sym typeface="Helvetica Neue"/>
              </a:rPr>
              <a:t>d</a:t>
            </a:r>
            <a:r>
              <a:t>)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- CAIDA datasets (at the day </a:t>
            </a:r>
            <a:r>
              <a:rPr b="1" i="1">
                <a:latin typeface="+mn-lt"/>
                <a:ea typeface="+mn-ea"/>
                <a:cs typeface="+mn-cs"/>
                <a:sym typeface="Helvetica Neue"/>
              </a:rPr>
              <a:t>d</a:t>
            </a:r>
            <a:r>
              <a:t>)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Collects the BGP updates from the 287 BGP vantage points observed at the day </a:t>
            </a:r>
            <a:r>
              <a:rPr b="1" i="1">
                <a:latin typeface="+mn-lt"/>
                <a:ea typeface="+mn-ea"/>
                <a:cs typeface="+mn-cs"/>
                <a:sym typeface="Helvetica Neue"/>
              </a:rPr>
              <a:t>d+1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extracts AS paths and checks whether an AS link in the AS paths in the AS topology graph G</a:t>
            </a:r>
            <a:r>
              <a:rPr baseline="-5999" i="1">
                <a:latin typeface="+mn-lt"/>
                <a:ea typeface="+mn-ea"/>
                <a:cs typeface="+mn-cs"/>
                <a:sym typeface="Helvetica Neue"/>
              </a:rPr>
              <a:t>d,k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0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1" name="Finding New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 New Links</a:t>
            </a: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384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385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572" y="5636417"/>
            <a:ext cx="6344279" cy="743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Rectangle"/>
          <p:cNvSpPr/>
          <p:nvPr/>
        </p:nvSpPr>
        <p:spPr>
          <a:xfrm>
            <a:off x="8745269" y="5572154"/>
            <a:ext cx="14851789" cy="756504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0" name="Rectangle"/>
          <p:cNvSpPr/>
          <p:nvPr/>
        </p:nvSpPr>
        <p:spPr>
          <a:xfrm>
            <a:off x="7504848" y="3780926"/>
            <a:ext cx="1676423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1" name="Rectangle"/>
          <p:cNvSpPr/>
          <p:nvPr/>
        </p:nvSpPr>
        <p:spPr>
          <a:xfrm>
            <a:off x="8496920" y="5275128"/>
            <a:ext cx="15348487" cy="7698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aphicFrame>
        <p:nvGraphicFramePr>
          <p:cNvPr id="392" name="Table"/>
          <p:cNvGraphicFramePr/>
          <p:nvPr/>
        </p:nvGraphicFramePr>
        <p:xfrm>
          <a:off x="9117978" y="6661467"/>
          <a:ext cx="12451148" cy="21842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87689"/>
                <a:gridCol w="2487689"/>
                <a:gridCol w="2487689"/>
                <a:gridCol w="2487689"/>
                <a:gridCol w="2487689"/>
              </a:tblGrid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d-k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…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d+1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BGP update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tcPr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RIB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4289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/>
                        <a:t>CAIDA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395" name="Group"/>
          <p:cNvGrpSpPr/>
          <p:nvPr/>
        </p:nvGrpSpPr>
        <p:grpSpPr>
          <a:xfrm>
            <a:off x="12848892" y="10467405"/>
            <a:ext cx="4799988" cy="1862109"/>
            <a:chOff x="0" y="0"/>
            <a:chExt cx="4799986" cy="1862108"/>
          </a:xfrm>
        </p:grpSpPr>
        <p:pic>
          <p:nvPicPr>
            <p:cNvPr id="393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808" t="31546" r="17285" b="4538"/>
            <a:stretch>
              <a:fillRect/>
            </a:stretch>
          </p:blipFill>
          <p:spPr>
            <a:xfrm>
              <a:off x="0" y="0"/>
              <a:ext cx="4799987" cy="1862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4" name="Rectangle"/>
            <p:cNvSpPr/>
            <p:nvPr/>
          </p:nvSpPr>
          <p:spPr>
            <a:xfrm>
              <a:off x="3136707" y="3539"/>
              <a:ext cx="870703" cy="4108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96" name="AS links"/>
          <p:cNvSpPr txBox="1"/>
          <p:nvPr/>
        </p:nvSpPr>
        <p:spPr>
          <a:xfrm>
            <a:off x="19399886" y="11081010"/>
            <a:ext cx="175702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AS links</a:t>
            </a:r>
          </a:p>
        </p:txBody>
      </p:sp>
      <p:sp>
        <p:nvSpPr>
          <p:cNvPr id="397" name="Arrow"/>
          <p:cNvSpPr/>
          <p:nvPr/>
        </p:nvSpPr>
        <p:spPr>
          <a:xfrm rot="10800000">
            <a:off x="17789680" y="10954468"/>
            <a:ext cx="1469406" cy="887983"/>
          </a:xfrm>
          <a:prstGeom prst="rightArrow">
            <a:avLst>
              <a:gd name="adj1" fmla="val 32000"/>
              <a:gd name="adj2" fmla="val 6978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8" name="?"/>
          <p:cNvSpPr txBox="1"/>
          <p:nvPr/>
        </p:nvSpPr>
        <p:spPr>
          <a:xfrm>
            <a:off x="18624712" y="10608150"/>
            <a:ext cx="368505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399" name="Gd,k"/>
          <p:cNvSpPr txBox="1"/>
          <p:nvPr/>
        </p:nvSpPr>
        <p:spPr>
          <a:xfrm>
            <a:off x="13210923" y="10514145"/>
            <a:ext cx="995342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000000"/>
                </a:solidFill>
              </a:defRPr>
            </a:pPr>
            <a:r>
              <a:t>G</a:t>
            </a:r>
            <a:r>
              <a:rPr baseline="-5999"/>
              <a:t>d,k</a:t>
            </a:r>
          </a:p>
        </p:txBody>
      </p:sp>
      <p:sp>
        <p:nvSpPr>
          <p:cNvPr id="400" name="AS topology graph"/>
          <p:cNvSpPr txBox="1"/>
          <p:nvPr/>
        </p:nvSpPr>
        <p:spPr>
          <a:xfrm>
            <a:off x="13278125" y="12672394"/>
            <a:ext cx="3941522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AS topology 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4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5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4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7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408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409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2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3" name="Rectangle"/>
          <p:cNvSpPr/>
          <p:nvPr/>
        </p:nvSpPr>
        <p:spPr>
          <a:xfrm>
            <a:off x="16070060" y="5572154"/>
            <a:ext cx="7526998" cy="756504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4572" y="5636417"/>
            <a:ext cx="6344279" cy="7436517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Rectangle"/>
          <p:cNvSpPr/>
          <p:nvPr/>
        </p:nvSpPr>
        <p:spPr>
          <a:xfrm>
            <a:off x="1323576" y="5572154"/>
            <a:ext cx="7526998" cy="756504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8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9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4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1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422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423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4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6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7" name="1. Topological features"/>
          <p:cNvSpPr txBox="1"/>
          <p:nvPr/>
        </p:nvSpPr>
        <p:spPr>
          <a:xfrm>
            <a:off x="8827055" y="6344106"/>
            <a:ext cx="523240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E3792D"/>
                </a:solidFill>
              </a:defRPr>
            </a:lvl1pPr>
          </a:lstStyle>
          <a:p>
            <a:pPr/>
            <a:r>
              <a:t>1. Topological features</a:t>
            </a:r>
          </a:p>
        </p:txBody>
      </p:sp>
      <p:sp>
        <p:nvSpPr>
          <p:cNvPr id="428" name="- quantify the change induced by a new link on the AS topology"/>
          <p:cNvSpPr txBox="1"/>
          <p:nvPr/>
        </p:nvSpPr>
        <p:spPr>
          <a:xfrm>
            <a:off x="8907384" y="7132919"/>
            <a:ext cx="13808658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quantify the change induced by a new link on the AS topology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1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2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4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4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435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436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4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9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0" name="- quantify the change induced by a new link on the AS topology"/>
          <p:cNvSpPr txBox="1"/>
          <p:nvPr/>
        </p:nvSpPr>
        <p:spPr>
          <a:xfrm>
            <a:off x="8907385" y="7132919"/>
            <a:ext cx="13808657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quantify the change induced by a new link on the AS topology</a:t>
            </a:r>
          </a:p>
        </p:txBody>
      </p:sp>
      <p:sp>
        <p:nvSpPr>
          <p:cNvPr id="441" name="- a total of 11 topological features that can be divided into four categories"/>
          <p:cNvSpPr txBox="1"/>
          <p:nvPr/>
        </p:nvSpPr>
        <p:spPr>
          <a:xfrm>
            <a:off x="8907385" y="7890509"/>
            <a:ext cx="15399119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a total of 11 topological features that can be divided into four categories</a:t>
            </a:r>
          </a:p>
        </p:txBody>
      </p:sp>
      <p:pic>
        <p:nvPicPr>
          <p:cNvPr id="4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6312" y="8648098"/>
            <a:ext cx="13527899" cy="5134784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1. Topological features"/>
          <p:cNvSpPr txBox="1"/>
          <p:nvPr/>
        </p:nvSpPr>
        <p:spPr>
          <a:xfrm>
            <a:off x="8827055" y="6344106"/>
            <a:ext cx="523240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E3792D"/>
                </a:solidFill>
              </a:defRPr>
            </a:lvl1pPr>
          </a:lstStyle>
          <a:p>
            <a:pPr/>
            <a:r>
              <a:t>1. Topological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6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7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4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9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450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451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4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4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5" name="- use public peering information to identify peering characteristics"/>
          <p:cNvSpPr txBox="1"/>
          <p:nvPr/>
        </p:nvSpPr>
        <p:spPr>
          <a:xfrm>
            <a:off x="8907384" y="7132919"/>
            <a:ext cx="13808658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use public peering information to identify peering characteristics</a:t>
            </a:r>
          </a:p>
        </p:txBody>
      </p:sp>
      <p:sp>
        <p:nvSpPr>
          <p:cNvPr id="456" name="- Intuitively, two ASes that exhibit similar peering characteristics have a higher chance to peer"/>
          <p:cNvSpPr txBox="1"/>
          <p:nvPr/>
        </p:nvSpPr>
        <p:spPr>
          <a:xfrm>
            <a:off x="8907384" y="7859655"/>
            <a:ext cx="15399120" cy="11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Intuitively, two ASes that exhibit similar peering characteristics have a higher chance to peer</a:t>
            </a:r>
          </a:p>
        </p:txBody>
      </p:sp>
      <p:sp>
        <p:nvSpPr>
          <p:cNvPr id="457" name="2. Peeringdb Features"/>
          <p:cNvSpPr txBox="1"/>
          <p:nvPr/>
        </p:nvSpPr>
        <p:spPr>
          <a:xfrm>
            <a:off x="8827055" y="6344106"/>
            <a:ext cx="512013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8A3DF7"/>
                </a:solidFill>
              </a:defRPr>
            </a:lvl1pPr>
          </a:lstStyle>
          <a:p>
            <a:pPr/>
            <a:r>
              <a:t>2. Peeringdb Features</a:t>
            </a:r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047" y="9132490"/>
            <a:ext cx="13473333" cy="4083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1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2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4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4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465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466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9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0" name="- use public peering information to identify peering characteristics"/>
          <p:cNvSpPr txBox="1"/>
          <p:nvPr/>
        </p:nvSpPr>
        <p:spPr>
          <a:xfrm>
            <a:off x="8907384" y="7132919"/>
            <a:ext cx="13808658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use public peering information to identify peering characteristics</a:t>
            </a:r>
          </a:p>
        </p:txBody>
      </p:sp>
      <p:sp>
        <p:nvSpPr>
          <p:cNvPr id="471" name="- Intuitively, two ASes that exhibit similar peering characteristics have a higher chance to peer"/>
          <p:cNvSpPr txBox="1"/>
          <p:nvPr/>
        </p:nvSpPr>
        <p:spPr>
          <a:xfrm>
            <a:off x="8907384" y="7859655"/>
            <a:ext cx="15399120" cy="11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Intuitively, two ASes that exhibit similar peering characteristics have a higher chance to peer</a:t>
            </a:r>
          </a:p>
        </p:txBody>
      </p:sp>
      <p:sp>
        <p:nvSpPr>
          <p:cNvPr id="472" name="2. Peeringdb Features"/>
          <p:cNvSpPr txBox="1"/>
          <p:nvPr/>
        </p:nvSpPr>
        <p:spPr>
          <a:xfrm>
            <a:off x="8827055" y="6344106"/>
            <a:ext cx="512013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8A3DF7"/>
                </a:solidFill>
              </a:defRPr>
            </a:lvl1pPr>
          </a:lstStyle>
          <a:p>
            <a:pPr/>
            <a:r>
              <a:t>2. Peeringdb Features</a:t>
            </a:r>
          </a:p>
        </p:txBody>
      </p:sp>
      <p:pic>
        <p:nvPicPr>
          <p:cNvPr id="4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046" y="9132490"/>
            <a:ext cx="13473334" cy="4083528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Rectangle"/>
          <p:cNvSpPr/>
          <p:nvPr/>
        </p:nvSpPr>
        <p:spPr>
          <a:xfrm>
            <a:off x="10752121" y="10054104"/>
            <a:ext cx="2493921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5" name="Rectangle"/>
          <p:cNvSpPr/>
          <p:nvPr/>
        </p:nvSpPr>
        <p:spPr>
          <a:xfrm>
            <a:off x="17800621" y="10054104"/>
            <a:ext cx="1853904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8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9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4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1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482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483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4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6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7" name="- use public peering information to identify peering characteristics"/>
          <p:cNvSpPr txBox="1"/>
          <p:nvPr/>
        </p:nvSpPr>
        <p:spPr>
          <a:xfrm>
            <a:off x="8907384" y="7132919"/>
            <a:ext cx="13808658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use public peering information to identify peering characteristics</a:t>
            </a:r>
          </a:p>
        </p:txBody>
      </p:sp>
      <p:sp>
        <p:nvSpPr>
          <p:cNvPr id="488" name="- Intuitively, two ASes that exhibit similar peering characteristics have a higher chance to peer"/>
          <p:cNvSpPr txBox="1"/>
          <p:nvPr/>
        </p:nvSpPr>
        <p:spPr>
          <a:xfrm>
            <a:off x="8907384" y="7859655"/>
            <a:ext cx="15399120" cy="11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Intuitively, two ASes that exhibit similar peering characteristics have a higher chance to peer</a:t>
            </a:r>
          </a:p>
        </p:txBody>
      </p:sp>
      <p:sp>
        <p:nvSpPr>
          <p:cNvPr id="489" name="2. Peeringdb Features"/>
          <p:cNvSpPr txBox="1"/>
          <p:nvPr/>
        </p:nvSpPr>
        <p:spPr>
          <a:xfrm>
            <a:off x="8827055" y="6344106"/>
            <a:ext cx="512013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8A3DF7"/>
                </a:solidFill>
              </a:defRPr>
            </a:lvl1pPr>
          </a:lstStyle>
          <a:p>
            <a:pPr/>
            <a:r>
              <a:t>2. Peeringdb Features</a:t>
            </a:r>
          </a:p>
        </p:txBody>
      </p:sp>
      <p:pic>
        <p:nvPicPr>
          <p:cNvPr id="4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046" y="9132490"/>
            <a:ext cx="13473334" cy="4083528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Rectangle"/>
          <p:cNvSpPr/>
          <p:nvPr/>
        </p:nvSpPr>
        <p:spPr>
          <a:xfrm>
            <a:off x="10811971" y="10652604"/>
            <a:ext cx="1714079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2" name="Rectangle"/>
          <p:cNvSpPr/>
          <p:nvPr/>
        </p:nvSpPr>
        <p:spPr>
          <a:xfrm>
            <a:off x="17581172" y="10652604"/>
            <a:ext cx="1714078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5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6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4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8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499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500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5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3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4" name="- use public peering information to identify peering characteristics"/>
          <p:cNvSpPr txBox="1"/>
          <p:nvPr/>
        </p:nvSpPr>
        <p:spPr>
          <a:xfrm>
            <a:off x="8907384" y="7132919"/>
            <a:ext cx="13808658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use public peering information to identify peering characteristics</a:t>
            </a:r>
          </a:p>
        </p:txBody>
      </p:sp>
      <p:sp>
        <p:nvSpPr>
          <p:cNvPr id="505" name="- Intuitively, two ASes that exhibit similar peering characteristics have a higher chance to peer"/>
          <p:cNvSpPr txBox="1"/>
          <p:nvPr/>
        </p:nvSpPr>
        <p:spPr>
          <a:xfrm>
            <a:off x="8907384" y="7859655"/>
            <a:ext cx="15399120" cy="11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Intuitively, two ASes that exhibit similar peering characteristics have a higher chance to peer</a:t>
            </a:r>
          </a:p>
        </p:txBody>
      </p:sp>
      <p:sp>
        <p:nvSpPr>
          <p:cNvPr id="506" name="2. Peeringdb Features"/>
          <p:cNvSpPr txBox="1"/>
          <p:nvPr/>
        </p:nvSpPr>
        <p:spPr>
          <a:xfrm>
            <a:off x="8827055" y="6344106"/>
            <a:ext cx="512013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8A3DF7"/>
                </a:solidFill>
              </a:defRPr>
            </a:lvl1pPr>
          </a:lstStyle>
          <a:p>
            <a:pPr/>
            <a:r>
              <a:t>2. Peeringdb Features</a:t>
            </a:r>
          </a:p>
        </p:txBody>
      </p:sp>
      <p:pic>
        <p:nvPicPr>
          <p:cNvPr id="5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046" y="9132490"/>
            <a:ext cx="13473334" cy="4083528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Rectangle"/>
          <p:cNvSpPr/>
          <p:nvPr/>
        </p:nvSpPr>
        <p:spPr>
          <a:xfrm>
            <a:off x="10851871" y="11271054"/>
            <a:ext cx="2270730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9" name="Rectangle"/>
          <p:cNvSpPr/>
          <p:nvPr/>
        </p:nvSpPr>
        <p:spPr>
          <a:xfrm>
            <a:off x="18145570" y="11271054"/>
            <a:ext cx="1405088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0" name="Rectangle"/>
          <p:cNvSpPr/>
          <p:nvPr/>
        </p:nvSpPr>
        <p:spPr>
          <a:xfrm>
            <a:off x="10851870" y="11873210"/>
            <a:ext cx="4318723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1" name="Rectangle"/>
          <p:cNvSpPr/>
          <p:nvPr/>
        </p:nvSpPr>
        <p:spPr>
          <a:xfrm>
            <a:off x="20220371" y="11873210"/>
            <a:ext cx="1405088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2" name="Rectangle"/>
          <p:cNvSpPr/>
          <p:nvPr/>
        </p:nvSpPr>
        <p:spPr>
          <a:xfrm>
            <a:off x="10851870" y="12451760"/>
            <a:ext cx="4928757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3" name="Rectangle"/>
          <p:cNvSpPr/>
          <p:nvPr/>
        </p:nvSpPr>
        <p:spPr>
          <a:xfrm>
            <a:off x="20878722" y="12551509"/>
            <a:ext cx="1405088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6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7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5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9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520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521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5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4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5" name="- use public peering information to identify peering characteristics"/>
          <p:cNvSpPr txBox="1"/>
          <p:nvPr/>
        </p:nvSpPr>
        <p:spPr>
          <a:xfrm>
            <a:off x="8907384" y="7132919"/>
            <a:ext cx="13808658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use public peering information to identify peering characteristics</a:t>
            </a:r>
          </a:p>
        </p:txBody>
      </p:sp>
      <p:sp>
        <p:nvSpPr>
          <p:cNvPr id="526" name="- Intuitively, two ASes that exhibit similar peering characteristics have a higher chance to peer"/>
          <p:cNvSpPr txBox="1"/>
          <p:nvPr/>
        </p:nvSpPr>
        <p:spPr>
          <a:xfrm>
            <a:off x="8907384" y="7859655"/>
            <a:ext cx="15399120" cy="11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Intuitively, two ASes that exhibit similar peering characteristics have a higher chance to peer</a:t>
            </a:r>
          </a:p>
        </p:txBody>
      </p:sp>
      <p:sp>
        <p:nvSpPr>
          <p:cNvPr id="527" name="2. Peeringdb Features"/>
          <p:cNvSpPr txBox="1"/>
          <p:nvPr/>
        </p:nvSpPr>
        <p:spPr>
          <a:xfrm>
            <a:off x="8827055" y="6344106"/>
            <a:ext cx="512013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8A3DF7"/>
                </a:solidFill>
              </a:defRPr>
            </a:lvl1pPr>
          </a:lstStyle>
          <a:p>
            <a:pPr/>
            <a:r>
              <a:t>2. Peeringdb Features</a:t>
            </a:r>
          </a:p>
        </p:txBody>
      </p:sp>
      <p:pic>
        <p:nvPicPr>
          <p:cNvPr id="5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046" y="9132490"/>
            <a:ext cx="13473334" cy="4083528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Rectangle"/>
          <p:cNvSpPr/>
          <p:nvPr/>
        </p:nvSpPr>
        <p:spPr>
          <a:xfrm>
            <a:off x="15480270" y="10054104"/>
            <a:ext cx="1714079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0" name="Rectangle"/>
          <p:cNvSpPr/>
          <p:nvPr/>
        </p:nvSpPr>
        <p:spPr>
          <a:xfrm>
            <a:off x="15248170" y="10652560"/>
            <a:ext cx="1714079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1" name="Rectangle"/>
          <p:cNvSpPr/>
          <p:nvPr/>
        </p:nvSpPr>
        <p:spPr>
          <a:xfrm>
            <a:off x="15853970" y="11278310"/>
            <a:ext cx="1714078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2" name="Rectangle"/>
          <p:cNvSpPr/>
          <p:nvPr/>
        </p:nvSpPr>
        <p:spPr>
          <a:xfrm>
            <a:off x="17876220" y="11873209"/>
            <a:ext cx="1714079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3" name="Rectangle"/>
          <p:cNvSpPr/>
          <p:nvPr/>
        </p:nvSpPr>
        <p:spPr>
          <a:xfrm>
            <a:off x="18561820" y="12518910"/>
            <a:ext cx="1714079" cy="548133"/>
          </a:xfrm>
          <a:prstGeom prst="rect">
            <a:avLst/>
          </a:prstGeom>
          <a:solidFill>
            <a:srgbClr val="8A3EF6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4" name="compares the peering information of the neighbors…"/>
          <p:cNvSpPr/>
          <p:nvPr/>
        </p:nvSpPr>
        <p:spPr>
          <a:xfrm>
            <a:off x="8984509" y="5512110"/>
            <a:ext cx="14241464" cy="4580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" y="0"/>
                </a:moveTo>
                <a:cubicBezTo>
                  <a:pt x="59" y="0"/>
                  <a:pt x="0" y="184"/>
                  <a:pt x="0" y="410"/>
                </a:cubicBezTo>
                <a:lnTo>
                  <a:pt x="0" y="11062"/>
                </a:lnTo>
                <a:cubicBezTo>
                  <a:pt x="0" y="11288"/>
                  <a:pt x="59" y="11472"/>
                  <a:pt x="132" y="11472"/>
                </a:cubicBezTo>
                <a:lnTo>
                  <a:pt x="10882" y="11472"/>
                </a:lnTo>
                <a:lnTo>
                  <a:pt x="11146" y="21600"/>
                </a:lnTo>
                <a:lnTo>
                  <a:pt x="11409" y="11472"/>
                </a:lnTo>
                <a:lnTo>
                  <a:pt x="21468" y="11472"/>
                </a:lnTo>
                <a:cubicBezTo>
                  <a:pt x="21541" y="11472"/>
                  <a:pt x="21600" y="11288"/>
                  <a:pt x="21600" y="11062"/>
                </a:cubicBezTo>
                <a:lnTo>
                  <a:pt x="21600" y="410"/>
                </a:lnTo>
                <a:cubicBezTo>
                  <a:pt x="21600" y="184"/>
                  <a:pt x="21541" y="0"/>
                  <a:pt x="21468" y="0"/>
                </a:cubicBezTo>
                <a:lnTo>
                  <a:pt x="132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sz="4000">
                <a:solidFill>
                  <a:srgbClr val="000000"/>
                </a:solidFill>
              </a:defRPr>
            </a:pPr>
            <a:r>
              <a:t>compares the peering information of the neighbors</a:t>
            </a:r>
          </a:p>
          <a:p>
            <a:pPr defTabSz="825500">
              <a:defRPr sz="4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→ protect against adversarial input</a:t>
            </a:r>
            <a:br/>
            <a:r>
              <a:t>&amp; mitigate missing peering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172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"/>
          <p:cNvSpPr/>
          <p:nvPr/>
        </p:nvSpPr>
        <p:spPr>
          <a:xfrm>
            <a:off x="6533279" y="12498330"/>
            <a:ext cx="4073535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Rectangle"/>
          <p:cNvSpPr/>
          <p:nvPr/>
        </p:nvSpPr>
        <p:spPr>
          <a:xfrm>
            <a:off x="5227734" y="8719679"/>
            <a:ext cx="2030335" cy="671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7" name="Rectangle"/>
          <p:cNvSpPr/>
          <p:nvPr/>
        </p:nvSpPr>
        <p:spPr>
          <a:xfrm>
            <a:off x="5733882" y="9296918"/>
            <a:ext cx="2030335" cy="671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8" name="Rectangle"/>
          <p:cNvSpPr/>
          <p:nvPr/>
        </p:nvSpPr>
        <p:spPr>
          <a:xfrm>
            <a:off x="6690270" y="5723639"/>
            <a:ext cx="2487146" cy="1140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Rectangle"/>
          <p:cNvSpPr/>
          <p:nvPr/>
        </p:nvSpPr>
        <p:spPr>
          <a:xfrm>
            <a:off x="10016337" y="7457393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0" name="Rectangle"/>
          <p:cNvSpPr/>
          <p:nvPr/>
        </p:nvSpPr>
        <p:spPr>
          <a:xfrm>
            <a:off x="10001156" y="7939845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1" name="Rectangle"/>
          <p:cNvSpPr/>
          <p:nvPr/>
        </p:nvSpPr>
        <p:spPr>
          <a:xfrm>
            <a:off x="11424137" y="10471608"/>
            <a:ext cx="2725415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Rectangle"/>
          <p:cNvSpPr/>
          <p:nvPr/>
        </p:nvSpPr>
        <p:spPr>
          <a:xfrm>
            <a:off x="12616721" y="9126934"/>
            <a:ext cx="1272105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3" name="Rectangle"/>
          <p:cNvSpPr/>
          <p:nvPr/>
        </p:nvSpPr>
        <p:spPr>
          <a:xfrm>
            <a:off x="15407681" y="5788155"/>
            <a:ext cx="1891296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4" name="Rectangle"/>
          <p:cNvSpPr/>
          <p:nvPr/>
        </p:nvSpPr>
        <p:spPr>
          <a:xfrm>
            <a:off x="16341069" y="6995138"/>
            <a:ext cx="1891296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Rectangle"/>
          <p:cNvSpPr/>
          <p:nvPr/>
        </p:nvSpPr>
        <p:spPr>
          <a:xfrm>
            <a:off x="15704880" y="11254876"/>
            <a:ext cx="2523255" cy="1821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7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8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5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0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541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542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5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45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46" name="- examine the AS paths that include the new link and identifies suspicious sequence of ASes"/>
          <p:cNvSpPr txBox="1"/>
          <p:nvPr/>
        </p:nvSpPr>
        <p:spPr>
          <a:xfrm>
            <a:off x="8907384" y="7132919"/>
            <a:ext cx="13808658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examine the AS paths that include the new link and identifies suspicious sequence of ASes</a:t>
            </a:r>
          </a:p>
        </p:txBody>
      </p:sp>
      <p:sp>
        <p:nvSpPr>
          <p:cNvPr id="547" name="3. AS-path patterns"/>
          <p:cNvSpPr txBox="1"/>
          <p:nvPr/>
        </p:nvSpPr>
        <p:spPr>
          <a:xfrm>
            <a:off x="8827055" y="6344106"/>
            <a:ext cx="457454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EB519E"/>
                </a:solidFill>
              </a:defRPr>
            </a:lvl1pPr>
          </a:lstStyle>
          <a:p>
            <a:pPr/>
            <a:r>
              <a:t>3. AS-path patterns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0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1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5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3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554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555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8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9" name="- examine the AS paths that include the new link to identify suspicious sequence of ASes"/>
          <p:cNvSpPr txBox="1"/>
          <p:nvPr/>
        </p:nvSpPr>
        <p:spPr>
          <a:xfrm>
            <a:off x="8907384" y="7132919"/>
            <a:ext cx="13808658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examine the AS paths that include the new link to identify suspicious sequence of ASes</a:t>
            </a:r>
          </a:p>
        </p:txBody>
      </p:sp>
      <p:sp>
        <p:nvSpPr>
          <p:cNvPr id="560" name="3. AS-path patterns"/>
          <p:cNvSpPr txBox="1"/>
          <p:nvPr/>
        </p:nvSpPr>
        <p:spPr>
          <a:xfrm>
            <a:off x="8827055" y="6344106"/>
            <a:ext cx="457454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EB519E"/>
                </a:solidFill>
              </a:defRPr>
            </a:lvl1pPr>
          </a:lstStyle>
          <a:p>
            <a:pPr/>
            <a:r>
              <a:t>3. AS-path patterns</a:t>
            </a:r>
          </a:p>
        </p:txBody>
      </p:sp>
      <p:pic>
        <p:nvPicPr>
          <p:cNvPr id="5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7986" y="8358090"/>
            <a:ext cx="9267455" cy="5496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4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5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5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7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568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569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5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2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3" name="- examine the AS paths that include the new link to identify suspicious sequence of ASes"/>
          <p:cNvSpPr txBox="1"/>
          <p:nvPr/>
        </p:nvSpPr>
        <p:spPr>
          <a:xfrm>
            <a:off x="8907384" y="7132919"/>
            <a:ext cx="13808658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examine the AS paths that include the new link to identify suspicious sequence of ASes</a:t>
            </a:r>
          </a:p>
        </p:txBody>
      </p:sp>
      <p:sp>
        <p:nvSpPr>
          <p:cNvPr id="574" name="3. AS-path patterns"/>
          <p:cNvSpPr txBox="1"/>
          <p:nvPr/>
        </p:nvSpPr>
        <p:spPr>
          <a:xfrm>
            <a:off x="8827055" y="6344106"/>
            <a:ext cx="457454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EB519E"/>
                </a:solidFill>
              </a:defRPr>
            </a:lvl1pPr>
          </a:lstStyle>
          <a:p>
            <a:pPr/>
            <a:r>
              <a:t>3. AS-path patterns</a:t>
            </a:r>
          </a:p>
        </p:txBody>
      </p:sp>
      <p:pic>
        <p:nvPicPr>
          <p:cNvPr id="5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0200" y="8513132"/>
            <a:ext cx="9426828" cy="5271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8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9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5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1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582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583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5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6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7" name="- examine the AS paths that include the new link to identify suspicious sequence of ASes"/>
          <p:cNvSpPr txBox="1"/>
          <p:nvPr/>
        </p:nvSpPr>
        <p:spPr>
          <a:xfrm>
            <a:off x="8907384" y="7132919"/>
            <a:ext cx="13808658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examine the AS paths that include the new link to identify suspicious sequence of ASes</a:t>
            </a:r>
          </a:p>
        </p:txBody>
      </p:sp>
      <p:sp>
        <p:nvSpPr>
          <p:cNvPr id="588" name="3. AS-path patterns"/>
          <p:cNvSpPr txBox="1"/>
          <p:nvPr/>
        </p:nvSpPr>
        <p:spPr>
          <a:xfrm>
            <a:off x="8827055" y="6344106"/>
            <a:ext cx="457454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EB519E"/>
                </a:solidFill>
              </a:defRPr>
            </a:lvl1pPr>
          </a:lstStyle>
          <a:p>
            <a:pPr/>
            <a:r>
              <a:t>3. AS-path patterns</a:t>
            </a:r>
          </a:p>
        </p:txBody>
      </p:sp>
      <p:pic>
        <p:nvPicPr>
          <p:cNvPr id="5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5747" y="8456555"/>
            <a:ext cx="9201268" cy="5271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2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3" name="Computing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Features</a:t>
            </a:r>
          </a:p>
        </p:txBody>
      </p:sp>
      <p:sp>
        <p:nvSpPr>
          <p:cNvPr id="5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5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596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597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5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461" y="5871147"/>
            <a:ext cx="6344279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Rectangle"/>
          <p:cNvSpPr/>
          <p:nvPr/>
        </p:nvSpPr>
        <p:spPr>
          <a:xfrm>
            <a:off x="16447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0" name="Rectangle"/>
          <p:cNvSpPr/>
          <p:nvPr/>
        </p:nvSpPr>
        <p:spPr>
          <a:xfrm>
            <a:off x="15025247" y="3780926"/>
            <a:ext cx="795472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1" name="- checks whether an AS link is observed in both directions"/>
          <p:cNvSpPr txBox="1"/>
          <p:nvPr/>
        </p:nvSpPr>
        <p:spPr>
          <a:xfrm>
            <a:off x="8907384" y="7132919"/>
            <a:ext cx="13808658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spcBef>
                <a:spcPts val="1200"/>
              </a:spcBef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- checks whether an AS link is observed in both directions</a:t>
            </a:r>
          </a:p>
        </p:txBody>
      </p:sp>
      <p:sp>
        <p:nvSpPr>
          <p:cNvPr id="602" name="4. Bidirectionality"/>
          <p:cNvSpPr txBox="1"/>
          <p:nvPr/>
        </p:nvSpPr>
        <p:spPr>
          <a:xfrm>
            <a:off x="8827055" y="6344106"/>
            <a:ext cx="401878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3F93F6"/>
                </a:solidFill>
              </a:defRPr>
            </a:lvl1pPr>
          </a:lstStyle>
          <a:p>
            <a:pPr/>
            <a:r>
              <a:t>4. Bidirectionality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5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6" name="Inferring Hij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Inferring Hijacks</a:t>
            </a:r>
          </a:p>
        </p:txBody>
      </p:sp>
      <p:sp>
        <p:nvSpPr>
          <p:cNvPr id="6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8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609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610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pic>
        <p:nvPicPr>
          <p:cNvPr id="6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572" y="5636417"/>
            <a:ext cx="6344279" cy="743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7978" y="5847450"/>
            <a:ext cx="6344279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71384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Rectangle"/>
          <p:cNvSpPr/>
          <p:nvPr/>
        </p:nvSpPr>
        <p:spPr>
          <a:xfrm>
            <a:off x="2094986" y="5774024"/>
            <a:ext cx="13839121" cy="7436517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5" name="Rectangle"/>
          <p:cNvSpPr/>
          <p:nvPr/>
        </p:nvSpPr>
        <p:spPr>
          <a:xfrm>
            <a:off x="1644747" y="3780926"/>
            <a:ext cx="1523440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8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9" name="Inferring Hij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Inferring Hijacks</a:t>
            </a:r>
          </a:p>
        </p:txBody>
      </p:sp>
      <p:sp>
        <p:nvSpPr>
          <p:cNvPr id="6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1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622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623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sp>
        <p:nvSpPr>
          <p:cNvPr id="624" name="Rectangle"/>
          <p:cNvSpPr/>
          <p:nvPr/>
        </p:nvSpPr>
        <p:spPr>
          <a:xfrm>
            <a:off x="1644747" y="3780926"/>
            <a:ext cx="1523440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619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2128" y="3763112"/>
            <a:ext cx="12794447" cy="8330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29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0" name="Inferring Hij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Inferring Hijacks</a:t>
            </a:r>
          </a:p>
        </p:txBody>
      </p:sp>
      <p:sp>
        <p:nvSpPr>
          <p:cNvPr id="6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2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633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634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sp>
        <p:nvSpPr>
          <p:cNvPr id="635" name="Rectangle"/>
          <p:cNvSpPr/>
          <p:nvPr/>
        </p:nvSpPr>
        <p:spPr>
          <a:xfrm>
            <a:off x="1644747" y="3780926"/>
            <a:ext cx="1523440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619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2128" y="3588856"/>
            <a:ext cx="12220142" cy="9055643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Rounded Rectangle"/>
          <p:cNvSpPr/>
          <p:nvPr/>
        </p:nvSpPr>
        <p:spPr>
          <a:xfrm>
            <a:off x="4190331" y="9442291"/>
            <a:ext cx="2022824" cy="3478960"/>
          </a:xfrm>
          <a:prstGeom prst="roundRect">
            <a:avLst>
              <a:gd name="adj" fmla="val 15000"/>
            </a:avLst>
          </a:prstGeom>
          <a:solidFill>
            <a:srgbClr val="3890F7">
              <a:alpha val="30000"/>
            </a:srgbClr>
          </a:solidFill>
          <a:ln w="63500">
            <a:solidFill>
              <a:srgbClr val="3890F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1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2" name="Inferring Hij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Inferring Hijacks</a:t>
            </a:r>
          </a:p>
        </p:txBody>
      </p:sp>
      <p:sp>
        <p:nvSpPr>
          <p:cNvPr id="6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4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645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646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sp>
        <p:nvSpPr>
          <p:cNvPr id="647" name="Rectangle"/>
          <p:cNvSpPr/>
          <p:nvPr/>
        </p:nvSpPr>
        <p:spPr>
          <a:xfrm>
            <a:off x="1644747" y="3780926"/>
            <a:ext cx="1523440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619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49980" b="27771"/>
          <a:stretch>
            <a:fillRect/>
          </a:stretch>
        </p:blipFill>
        <p:spPr>
          <a:xfrm>
            <a:off x="12895864" y="5848879"/>
            <a:ext cx="6112482" cy="7011780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Rounded Rectangle"/>
          <p:cNvSpPr/>
          <p:nvPr/>
        </p:nvSpPr>
        <p:spPr>
          <a:xfrm>
            <a:off x="6133508" y="9442291"/>
            <a:ext cx="2271045" cy="3478960"/>
          </a:xfrm>
          <a:prstGeom prst="roundRect">
            <a:avLst>
              <a:gd name="adj" fmla="val 13361"/>
            </a:avLst>
          </a:prstGeom>
          <a:solidFill>
            <a:srgbClr val="EA3F25">
              <a:alpha val="30000"/>
            </a:srgbClr>
          </a:solidFill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3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4" name="Inferring Hij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Inferring Hijacks</a:t>
            </a:r>
          </a:p>
        </p:txBody>
      </p:sp>
      <p:sp>
        <p:nvSpPr>
          <p:cNvPr id="6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6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657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658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sp>
        <p:nvSpPr>
          <p:cNvPr id="659" name="Rectangle"/>
          <p:cNvSpPr/>
          <p:nvPr/>
        </p:nvSpPr>
        <p:spPr>
          <a:xfrm>
            <a:off x="1644747" y="3780926"/>
            <a:ext cx="1523440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619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Rounded Rectangle"/>
          <p:cNvSpPr/>
          <p:nvPr/>
        </p:nvSpPr>
        <p:spPr>
          <a:xfrm>
            <a:off x="6133508" y="9442291"/>
            <a:ext cx="2271045" cy="3478960"/>
          </a:xfrm>
          <a:prstGeom prst="roundRect">
            <a:avLst>
              <a:gd name="adj" fmla="val 13361"/>
            </a:avLst>
          </a:prstGeom>
          <a:solidFill>
            <a:srgbClr val="EA3F25">
              <a:alpha val="30000"/>
            </a:srgbClr>
          </a:solidFill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6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475" t="31590" r="16778" b="4538"/>
          <a:stretch>
            <a:fillRect/>
          </a:stretch>
        </p:blipFill>
        <p:spPr>
          <a:xfrm>
            <a:off x="10847576" y="7623903"/>
            <a:ext cx="12604546" cy="3461367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Square"/>
          <p:cNvSpPr/>
          <p:nvPr/>
        </p:nvSpPr>
        <p:spPr>
          <a:xfrm>
            <a:off x="20373799" y="7180086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188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"/>
          <p:cNvSpPr/>
          <p:nvPr/>
        </p:nvSpPr>
        <p:spPr>
          <a:xfrm>
            <a:off x="6533279" y="12498330"/>
            <a:ext cx="4073535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2" name="Rectangle"/>
          <p:cNvSpPr/>
          <p:nvPr/>
        </p:nvSpPr>
        <p:spPr>
          <a:xfrm>
            <a:off x="5227734" y="8719679"/>
            <a:ext cx="2030335" cy="671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5733882" y="9296918"/>
            <a:ext cx="2030335" cy="671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6690270" y="5723639"/>
            <a:ext cx="2487146" cy="1140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10016337" y="7457393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Rectangle"/>
          <p:cNvSpPr/>
          <p:nvPr/>
        </p:nvSpPr>
        <p:spPr>
          <a:xfrm>
            <a:off x="10001156" y="7939845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7" name="Rectangle"/>
          <p:cNvSpPr/>
          <p:nvPr/>
        </p:nvSpPr>
        <p:spPr>
          <a:xfrm>
            <a:off x="11424137" y="10471608"/>
            <a:ext cx="2725415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8" name="Rectangle"/>
          <p:cNvSpPr/>
          <p:nvPr/>
        </p:nvSpPr>
        <p:spPr>
          <a:xfrm>
            <a:off x="12616721" y="9126934"/>
            <a:ext cx="1272105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Rectangle"/>
          <p:cNvSpPr/>
          <p:nvPr/>
        </p:nvSpPr>
        <p:spPr>
          <a:xfrm>
            <a:off x="15407681" y="5788155"/>
            <a:ext cx="1891296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Rectangle"/>
          <p:cNvSpPr/>
          <p:nvPr/>
        </p:nvSpPr>
        <p:spPr>
          <a:xfrm>
            <a:off x="16341069" y="6995138"/>
            <a:ext cx="1891296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15704880" y="11254876"/>
            <a:ext cx="2523255" cy="1821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Reject! It’s RPKI-Invalid!"/>
          <p:cNvSpPr/>
          <p:nvPr/>
        </p:nvSpPr>
        <p:spPr>
          <a:xfrm>
            <a:off x="2097818" y="6223000"/>
            <a:ext cx="7171929" cy="2021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" y="0"/>
                </a:moveTo>
                <a:cubicBezTo>
                  <a:pt x="86" y="0"/>
                  <a:pt x="0" y="304"/>
                  <a:pt x="0" y="679"/>
                </a:cubicBezTo>
                <a:lnTo>
                  <a:pt x="0" y="12893"/>
                </a:lnTo>
                <a:cubicBezTo>
                  <a:pt x="0" y="13268"/>
                  <a:pt x="86" y="13572"/>
                  <a:pt x="191" y="13572"/>
                </a:cubicBezTo>
                <a:lnTo>
                  <a:pt x="13898" y="13572"/>
                </a:lnTo>
                <a:lnTo>
                  <a:pt x="21600" y="21600"/>
                </a:lnTo>
                <a:lnTo>
                  <a:pt x="14829" y="11667"/>
                </a:lnTo>
                <a:lnTo>
                  <a:pt x="14829" y="679"/>
                </a:lnTo>
                <a:cubicBezTo>
                  <a:pt x="14829" y="304"/>
                  <a:pt x="14743" y="0"/>
                  <a:pt x="14637" y="0"/>
                </a:cubicBezTo>
                <a:lnTo>
                  <a:pt x="191" y="0"/>
                </a:lnTo>
                <a:close/>
              </a:path>
            </a:pathLst>
          </a:custGeom>
          <a:ln w="635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Reject! It’s RPKI-Invalid!</a:t>
            </a:r>
          </a:p>
        </p:txBody>
      </p:sp>
      <p:sp>
        <p:nvSpPr>
          <p:cNvPr id="203" name="Reject! It’s RPKI-Invalid!"/>
          <p:cNvSpPr/>
          <p:nvPr/>
        </p:nvSpPr>
        <p:spPr>
          <a:xfrm>
            <a:off x="11148629" y="11183941"/>
            <a:ext cx="5389961" cy="2401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69" y="12844"/>
                </a:lnTo>
                <a:lnTo>
                  <a:pt x="1869" y="21029"/>
                </a:lnTo>
                <a:cubicBezTo>
                  <a:pt x="1869" y="21344"/>
                  <a:pt x="1983" y="21600"/>
                  <a:pt x="2123" y="21600"/>
                </a:cubicBezTo>
                <a:lnTo>
                  <a:pt x="21346" y="21600"/>
                </a:lnTo>
                <a:cubicBezTo>
                  <a:pt x="21486" y="21600"/>
                  <a:pt x="21600" y="21344"/>
                  <a:pt x="21600" y="21029"/>
                </a:cubicBezTo>
                <a:lnTo>
                  <a:pt x="21600" y="10748"/>
                </a:lnTo>
                <a:cubicBezTo>
                  <a:pt x="21600" y="10433"/>
                  <a:pt x="21486" y="10177"/>
                  <a:pt x="21346" y="10177"/>
                </a:cubicBezTo>
                <a:lnTo>
                  <a:pt x="2591" y="1017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Reject! It’s RPKI-Invalid!</a:t>
            </a:r>
          </a:p>
        </p:txBody>
      </p:sp>
      <p:sp>
        <p:nvSpPr>
          <p:cNvPr id="204" name="Circle"/>
          <p:cNvSpPr/>
          <p:nvPr/>
        </p:nvSpPr>
        <p:spPr>
          <a:xfrm>
            <a:off x="9091829" y="7909695"/>
            <a:ext cx="1270001" cy="1270001"/>
          </a:xfrm>
          <a:prstGeom prst="ellips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Circle"/>
          <p:cNvSpPr/>
          <p:nvPr/>
        </p:nvSpPr>
        <p:spPr>
          <a:xfrm>
            <a:off x="10256795" y="10008833"/>
            <a:ext cx="1270001" cy="1270001"/>
          </a:xfrm>
          <a:prstGeom prst="ellips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Arrow"/>
          <p:cNvSpPr/>
          <p:nvPr/>
        </p:nvSpPr>
        <p:spPr>
          <a:xfrm>
            <a:off x="7504848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66" name="Arrow"/>
          <p:cNvSpPr/>
          <p:nvPr/>
        </p:nvSpPr>
        <p:spPr>
          <a:xfrm>
            <a:off x="15025247" y="4139117"/>
            <a:ext cx="1853904" cy="887982"/>
          </a:xfrm>
          <a:prstGeom prst="rightArrow">
            <a:avLst>
              <a:gd name="adj1" fmla="val 32000"/>
              <a:gd name="adj2" fmla="val 9153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67" name="Inferring Hij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Inferring Hijacks</a:t>
            </a:r>
          </a:p>
        </p:txBody>
      </p:sp>
      <p:sp>
        <p:nvSpPr>
          <p:cNvPr id="6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9" name="Finding New Links"/>
          <p:cNvSpPr/>
          <p:nvPr/>
        </p:nvSpPr>
        <p:spPr>
          <a:xfrm>
            <a:off x="2321730" y="3948107"/>
            <a:ext cx="4699741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Finding New Links</a:t>
            </a:r>
          </a:p>
        </p:txBody>
      </p:sp>
      <p:sp>
        <p:nvSpPr>
          <p:cNvPr id="670" name="Computing Features"/>
          <p:cNvSpPr/>
          <p:nvPr/>
        </p:nvSpPr>
        <p:spPr>
          <a:xfrm>
            <a:off x="98421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Computing Features</a:t>
            </a:r>
          </a:p>
        </p:txBody>
      </p:sp>
      <p:sp>
        <p:nvSpPr>
          <p:cNvPr id="671" name="Inferring Hijacks"/>
          <p:cNvSpPr/>
          <p:nvPr/>
        </p:nvSpPr>
        <p:spPr>
          <a:xfrm>
            <a:off x="17362529" y="3948107"/>
            <a:ext cx="4699742" cy="1270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Inferring Hijacks</a:t>
            </a:r>
          </a:p>
        </p:txBody>
      </p:sp>
      <p:sp>
        <p:nvSpPr>
          <p:cNvPr id="672" name="Rectangle"/>
          <p:cNvSpPr/>
          <p:nvPr/>
        </p:nvSpPr>
        <p:spPr>
          <a:xfrm>
            <a:off x="1644747" y="3780926"/>
            <a:ext cx="15234406" cy="1604364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619" y="5847450"/>
            <a:ext cx="7282031" cy="7014450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Rounded Rectangle"/>
          <p:cNvSpPr/>
          <p:nvPr/>
        </p:nvSpPr>
        <p:spPr>
          <a:xfrm>
            <a:off x="6133508" y="9442291"/>
            <a:ext cx="2271045" cy="3478960"/>
          </a:xfrm>
          <a:prstGeom prst="roundRect">
            <a:avLst>
              <a:gd name="adj" fmla="val 13361"/>
            </a:avLst>
          </a:prstGeom>
          <a:solidFill>
            <a:srgbClr val="EA3F25">
              <a:alpha val="30000"/>
            </a:srgbClr>
          </a:solidFill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7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0512" t="0" r="0" b="30153"/>
          <a:stretch>
            <a:fillRect/>
          </a:stretch>
        </p:blipFill>
        <p:spPr>
          <a:xfrm>
            <a:off x="12928408" y="5964370"/>
            <a:ext cx="6047452" cy="6780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678" name="Evaluated the accuracy of DFO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Evaluated the accuracy of DFOH</a:t>
            </a:r>
          </a:p>
          <a:p>
            <a:pPr lvl="1"/>
            <a:r>
              <a:t>classify 9K existing links → correctly detects 8,181 forged-origin hijacks (TPR = 0.909)</a:t>
            </a:r>
          </a:p>
          <a:p>
            <a:pPr lvl="1"/>
            <a:r>
              <a:t>classify 9K nonexistent links → incorrectly inferred 171 legitimate links as forged-origin hijakcs (FPR = 0.019)</a:t>
            </a:r>
          </a:p>
          <a:p>
            <a:pPr/>
          </a:p>
        </p:txBody>
      </p:sp>
      <p:sp>
        <p:nvSpPr>
          <p:cNvPr id="6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682" name="Sample 100 links for every attack scenari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100 links for every attack scenario</a:t>
            </a:r>
          </a:p>
        </p:txBody>
      </p:sp>
      <p:sp>
        <p:nvSpPr>
          <p:cNvPr id="6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6951" y="4249549"/>
            <a:ext cx="15290098" cy="9490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687" name="Sample 100 links for every attack scenari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100 links for every attack scenario</a:t>
            </a:r>
          </a:p>
        </p:txBody>
      </p:sp>
      <p:sp>
        <p:nvSpPr>
          <p:cNvPr id="6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6951" y="4249549"/>
            <a:ext cx="15290098" cy="9490406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Rectangle"/>
          <p:cNvSpPr/>
          <p:nvPr/>
        </p:nvSpPr>
        <p:spPr>
          <a:xfrm>
            <a:off x="6104505" y="6658039"/>
            <a:ext cx="851729" cy="789192"/>
          </a:xfrm>
          <a:prstGeom prst="rect">
            <a:avLst/>
          </a:prstGeom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91" name="Rectangle"/>
          <p:cNvSpPr/>
          <p:nvPr/>
        </p:nvSpPr>
        <p:spPr>
          <a:xfrm>
            <a:off x="6104505" y="11744489"/>
            <a:ext cx="851729" cy="789191"/>
          </a:xfrm>
          <a:prstGeom prst="rect">
            <a:avLst/>
          </a:prstGeom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92" name="Rectangle"/>
          <p:cNvSpPr/>
          <p:nvPr/>
        </p:nvSpPr>
        <p:spPr>
          <a:xfrm>
            <a:off x="11219958" y="6658039"/>
            <a:ext cx="851728" cy="789192"/>
          </a:xfrm>
          <a:prstGeom prst="rect">
            <a:avLst/>
          </a:prstGeom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93" name="The minimum TPR is 0.73"/>
          <p:cNvSpPr/>
          <p:nvPr/>
        </p:nvSpPr>
        <p:spPr>
          <a:xfrm>
            <a:off x="12041337" y="6608985"/>
            <a:ext cx="10777142" cy="1910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94" y="0"/>
                </a:moveTo>
                <a:cubicBezTo>
                  <a:pt x="3119" y="0"/>
                  <a:pt x="3058" y="346"/>
                  <a:pt x="3058" y="772"/>
                </a:cubicBezTo>
                <a:lnTo>
                  <a:pt x="3058" y="3478"/>
                </a:lnTo>
                <a:lnTo>
                  <a:pt x="0" y="5017"/>
                </a:lnTo>
                <a:lnTo>
                  <a:pt x="3058" y="6561"/>
                </a:lnTo>
                <a:lnTo>
                  <a:pt x="3058" y="20828"/>
                </a:lnTo>
                <a:cubicBezTo>
                  <a:pt x="3058" y="21254"/>
                  <a:pt x="3119" y="21600"/>
                  <a:pt x="3194" y="21600"/>
                </a:cubicBezTo>
                <a:lnTo>
                  <a:pt x="21463" y="21600"/>
                </a:lnTo>
                <a:cubicBezTo>
                  <a:pt x="21539" y="21600"/>
                  <a:pt x="21600" y="21254"/>
                  <a:pt x="21600" y="20828"/>
                </a:cubicBezTo>
                <a:lnTo>
                  <a:pt x="21600" y="772"/>
                </a:lnTo>
                <a:cubicBezTo>
                  <a:pt x="21600" y="346"/>
                  <a:pt x="21539" y="0"/>
                  <a:pt x="21463" y="0"/>
                </a:cubicBezTo>
                <a:lnTo>
                  <a:pt x="3194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The minimum TPR is 0.73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696" name="Sample 100 links for every attack scenari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100 links for every attack scenario</a:t>
            </a:r>
          </a:p>
        </p:txBody>
      </p:sp>
      <p:sp>
        <p:nvSpPr>
          <p:cNvPr id="6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6951" y="4249549"/>
            <a:ext cx="15290098" cy="9490406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Rectangle"/>
          <p:cNvSpPr/>
          <p:nvPr/>
        </p:nvSpPr>
        <p:spPr>
          <a:xfrm>
            <a:off x="18673633" y="10080349"/>
            <a:ext cx="851729" cy="789192"/>
          </a:xfrm>
          <a:prstGeom prst="rect">
            <a:avLst/>
          </a:prstGeom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0" name="Rectangle"/>
          <p:cNvSpPr/>
          <p:nvPr/>
        </p:nvSpPr>
        <p:spPr>
          <a:xfrm>
            <a:off x="17002470" y="11744489"/>
            <a:ext cx="851729" cy="789192"/>
          </a:xfrm>
          <a:prstGeom prst="rect">
            <a:avLst/>
          </a:prstGeom>
          <a:ln w="63500">
            <a:solidFill>
              <a:srgbClr val="E93C2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1" name="The minimum TPR is 0.73"/>
          <p:cNvSpPr/>
          <p:nvPr/>
        </p:nvSpPr>
        <p:spPr>
          <a:xfrm>
            <a:off x="13566925" y="6608984"/>
            <a:ext cx="9251554" cy="3409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94"/>
                  <a:pt x="0" y="432"/>
                </a:cubicBezTo>
                <a:lnTo>
                  <a:pt x="0" y="11667"/>
                </a:lnTo>
                <a:cubicBezTo>
                  <a:pt x="0" y="11906"/>
                  <a:pt x="71" y="12100"/>
                  <a:pt x="159" y="12100"/>
                </a:cubicBezTo>
                <a:lnTo>
                  <a:pt x="12475" y="12100"/>
                </a:lnTo>
                <a:lnTo>
                  <a:pt x="12794" y="21600"/>
                </a:lnTo>
                <a:lnTo>
                  <a:pt x="13111" y="12100"/>
                </a:lnTo>
                <a:lnTo>
                  <a:pt x="21441" y="12100"/>
                </a:lnTo>
                <a:cubicBezTo>
                  <a:pt x="21529" y="12100"/>
                  <a:pt x="21600" y="11906"/>
                  <a:pt x="21600" y="11667"/>
                </a:cubicBezTo>
                <a:lnTo>
                  <a:pt x="21600" y="432"/>
                </a:lnTo>
                <a:cubicBezTo>
                  <a:pt x="21600" y="194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The minimum TPR is 0.73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70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7242" y="3602379"/>
            <a:ext cx="15409516" cy="8825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70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7242" y="3602379"/>
            <a:ext cx="15409516" cy="8825974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Each day, 180 new links are observed, but DFOH only classifies 17.5 of them are suspicious"/>
          <p:cNvSpPr/>
          <p:nvPr/>
        </p:nvSpPr>
        <p:spPr>
          <a:xfrm>
            <a:off x="8535081" y="868956"/>
            <a:ext cx="13413186" cy="4161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" y="0"/>
                </a:moveTo>
                <a:cubicBezTo>
                  <a:pt x="49" y="0"/>
                  <a:pt x="0" y="159"/>
                  <a:pt x="0" y="354"/>
                </a:cubicBezTo>
                <a:lnTo>
                  <a:pt x="0" y="13463"/>
                </a:lnTo>
                <a:cubicBezTo>
                  <a:pt x="0" y="13658"/>
                  <a:pt x="49" y="13817"/>
                  <a:pt x="110" y="13817"/>
                </a:cubicBezTo>
                <a:lnTo>
                  <a:pt x="15307" y="13817"/>
                </a:lnTo>
                <a:lnTo>
                  <a:pt x="15526" y="21600"/>
                </a:lnTo>
                <a:lnTo>
                  <a:pt x="15746" y="13817"/>
                </a:lnTo>
                <a:lnTo>
                  <a:pt x="21491" y="13817"/>
                </a:lnTo>
                <a:cubicBezTo>
                  <a:pt x="21551" y="13817"/>
                  <a:pt x="21600" y="13658"/>
                  <a:pt x="21600" y="13463"/>
                </a:cubicBezTo>
                <a:lnTo>
                  <a:pt x="21600" y="354"/>
                </a:lnTo>
                <a:cubicBezTo>
                  <a:pt x="21600" y="159"/>
                  <a:pt x="21551" y="0"/>
                  <a:pt x="21491" y="0"/>
                </a:cubicBezTo>
                <a:lnTo>
                  <a:pt x="110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Each day, 180 new links are observed, but DFOH only classifies 17.5 of them are suspicious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715" name="Identify the key factors to consider when designing a forged-origin hijack detection syst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Identify the key factors to consider when designing a forged-origin hijack detection system</a:t>
            </a:r>
          </a:p>
          <a:p>
            <a:pPr/>
          </a:p>
          <a:p>
            <a:pPr/>
            <a:r>
              <a:t>Design and present DFOH which quickly and accurately detects any forged-origin hijacks on the whole Internet</a:t>
            </a:r>
          </a:p>
          <a:p>
            <a:pPr/>
          </a:p>
          <a:p>
            <a:pPr/>
            <a:r>
              <a:t>Show the evaluation of DFOH on synthetic and real data demonstrating that DFOH is effective in defending against forged-origin hijacks</a:t>
            </a:r>
          </a:p>
        </p:txBody>
      </p:sp>
      <p:sp>
        <p:nvSpPr>
          <p:cNvPr id="7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hank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opological Fea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Feature</a:t>
            </a:r>
          </a:p>
        </p:txBody>
      </p:sp>
      <p:sp>
        <p:nvSpPr>
          <p:cNvPr id="7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832" y="3720899"/>
            <a:ext cx="22466336" cy="841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208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Rectangle"/>
          <p:cNvSpPr/>
          <p:nvPr/>
        </p:nvSpPr>
        <p:spPr>
          <a:xfrm>
            <a:off x="5227734" y="8719679"/>
            <a:ext cx="2030335" cy="671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2" name="Rectangle"/>
          <p:cNvSpPr/>
          <p:nvPr/>
        </p:nvSpPr>
        <p:spPr>
          <a:xfrm>
            <a:off x="5733882" y="9296918"/>
            <a:ext cx="2030335" cy="671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3" name="Rectangle"/>
          <p:cNvSpPr/>
          <p:nvPr/>
        </p:nvSpPr>
        <p:spPr>
          <a:xfrm>
            <a:off x="6690270" y="5723639"/>
            <a:ext cx="2487146" cy="1140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4" name="Rectangle"/>
          <p:cNvSpPr/>
          <p:nvPr/>
        </p:nvSpPr>
        <p:spPr>
          <a:xfrm>
            <a:off x="10016337" y="7457393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5" name="Rectangle"/>
          <p:cNvSpPr/>
          <p:nvPr/>
        </p:nvSpPr>
        <p:spPr>
          <a:xfrm>
            <a:off x="10001156" y="7939845"/>
            <a:ext cx="1029053" cy="458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6" name="Rectangle"/>
          <p:cNvSpPr/>
          <p:nvPr/>
        </p:nvSpPr>
        <p:spPr>
          <a:xfrm>
            <a:off x="11424137" y="10471608"/>
            <a:ext cx="2725415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7" name="Rectangle"/>
          <p:cNvSpPr/>
          <p:nvPr/>
        </p:nvSpPr>
        <p:spPr>
          <a:xfrm>
            <a:off x="12616721" y="9126934"/>
            <a:ext cx="1272105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8" name="Rectangle"/>
          <p:cNvSpPr/>
          <p:nvPr/>
        </p:nvSpPr>
        <p:spPr>
          <a:xfrm>
            <a:off x="15407681" y="5788155"/>
            <a:ext cx="1891296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9" name="Rectangle"/>
          <p:cNvSpPr/>
          <p:nvPr/>
        </p:nvSpPr>
        <p:spPr>
          <a:xfrm>
            <a:off x="16341069" y="6995138"/>
            <a:ext cx="1891296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0" name="Rectangle"/>
          <p:cNvSpPr/>
          <p:nvPr/>
        </p:nvSpPr>
        <p:spPr>
          <a:xfrm>
            <a:off x="15704880" y="11254876"/>
            <a:ext cx="2523255" cy="1821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Topological Fea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Feature</a:t>
            </a:r>
          </a:p>
        </p:txBody>
      </p:sp>
      <p:sp>
        <p:nvSpPr>
          <p:cNvPr id="725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601" y="3257253"/>
            <a:ext cx="11074401" cy="862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58142" y="3079435"/>
            <a:ext cx="11010901" cy="703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223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ctangle"/>
          <p:cNvSpPr/>
          <p:nvPr/>
        </p:nvSpPr>
        <p:spPr>
          <a:xfrm>
            <a:off x="5227734" y="8719679"/>
            <a:ext cx="2030335" cy="671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7" name="Rectangle"/>
          <p:cNvSpPr/>
          <p:nvPr/>
        </p:nvSpPr>
        <p:spPr>
          <a:xfrm>
            <a:off x="5733882" y="9296918"/>
            <a:ext cx="2030335" cy="671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6690270" y="5723639"/>
            <a:ext cx="2487146" cy="1140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9" name="Rectangle"/>
          <p:cNvSpPr/>
          <p:nvPr/>
        </p:nvSpPr>
        <p:spPr>
          <a:xfrm>
            <a:off x="13120499" y="10471608"/>
            <a:ext cx="1029053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Rectangle"/>
          <p:cNvSpPr/>
          <p:nvPr/>
        </p:nvSpPr>
        <p:spPr>
          <a:xfrm>
            <a:off x="12616721" y="9126934"/>
            <a:ext cx="1272105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1" name="Rectangle"/>
          <p:cNvSpPr/>
          <p:nvPr/>
        </p:nvSpPr>
        <p:spPr>
          <a:xfrm>
            <a:off x="15407681" y="5788155"/>
            <a:ext cx="1891296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2" name="Rectangle"/>
          <p:cNvSpPr/>
          <p:nvPr/>
        </p:nvSpPr>
        <p:spPr>
          <a:xfrm>
            <a:off x="16341069" y="6995138"/>
            <a:ext cx="1891296" cy="10117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Rectangle"/>
          <p:cNvSpPr/>
          <p:nvPr/>
        </p:nvSpPr>
        <p:spPr>
          <a:xfrm>
            <a:off x="15704880" y="11254876"/>
            <a:ext cx="2523255" cy="1821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236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5227734" y="8719679"/>
            <a:ext cx="2030335" cy="671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0" name="Rectangle"/>
          <p:cNvSpPr/>
          <p:nvPr/>
        </p:nvSpPr>
        <p:spPr>
          <a:xfrm>
            <a:off x="5733882" y="9296918"/>
            <a:ext cx="2030335" cy="671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6690270" y="5723639"/>
            <a:ext cx="2487146" cy="11407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2" name="Rectangle"/>
          <p:cNvSpPr/>
          <p:nvPr/>
        </p:nvSpPr>
        <p:spPr>
          <a:xfrm>
            <a:off x="12616721" y="9126934"/>
            <a:ext cx="1272105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3" name="Rectangle"/>
          <p:cNvSpPr/>
          <p:nvPr/>
        </p:nvSpPr>
        <p:spPr>
          <a:xfrm>
            <a:off x="15407681" y="5788155"/>
            <a:ext cx="1891296" cy="10117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246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orged-origin BGP hij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Forged-origin BGP hijack</a:t>
            </a:r>
          </a:p>
        </p:txBody>
      </p:sp>
      <p:sp>
        <p:nvSpPr>
          <p:cNvPr id="251" name="a BGP hijack at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BGP hijack attack</a:t>
            </a:r>
          </a:p>
          <a:p>
            <a:pPr lvl="1"/>
            <a:r>
              <a:t>an attacker </a:t>
            </a:r>
            <a:r>
              <a:rPr b="1"/>
              <a:t>announces forged AS paths</a:t>
            </a:r>
            <a:r>
              <a:t> towards a victim prefix </a:t>
            </a:r>
            <a:r>
              <a:rPr b="1"/>
              <a:t>by prepending the victim’s origin AS number</a:t>
            </a:r>
            <a:r>
              <a:t> to make them appear legitimate</a:t>
            </a:r>
          </a:p>
        </p:txBody>
      </p:sp>
      <p:sp>
        <p:nvSpPr>
          <p:cNvPr id="252" name="Slide Number"/>
          <p:cNvSpPr txBox="1"/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77" t="0" r="4088" b="0"/>
          <a:stretch>
            <a:fillRect/>
          </a:stretch>
        </p:blipFill>
        <p:spPr>
          <a:xfrm>
            <a:off x="6084093" y="5498118"/>
            <a:ext cx="12215683" cy="766366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ounded Rectangle"/>
          <p:cNvSpPr/>
          <p:nvPr/>
        </p:nvSpPr>
        <p:spPr>
          <a:xfrm>
            <a:off x="4680470" y="5704016"/>
            <a:ext cx="7703672" cy="7663657"/>
          </a:xfrm>
          <a:prstGeom prst="roundRect">
            <a:avLst>
              <a:gd name="adj" fmla="val 15000"/>
            </a:avLst>
          </a:prstGeom>
          <a:solidFill>
            <a:srgbClr val="FF2600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5" name="Rounded Rectangle"/>
          <p:cNvSpPr/>
          <p:nvPr/>
        </p:nvSpPr>
        <p:spPr>
          <a:xfrm>
            <a:off x="12436525" y="5704016"/>
            <a:ext cx="7703672" cy="7663657"/>
          </a:xfrm>
          <a:prstGeom prst="roundRect">
            <a:avLst>
              <a:gd name="adj" fmla="val 15000"/>
            </a:avLst>
          </a:prstGeom>
          <a:solidFill>
            <a:srgbClr val="60D937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