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73" r:id="rId15"/>
    <p:sldId id="267" r:id="rId16"/>
    <p:sldId id="269" r:id="rId17"/>
    <p:sldId id="270" r:id="rId18"/>
    <p:sldId id="268" r:id="rId19"/>
    <p:sldId id="274" r:id="rId2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3" autoAdjust="0"/>
    <p:restoredTop sz="83138" autoAdjust="0"/>
  </p:normalViewPr>
  <p:slideViewPr>
    <p:cSldViewPr snapToGrid="0">
      <p:cViewPr varScale="1">
        <p:scale>
          <a:sx n="95" d="100"/>
          <a:sy n="95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B2A0C-0298-4D9C-9782-E735CCBE90E9}" type="datetimeFigureOut">
              <a:rPr lang="ko-KR" altLang="en-US" smtClean="0"/>
              <a:t>2020-07-27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E5BBC-2D63-43FC-B8E1-D86DB91688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598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LHD: Least hit density, eviction policy for key-value caches</a:t>
            </a:r>
          </a:p>
          <a:p>
            <a:r>
              <a:rPr lang="en-US" altLang="ko-KR" dirty="0"/>
              <a:t>LHD predicts each object’s expected hits-per-space-consumed (hit density), filtering objects that contribute little to the cache’s hit rate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E5BBC-2D63-43FC-B8E1-D86DB9168898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9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18CDC8-E1A7-4EC5-95C8-08F19B62A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D651B03-BD90-498C-BEC2-BB21E00CD9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4460C1-6B36-4B98-B8F4-01812B9CA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1C443E-832F-4C0F-A5D2-9E5251A8F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F4443E-9D5F-4119-A756-48DF4466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953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64CFE9-4D59-46D6-8C6B-C1C3E9883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3A2050-597A-4CC0-A7B3-49C838D1D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DE191B-017F-45F0-AA07-B57B33AD0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6FE59F2-854C-4404-A32D-EC547D6E7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BACE1F-2367-42EF-8238-A32E97112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10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A64141B-B851-4FD9-9662-CCACB4BE1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9AF7B83-2323-4F60-9EB9-AC136630DB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790D53-5035-4135-983D-78B0A5E50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6B551A-C725-4063-968B-0F123843E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069022-B27E-410D-9363-0C1DE85DF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883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025EDD-EBBC-4F18-BAC0-32AEA4B89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2FC5F70-7BD5-4E60-8462-2030589A8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5A7C59F-C497-416A-A3A9-31E29C582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14A4C0F-EBB7-4621-8418-5A49EECF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523485-2280-4978-851F-310420D8A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54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DB5CBF-1EF5-4D96-A6F0-11CAD709C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A143F1C-38DB-4E48-9CAB-53E2650CE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F33068F-7BC3-495E-96BA-AC9AEBE75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0E2DB1F-73A1-4FBC-AA87-BB59F47F0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C54701-FBDD-4415-A01A-D3FD01E2A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0286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444932-9E04-4753-A228-FF91B9023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D3278B-9AE4-4CE0-9DFB-227A45104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36C22B7-3348-451B-A9C2-59FEDFE86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92147FE-C604-4469-88DE-39F8A8EB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C56F0B6-3DCA-4CDA-AC97-FBE363DF9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D7DBEDD-560C-4844-96E3-1258EF1A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7421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C7B601-F895-4CF7-A334-A3651903F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0228E81-840C-4D82-B0BD-D4F4A35A1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ECA4076-0BCD-412C-B01E-AC1FD159C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0843567-A195-4E88-B186-7DE3EC864F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3BE28CE-31D7-43A9-A3AB-0DE0A399E1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76C85BB-D2D6-430F-AE69-24BC64B7C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6B9EC97-4F1F-4693-9512-68B4D877C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C68F1A2-9824-45DB-B6D1-1EA7CCCCD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992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874766-87AC-4B41-BF81-A3913F9D2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457C0F2-99E4-460A-B78A-295B23BC4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8556048-633E-4CF4-873B-191986003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789978B-B3B0-4CDD-9314-69E24659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86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3D3D940-C475-4599-8EEC-8335378EC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AFBBAF5-96B0-4D22-B849-EBA913E8E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5124B3C-4DB1-491D-8D6E-12EFF2DFB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4707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7645F3-CAE4-4417-8991-6A83D483A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3D58BC7-8DC5-4F5B-B00A-0B8835F10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5B25F29-7E96-4739-AB74-C67B1E7F5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864308A-7A66-482A-A372-CB02DD77A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24D113-7F3D-492B-BDFF-7A7EB89C4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0D2FF14-3214-41F5-94E2-B1B61461A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368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816E81-AC9C-47F6-8AEC-2FD71830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A937977-1706-46B7-B977-31D1E8A349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72DBF12-D95E-4EDF-A3A4-36FCEA223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AB4A30F-A050-48A8-81D0-FF77473CB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BE92ADE-247E-4BB6-8600-769FAF0D8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D554BA5-618B-4F04-8C5B-FCAE84567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35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BC58149-1BE6-4EAA-869D-CC6EAC575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00D4A46-F793-4568-8C44-4108E70EB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44CF8B-0EA7-4721-8F72-885202207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B4CD1-ABA9-4A56-BAD4-435C7C6A244A}" type="datetimeFigureOut">
              <a:rPr lang="ko-KR" altLang="en-US" smtClean="0"/>
              <a:t>2020-07-26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03787D6-C3F2-4DEC-A2E9-E2ADC6D0E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175676A-6533-4BD5-A36E-28EA0780A6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76386-3655-46FE-A32E-3699AD56C1C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46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hson@mmlab.snu.ac.k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446E3E-28F3-4346-A34C-615FAD192C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err="1"/>
              <a:t>AviC</a:t>
            </a:r>
            <a:r>
              <a:rPr lang="en-US" altLang="ko-KR" dirty="0"/>
              <a:t>: A Cache for Adaptive Bitrate Video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15E7B41-D6E4-4588-B938-7C7816E9CC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err="1"/>
              <a:t>Donghyun</a:t>
            </a:r>
            <a:r>
              <a:rPr lang="en-US" altLang="ko-KR" dirty="0"/>
              <a:t> Son (</a:t>
            </a:r>
            <a:r>
              <a:rPr lang="en-US" altLang="ko-KR" dirty="0">
                <a:hlinkClick r:id="rId2"/>
              </a:rPr>
              <a:t>dhson@mmlab.snu.ac.kr</a:t>
            </a:r>
            <a:r>
              <a:rPr lang="en-US" altLang="ko-KR" dirty="0"/>
              <a:t>)</a:t>
            </a:r>
          </a:p>
          <a:p>
            <a:endParaRPr lang="en-US" altLang="ko-KR" dirty="0"/>
          </a:p>
          <a:p>
            <a:r>
              <a:rPr lang="en-US" altLang="ko-KR" dirty="0" err="1"/>
              <a:t>CoNEXT</a:t>
            </a:r>
            <a:r>
              <a:rPr lang="en-US" altLang="ko-KR" dirty="0"/>
              <a:t> 2019</a:t>
            </a:r>
          </a:p>
          <a:p>
            <a:r>
              <a:rPr lang="en-US" altLang="ko-KR" dirty="0" err="1"/>
              <a:t>Zahaib</a:t>
            </a:r>
            <a:r>
              <a:rPr lang="en-US" altLang="ko-KR" dirty="0"/>
              <a:t> Akhtar, </a:t>
            </a:r>
            <a:r>
              <a:rPr lang="en-US" altLang="ko-KR" dirty="0" err="1"/>
              <a:t>Yaguang</a:t>
            </a:r>
            <a:r>
              <a:rPr lang="en-US" altLang="ko-KR" dirty="0"/>
              <a:t> Li, </a:t>
            </a:r>
            <a:r>
              <a:rPr lang="en-US" altLang="ko-KR" dirty="0" err="1"/>
              <a:t>Remesh</a:t>
            </a:r>
            <a:r>
              <a:rPr lang="en-US" altLang="ko-KR" dirty="0"/>
              <a:t> Govindan…</a:t>
            </a:r>
          </a:p>
          <a:p>
            <a:r>
              <a:rPr lang="en-US" altLang="ko-KR" dirty="0"/>
              <a:t>University of Southern California, AT&amp;T Labs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572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A3C1E5-5905-4ABA-A37A-87480984A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 of AVIC design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AE9B9C2-3C26-4201-8CC8-12E528320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err="1"/>
              <a:t>AViC</a:t>
            </a:r>
            <a:r>
              <a:rPr lang="en-US" altLang="ko-KR" dirty="0"/>
              <a:t> has two </a:t>
            </a:r>
            <a:r>
              <a:rPr lang="en-US" altLang="ko-KR" dirty="0" err="1"/>
              <a:t>two</a:t>
            </a:r>
            <a:r>
              <a:rPr lang="en-US" altLang="ko-KR" dirty="0"/>
              <a:t> components such as eviction and admission control</a:t>
            </a:r>
          </a:p>
          <a:p>
            <a:endParaRPr lang="en-US" altLang="ko-KR" dirty="0"/>
          </a:p>
          <a:p>
            <a:r>
              <a:rPr lang="en-US" altLang="ko-KR" dirty="0"/>
              <a:t>Eviction</a:t>
            </a:r>
          </a:p>
          <a:p>
            <a:pPr lvl="1"/>
            <a:r>
              <a:rPr lang="en-US" altLang="ko-KR" dirty="0" err="1"/>
              <a:t>AViC</a:t>
            </a:r>
            <a:r>
              <a:rPr lang="en-US" altLang="ko-KR" dirty="0"/>
              <a:t> exploits the predictability of request arrivals within a session</a:t>
            </a:r>
          </a:p>
          <a:p>
            <a:pPr lvl="1"/>
            <a:r>
              <a:rPr lang="en-US" altLang="ko-KR" dirty="0"/>
              <a:t>It is designed to evict the chunk whose request estimate is farthest in the future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Admission Control</a:t>
            </a:r>
          </a:p>
          <a:p>
            <a:pPr lvl="1"/>
            <a:r>
              <a:rPr lang="en-US" altLang="ko-KR" dirty="0"/>
              <a:t>Admission control component aims to prevent singletons from the cache</a:t>
            </a:r>
          </a:p>
          <a:p>
            <a:pPr lvl="1"/>
            <a:r>
              <a:rPr lang="en-US" altLang="ko-KR" dirty="0"/>
              <a:t>A simple objective: whether a chunk is a singleton or not </a:t>
            </a:r>
            <a:r>
              <a:rPr lang="en-US" altLang="ko-KR" dirty="0">
                <a:sym typeface="Wingdings" panose="05000000000000000000" pitchFamily="2" charset="2"/>
              </a:rPr>
              <a:t> Binary classification problem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1048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6CC6FD-6635-4FED-88C0-C9B4880FF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Eviction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61AD20-007D-4C03-AA3E-ED54C415F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AViC</a:t>
            </a:r>
            <a:r>
              <a:rPr lang="en-US" altLang="ko-KR" dirty="0"/>
              <a:t> evicts the chunk with the farthest next estimated request time</a:t>
            </a:r>
          </a:p>
          <a:p>
            <a:endParaRPr lang="en-US" altLang="ko-KR" dirty="0"/>
          </a:p>
          <a:p>
            <a:r>
              <a:rPr lang="en-US" altLang="ko-KR" dirty="0"/>
              <a:t>Procedures</a:t>
            </a:r>
          </a:p>
          <a:p>
            <a:pPr lvl="1"/>
            <a:r>
              <a:rPr lang="en-US" altLang="ko-KR" dirty="0"/>
              <a:t>1) It maintains chunk meta-data(e.g., request estimate, chunk ID) as long as the chunk is cached </a:t>
            </a:r>
          </a:p>
          <a:p>
            <a:pPr lvl="1"/>
            <a:r>
              <a:rPr lang="en-US" altLang="ko-KR" dirty="0"/>
              <a:t>2) It keeps these estimates fresh by detecting and correcting stale estimates</a:t>
            </a:r>
          </a:p>
          <a:p>
            <a:pPr lvl="1"/>
            <a:r>
              <a:rPr lang="en-US" altLang="ko-KR" dirty="0"/>
              <a:t>3) Request estimates for different bitrates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69037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6CC6FD-6635-4FED-88C0-C9B4880FF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Maintaining sorted next request estimates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5061AD20-007D-4C03-AA3E-ED54C415F8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altLang="ko-KR" dirty="0"/>
                  <a:t>The eviction policy relies on the below three key operations to calculate next estimates for chunks</a:t>
                </a:r>
              </a:p>
              <a:p>
                <a:endParaRPr lang="en-US" altLang="ko-KR" dirty="0"/>
              </a:p>
              <a:p>
                <a:r>
                  <a:rPr lang="en-US" altLang="ko-KR" dirty="0"/>
                  <a:t>Create</a:t>
                </a:r>
              </a:p>
              <a:p>
                <a:pPr lvl="1"/>
                <a:r>
                  <a:rPr lang="en-US" altLang="ko-KR" dirty="0"/>
                  <a:t>A new video record that stores information such as a session ID, the last chunk requested by the session and the requested timestamp</a:t>
                </a:r>
              </a:p>
              <a:p>
                <a:pPr lvl="1"/>
                <a:endParaRPr lang="en-US" altLang="ko-KR" dirty="0"/>
              </a:p>
              <a:p>
                <a:r>
                  <a:rPr lang="en-US" altLang="ko-KR" dirty="0"/>
                  <a:t>Estimate</a:t>
                </a:r>
              </a:p>
              <a:p>
                <a:pPr lvl="1"/>
                <a:r>
                  <a:rPr lang="en-US" altLang="ko-KR" dirty="0"/>
                  <a:t>When m &lt; 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altLang="ko-KR" dirty="0"/>
                  <a:t> </a:t>
                </a:r>
              </a:p>
              <a:p>
                <a:pPr lvl="1"/>
                <a:r>
                  <a:rPr lang="en-US" altLang="ko-KR" dirty="0"/>
                  <a:t>When m </a:t>
                </a:r>
                <a:r>
                  <a:rPr lang="en-US" altLang="ko-KR" dirty="0">
                    <a:latin typeface="Calibri" panose="020F0502020204030204" pitchFamily="34" charset="0"/>
                    <a:cs typeface="Calibri" panose="020F0502020204030204" pitchFamily="34" charset="0"/>
                  </a:rPr>
                  <a:t>≥ </a:t>
                </a:r>
                <a:r>
                  <a:rPr lang="en-US" altLang="ko-KR" dirty="0"/>
                  <a:t>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𝑛𝑑</m:t>
                    </m:r>
                  </m:oMath>
                </a14:m>
                <a:endParaRPr lang="en-US" altLang="ko-KR" b="0" dirty="0"/>
              </a:p>
              <a:p>
                <a:pPr marL="457200" lvl="1" indent="0">
                  <a:buNone/>
                </a:pPr>
                <a:r>
                  <a:rPr lang="en-US" altLang="ko-KR" dirty="0"/>
                  <a:t>*n: next chunk, m: the last requested chunk, d: chunk duration, t: current time, I: average session inter-arrival time</a:t>
                </a:r>
              </a:p>
              <a:p>
                <a:endParaRPr lang="en-US" altLang="ko-KR" dirty="0"/>
              </a:p>
              <a:p>
                <a:r>
                  <a:rPr lang="en-US" altLang="ko-KR" dirty="0"/>
                  <a:t>Update</a:t>
                </a:r>
              </a:p>
              <a:p>
                <a:pPr lvl="1"/>
                <a:r>
                  <a:rPr lang="en-US" altLang="ko-KR" dirty="0"/>
                  <a:t>Update extracts all metadata of the corresponding video </a:t>
                </a:r>
                <a:r>
                  <a:rPr lang="en-US" altLang="ko-KR" dirty="0">
                    <a:sym typeface="Wingdings" panose="05000000000000000000" pitchFamily="2" charset="2"/>
                  </a:rPr>
                  <a:t></a:t>
                </a:r>
                <a:r>
                  <a:rPr lang="en-US" altLang="ko-KR" dirty="0"/>
                  <a:t> calls estimate for each chunk, obtain the updated request estimate and update the metadata</a:t>
                </a:r>
                <a:endParaRPr lang="ko-KR" altLang="en-US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5061AD20-007D-4C03-AA3E-ED54C415F8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2801" r="-4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4246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6CC6FD-6635-4FED-88C0-C9B4880FF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Keeping request estimates fresh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61AD20-007D-4C03-AA3E-ED54C415F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AViC</a:t>
            </a:r>
            <a:r>
              <a:rPr lang="en-US" altLang="ko-KR" dirty="0"/>
              <a:t> invokes Estimate for a cached chunk only when a request arrives for it</a:t>
            </a:r>
          </a:p>
          <a:p>
            <a:endParaRPr lang="en-US" altLang="ko-KR" dirty="0"/>
          </a:p>
          <a:p>
            <a:r>
              <a:rPr lang="en-US" altLang="ko-KR" dirty="0"/>
              <a:t>A problem can occur: Videos whose sessions were active in the recent past but have become idle, can have stale request estimates &amp; Too slow scan in the max-heap</a:t>
            </a:r>
          </a:p>
          <a:p>
            <a:endParaRPr lang="en-US" altLang="ko-KR" dirty="0"/>
          </a:p>
          <a:p>
            <a:r>
              <a:rPr lang="en-US" altLang="ko-KR" dirty="0" err="1"/>
              <a:t>AViC</a:t>
            </a:r>
            <a:r>
              <a:rPr lang="en-US" altLang="ko-KR" dirty="0"/>
              <a:t> maintains video records in an LRU list to quickly find out which videos have not had a recent session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66319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6CC6FD-6635-4FED-88C0-C9B4880FF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Request estimates for different bitrates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5061AD20-007D-4C03-AA3E-ED54C415F8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ko-KR" dirty="0"/>
                  <a:t>Granularity exists in each bitrates</a:t>
                </a:r>
              </a:p>
              <a:p>
                <a:endParaRPr lang="en-US" altLang="ko-KR" dirty="0"/>
              </a:p>
              <a:p>
                <a:r>
                  <a:rPr lang="en-US" altLang="ko-KR" dirty="0" err="1"/>
                  <a:t>AViC</a:t>
                </a:r>
                <a:r>
                  <a:rPr lang="en-US" altLang="ko-KR" dirty="0"/>
                  <a:t> uses the relative popularity of the bitrates to weigh the estimates</a:t>
                </a:r>
              </a:p>
              <a:p>
                <a:endParaRPr lang="en-US" altLang="ko-KR" dirty="0"/>
              </a:p>
              <a:p>
                <a:r>
                  <a:rPr lang="en-US" altLang="ko-KR" dirty="0"/>
                  <a:t>Popular bitrates makes the estimates</a:t>
                </a:r>
                <a:br>
                  <a:rPr lang="en-US" altLang="ko-KR" dirty="0"/>
                </a:br>
                <a:r>
                  <a:rPr lang="en-US" altLang="ko-KR" dirty="0"/>
                  <a:t>shorter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sSub>
                          <m:sSub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sub>
                        </m:sSub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altLang="ko-KR" dirty="0"/>
              </a:p>
              <a:p>
                <a:pPr lvl="2"/>
                <a:r>
                  <a:rPr lang="en-US" altLang="ko-KR" dirty="0"/>
                  <a:t>b: bitrates, </a:t>
                </a:r>
                <a:br>
                  <a:rPr lang="en-US" altLang="ko-KR" dirty="0"/>
                </a:br>
                <a:r>
                  <a:rPr lang="en-US" altLang="ko-KR" dirty="0"/>
                  <a:t>w: weight by counting accesses </a:t>
                </a:r>
                <a:endParaRPr lang="ko-KR" altLang="en-US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5061AD20-007D-4C03-AA3E-ED54C415F8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36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그림 3">
            <a:extLst>
              <a:ext uri="{FF2B5EF4-FFF2-40B4-BE49-F238E27FC236}">
                <a16:creationId xmlns:a16="http://schemas.microsoft.com/office/drawing/2014/main" id="{F5FF6766-7862-4DC2-9A8D-59EFD7942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5924" y="3433046"/>
            <a:ext cx="4005629" cy="274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334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40E8AB-C125-4DD9-9C76-A999B7D2B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Admission control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2484E6-8A21-466B-A118-EF2593AB9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Admission control simply seeks to detect whether a chunk is likely to be a singleton</a:t>
            </a:r>
          </a:p>
          <a:p>
            <a:endParaRPr lang="en-US" altLang="ko-KR" dirty="0"/>
          </a:p>
          <a:p>
            <a:r>
              <a:rPr lang="en-US" altLang="ko-KR" dirty="0"/>
              <a:t>A model of singleton detection(binary classification problem)</a:t>
            </a:r>
          </a:p>
          <a:p>
            <a:pPr lvl="1"/>
            <a:r>
              <a:rPr lang="en-US" altLang="ko-KR" dirty="0"/>
              <a:t>Gradient Boosted Decision Tree</a:t>
            </a:r>
          </a:p>
          <a:p>
            <a:pPr lvl="2"/>
            <a:r>
              <a:rPr lang="en-US" altLang="ko-KR" dirty="0"/>
              <a:t>Fast: A training takes less than 10 mins</a:t>
            </a:r>
          </a:p>
          <a:p>
            <a:pPr lvl="2"/>
            <a:r>
              <a:rPr lang="en-US" altLang="ko-KR" dirty="0"/>
              <a:t>Small size: 175.86KB</a:t>
            </a:r>
          </a:p>
          <a:p>
            <a:pPr lvl="2"/>
            <a:r>
              <a:rPr lang="en-US" altLang="ko-KR" dirty="0"/>
              <a:t>More interpretable</a:t>
            </a:r>
          </a:p>
          <a:p>
            <a:pPr lvl="1"/>
            <a:r>
              <a:rPr lang="en-US" altLang="ko-KR" dirty="0"/>
              <a:t>Features</a:t>
            </a:r>
          </a:p>
          <a:p>
            <a:pPr lvl="2"/>
            <a:r>
              <a:rPr lang="en-US" altLang="ko-KR" dirty="0"/>
              <a:t>Day, Time, Chunk size, Chunk index, bitrate, Total video sessions, Video sessions 24hrs, Video interarrival, Video last interval</a:t>
            </a:r>
          </a:p>
          <a:p>
            <a:pPr lvl="2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5196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40E8AB-C125-4DD9-9C76-A999B7D2B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 Environment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2484E6-8A21-466B-A118-EF2593AB9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Dataset</a:t>
            </a:r>
          </a:p>
          <a:p>
            <a:pPr lvl="1"/>
            <a:r>
              <a:rPr lang="en-US" altLang="ko-KR" dirty="0"/>
              <a:t>5 weeks requests dataset</a:t>
            </a:r>
          </a:p>
          <a:p>
            <a:pPr lvl="1"/>
            <a:r>
              <a:rPr lang="en-US" altLang="ko-KR" dirty="0"/>
              <a:t>Week 4 and 5 for performance comparison while Week 2 and 3 for training</a:t>
            </a:r>
          </a:p>
          <a:p>
            <a:r>
              <a:rPr lang="en-US" altLang="ko-KR" dirty="0"/>
              <a:t>Metric</a:t>
            </a:r>
          </a:p>
          <a:p>
            <a:pPr lvl="1"/>
            <a:r>
              <a:rPr lang="en-US" altLang="ko-KR" dirty="0"/>
              <a:t>Byte hit-ratio: reduction in backbone traffic</a:t>
            </a:r>
          </a:p>
          <a:p>
            <a:pPr lvl="1"/>
            <a:r>
              <a:rPr lang="en-US" altLang="ko-KR" dirty="0"/>
              <a:t>Object Hit-ratio: reduction in the number of requests to CDN origin</a:t>
            </a:r>
          </a:p>
        </p:txBody>
      </p:sp>
    </p:spTree>
    <p:extLst>
      <p:ext uri="{BB962C8B-B14F-4D97-AF65-F5344CB8AC3E}">
        <p14:creationId xmlns:p14="http://schemas.microsoft.com/office/powerpoint/2010/main" val="1871926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40E8AB-C125-4DD9-9C76-A999B7D2B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Byte Hit Ratio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A2484E6-8A21-466B-A118-EF2593AB9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AViC</a:t>
            </a:r>
            <a:r>
              <a:rPr lang="en-US" altLang="ko-KR" dirty="0"/>
              <a:t> shows the better performance than other existing caching algorithms in byte hit-ratio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ADBCE74F-B947-40A4-AB79-7E5A93FEBD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305"/>
          <a:stretch/>
        </p:blipFill>
        <p:spPr>
          <a:xfrm>
            <a:off x="1035606" y="3715586"/>
            <a:ext cx="4686300" cy="1770814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54AA1A6-9383-47F6-8EE5-B464E39F2D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9311"/>
          <a:stretch/>
        </p:blipFill>
        <p:spPr>
          <a:xfrm>
            <a:off x="5812765" y="3748924"/>
            <a:ext cx="4610100" cy="17708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73B53AA-CAD2-4169-8DB7-FFAA935754F3}"/>
              </a:ext>
            </a:extLst>
          </p:cNvPr>
          <p:cNvSpPr txBox="1"/>
          <p:nvPr/>
        </p:nvSpPr>
        <p:spPr>
          <a:xfrm>
            <a:off x="2165788" y="3319303"/>
            <a:ext cx="253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&lt;Residential Clients&gt;</a:t>
            </a:r>
            <a:endParaRPr lang="ko-KR" alt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B3B252-443D-4FDD-9CAC-CF540BDFB608}"/>
              </a:ext>
            </a:extLst>
          </p:cNvPr>
          <p:cNvSpPr txBox="1"/>
          <p:nvPr/>
        </p:nvSpPr>
        <p:spPr>
          <a:xfrm>
            <a:off x="7111945" y="3319303"/>
            <a:ext cx="216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&lt;Cellular Clients&gt;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192887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B28882-1311-4BA0-B9BD-7A574B285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Object Hit Ratio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0987DB9-D79B-46B4-9D18-E426BFC9C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AViC</a:t>
            </a:r>
            <a:r>
              <a:rPr lang="en-US" altLang="ko-KR" dirty="0"/>
              <a:t> shows the better performance than other existing caching algorithms in object hit-ratio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1D2CA37-B47A-421A-B950-5398F7C9E7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018"/>
          <a:stretch/>
        </p:blipFill>
        <p:spPr>
          <a:xfrm>
            <a:off x="1104324" y="3688635"/>
            <a:ext cx="4657725" cy="1737476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3C67C05C-563D-4B7F-A72D-DCA10E0C13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965"/>
          <a:stretch/>
        </p:blipFill>
        <p:spPr>
          <a:xfrm>
            <a:off x="5869231" y="3679109"/>
            <a:ext cx="4648200" cy="17470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0A86E97-990D-41C1-AFFB-CDD6612B378C}"/>
              </a:ext>
            </a:extLst>
          </p:cNvPr>
          <p:cNvSpPr txBox="1"/>
          <p:nvPr/>
        </p:nvSpPr>
        <p:spPr>
          <a:xfrm>
            <a:off x="2165788" y="3319303"/>
            <a:ext cx="2534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&lt;Residential Clients&gt;</a:t>
            </a:r>
            <a:endParaRPr lang="ko-KR" alt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68B9FB-6553-42ED-9F86-2598DDD7C9E3}"/>
              </a:ext>
            </a:extLst>
          </p:cNvPr>
          <p:cNvSpPr txBox="1"/>
          <p:nvPr/>
        </p:nvSpPr>
        <p:spPr>
          <a:xfrm>
            <a:off x="7111945" y="3319303"/>
            <a:ext cx="2162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&lt;Cellular Clients&gt;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063234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CD4BCC-AAE2-45C9-AE5D-6A9D83D6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A8C032-DE7E-457A-B93B-8E51B4952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This paper describe </a:t>
            </a:r>
            <a:r>
              <a:rPr lang="en-US" altLang="ko-KR" dirty="0" err="1"/>
              <a:t>AViC</a:t>
            </a:r>
            <a:r>
              <a:rPr lang="en-US" altLang="ko-KR" dirty="0"/>
              <a:t>, a CDN front-end caching algorithm designed for adaptive bitrate video</a:t>
            </a:r>
          </a:p>
          <a:p>
            <a:endParaRPr lang="en-US" altLang="ko-KR" dirty="0"/>
          </a:p>
          <a:p>
            <a:r>
              <a:rPr lang="en-US" altLang="ko-KR" dirty="0" err="1"/>
              <a:t>AViC</a:t>
            </a:r>
            <a:endParaRPr lang="en-US" altLang="ko-KR" dirty="0"/>
          </a:p>
          <a:p>
            <a:pPr lvl="1"/>
            <a:r>
              <a:rPr lang="en-US" altLang="ko-KR" dirty="0"/>
              <a:t>Its eviction policy uses predictability of request arrivals to estimate future chunk request times</a:t>
            </a:r>
          </a:p>
          <a:p>
            <a:pPr lvl="1"/>
            <a:r>
              <a:rPr lang="en-US" altLang="ko-KR" dirty="0"/>
              <a:t>Its admission control predicts single chunks</a:t>
            </a:r>
          </a:p>
          <a:p>
            <a:pPr lvl="1"/>
            <a:endParaRPr lang="en-US" altLang="ko-KR" dirty="0"/>
          </a:p>
          <a:p>
            <a:r>
              <a:rPr lang="en-US" altLang="ko-KR" dirty="0" err="1"/>
              <a:t>AViC</a:t>
            </a:r>
            <a:r>
              <a:rPr lang="en-US" altLang="ko-KR" dirty="0"/>
              <a:t> outperforms well-known existing algorithms by up to 50% in byte and object hit-ratio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6111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1A1156-05BA-4207-8EF7-E1C1CFB6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Video Delivery Background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94BAD0-F7C9-44A7-AF9E-96B8D7332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Most video delivery in the Internet employs adaptive streaming</a:t>
            </a:r>
          </a:p>
          <a:p>
            <a:pPr lvl="1"/>
            <a:r>
              <a:rPr lang="en-US" altLang="ko-KR" dirty="0"/>
              <a:t>This technique divides a video into chunks which encoded at different qualities</a:t>
            </a:r>
          </a:p>
          <a:p>
            <a:pPr lvl="1"/>
            <a:r>
              <a:rPr lang="en-US" altLang="ko-KR" dirty="0"/>
              <a:t>Video Content providers select parameters to maximize user experience over a variety of devices and network conditions</a:t>
            </a:r>
          </a:p>
          <a:p>
            <a:r>
              <a:rPr lang="en-US" altLang="ko-KR" dirty="0"/>
              <a:t>The video player software requests successive chunks</a:t>
            </a:r>
          </a:p>
          <a:p>
            <a:pPr lvl="1"/>
            <a:r>
              <a:rPr lang="en-US" altLang="ko-KR" dirty="0"/>
              <a:t>In addition, stores retrieved chunks in a playback buffer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78345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1A1156-05BA-4207-8EF7-E1C1CFB6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CDNs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594BAD0-F7C9-44A7-AF9E-96B8D7332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Video content publishers use CDNs to deliver video-on-demand to end-users</a:t>
            </a:r>
          </a:p>
          <a:p>
            <a:r>
              <a:rPr lang="en-US" altLang="ko-KR" dirty="0"/>
              <a:t>CDNs consist of two types of servers</a:t>
            </a:r>
          </a:p>
          <a:p>
            <a:pPr lvl="1"/>
            <a:r>
              <a:rPr lang="en-US" altLang="ko-KR" dirty="0"/>
              <a:t>Origin servers that store video content</a:t>
            </a:r>
          </a:p>
          <a:p>
            <a:pPr lvl="1"/>
            <a:r>
              <a:rPr lang="en-US" altLang="ko-KR" dirty="0"/>
              <a:t>Front-end servers positioned topologically closer to users</a:t>
            </a:r>
          </a:p>
          <a:p>
            <a:r>
              <a:rPr lang="en-US" altLang="ko-KR" dirty="0"/>
              <a:t>The front-end server caches the chunk to reduce response latency </a:t>
            </a:r>
          </a:p>
          <a:p>
            <a:pPr lvl="1"/>
            <a:r>
              <a:rPr lang="en-US" altLang="ko-KR" dirty="0"/>
              <a:t>Cost saver!</a:t>
            </a:r>
            <a:r>
              <a:rPr lang="en-US" altLang="ko-KR" sz="1800" dirty="0"/>
              <a:t>(CDN’s wide-area bandwidth usage)</a:t>
            </a:r>
          </a:p>
          <a:p>
            <a:endParaRPr lang="en-US" altLang="ko-KR" sz="2000" dirty="0"/>
          </a:p>
          <a:p>
            <a:pPr lvl="1"/>
            <a:endParaRPr lang="en-US" altLang="ko-KR" sz="18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21B6DD9-5918-480A-9BF6-21D159A7F4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735" y="4476007"/>
            <a:ext cx="3819525" cy="143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58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DD744C-D0E9-4419-9A44-E7AF79F3A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Caching Algorithms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92F7CDC-054F-4A5E-BB93-25FFB41AC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Caching algorithms strive to retain objects requested often</a:t>
            </a:r>
          </a:p>
          <a:p>
            <a:pPr lvl="1"/>
            <a:r>
              <a:rPr lang="en-US" altLang="ko-KR" dirty="0"/>
              <a:t>*An object is the unit of cached information(memory, web pages, video chunks)</a:t>
            </a:r>
          </a:p>
          <a:p>
            <a:r>
              <a:rPr lang="en-US" altLang="ko-KR" dirty="0"/>
              <a:t>Eviction and admission control</a:t>
            </a:r>
          </a:p>
          <a:p>
            <a:pPr lvl="1"/>
            <a:r>
              <a:rPr lang="en-US" altLang="ko-KR" dirty="0"/>
              <a:t>Eviction: which object to remove from the cache when a new object arrives</a:t>
            </a:r>
          </a:p>
          <a:p>
            <a:pPr lvl="1"/>
            <a:r>
              <a:rPr lang="en-US" altLang="ko-KR" dirty="0"/>
              <a:t>Admission control: deciding whether to admit an object into the cache</a:t>
            </a:r>
          </a:p>
          <a:p>
            <a:r>
              <a:rPr lang="en-US" altLang="ko-KR" dirty="0"/>
              <a:t>Caching algorithms differ in complexity and performance by the cache’s hit-ratio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7972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F3D7CA-4984-4959-8DBA-DE6FFBC3A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video caching is different?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3F1BE7-20B8-464A-AFBF-E308E1544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beginning of a video session, users can watch any location of the video but each session generally makes forward progress</a:t>
            </a:r>
          </a:p>
          <a:p>
            <a:pPr lvl="1"/>
            <a:r>
              <a:rPr lang="en-US" altLang="ko-KR" dirty="0"/>
              <a:t>E.g., the chunk k +1 will be requested soon</a:t>
            </a:r>
          </a:p>
          <a:p>
            <a:endParaRPr lang="en-US" altLang="ko-KR" dirty="0"/>
          </a:p>
          <a:p>
            <a:r>
              <a:rPr lang="en-US" altLang="ko-KR" dirty="0"/>
              <a:t>The properties of video workloads are likely to be more effective than existing caching algorithms</a:t>
            </a:r>
          </a:p>
          <a:p>
            <a:pPr lvl="1"/>
            <a:r>
              <a:rPr lang="en-US" altLang="ko-KR" dirty="0"/>
              <a:t>The existing caching algorithms assume that every request is independent of others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7141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FD176D-22DE-4090-9D13-81F268E90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Properties of video delivery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C2D1F9-1234-4FD7-8CB4-18B3C65CA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Dataset</a:t>
            </a:r>
          </a:p>
          <a:p>
            <a:pPr lvl="1"/>
            <a:r>
              <a:rPr lang="en-US" altLang="ko-KR" dirty="0"/>
              <a:t>CDN HTTP GET request logs from a popular video service in the US.</a:t>
            </a:r>
          </a:p>
          <a:p>
            <a:pPr lvl="1"/>
            <a:r>
              <a:rPr lang="en-US" altLang="ko-KR" dirty="0"/>
              <a:t>Single CDN over a period of 5 weeks and 585M request for 620TB</a:t>
            </a:r>
          </a:p>
          <a:p>
            <a:pPr lvl="1"/>
            <a:r>
              <a:rPr lang="en-US" altLang="ko-KR" dirty="0"/>
              <a:t>Request arrival time, a unique ID for the video, the size of the response returned for the request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This paper uncovered three factors</a:t>
            </a:r>
          </a:p>
          <a:p>
            <a:pPr lvl="1"/>
            <a:r>
              <a:rPr lang="en-US" altLang="ko-KR" dirty="0"/>
              <a:t>Large variability in object sizes</a:t>
            </a:r>
          </a:p>
          <a:p>
            <a:pPr lvl="1"/>
            <a:r>
              <a:rPr lang="en-US" altLang="ko-KR" dirty="0"/>
              <a:t>Predictability of chunk inter arrivals</a:t>
            </a:r>
          </a:p>
          <a:p>
            <a:pPr lvl="1"/>
            <a:r>
              <a:rPr lang="en-US" altLang="ko-KR" dirty="0"/>
              <a:t>The prevalence of singletons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65950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8E1B1B-38FE-45BB-BF62-86CF67DC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Chunk size variability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ED4DFA-BF8C-4E83-8480-F8C6304F7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7 bitrates &amp; Chunk Sizes</a:t>
            </a:r>
          </a:p>
          <a:p>
            <a:pPr lvl="1"/>
            <a:r>
              <a:rPr lang="en-US" altLang="ko-KR" dirty="0"/>
              <a:t>Cellular: 150KB to</a:t>
            </a:r>
            <a:r>
              <a:rPr lang="ko-KR" altLang="en-US" dirty="0"/>
              <a:t> </a:t>
            </a:r>
            <a:r>
              <a:rPr lang="en-US" altLang="ko-KR" dirty="0"/>
              <a:t>about</a:t>
            </a:r>
            <a:r>
              <a:rPr lang="ko-KR" altLang="en-US" dirty="0"/>
              <a:t> </a:t>
            </a:r>
            <a:r>
              <a:rPr lang="en-US" altLang="ko-KR" dirty="0"/>
              <a:t>800KB</a:t>
            </a:r>
          </a:p>
          <a:p>
            <a:pPr lvl="1"/>
            <a:r>
              <a:rPr lang="en-US" altLang="ko-KR" dirty="0"/>
              <a:t>Residential: up to 1800KB</a:t>
            </a:r>
            <a:br>
              <a:rPr lang="en-US" altLang="ko-KR" dirty="0"/>
            </a:br>
            <a:r>
              <a:rPr lang="en-US" altLang="ko-KR" dirty="0">
                <a:sym typeface="Wingdings" panose="05000000000000000000" pitchFamily="2" charset="2"/>
              </a:rPr>
              <a:t> 12 times the smallest chunk size</a:t>
            </a:r>
          </a:p>
          <a:p>
            <a:pPr lvl="1"/>
            <a:endParaRPr lang="en-US" altLang="ko-KR" dirty="0">
              <a:sym typeface="Wingdings" panose="05000000000000000000" pitchFamily="2" charset="2"/>
            </a:endParaRPr>
          </a:p>
          <a:p>
            <a:r>
              <a:rPr lang="en-US" altLang="ko-KR" dirty="0">
                <a:sym typeface="Wingdings" panose="05000000000000000000" pitchFamily="2" charset="2"/>
              </a:rPr>
              <a:t>Size variability is an important factor in cache efficacy</a:t>
            </a:r>
          </a:p>
          <a:p>
            <a:pPr lvl="1"/>
            <a:r>
              <a:rPr lang="en-US" altLang="ko-KR" dirty="0">
                <a:sym typeface="Wingdings" panose="05000000000000000000" pitchFamily="2" charset="2"/>
              </a:rPr>
              <a:t>Caching decisions must take object size into account when making admission control and eviction decisions</a:t>
            </a:r>
            <a:endParaRPr lang="en-US" altLang="ko-KR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145C217-72B7-416E-9E43-35751029B5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7329" y="1690688"/>
            <a:ext cx="3011364" cy="194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864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8E1B1B-38FE-45BB-BF62-86CF67DC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Request arrival predictability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ED4DFA-BF8C-4E83-8480-F8C6304F7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Predictability is important</a:t>
            </a:r>
          </a:p>
          <a:p>
            <a:pPr lvl="1"/>
            <a:r>
              <a:rPr lang="en-US" altLang="ko-KR" dirty="0"/>
              <a:t>Caching algorithms strive to evict objects likely to be referenced farthest in the future</a:t>
            </a:r>
          </a:p>
          <a:p>
            <a:pPr lvl="1"/>
            <a:r>
              <a:rPr lang="en-US" altLang="ko-KR" dirty="0"/>
              <a:t>Normally, difficult but possible in a video streaming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Features for predictability</a:t>
            </a:r>
          </a:p>
          <a:p>
            <a:pPr lvl="1"/>
            <a:r>
              <a:rPr lang="en-US" altLang="ko-KR" dirty="0"/>
              <a:t>Once the playback buffer is full, a player makes another request </a:t>
            </a:r>
            <a:r>
              <a:rPr lang="en-US" altLang="ko-KR" dirty="0">
                <a:sym typeface="Wingdings" panose="05000000000000000000" pitchFamily="2" charset="2"/>
              </a:rPr>
              <a:t> Roughly, the duration of a chunk should be the average request inter-arrival time or shorter than it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0184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3AAA0C-D0FF-46B2-8E5E-73DCC3F53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prevalence of singletons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F8817E-C074-42BF-9A60-C510429D5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Many singletons(chunks not referenced again) over a 12 hour period</a:t>
            </a:r>
          </a:p>
          <a:p>
            <a:pPr lvl="1"/>
            <a:r>
              <a:rPr lang="en-US" altLang="ko-KR" dirty="0"/>
              <a:t>A singleton can pollute a cache by excluding more popular objects from the cache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Singletons can occur because the corresponding chunks belong to unpopular videos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A disparity exists among preferred bitrates</a:t>
            </a:r>
          </a:p>
          <a:p>
            <a:pPr lvl="1"/>
            <a:r>
              <a:rPr lang="en-US" altLang="ko-KR" dirty="0"/>
              <a:t>E.g., a bitrates 3: 65% of cellular clients, a bitrate 6: 60% of residential clients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08232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1155</Words>
  <Application>Microsoft Office PowerPoint</Application>
  <PresentationFormat>와이드스크린</PresentationFormat>
  <Paragraphs>145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맑은 고딕</vt:lpstr>
      <vt:lpstr>Arial</vt:lpstr>
      <vt:lpstr>Calibri</vt:lpstr>
      <vt:lpstr>Cambria Math</vt:lpstr>
      <vt:lpstr>Office 테마</vt:lpstr>
      <vt:lpstr>AviC: A Cache for Adaptive Bitrate Video</vt:lpstr>
      <vt:lpstr>Video Delivery Background</vt:lpstr>
      <vt:lpstr>CDNs</vt:lpstr>
      <vt:lpstr>Caching Algorithms</vt:lpstr>
      <vt:lpstr>Why video caching is different?</vt:lpstr>
      <vt:lpstr>Properties of video delivery</vt:lpstr>
      <vt:lpstr>Chunk size variability</vt:lpstr>
      <vt:lpstr>Request arrival predictability</vt:lpstr>
      <vt:lpstr>The prevalence of singletons</vt:lpstr>
      <vt:lpstr>Overview of AVIC design</vt:lpstr>
      <vt:lpstr>Eviction</vt:lpstr>
      <vt:lpstr>Maintaining sorted next request estimates</vt:lpstr>
      <vt:lpstr>Keeping request estimates fresh</vt:lpstr>
      <vt:lpstr>Request estimates for different bitrates</vt:lpstr>
      <vt:lpstr>Admission control</vt:lpstr>
      <vt:lpstr>Evaluation Environment</vt:lpstr>
      <vt:lpstr>Byte Hit Ratio</vt:lpstr>
      <vt:lpstr>Object Hit Ratio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AviC: A Cache for Adaptive Bitrate Video</dc:title>
  <dc:creator>Son Donghyun_손동현</dc:creator>
  <cp:lastModifiedBy>Son Donghyun_손동현</cp:lastModifiedBy>
  <cp:revision>40</cp:revision>
  <dcterms:created xsi:type="dcterms:W3CDTF">2020-07-26T11:43:11Z</dcterms:created>
  <dcterms:modified xsi:type="dcterms:W3CDTF">2020-07-27T19:31:48Z</dcterms:modified>
</cp:coreProperties>
</file>