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91" r:id="rId4"/>
    <p:sldId id="292" r:id="rId5"/>
    <p:sldId id="338" r:id="rId6"/>
    <p:sldId id="328" r:id="rId7"/>
    <p:sldId id="368" r:id="rId8"/>
    <p:sldId id="305" r:id="rId9"/>
    <p:sldId id="332" r:id="rId10"/>
    <p:sldId id="334" r:id="rId11"/>
    <p:sldId id="363" r:id="rId12"/>
    <p:sldId id="364" r:id="rId13"/>
    <p:sldId id="365" r:id="rId14"/>
    <p:sldId id="322" r:id="rId15"/>
    <p:sldId id="366" r:id="rId16"/>
    <p:sldId id="324" r:id="rId17"/>
    <p:sldId id="348" r:id="rId18"/>
    <p:sldId id="367" r:id="rId19"/>
    <p:sldId id="349" r:id="rId20"/>
    <p:sldId id="282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B80D48"/>
    <a:srgbClr val="F29724"/>
    <a:srgbClr val="2B6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67"/>
    <p:restoredTop sz="68779"/>
  </p:normalViewPr>
  <p:slideViewPr>
    <p:cSldViewPr snapToGrid="0" snapToObjects="1">
      <p:cViewPr varScale="1">
        <p:scale>
          <a:sx n="75" d="100"/>
          <a:sy n="75" d="100"/>
        </p:scale>
        <p:origin x="25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92303-3EEE-C645-A682-2AFFE8E6E610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3ED69-766E-D544-B0B4-9BF4033B8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70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srgbClr val="404040"/>
              </a:solidFill>
              <a:latin typeface="Rockwell" panose="02060603020205020403" pitchFamily="18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77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srgbClr val="404040"/>
              </a:solidFill>
              <a:latin typeface="Rockwell" panose="02060603020205020403" pitchFamily="18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754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srgbClr val="404040"/>
              </a:solidFill>
              <a:latin typeface="Rockwell" panose="02060603020205020403" pitchFamily="18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3323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srgbClr val="404040"/>
              </a:solidFill>
              <a:latin typeface="Rockwell" panose="02060603020205020403" pitchFamily="18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645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392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656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803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105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5596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92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520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613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02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87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4342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156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75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114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328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535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6447-F3D3-9E4D-B3C2-E1CDBE981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3AE5E-975F-0D46-BEA9-CBBAB3F22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75151-182D-ED4F-AD3C-284033AB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BC0B8-D005-EC4B-890F-A26ECCAC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F88AA-9DD7-A34B-ADC6-48DB48C7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4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12D9-CB5D-904F-AF54-583FD277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06CD4-21C3-D649-8580-7669ECAAE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787C6-E36F-7644-AF39-ECEB4634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5E0FE-C3BD-2242-938C-A739692F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57581-EDA7-ED48-B8D1-4025F3B0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079FBB-98D9-B74E-825D-C01A4080E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C2330-6659-1D48-9E14-03162C806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C8AA9-C5E8-9046-95AC-A273C89F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6AFC-0B3C-114B-8573-28EA18FF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713C0-BDE0-E146-879C-C3B4636D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0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DCEA-6401-6149-BA43-74C93CEF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BC03-8901-064E-953B-A19FD728D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E3EDC-A2F1-8040-AE50-ECAF84CE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39BC1-518C-AF44-8277-A38E699D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78618-91D6-3647-BC4C-04747E70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5E42-F150-FF4B-9214-5F242820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F77FD-48E5-CC4E-95D1-6F9D741A0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C38C3-EE8E-E54F-81C8-21DB61C03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7D109-8684-6D44-BB61-F73335D9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DB29E-17F5-6843-8AA1-DAFBE157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4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41D8-7559-1149-A035-B9E9A3CA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693C-8F37-204E-99E3-BBF8242FF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E157C-3017-4448-B9CA-61D8EDD07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5009C-EBFD-9B43-81D8-44E03A9C3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CDEB2-D481-3A41-BB59-B6925C9E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B753C-C80B-374B-B1AB-24A22009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7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F519-3547-8941-9680-1AE76BA2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3321F-9E3A-A740-A7BC-7B894E46A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72A93-1A8B-A241-A91A-0ED7DE886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8B7F6-9BBD-304C-BBA4-E5C4085AE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8F91B-7C6D-924A-9C3E-852EB1F96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ABD64-60EA-9E4B-B078-18DC9C25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6/2/20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3AADB9-84F2-024A-91F7-4AB142151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5E6C0-5E4D-994C-A5EA-CE6051F3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9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A056A-A142-DF4F-97CF-FAB8CAF4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DC03B-6C9D-4049-8BCF-ADD6BF79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30E70-DA71-C245-94B3-BEC75B9F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61D7B-1423-104B-B3C3-419D84CC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5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F4E0A-8E56-0443-9501-8A5087B7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6/2/20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EF365-D190-1E44-BB3C-58CDE084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D70E3-F415-1A4E-AEFB-859973FC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D95B-2335-C44E-98F5-C1EA419C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54C9-2736-1D45-AC59-AB090D96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EA6F-D994-B24B-A596-3559889FC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7A7F6-F3DC-624A-8554-8D46232E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E5221-6107-EA46-B996-BD6BB1E9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5EE62-D81C-9C41-BB97-706436AD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7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FFFB-574E-144B-A16A-2569809C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0342A9-7FFA-AA42-9EA0-E21F27499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664B3-4DFC-7C4E-9E4A-F2F6D47B0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983A0-E5C9-184E-8217-284DE58A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9C1A0-F322-F441-B656-20EDA6FAE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D2223-7EA7-0B4C-BA9E-02EB2E9D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9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A9479-0227-0443-9136-B0BF20DC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FFBFA-4927-2241-96AE-F979F208D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35A4F-CD29-E54F-8C13-BFA174A0C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39F9-7F4D-F548-A22C-6CC3CCFDDA9C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26CC6-4974-A64D-9C2D-5B2DB5D0B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AD64B-0ADF-A247-AA2F-EA9BB1AF0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4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cooncam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0" y="1358707"/>
            <a:ext cx="12192000" cy="257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404040"/>
              </a:buClr>
              <a:buSzPts val="3382"/>
            </a:pPr>
            <a:r>
              <a:rPr lang="en-US" sz="3383" b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Contactless Infant Monitoring using White Noise</a:t>
            </a:r>
          </a:p>
          <a:p>
            <a:pPr algn="ctr">
              <a:lnSpc>
                <a:spcPct val="110000"/>
              </a:lnSpc>
              <a:buClr>
                <a:srgbClr val="2B6A6C"/>
              </a:buClr>
              <a:buSzPts val="1732"/>
            </a:pPr>
            <a:r>
              <a:rPr lang="en-US" sz="1732" i="1" dirty="0" err="1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Anran</a:t>
            </a:r>
            <a:r>
              <a:rPr lang="en-US" sz="1732" i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 Wang, </a:t>
            </a:r>
            <a:r>
              <a:rPr lang="en-US" sz="1732" i="1" dirty="0" err="1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Jocob</a:t>
            </a:r>
            <a:r>
              <a:rPr lang="en-US" sz="1732" i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 E. Sunshine, </a:t>
            </a:r>
            <a:r>
              <a:rPr lang="en-US" sz="1732" i="1" dirty="0" err="1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Shyamnath</a:t>
            </a:r>
            <a:r>
              <a:rPr lang="en-US" sz="1732" i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 </a:t>
            </a:r>
            <a:r>
              <a:rPr lang="en-US" sz="1732" i="1" dirty="0" err="1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Gollakota</a:t>
            </a:r>
            <a:endParaRPr sz="2805" dirty="0">
              <a:solidFill>
                <a:srgbClr val="404040"/>
              </a:solidFill>
              <a:ea typeface="Gill Sans"/>
              <a:cs typeface="Futura Medium" panose="020B0602020204020303" pitchFamily="34" charset="-79"/>
              <a:sym typeface="Gill Sans"/>
            </a:endParaRPr>
          </a:p>
          <a:p>
            <a:pPr algn="ctr">
              <a:lnSpc>
                <a:spcPct val="110000"/>
              </a:lnSpc>
              <a:buClr>
                <a:srgbClr val="B80D48"/>
              </a:buClr>
              <a:buSzPts val="1732"/>
            </a:pPr>
            <a:r>
              <a:rPr lang="en-US" sz="1732" i="1" dirty="0" err="1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Mobicom</a:t>
            </a:r>
            <a:r>
              <a:rPr lang="en-US" sz="1732" i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 ‘2019</a:t>
            </a:r>
            <a:endParaRPr sz="1732" i="1" dirty="0">
              <a:solidFill>
                <a:srgbClr val="404040"/>
              </a:solidFill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256088" y="4671412"/>
            <a:ext cx="10145339" cy="16557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b="1" dirty="0" err="1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Chorom</a:t>
            </a:r>
            <a:r>
              <a:rPr lang="en-US" sz="2500" b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 Hamm </a:t>
            </a:r>
            <a:endParaRPr sz="2500" dirty="0">
              <a:solidFill>
                <a:srgbClr val="404040"/>
              </a:solidFill>
              <a:ea typeface="Gill Sans"/>
              <a:cs typeface="Futura Medium" panose="020B0602020204020303" pitchFamily="34" charset="-79"/>
              <a:sym typeface="Gill Sans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000"/>
            </a:pPr>
            <a:r>
              <a:rPr lang="en-US" sz="2000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MMLAB-SNU </a:t>
            </a:r>
            <a:endParaRPr dirty="0">
              <a:cs typeface="Futura Medium" panose="020B0602020204020303" pitchFamily="34" charset="-79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000"/>
            </a:pPr>
            <a:r>
              <a:rPr lang="en-US" sz="2000" dirty="0" err="1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crhamm@mmlab.snu.ac.kr</a:t>
            </a:r>
            <a:endParaRPr sz="2000" dirty="0">
              <a:solidFill>
                <a:srgbClr val="404040"/>
              </a:solidFill>
              <a:ea typeface="Gill Sans"/>
              <a:cs typeface="Futura Medium" panose="020B0602020204020303" pitchFamily="34" charset="-79"/>
              <a:sym typeface="Gill Sans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000"/>
            </a:pPr>
            <a:r>
              <a:rPr lang="en-US" sz="2000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Jun 03, 2020</a:t>
            </a:r>
            <a:endParaRPr dirty="0"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8555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White Noise Generation and Synchronization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 altLang="ko-Kore-KR" sz="2500" dirty="0">
                <a:solidFill>
                  <a:srgbClr val="404040"/>
                </a:solidFill>
              </a:rPr>
              <a:t>Generate deterministic white noise using pseudo-random sequences with a known seed </a:t>
            </a:r>
          </a:p>
          <a:p>
            <a:pPr lvl="1">
              <a:lnSpc>
                <a:spcPct val="114000"/>
              </a:lnSpc>
            </a:pPr>
            <a:r>
              <a:rPr lang="en-US" altLang="ko-Kore-KR" sz="2100" dirty="0">
                <a:solidFill>
                  <a:srgbClr val="404040"/>
                </a:solidFill>
              </a:rPr>
              <a:t>Follow Gaussian white noise to be flat in the frequency domain</a:t>
            </a:r>
          </a:p>
          <a:p>
            <a:pPr>
              <a:lnSpc>
                <a:spcPct val="114000"/>
              </a:lnSpc>
            </a:pPr>
            <a:r>
              <a:rPr lang="en-US" altLang="ko-Kore-KR" sz="2500" dirty="0">
                <a:solidFill>
                  <a:srgbClr val="404040"/>
                </a:solidFill>
              </a:rPr>
              <a:t>Generate the signal as a stream of blocks based a constant duration</a:t>
            </a:r>
          </a:p>
          <a:p>
            <a:pPr lvl="1">
              <a:lnSpc>
                <a:spcPct val="114000"/>
              </a:lnSpc>
            </a:pPr>
            <a:r>
              <a:rPr lang="en-US" altLang="ko-Kore-KR" sz="2100" dirty="0">
                <a:solidFill>
                  <a:srgbClr val="404040"/>
                </a:solidFill>
              </a:rPr>
              <a:t>Use a duration of T = 0.2s and a sampling rate of 48000Hz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Regenerate the transmitted block using the same seed at receiver side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500"/>
            </a:pP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Perform cross-correlation and identify the peak as the start of the first block for synchronization</a:t>
            </a: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13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Transforming White Noise to FMCW Chirp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 altLang="ko-Kore-KR" sz="2500" dirty="0">
                <a:solidFill>
                  <a:srgbClr val="404040"/>
                </a:solidFill>
              </a:rPr>
              <a:t>Remove the randomness of the white noise by transforming it into FMCW chirps without losing information about the reflections</a:t>
            </a:r>
          </a:p>
          <a:p>
            <a:pPr lvl="1">
              <a:lnSpc>
                <a:spcPct val="114000"/>
              </a:lnSpc>
            </a:pPr>
            <a:r>
              <a:rPr lang="en-US" altLang="ko-Kore-KR" sz="2100" dirty="0">
                <a:solidFill>
                  <a:srgbClr val="404040"/>
                </a:solidFill>
              </a:rPr>
              <a:t>FMCW chirp is approximately flat in the frequency-domain, so white noise can be transformed to an FMCW chirp by shifting the phase of each frequency component</a:t>
            </a:r>
          </a:p>
          <a:p>
            <a:pPr>
              <a:lnSpc>
                <a:spcPct val="114000"/>
              </a:lnSpc>
            </a:pPr>
            <a:r>
              <a:rPr lang="en-US" altLang="ko-Kore-KR" sz="2500" dirty="0">
                <a:solidFill>
                  <a:srgbClr val="404040"/>
                </a:solidFill>
              </a:rPr>
              <a:t>Prove that transform preserves the multi-path reflection information mathematically</a:t>
            </a:r>
          </a:p>
          <a:p>
            <a:pPr lvl="1">
              <a:lnSpc>
                <a:spcPct val="114000"/>
              </a:lnSpc>
            </a:pPr>
            <a:endParaRPr lang="en-US" altLang="ko-Kore-KR" dirty="0">
              <a:solidFill>
                <a:srgbClr val="404040"/>
              </a:solidFill>
            </a:endParaRPr>
          </a:p>
          <a:p>
            <a:pPr>
              <a:lnSpc>
                <a:spcPct val="114000"/>
              </a:lnSpc>
            </a:pPr>
            <a:endParaRPr lang="en-US" altLang="ko-Kore-KR" dirty="0">
              <a:solidFill>
                <a:srgbClr val="404040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500"/>
            </a:pPr>
            <a:endParaRPr lang="en-US" sz="25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11</a:t>
            </a:fld>
            <a:endParaRPr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2A0A49A-5D54-EE42-83C1-32B394A2A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065" y="4529722"/>
            <a:ext cx="4767869" cy="1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0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Extracting breathing signal from FMCW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Google Shape;111;p1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351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45700" rIns="91425" bIns="45700" rtlCol="0" anchor="t" anchorCtr="0">
                <a:no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ko-Kore-KR" sz="2500" dirty="0">
                    <a:solidFill>
                      <a:srgbClr val="404040"/>
                    </a:solidFill>
                  </a:rPr>
                  <a:t>Perform traditional FMCW demodulation to extract the breathing signal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altLang="ko-Kore-KR" sz="2500" dirty="0">
                    <a:solidFill>
                      <a:srgbClr val="404040"/>
                    </a:solidFill>
                  </a:rPr>
                  <a:t>Multiply the received FMCW chirp by a downchirp signal to track tiny motion</a:t>
                </a:r>
              </a:p>
              <a:p>
                <a:pPr lvl="1">
                  <a:lnSpc>
                    <a:spcPct val="114000"/>
                  </a:lnSpc>
                </a:pPr>
                <a:r>
                  <a:rPr lang="en-US" altLang="ko-Kore-KR" sz="2100" dirty="0">
                    <a:solidFill>
                      <a:srgbClr val="404040"/>
                    </a:solidFill>
                  </a:rPr>
                  <a:t>1mm displacement will result in a significant 0.185 radian phase difference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ore-KR" sz="210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ore-KR" sz="21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ore-KR" sz="21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ore-KR" sz="2100" dirty="0">
                    <a:solidFill>
                      <a:srgbClr val="404040"/>
                    </a:solidFill>
                  </a:rPr>
                  <a:t> = 10000Hz</a:t>
                </a:r>
                <a:endParaRPr lang="en-US" altLang="ko-Kore-KR" sz="2500" dirty="0">
                  <a:solidFill>
                    <a:srgbClr val="404040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altLang="ko-Kore-KR" sz="2500" dirty="0">
                    <a:solidFill>
                      <a:srgbClr val="404040"/>
                    </a:solidFill>
                  </a:rPr>
                  <a:t>Perform an FFT on this signal, where each frequency bin corresponds to reflections at different distances</a:t>
                </a:r>
              </a:p>
              <a:p>
                <a:pPr lvl="1">
                  <a:lnSpc>
                    <a:spcPct val="114000"/>
                  </a:lnSpc>
                </a:pPr>
                <a:r>
                  <a:rPr lang="en-US" altLang="ko-Kore-KR" sz="2100" dirty="0">
                    <a:solidFill>
                      <a:srgbClr val="404040"/>
                    </a:solidFill>
                  </a:rPr>
                  <a:t>Get the FFT bin corresponding to the distance if the system knows the round-trip distance d between infant and the microphone array</a:t>
                </a:r>
              </a:p>
              <a:p>
                <a:pPr marL="457189" lvl="1" indent="0" algn="ctr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ore-KR" sz="210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ore-KR" sz="21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ore-KR" sz="21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𝑟𝑒𝑠𝑝</m:t>
                          </m:r>
                        </m:sub>
                      </m:sSub>
                      <m:r>
                        <a:rPr lang="en-US" altLang="ko-Kore-KR" sz="2100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ore-KR" sz="21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ore-KR" sz="21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ore-KR" sz="21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 altLang="ko-Kore-KR" sz="21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ko-Kore-KR" sz="21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ore-KR" sz="21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 altLang="ko-Kore-KR" sz="2100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altLang="ko-Kore-KR" sz="2100" dirty="0">
                  <a:solidFill>
                    <a:srgbClr val="404040"/>
                  </a:solidFill>
                </a:endParaRPr>
              </a:p>
              <a:p>
                <a:pPr marL="457189" lvl="1" indent="0">
                  <a:lnSpc>
                    <a:spcPct val="114000"/>
                  </a:lnSpc>
                  <a:buNone/>
                </a:pPr>
                <a:endParaRPr lang="en-US" altLang="ko-Kore-KR" sz="2100" dirty="0">
                  <a:solidFill>
                    <a:srgbClr val="404040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en-US" altLang="ko-Kore-KR" sz="2500" dirty="0">
                  <a:solidFill>
                    <a:srgbClr val="404040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en-US" altLang="ko-Kore-KR" dirty="0">
                  <a:solidFill>
                    <a:srgbClr val="404040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en-US" altLang="ko-Kore-KR" dirty="0">
                  <a:solidFill>
                    <a:srgbClr val="404040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en-US" altLang="ko-Kore-KR" dirty="0">
                  <a:solidFill>
                    <a:srgbClr val="404040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en-US" sz="2500" dirty="0">
                  <a:solidFill>
                    <a:srgbClr val="404040"/>
                  </a:solidFill>
                  <a:ea typeface="Gill Sans"/>
                  <a:cs typeface="Gill Sans"/>
                  <a:sym typeface="Gill Sans"/>
                </a:endParaRPr>
              </a:p>
            </p:txBody>
          </p:sp>
        </mc:Choice>
        <mc:Fallback xmlns="">
          <p:sp>
            <p:nvSpPr>
              <p:cNvPr id="111" name="Google Shape;111;p1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351339"/>
              </a:xfrm>
              <a:prstGeom prst="rect">
                <a:avLst/>
              </a:prstGeom>
              <a:blipFill>
                <a:blip r:embed="rId3"/>
                <a:stretch>
                  <a:fillRect l="-724" b="-64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979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Improving SNR with multi-FMCW chirps</a:t>
            </a:r>
            <a:endParaRPr lang="en-US"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 altLang="ko-Kore-KR" sz="2500" dirty="0">
                <a:solidFill>
                  <a:srgbClr val="404040"/>
                </a:solidFill>
              </a:rPr>
              <a:t>Split the band between 6 kHz to 21 kHz into five sub-bands, which are then transformed into five concurrent FMCW chirps independently.</a:t>
            </a:r>
          </a:p>
          <a:p>
            <a:pPr>
              <a:lnSpc>
                <a:spcPct val="114000"/>
              </a:lnSpc>
            </a:pPr>
            <a:r>
              <a:rPr lang="en-US" altLang="ko-Kore-KR" sz="2500" dirty="0">
                <a:solidFill>
                  <a:srgbClr val="404040"/>
                </a:solidFill>
              </a:rPr>
              <a:t>Trade-off resolution for SNR because each transformed chirp has less bandwidth</a:t>
            </a:r>
          </a:p>
          <a:p>
            <a:pPr lvl="1">
              <a:lnSpc>
                <a:spcPct val="114000"/>
              </a:lnSpc>
            </a:pPr>
            <a:r>
              <a:rPr lang="en-US" altLang="ko-Kore-KR" dirty="0">
                <a:solidFill>
                  <a:srgbClr val="404040"/>
                </a:solidFill>
              </a:rPr>
              <a:t>Use the phase value to extract the </a:t>
            </a:r>
            <a:br>
              <a:rPr lang="en-US" altLang="ko-Kore-KR" dirty="0">
                <a:solidFill>
                  <a:srgbClr val="404040"/>
                </a:solidFill>
              </a:rPr>
            </a:br>
            <a:r>
              <a:rPr lang="en-US" altLang="ko-Kore-KR" dirty="0">
                <a:solidFill>
                  <a:srgbClr val="404040"/>
                </a:solidFill>
              </a:rPr>
              <a:t>minute breathing motion with </a:t>
            </a:r>
            <a:br>
              <a:rPr lang="en-US" altLang="ko-Kore-KR" dirty="0">
                <a:solidFill>
                  <a:srgbClr val="404040"/>
                </a:solidFill>
              </a:rPr>
            </a:br>
            <a:r>
              <a:rPr lang="en-US" altLang="ko-Kore-KR" dirty="0">
                <a:solidFill>
                  <a:srgbClr val="404040"/>
                </a:solidFill>
              </a:rPr>
              <a:t>sufficient SNR</a:t>
            </a:r>
          </a:p>
          <a:p>
            <a:pPr>
              <a:lnSpc>
                <a:spcPct val="114000"/>
              </a:lnSpc>
            </a:pPr>
            <a:endParaRPr lang="en-US" sz="25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C1022A4-79EC-7A46-918F-8B8EB6014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576" y="3757961"/>
            <a:ext cx="4841224" cy="196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7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Google Shape;111;p1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351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45700" rIns="91425" bIns="45700" rtlCol="0" anchor="t" anchorCtr="0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buClr>
                    <a:schemeClr val="dk1"/>
                  </a:buClr>
                  <a:buSzPts val="2500"/>
                </a:pPr>
                <a:r>
                  <a:rPr lang="en-US" sz="25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Respiration rate monitoring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  <a:buClr>
                    <a:schemeClr val="dk1"/>
                  </a:buClr>
                  <a:buSzPts val="2500"/>
                </a:pPr>
                <a: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Apply a finite impulse response (FIR) filter, count the number of zero-crosses for the filtered signal and divide it by two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  <a:buClr>
                    <a:schemeClr val="dk1"/>
                  </a:buClr>
                  <a:buSzPts val="2500"/>
                </a:pPr>
                <a:r>
                  <a:rPr lang="en-US" sz="25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Apnea detection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  <a:buClr>
                    <a:schemeClr val="dk1"/>
                  </a:buClr>
                  <a:buSzPts val="2500"/>
                </a:pPr>
                <a: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Classify apnea event when average amplitude is less than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Gill Sans"/>
                        <a:cs typeface="Gill Sans"/>
                        <a:sym typeface="Gill Sans"/>
                      </a:rPr>
                      <m:t>𝑡h𝑟𝑒𝑠h𝑜𝑙𝑑</m:t>
                    </m:r>
                  </m:oMath>
                </a14:m>
                <a: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 during 15 seconds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  <a:buClr>
                    <a:schemeClr val="dk1"/>
                  </a:buClr>
                  <a:buSzPts val="2500"/>
                </a:pPr>
                <a:r>
                  <a:rPr lang="en-US" sz="25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Motion and sound detection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  <a:buClr>
                    <a:schemeClr val="dk1"/>
                  </a:buClr>
                  <a:buSzPts val="2500"/>
                </a:pPr>
                <a: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Show a large variance in the phase </a:t>
                </a:r>
                <a:b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</a:br>
                <a: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information by movements or crying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  <a:buClr>
                    <a:schemeClr val="dk1"/>
                  </a:buClr>
                  <a:buSzPts val="2500"/>
                </a:pPr>
                <a: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Cannot detect respiration with motion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  <a:buClr>
                    <a:schemeClr val="dk1"/>
                  </a:buClr>
                  <a:buSzPts val="2500"/>
                </a:pPr>
                <a:endParaRPr lang="en-US" sz="2100" dirty="0">
                  <a:solidFill>
                    <a:srgbClr val="404040"/>
                  </a:solidFill>
                  <a:ea typeface="Gill Sans"/>
                  <a:cs typeface="Gill Sans"/>
                  <a:sym typeface="Gill Sans"/>
                </a:endParaRPr>
              </a:p>
            </p:txBody>
          </p:sp>
        </mc:Choice>
        <mc:Fallback xmlns="">
          <p:sp>
            <p:nvSpPr>
              <p:cNvPr id="111" name="Google Shape;111;p1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351339"/>
              </a:xfrm>
              <a:prstGeom prst="rect">
                <a:avLst/>
              </a:prstGeom>
              <a:blipFill>
                <a:blip r:embed="rId3"/>
                <a:stretch>
                  <a:fillRect l="-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14</a:t>
            </a:fld>
            <a:endParaRPr dirty="0"/>
          </a:p>
        </p:txBody>
      </p:sp>
      <p:sp>
        <p:nvSpPr>
          <p:cNvPr id="9" name="Google Shape;110;p16">
            <a:extLst>
              <a:ext uri="{FF2B5EF4-FFF2-40B4-BE49-F238E27FC236}">
                <a16:creationId xmlns:a16="http://schemas.microsoft.com/office/drawing/2014/main" id="{47966AA1-0709-2A46-BC89-647BE7375F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Respiration, Motion, and Cry Monitoring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5234E14-0DBA-3842-853C-1DBDAD3B3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031" y="4317662"/>
            <a:ext cx="5150769" cy="185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9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Google Shape;111;p1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351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45700" rIns="91425" bIns="45700" rtlCol="0" anchor="t" anchorCtr="0"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buClr>
                    <a:schemeClr val="dk1"/>
                  </a:buClr>
                  <a:buSzPts val="2500"/>
                </a:pPr>
                <a:r>
                  <a:rPr lang="en-US" sz="25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Initial distance computation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  <a:buClr>
                    <a:schemeClr val="dk1"/>
                  </a:buClr>
                  <a:buSzPts val="2500"/>
                </a:pPr>
                <a: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Select lowest frequency bin which has a peak SNR </a:t>
                </a:r>
                <a:b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</a:br>
                <a: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comparable with its neighboring frequency bins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  <a:buClr>
                    <a:schemeClr val="dk1"/>
                  </a:buClr>
                  <a:buSzPts val="2500"/>
                </a:pPr>
                <a:r>
                  <a:rPr lang="en-US" sz="25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Receive beamforming algorithm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  <a:buClr>
                    <a:schemeClr val="dk1"/>
                  </a:buClr>
                  <a:buSzPts val="2500"/>
                </a:pPr>
                <a: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Design a multi-step beamforming method based </a:t>
                </a:r>
                <a:b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</a:br>
                <a: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on a ternary-search algorithm 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  <a:buClr>
                    <a:schemeClr val="dk1"/>
                  </a:buClr>
                  <a:buSzPts val="2500"/>
                </a:pPr>
                <a: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Progressively reduce both the search range</a:t>
                </a:r>
                <a:b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</a:br>
                <a: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and beam width to compute the direction</a:t>
                </a:r>
                <a:b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</a:br>
                <a:r>
                  <a:rPr lang="en-US" sz="21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  <a:t>Computational Complexity: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Gill Sans"/>
                        <a:cs typeface="Gill Sans"/>
                        <a:sym typeface="Gill Sans"/>
                      </a:rPr>
                      <m:t>𝑂</m:t>
                    </m:r>
                    <m:r>
                      <a:rPr lang="en-US" sz="21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Gill Sans"/>
                        <a:cs typeface="Gill Sans"/>
                        <a:sym typeface="Gill Sans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Gill Sans"/>
                        <a:cs typeface="Gill Sans"/>
                        <a:sym typeface="Gill Sans"/>
                      </a:rPr>
                      <m:t>𝑙𝑜𝑔𝑁</m:t>
                    </m:r>
                    <m:r>
                      <a:rPr lang="en-US" sz="21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Gill Sans"/>
                        <a:cs typeface="Gill Sans"/>
                        <a:sym typeface="Gill Sans"/>
                      </a:rPr>
                      <m:t>)</m:t>
                    </m:r>
                  </m:oMath>
                </a14:m>
                <a:br>
                  <a:rPr lang="en-US" sz="2500" dirty="0">
                    <a:solidFill>
                      <a:srgbClr val="404040"/>
                    </a:solidFill>
                    <a:ea typeface="Gill Sans"/>
                    <a:cs typeface="Gill Sans"/>
                    <a:sym typeface="Gill Sans"/>
                  </a:rPr>
                </a:br>
                <a:endParaRPr lang="en-US" sz="2100" dirty="0">
                  <a:solidFill>
                    <a:srgbClr val="404040"/>
                  </a:solidFill>
                  <a:ea typeface="Gill Sans"/>
                  <a:cs typeface="Gill Sans"/>
                  <a:sym typeface="Gill Sans"/>
                </a:endParaRPr>
              </a:p>
            </p:txBody>
          </p:sp>
        </mc:Choice>
        <mc:Fallback xmlns="">
          <p:sp>
            <p:nvSpPr>
              <p:cNvPr id="111" name="Google Shape;111;p1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351339"/>
              </a:xfrm>
              <a:prstGeom prst="rect">
                <a:avLst/>
              </a:prstGeom>
              <a:blipFill>
                <a:blip r:embed="rId3"/>
                <a:stretch>
                  <a:fillRect l="-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15</a:t>
            </a:fld>
            <a:endParaRPr dirty="0"/>
          </a:p>
        </p:txBody>
      </p:sp>
      <p:sp>
        <p:nvSpPr>
          <p:cNvPr id="9" name="Google Shape;110;p16">
            <a:extLst>
              <a:ext uri="{FF2B5EF4-FFF2-40B4-BE49-F238E27FC236}">
                <a16:creationId xmlns:a16="http://schemas.microsoft.com/office/drawing/2014/main" id="{47966AA1-0709-2A46-BC89-647BE7375F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Infant Localization and Beamforming 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7191493-E1A1-1A4C-B513-2441BFEE9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318" y="1825625"/>
            <a:ext cx="4218482" cy="178826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E9B370D-8022-2945-9300-49E236DA5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318" y="3727522"/>
            <a:ext cx="4218482" cy="244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72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/>
        </p:nvSpPr>
        <p:spPr>
          <a:xfrm>
            <a:off x="0" y="1358707"/>
            <a:ext cx="12192000" cy="257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40000"/>
              </a:lnSpc>
              <a:buClr>
                <a:srgbClr val="404040"/>
              </a:buClr>
              <a:buSzPts val="3997"/>
            </a:pPr>
            <a:r>
              <a:rPr lang="en-US" sz="3997" b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Evaluation</a:t>
            </a:r>
            <a:endParaRPr sz="3023" dirty="0">
              <a:solidFill>
                <a:srgbClr val="404040"/>
              </a:solidFill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61728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cs typeface="Futura Medium" panose="020B0602020204020303" pitchFamily="34" charset="-79"/>
                <a:sym typeface="Gill Sans"/>
              </a:rPr>
              <a:t>Experimental Setup</a:t>
            </a:r>
            <a:endParaRPr sz="4000" b="1" dirty="0">
              <a:solidFill>
                <a:srgbClr val="404040"/>
              </a:solidFill>
              <a:latin typeface="+mn-lt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</a:rPr>
              <a:t>Implement </a:t>
            </a:r>
            <a:r>
              <a:rPr lang="en-US" sz="2500" i="1" dirty="0" err="1">
                <a:solidFill>
                  <a:srgbClr val="B80D48"/>
                </a:solidFill>
              </a:rPr>
              <a:t>BreathJunior</a:t>
            </a:r>
            <a:r>
              <a:rPr lang="en-US" sz="2500" dirty="0">
                <a:solidFill>
                  <a:srgbClr val="404040"/>
                </a:solidFill>
              </a:rPr>
              <a:t> using a smart speaker prototype:</a:t>
            </a:r>
            <a:r>
              <a:rPr lang="en-US" altLang="ko-KR" sz="2500" dirty="0">
                <a:solidFill>
                  <a:srgbClr val="404040"/>
                </a:solidFill>
              </a:rPr>
              <a:t> USB microphone array with 7 microphones and an external speaker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altLang="ko-KR" sz="2100" dirty="0">
                <a:solidFill>
                  <a:srgbClr val="404040"/>
                </a:solidFill>
              </a:rPr>
              <a:t>It is identical as an Amazon Echo Dot in terms of layout and sensitivity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altLang="ko-KR" sz="2500" dirty="0">
                <a:solidFill>
                  <a:srgbClr val="404040"/>
                </a:solidFill>
              </a:rPr>
              <a:t>Use  a newborn </a:t>
            </a:r>
            <a:r>
              <a:rPr lang="en-US" altLang="ko-KR" sz="2500" dirty="0">
                <a:solidFill>
                  <a:srgbClr val="B80D48"/>
                </a:solidFill>
              </a:rPr>
              <a:t>simulator</a:t>
            </a:r>
            <a:r>
              <a:rPr lang="en-US" altLang="ko-KR" sz="2500" dirty="0">
                <a:solidFill>
                  <a:srgbClr val="404040"/>
                </a:solidFill>
              </a:rPr>
              <a:t> to evaluate the effect of different parameters 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altLang="ko-KR" sz="2100" dirty="0">
                <a:solidFill>
                  <a:srgbClr val="404040"/>
                </a:solidFill>
              </a:rPr>
              <a:t>It contains recording position, orientation, distances, </a:t>
            </a:r>
            <a:br>
              <a:rPr lang="en-US" altLang="ko-KR" sz="2100" dirty="0">
                <a:solidFill>
                  <a:srgbClr val="404040"/>
                </a:solidFill>
              </a:rPr>
            </a:br>
            <a:r>
              <a:rPr lang="en-US" altLang="ko-KR" sz="2100" dirty="0">
                <a:solidFill>
                  <a:srgbClr val="404040"/>
                </a:solidFill>
              </a:rPr>
              <a:t>at-ear sound pressure level,  interference from other </a:t>
            </a:r>
            <a:br>
              <a:rPr lang="en-US" altLang="ko-KR" sz="2100" dirty="0">
                <a:solidFill>
                  <a:srgbClr val="404040"/>
                </a:solidFill>
              </a:rPr>
            </a:br>
            <a:r>
              <a:rPr lang="en-US" altLang="ko-KR" sz="2100" dirty="0">
                <a:solidFill>
                  <a:srgbClr val="404040"/>
                </a:solidFill>
              </a:rPr>
              <a:t>people, respiration strength and rate, etc.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</a:rPr>
              <a:t>Conduct a </a:t>
            </a:r>
            <a:r>
              <a:rPr lang="en-US" sz="2500" dirty="0">
                <a:solidFill>
                  <a:srgbClr val="B80D48"/>
                </a:solidFill>
              </a:rPr>
              <a:t>clinical study </a:t>
            </a:r>
            <a:r>
              <a:rPr lang="en-US" sz="2500" dirty="0">
                <a:solidFill>
                  <a:srgbClr val="404040"/>
                </a:solidFill>
              </a:rPr>
              <a:t>in the NICU with 5 infants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100" dirty="0">
                <a:solidFill>
                  <a:srgbClr val="404040"/>
                </a:solidFill>
              </a:rPr>
              <a:t>Results from simulation could be used as </a:t>
            </a:r>
            <a:r>
              <a:rPr lang="en-US" sz="2100" dirty="0" err="1">
                <a:solidFill>
                  <a:srgbClr val="404040"/>
                </a:solidFill>
              </a:rPr>
              <a:t>threshholds</a:t>
            </a:r>
            <a:endParaRPr lang="en-US" sz="2100" dirty="0">
              <a:solidFill>
                <a:srgbClr val="404040"/>
              </a:solidFill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17</a:t>
            </a:fld>
            <a:endParaRPr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5BB725A-81F3-084E-83AD-14E974EF0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954" y="3947654"/>
            <a:ext cx="3663846" cy="22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2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cs typeface="Futura Medium" panose="020B0602020204020303" pitchFamily="34" charset="-79"/>
                <a:sym typeface="Gill Sans"/>
              </a:rPr>
              <a:t>Neonatal Simulator Experiments </a:t>
            </a:r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</a:rPr>
              <a:t>Parameters with no significant effects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100" dirty="0">
                <a:solidFill>
                  <a:srgbClr val="404040"/>
                </a:solidFill>
              </a:rPr>
              <a:t>distance, orientation, clothes, interferences 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</a:rPr>
              <a:t>Parameters with significant effects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100" dirty="0">
                <a:solidFill>
                  <a:srgbClr val="404040"/>
                </a:solidFill>
              </a:rPr>
              <a:t>sound volume, receive beamforming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</a:rPr>
              <a:t>Accuracy with apnea, motion, and sound detection</a:t>
            </a:r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EB119B8-52B2-934A-BB09-220CA1BF0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76964"/>
            <a:ext cx="3352500" cy="1800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53E5095-6BAB-C445-9995-C24F900FE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509" y="4376964"/>
            <a:ext cx="3013483" cy="180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514484F-DB99-8740-9413-F4CC2A48A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801" y="4376964"/>
            <a:ext cx="2979999" cy="180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023B294-C168-F548-B402-6EE5BDDF4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4691" y="1984101"/>
            <a:ext cx="3509109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89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cs typeface="Futura Medium" panose="020B0602020204020303" pitchFamily="34" charset="-79"/>
                <a:sym typeface="Gill Sans"/>
              </a:rPr>
              <a:t>Clinical Study at NICU</a:t>
            </a:r>
            <a:endParaRPr sz="4000" b="1" dirty="0">
              <a:solidFill>
                <a:srgbClr val="404040"/>
              </a:solidFill>
              <a:latin typeface="+mn-lt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</a:rPr>
              <a:t>Acquire 0.938 as the interclass correlation (ICC)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100" dirty="0">
                <a:solidFill>
                  <a:srgbClr val="404040"/>
                </a:solidFill>
              </a:rPr>
              <a:t>Get large error above 65 BPM because it is not usual for </a:t>
            </a:r>
            <a:br>
              <a:rPr lang="en-US" sz="2100" dirty="0">
                <a:solidFill>
                  <a:srgbClr val="404040"/>
                </a:solidFill>
              </a:rPr>
            </a:br>
            <a:r>
              <a:rPr lang="en-US" sz="2100" dirty="0">
                <a:solidFill>
                  <a:srgbClr val="404040"/>
                </a:solidFill>
              </a:rPr>
              <a:t>healthy infants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</a:rPr>
              <a:t>Get competitive result of motion and sound detection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100" dirty="0">
                <a:solidFill>
                  <a:srgbClr val="404040"/>
                </a:solidFill>
              </a:rPr>
              <a:t> Focus on time duration when infant is not moving or crying</a:t>
            </a:r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19</a:t>
            </a:fld>
            <a:endParaRPr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86046C2-422C-8942-B2E4-12D7E6472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109061"/>
            <a:ext cx="3151093" cy="20679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351BF50-6A18-AD4C-A5A4-7BF0CAEFB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600" y="4228362"/>
            <a:ext cx="3452799" cy="182929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E99E5FB-82AA-154D-9A76-8301B84F9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707" y="1654939"/>
            <a:ext cx="3151094" cy="45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Outline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Background and Related Works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endParaRPr lang="en-US" sz="25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Introduction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endParaRPr sz="2500" dirty="0">
              <a:solidFill>
                <a:srgbClr val="40404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System Design</a:t>
            </a:r>
            <a:r>
              <a:rPr lang="ko-KR" alt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 </a:t>
            </a:r>
            <a:r>
              <a:rPr lang="en-US" altLang="ko-KR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and d</a:t>
            </a: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etails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endParaRPr lang="en-US" sz="25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Evaluation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endParaRPr lang="en-US" sz="25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Conclusion</a:t>
            </a:r>
            <a:endParaRPr sz="25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359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Conclusion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300" name="Google Shape;300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Propose a </a:t>
            </a:r>
            <a:r>
              <a:rPr lang="en-US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contactless</a:t>
            </a: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 solution that can monitor infants using </a:t>
            </a:r>
            <a:r>
              <a:rPr lang="en-US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white noise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altLang="ko-Kore-KR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Explore commodity smart-speaker devices such as </a:t>
            </a:r>
            <a:r>
              <a:rPr lang="en-US" altLang="ko-Kore-KR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Amazon echo</a:t>
            </a:r>
            <a:endParaRPr lang="en-US" altLang="ko-Kore-KR" sz="25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altLang="ko-Kore-KR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Use white noise as a signal source and develop </a:t>
            </a:r>
            <a:r>
              <a:rPr lang="en-US" altLang="ko-Kore-KR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algorithms</a:t>
            </a:r>
            <a:r>
              <a:rPr lang="en-US" altLang="ko-Kore-KR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 to extract the breathing motion from reflections of these white noise transmissions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altLang="ko-Kore-KR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Show for the first time that an </a:t>
            </a:r>
            <a:r>
              <a:rPr lang="en-US" altLang="ko-Kore-KR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active sonar system</a:t>
            </a:r>
            <a:r>
              <a:rPr lang="en-US" altLang="ko-Kore-KR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 can be used for tracking the minute breathing motion from infants 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Demonstrate that the respiratory rate is highly correlated with a correlation coefficient of </a:t>
            </a:r>
            <a:r>
              <a:rPr lang="en-US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0.938</a:t>
            </a:r>
          </a:p>
          <a:p>
            <a:pPr marL="457189" lvl="1" indent="0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  <a:buNone/>
            </a:pPr>
            <a:endParaRPr lang="en-US" sz="25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endParaRPr sz="25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301" name="Google Shape;301;p3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5886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/>
          <p:nvPr/>
        </p:nvSpPr>
        <p:spPr>
          <a:xfrm>
            <a:off x="0" y="1358707"/>
            <a:ext cx="12192000" cy="257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40000"/>
              </a:lnSpc>
              <a:buClr>
                <a:srgbClr val="404040"/>
              </a:buClr>
              <a:buSzPts val="3997"/>
            </a:pPr>
            <a:r>
              <a:rPr lang="en-US" sz="3997" b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Thank you</a:t>
            </a:r>
            <a:endParaRPr sz="3023" dirty="0">
              <a:solidFill>
                <a:srgbClr val="404040"/>
              </a:solidFill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1941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Sudden Infant Death Syndrome (SIDS)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B02D606F-22DF-834C-8258-E719B98E0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ore-KR" sz="2500" dirty="0">
                <a:solidFill>
                  <a:srgbClr val="404040"/>
                </a:solidFill>
              </a:rPr>
              <a:t>Mean the sudden unexplained </a:t>
            </a:r>
            <a:br>
              <a:rPr lang="en-US" altLang="ko-Kore-KR" sz="2500" dirty="0">
                <a:solidFill>
                  <a:srgbClr val="404040"/>
                </a:solidFill>
              </a:rPr>
            </a:br>
            <a:r>
              <a:rPr lang="en-US" altLang="ko-Kore-KR" sz="2500" dirty="0">
                <a:solidFill>
                  <a:srgbClr val="404040"/>
                </a:solidFill>
              </a:rPr>
              <a:t>death of a child of less than </a:t>
            </a:r>
            <a:br>
              <a:rPr lang="en-US" altLang="ko-Kore-KR" sz="2500" dirty="0">
                <a:solidFill>
                  <a:srgbClr val="404040"/>
                </a:solidFill>
              </a:rPr>
            </a:br>
            <a:r>
              <a:rPr lang="en-US" altLang="ko-Kore-KR" sz="2500" dirty="0">
                <a:solidFill>
                  <a:srgbClr val="404040"/>
                </a:solidFill>
              </a:rPr>
              <a:t>one year of age</a:t>
            </a:r>
          </a:p>
          <a:p>
            <a:r>
              <a:rPr lang="en-US" altLang="ko-Kore-KR" sz="2500" dirty="0">
                <a:solidFill>
                  <a:srgbClr val="404040"/>
                </a:solidFill>
              </a:rPr>
              <a:t>Usually occur during sleep, </a:t>
            </a:r>
            <a:br>
              <a:rPr lang="en-US" altLang="ko-Kore-KR" sz="2500" dirty="0">
                <a:solidFill>
                  <a:srgbClr val="404040"/>
                </a:solidFill>
              </a:rPr>
            </a:br>
            <a:r>
              <a:rPr lang="en-US" altLang="ko-Kore-KR" sz="2500" dirty="0">
                <a:solidFill>
                  <a:srgbClr val="404040"/>
                </a:solidFill>
              </a:rPr>
              <a:t>between 12 pm and 9 am</a:t>
            </a:r>
          </a:p>
          <a:p>
            <a:r>
              <a:rPr lang="en-US" altLang="ko-Kore-KR" sz="2500" dirty="0">
                <a:solidFill>
                  <a:srgbClr val="404040"/>
                </a:solidFill>
              </a:rPr>
              <a:t>Hard to know the cause </a:t>
            </a:r>
            <a:br>
              <a:rPr lang="en-US" altLang="ko-Kore-KR" sz="2500" dirty="0">
                <a:solidFill>
                  <a:srgbClr val="404040"/>
                </a:solidFill>
              </a:rPr>
            </a:br>
            <a:r>
              <a:rPr lang="en-US" altLang="ko-Kore-KR" sz="2500" dirty="0">
                <a:solidFill>
                  <a:srgbClr val="404040"/>
                </a:solidFill>
              </a:rPr>
              <a:t>due to no noise or evidenc</a:t>
            </a:r>
            <a:r>
              <a:rPr lang="en-US" altLang="ko-Kore-KR" sz="2500" dirty="0"/>
              <a:t>e </a:t>
            </a:r>
          </a:p>
          <a:p>
            <a:endParaRPr lang="ko-Kore-KR" altLang="en-US" sz="25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3</a:t>
            </a:fld>
            <a:endParaRPr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C8BF847-794E-B044-AFAB-E5E4BCECEA6E}"/>
              </a:ext>
            </a:extLst>
          </p:cNvPr>
          <p:cNvGrpSpPr/>
          <p:nvPr/>
        </p:nvGrpSpPr>
        <p:grpSpPr>
          <a:xfrm>
            <a:off x="5257800" y="1825625"/>
            <a:ext cx="6096000" cy="3810000"/>
            <a:chOff x="5257800" y="2366963"/>
            <a:chExt cx="6096000" cy="381000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C7646034-2F74-3D49-9C01-305685956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800" y="2366963"/>
              <a:ext cx="6096000" cy="3810000"/>
            </a:xfrm>
            <a:prstGeom prst="rect">
              <a:avLst/>
            </a:prstGeom>
          </p:spPr>
        </p:pic>
        <p:sp>
          <p:nvSpPr>
            <p:cNvPr id="4" name="모서리가 둥근 직사각형 3">
              <a:extLst>
                <a:ext uri="{FF2B5EF4-FFF2-40B4-BE49-F238E27FC236}">
                  <a16:creationId xmlns:a16="http://schemas.microsoft.com/office/drawing/2014/main" id="{E8441C8B-65F8-9C42-8A3E-283EC039588E}"/>
                </a:ext>
              </a:extLst>
            </p:cNvPr>
            <p:cNvSpPr/>
            <p:nvPr/>
          </p:nvSpPr>
          <p:spPr>
            <a:xfrm>
              <a:off x="5406189" y="3611880"/>
              <a:ext cx="3204411" cy="320842"/>
            </a:xfrm>
            <a:prstGeom prst="roundRect">
              <a:avLst/>
            </a:prstGeom>
            <a:noFill/>
            <a:ln w="38100">
              <a:solidFill>
                <a:srgbClr val="F2972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44D812-B2B1-304A-924C-BDB41DDBBE1F}"/>
              </a:ext>
            </a:extLst>
          </p:cNvPr>
          <p:cNvSpPr txBox="1"/>
          <p:nvPr/>
        </p:nvSpPr>
        <p:spPr>
          <a:xfrm>
            <a:off x="838200" y="4613632"/>
            <a:ext cx="441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시스템 서체 일반체"/>
              <a:buChar char="→"/>
            </a:pPr>
            <a:r>
              <a:rPr kumimoji="1" lang="en-US" altLang="ko-Kore-KR" sz="2600" i="1" dirty="0">
                <a:solidFill>
                  <a:srgbClr val="B80D48"/>
                </a:solidFill>
                <a:cs typeface="Futura Medium" panose="020B0602020204020303" pitchFamily="34" charset="-79"/>
              </a:rPr>
              <a:t>Monitor infants during sleep to prevent SIDS</a:t>
            </a:r>
            <a:endParaRPr kumimoji="1" lang="ko-Kore-KR" altLang="en-US" sz="2600" i="1" dirty="0">
              <a:solidFill>
                <a:srgbClr val="B80D48"/>
              </a:solidFill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19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Related Works – Baby Monitoring 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500" i="1" dirty="0">
                <a:solidFill>
                  <a:srgbClr val="404040"/>
                </a:solidFill>
              </a:rPr>
              <a:t>“Vital-Radio: Smart Homes that Monitor Breathing </a:t>
            </a:r>
            <a:br>
              <a:rPr lang="en-US" sz="2500" i="1" dirty="0">
                <a:solidFill>
                  <a:srgbClr val="404040"/>
                </a:solidFill>
              </a:rPr>
            </a:br>
            <a:r>
              <a:rPr lang="en-US" sz="2500" i="1" dirty="0">
                <a:solidFill>
                  <a:srgbClr val="404040"/>
                </a:solidFill>
              </a:rPr>
              <a:t>and Heart Rate” </a:t>
            </a:r>
            <a:r>
              <a:rPr lang="en-US" sz="2000" dirty="0">
                <a:solidFill>
                  <a:srgbClr val="F29724"/>
                </a:solidFill>
              </a:rPr>
              <a:t>ACM CHI 2015</a:t>
            </a:r>
          </a:p>
          <a:p>
            <a:pPr lvl="1">
              <a:lnSpc>
                <a:spcPct val="130000"/>
              </a:lnSpc>
            </a:pPr>
            <a:r>
              <a:rPr lang="en-US" sz="2100" dirty="0">
                <a:solidFill>
                  <a:srgbClr val="404040"/>
                </a:solidFill>
              </a:rPr>
              <a:t>Monitor baby status by </a:t>
            </a:r>
            <a:r>
              <a:rPr lang="en-US" sz="2100" dirty="0">
                <a:solidFill>
                  <a:srgbClr val="B80D48"/>
                </a:solidFill>
              </a:rPr>
              <a:t>computer vision</a:t>
            </a:r>
          </a:p>
          <a:p>
            <a:pPr lvl="1">
              <a:lnSpc>
                <a:spcPct val="130000"/>
              </a:lnSpc>
            </a:pPr>
            <a:r>
              <a:rPr lang="en-US" sz="2100" dirty="0">
                <a:solidFill>
                  <a:srgbClr val="404040"/>
                </a:solidFill>
              </a:rPr>
              <a:t>Also, check breathing and heart rates by </a:t>
            </a:r>
            <a:r>
              <a:rPr lang="en-US" sz="2100" dirty="0">
                <a:solidFill>
                  <a:srgbClr val="B80D48"/>
                </a:solidFill>
              </a:rPr>
              <a:t>wireless signals </a:t>
            </a:r>
            <a:endParaRPr lang="en-US" sz="2500" dirty="0">
              <a:solidFill>
                <a:srgbClr val="B80D48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500" dirty="0">
                <a:solidFill>
                  <a:srgbClr val="404040"/>
                </a:solidFill>
              </a:rPr>
              <a:t>Cocoon Cam </a:t>
            </a:r>
            <a:r>
              <a:rPr lang="en-US" sz="2000" i="1" dirty="0">
                <a:hlinkClick r:id="rId3"/>
              </a:rPr>
              <a:t>https://cocooncam.com</a:t>
            </a:r>
            <a:endParaRPr lang="en-US" sz="2000" dirty="0"/>
          </a:p>
          <a:p>
            <a:pPr lvl="1">
              <a:lnSpc>
                <a:spcPct val="130000"/>
              </a:lnSpc>
            </a:pPr>
            <a:r>
              <a:rPr lang="en-US" sz="2100" dirty="0">
                <a:solidFill>
                  <a:srgbClr val="404040"/>
                </a:solidFill>
              </a:rPr>
              <a:t>Monitor baby status with HD video and real-time breathing </a:t>
            </a:r>
            <a:br>
              <a:rPr lang="en-US" sz="2100" dirty="0">
                <a:solidFill>
                  <a:srgbClr val="404040"/>
                </a:solidFill>
              </a:rPr>
            </a:br>
            <a:r>
              <a:rPr lang="en-US" sz="2100" dirty="0">
                <a:solidFill>
                  <a:srgbClr val="404040"/>
                </a:solidFill>
              </a:rPr>
              <a:t>monitoring and send instant alerts</a:t>
            </a:r>
          </a:p>
          <a:p>
            <a:pPr lvl="1">
              <a:lnSpc>
                <a:spcPct val="130000"/>
              </a:lnSpc>
            </a:pPr>
            <a:r>
              <a:rPr lang="en-US" sz="2100" dirty="0">
                <a:solidFill>
                  <a:srgbClr val="404040"/>
                </a:solidFill>
              </a:rPr>
              <a:t>Deploy the system in real-world situation at Stanford Hospital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4</a:t>
            </a:fld>
            <a:endParaRPr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729" y="4330258"/>
            <a:ext cx="1887071" cy="1773401"/>
          </a:xfrm>
          <a:prstGeom prst="rect">
            <a:avLst/>
          </a:prstGeom>
          <a:ln>
            <a:solidFill>
              <a:srgbClr val="404040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2078717"/>
            <a:ext cx="2743200" cy="2116606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  <p:extLst>
      <p:ext uri="{BB962C8B-B14F-4D97-AF65-F5344CB8AC3E}">
        <p14:creationId xmlns:p14="http://schemas.microsoft.com/office/powerpoint/2010/main" val="405658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Related Works – Motion Tracking &amp; Localization 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Physiological monitoring solutions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altLang="ko-Kore-KR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Use cameras, ultra-wideband or millimeter wave radar to track respiration and heart rate</a:t>
            </a:r>
            <a:endParaRPr lang="en-US" sz="21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Require physical contact of the sensors with the person’s body or on their sleep surface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Acoustic sensing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altLang="ko-Kore-KR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Use 18-20 kHz acoustic transmissions to detect respiration</a:t>
            </a:r>
            <a:endParaRPr lang="en-US" sz="21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Can be used for motion tracking and localization because of their slow propagation speed and ease of use in commodity devices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5</a:t>
            </a:fld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9595B-EF46-2346-8B3F-46BC42D722B1}"/>
              </a:ext>
            </a:extLst>
          </p:cNvPr>
          <p:cNvSpPr txBox="1"/>
          <p:nvPr/>
        </p:nvSpPr>
        <p:spPr>
          <a:xfrm>
            <a:off x="838200" y="4973997"/>
            <a:ext cx="1051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시스템 서체 일반체"/>
              <a:buChar char="→"/>
            </a:pPr>
            <a:r>
              <a:rPr lang="en-US" altLang="ko-Kore-KR" sz="2500" i="1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Not appropriate for infant sleep monitoring due to lower sleep quality, headache, nausea, and temporary hearing loss</a:t>
            </a:r>
          </a:p>
        </p:txBody>
      </p:sp>
    </p:spTree>
    <p:extLst>
      <p:ext uri="{BB962C8B-B14F-4D97-AF65-F5344CB8AC3E}">
        <p14:creationId xmlns:p14="http://schemas.microsoft.com/office/powerpoint/2010/main" val="27060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 err="1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BreathJunior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Propose the first contactless system based on white noise to achieve motion and respiratory monitoring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Emit white noise</a:t>
            </a:r>
            <a:r>
              <a:rPr lang="en-US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 </a:t>
            </a: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by smart speaker and record these reflection to microphone array</a:t>
            </a:r>
          </a:p>
          <a:p>
            <a:pPr>
              <a:lnSpc>
                <a:spcPct val="114000"/>
              </a:lnSpc>
            </a:pPr>
            <a:r>
              <a:rPr lang="en-US" altLang="ko-Kore-KR" sz="2500" dirty="0">
                <a:solidFill>
                  <a:srgbClr val="404040"/>
                </a:solidFill>
              </a:rPr>
              <a:t>Localize the infant and track breathing motion from the white noise reflections</a:t>
            </a:r>
          </a:p>
          <a:p>
            <a:pPr>
              <a:lnSpc>
                <a:spcPct val="114000"/>
              </a:lnSpc>
            </a:pPr>
            <a:r>
              <a:rPr lang="en-US" altLang="ko-Kore-KR" sz="2500" dirty="0">
                <a:solidFill>
                  <a:srgbClr val="404040"/>
                </a:solidFill>
              </a:rPr>
              <a:t>Detect respiration, motion, and sound from the infants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6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BA2AB-D85A-054B-B9E0-4E84973D3909}"/>
              </a:ext>
            </a:extLst>
          </p:cNvPr>
          <p:cNvSpPr txBox="1"/>
          <p:nvPr/>
        </p:nvSpPr>
        <p:spPr>
          <a:xfrm>
            <a:off x="838200" y="5699910"/>
            <a:ext cx="1051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2500" i="1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#contactless #white noise #commodity smart speakers</a:t>
            </a:r>
          </a:p>
        </p:txBody>
      </p:sp>
    </p:spTree>
    <p:extLst>
      <p:ext uri="{BB962C8B-B14F-4D97-AF65-F5344CB8AC3E}">
        <p14:creationId xmlns:p14="http://schemas.microsoft.com/office/powerpoint/2010/main" val="12154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Issues to be solved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The system needs to localize infant and calculate the distance between speaker and infant </a:t>
            </a:r>
            <a:endParaRPr lang="en-US" sz="21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  <a:p>
            <a:pPr lvl="1">
              <a:lnSpc>
                <a:spcPct val="114000"/>
              </a:lnSpc>
            </a:pP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It should separate received signal to environmental noises</a:t>
            </a:r>
          </a:p>
          <a:p>
            <a:pPr>
              <a:lnSpc>
                <a:spcPct val="114000"/>
              </a:lnSpc>
            </a:pPr>
            <a:r>
              <a:rPr lang="en-US" altLang="ko-Kore-KR" sz="2500" dirty="0">
                <a:solidFill>
                  <a:srgbClr val="404040"/>
                </a:solidFill>
              </a:rPr>
              <a:t>White noise is randomly generated in both the time and frequency domain</a:t>
            </a:r>
          </a:p>
          <a:p>
            <a:pPr lvl="1">
              <a:lnSpc>
                <a:spcPct val="114000"/>
              </a:lnSpc>
            </a:pPr>
            <a:r>
              <a:rPr lang="en-US" altLang="ko-Kore-KR" sz="2100" dirty="0">
                <a:solidFill>
                  <a:srgbClr val="404040"/>
                </a:solidFill>
              </a:rPr>
              <a:t>It needs to remove randomness with preserving multipath reflection information</a:t>
            </a:r>
            <a:endParaRPr lang="en-US" sz="21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  <a:p>
            <a:pPr>
              <a:lnSpc>
                <a:spcPct val="114000"/>
              </a:lnSpc>
            </a:pPr>
            <a:r>
              <a:rPr lang="en-US" altLang="ko-Kore-KR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Infants have a much smaller torso and a higher rate for breathing</a:t>
            </a:r>
          </a:p>
          <a:p>
            <a:pPr lvl="1">
              <a:lnSpc>
                <a:spcPct val="114000"/>
              </a:lnSpc>
            </a:pP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It has to amplify received signal with keeping unique characteristics such as multi path reflection information</a:t>
            </a:r>
          </a:p>
          <a:p>
            <a:pPr lvl="1">
              <a:lnSpc>
                <a:spcPct val="114000"/>
              </a:lnSpc>
            </a:pPr>
            <a:endParaRPr lang="en-US" sz="21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644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/>
        </p:nvSpPr>
        <p:spPr>
          <a:xfrm>
            <a:off x="0" y="1358707"/>
            <a:ext cx="12192000" cy="257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40000"/>
              </a:lnSpc>
              <a:buClr>
                <a:srgbClr val="404040"/>
              </a:buClr>
              <a:buSzPts val="3997"/>
            </a:pPr>
            <a:r>
              <a:rPr lang="en-US" sz="3997" b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System Design</a:t>
            </a:r>
            <a:endParaRPr sz="3023" dirty="0">
              <a:solidFill>
                <a:srgbClr val="404040"/>
              </a:solidFill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0883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System Architecture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913965C-1DBB-5146-9215-80035C5F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altLang="ko-Kore-KR" sz="2500" dirty="0">
                <a:solidFill>
                  <a:srgbClr val="404040"/>
                </a:solidFill>
              </a:rPr>
              <a:t>Transmit and record pseudo-randomly generated Gaussian white noise by smart speaker and circular microphone array like Amazon Echo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altLang="ko-Kore-KR" sz="2500" dirty="0">
                <a:solidFill>
                  <a:srgbClr val="404040"/>
                </a:solidFill>
              </a:rPr>
              <a:t>Transform reflections into five concurrent </a:t>
            </a:r>
            <a:br>
              <a:rPr lang="en-US" altLang="ko-Kore-KR" sz="2500" dirty="0">
                <a:solidFill>
                  <a:srgbClr val="404040"/>
                </a:solidFill>
              </a:rPr>
            </a:br>
            <a:r>
              <a:rPr lang="en-US" altLang="ko-Kore-KR" sz="2500" dirty="0">
                <a:solidFill>
                  <a:srgbClr val="404040"/>
                </a:solidFill>
              </a:rPr>
              <a:t>FMCW chirps with preserving multi-path</a:t>
            </a:r>
            <a:br>
              <a:rPr lang="en-US" altLang="ko-Kore-KR" sz="2500" dirty="0">
                <a:solidFill>
                  <a:srgbClr val="404040"/>
                </a:solidFill>
              </a:rPr>
            </a:br>
            <a:r>
              <a:rPr lang="en-US" altLang="ko-Kore-KR" sz="2500" dirty="0">
                <a:solidFill>
                  <a:srgbClr val="404040"/>
                </a:solidFill>
              </a:rPr>
              <a:t>reflection information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altLang="ko-Kore-KR" sz="2500" dirty="0">
                <a:solidFill>
                  <a:srgbClr val="404040"/>
                </a:solidFill>
              </a:rPr>
              <a:t>Demodulate these chirps and decode respiration</a:t>
            </a:r>
            <a:br>
              <a:rPr lang="en-US" altLang="ko-Kore-KR" sz="2500" dirty="0">
                <a:solidFill>
                  <a:srgbClr val="404040"/>
                </a:solidFill>
              </a:rPr>
            </a:br>
            <a:r>
              <a:rPr lang="en-US" altLang="ko-Kore-KR" sz="2500" dirty="0">
                <a:solidFill>
                  <a:srgbClr val="404040"/>
                </a:solidFill>
              </a:rPr>
              <a:t>motion by combining the info across the chirps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altLang="ko-Kore-KR" sz="2500" dirty="0">
                <a:solidFill>
                  <a:srgbClr val="404040"/>
                </a:solidFill>
              </a:rPr>
              <a:t>Localize position and monitor respiration, </a:t>
            </a:r>
            <a:br>
              <a:rPr lang="en-US" altLang="ko-Kore-KR" sz="2500" dirty="0">
                <a:solidFill>
                  <a:srgbClr val="404040"/>
                </a:solidFill>
              </a:rPr>
            </a:br>
            <a:r>
              <a:rPr lang="en-US" altLang="ko-Kore-KR" sz="2500" dirty="0">
                <a:solidFill>
                  <a:srgbClr val="404040"/>
                </a:solidFill>
              </a:rPr>
              <a:t>motion and sound of infants</a:t>
            </a: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9</a:t>
            </a:fld>
            <a:endParaRPr dirty="0"/>
          </a:p>
        </p:txBody>
      </p:sp>
      <p:sp>
        <p:nvSpPr>
          <p:cNvPr id="8" name="Google Shape;169;p23">
            <a:extLst>
              <a:ext uri="{FF2B5EF4-FFF2-40B4-BE49-F238E27FC236}">
                <a16:creationId xmlns:a16="http://schemas.microsoft.com/office/drawing/2014/main" id="{A153AF3F-0D48-9242-BDA6-7F545ECC0808}"/>
              </a:ext>
            </a:extLst>
          </p:cNvPr>
          <p:cNvSpPr/>
          <p:nvPr/>
        </p:nvSpPr>
        <p:spPr>
          <a:xfrm>
            <a:off x="838200" y="3129524"/>
            <a:ext cx="10515602" cy="58639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endParaRPr lang="en-US" sz="2500" i="1" dirty="0">
              <a:solidFill>
                <a:srgbClr val="404040"/>
              </a:solidFill>
              <a:latin typeface="Rockwell" panose="02060603020205020403" pitchFamily="18" charset="77"/>
              <a:ea typeface="Gill Sans"/>
              <a:cs typeface="Gill Sans"/>
              <a:sym typeface="Gill Sans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6452A4E-3E33-564C-900C-B3946C7CA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141" y="3011601"/>
            <a:ext cx="3769660" cy="316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59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39193</TotalTime>
  <Words>1145</Words>
  <Application>Microsoft Macintosh PowerPoint</Application>
  <PresentationFormat>와이드스크린</PresentationFormat>
  <Paragraphs>144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시스템 서체 일반체</vt:lpstr>
      <vt:lpstr>Arial</vt:lpstr>
      <vt:lpstr>Calibri</vt:lpstr>
      <vt:lpstr>Calibri Light</vt:lpstr>
      <vt:lpstr>Cambria Math</vt:lpstr>
      <vt:lpstr>Rockwell</vt:lpstr>
      <vt:lpstr>Wingdings</vt:lpstr>
      <vt:lpstr>Office Theme</vt:lpstr>
      <vt:lpstr>PowerPoint 프레젠테이션</vt:lpstr>
      <vt:lpstr>Outline</vt:lpstr>
      <vt:lpstr>Sudden Infant Death Syndrome (SIDS)</vt:lpstr>
      <vt:lpstr>Related Works – Baby Monitoring </vt:lpstr>
      <vt:lpstr>Related Works – Motion Tracking &amp; Localization </vt:lpstr>
      <vt:lpstr>BreathJunior</vt:lpstr>
      <vt:lpstr>Issues to be solved</vt:lpstr>
      <vt:lpstr>PowerPoint 프레젠테이션</vt:lpstr>
      <vt:lpstr>System Architecture</vt:lpstr>
      <vt:lpstr>White Noise Generation and Synchronization</vt:lpstr>
      <vt:lpstr>Transforming White Noise to FMCW Chirp</vt:lpstr>
      <vt:lpstr>Extracting breathing signal from FMCW</vt:lpstr>
      <vt:lpstr>Improving SNR with multi-FMCW chirps</vt:lpstr>
      <vt:lpstr>Respiration, Motion, and Cry Monitoring</vt:lpstr>
      <vt:lpstr>Infant Localization and Beamforming </vt:lpstr>
      <vt:lpstr>PowerPoint 프레젠테이션</vt:lpstr>
      <vt:lpstr>Experimental Setup</vt:lpstr>
      <vt:lpstr>Neonatal Simulator Experiments </vt:lpstr>
      <vt:lpstr>Clinical Study at NICU</vt:lpstr>
      <vt:lpstr>Conclusion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함초롬</dc:creator>
  <cp:lastModifiedBy>함초롬</cp:lastModifiedBy>
  <cp:revision>570</cp:revision>
  <dcterms:created xsi:type="dcterms:W3CDTF">2019-03-28T07:45:25Z</dcterms:created>
  <dcterms:modified xsi:type="dcterms:W3CDTF">2020-06-02T10:04:18Z</dcterms:modified>
</cp:coreProperties>
</file>