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1"/>
  </p:notesMasterIdLst>
  <p:handoutMasterIdLst>
    <p:handoutMasterId r:id="rId22"/>
  </p:handoutMasterIdLst>
  <p:sldIdLst>
    <p:sldId id="2188" r:id="rId2"/>
    <p:sldId id="2453" r:id="rId3"/>
    <p:sldId id="2491" r:id="rId4"/>
    <p:sldId id="2492" r:id="rId5"/>
    <p:sldId id="2490" r:id="rId6"/>
    <p:sldId id="2494" r:id="rId7"/>
    <p:sldId id="2495" r:id="rId8"/>
    <p:sldId id="2496" r:id="rId9"/>
    <p:sldId id="2497" r:id="rId10"/>
    <p:sldId id="2498" r:id="rId11"/>
    <p:sldId id="2499" r:id="rId12"/>
    <p:sldId id="2481" r:id="rId13"/>
    <p:sldId id="2500" r:id="rId14"/>
    <p:sldId id="2501" r:id="rId15"/>
    <p:sldId id="2480" r:id="rId16"/>
    <p:sldId id="2487" r:id="rId17"/>
    <p:sldId id="2486" r:id="rId18"/>
    <p:sldId id="2482" r:id="rId19"/>
    <p:sldId id="2197" r:id="rId20"/>
  </p:sldIdLst>
  <p:sldSz cx="9144000" cy="6858000" type="screen4x3"/>
  <p:notesSz cx="6985000" cy="9271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6" userDrawn="1">
          <p15:clr>
            <a:srgbClr val="A4A3A4"/>
          </p15:clr>
        </p15:guide>
        <p15:guide id="2" pos="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현수" initials="김" lastIdx="1" clrIdx="0">
    <p:extLst>
      <p:ext uri="{19B8F6BF-5375-455C-9EA6-DF929625EA0E}">
        <p15:presenceInfo xmlns:p15="http://schemas.microsoft.com/office/powerpoint/2012/main" userId="김현수" providerId="None"/>
      </p:ext>
    </p:extLst>
  </p:cmAuthor>
  <p:cmAuthor id="2" name="Kim Hyunsoo Wayles" initials="KHW" lastIdx="4" clrIdx="1">
    <p:extLst>
      <p:ext uri="{19B8F6BF-5375-455C-9EA6-DF929625EA0E}">
        <p15:presenceInfo xmlns:p15="http://schemas.microsoft.com/office/powerpoint/2012/main" userId="b4ea89962c7703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B050"/>
    <a:srgbClr val="F0A6AF"/>
    <a:srgbClr val="F6CCD1"/>
    <a:srgbClr val="FFFFFF"/>
    <a:srgbClr val="7CAFDE"/>
    <a:srgbClr val="E9CA65"/>
    <a:srgbClr val="F9F1D6"/>
    <a:srgbClr val="CCE0F2"/>
    <a:srgbClr val="007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80225" autoAdjust="0"/>
  </p:normalViewPr>
  <p:slideViewPr>
    <p:cSldViewPr snapToGrid="0">
      <p:cViewPr varScale="1">
        <p:scale>
          <a:sx n="95" d="100"/>
          <a:sy n="95" d="100"/>
        </p:scale>
        <p:origin x="2034" y="96"/>
      </p:cViewPr>
      <p:guideLst>
        <p:guide orient="horz" pos="786"/>
        <p:guide pos="174"/>
      </p:guideLst>
    </p:cSldViewPr>
  </p:slideViewPr>
  <p:outlineViewPr>
    <p:cViewPr>
      <p:scale>
        <a:sx n="33" d="100"/>
        <a:sy n="33" d="100"/>
      </p:scale>
      <p:origin x="0" y="-12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1076" y="72"/>
      </p:cViewPr>
      <p:guideLst>
        <p:guide orient="horz" pos="2920"/>
        <p:guide pos="220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446C002-B02D-49D7-A12F-3CF2D2BB78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B68E16F-6EE3-4D08-BF27-334096DF7B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C8209A3-1092-4E8E-A1A5-0104C8E904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35CBE10-C2C8-4DFB-B7DE-193BDC051F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fld id="{4F2A9A16-F584-426A-AD2F-8B78CBD895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8133CE9-9937-4434-93D3-0D5FE17DB7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9E7CB0B-1A4E-4CD2-BB39-FEC907CBBF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4463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F5CA0E1-B6D3-442A-AB79-3E17F02C56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8DBFB5D-928C-4952-9221-E77E072841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62A583B-3069-416C-A990-D26D7A61F0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3A73CE1-387C-49CA-B789-9F4F001D8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463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fld id="{C131F14D-3577-4953-9209-0BF1E564E4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23BD157-E2BD-4ECA-AFCD-E8B8252B5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1pPr>
            <a:lvl2pPr marL="742950" indent="-28575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2pPr>
            <a:lvl3pPr marL="11430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3pPr>
            <a:lvl4pPr marL="16002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4pPr>
            <a:lvl5pPr marL="20574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9pPr>
          </a:lstStyle>
          <a:p>
            <a:fld id="{B8E9EE13-470E-4B98-A9B7-548062BFB2D9}" type="slidenum">
              <a:rPr lang="en-US" altLang="ko-KR" sz="1200" u="none">
                <a:ea typeface="굴림" panose="020B0600000101010101" pitchFamily="50" charset="-127"/>
              </a:rPr>
              <a:pPr/>
              <a:t>1</a:t>
            </a:fld>
            <a:endParaRPr lang="en-US" altLang="ko-KR" sz="1200" u="none">
              <a:ea typeface="굴림" panose="020B0600000101010101" pitchFamily="50" charset="-127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1B61087-883E-4E0E-A95A-6A57F71D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76786CC-51CB-4F16-83DA-C2196B10A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9919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7513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1915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210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6610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8501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959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744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514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349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002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1785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386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834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144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267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>
            <a:extLst>
              <a:ext uri="{FF2B5EF4-FFF2-40B4-BE49-F238E27FC236}">
                <a16:creationId xmlns:a16="http://schemas.microsoft.com/office/drawing/2014/main" id="{F44EE8E0-177E-4A25-9DBC-C0E40128653D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1863725" y="3700469"/>
            <a:ext cx="0" cy="9413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71E6E42-6A0D-4F08-980A-673B3B982B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11734" y="6613527"/>
            <a:ext cx="184727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>
            <a:lvl1pPr marL="2286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260000"/>
              <a:buFont typeface="Wingdings" panose="05000000000000000000" pitchFamily="2" charset="2"/>
              <a:buNone/>
              <a:defRPr/>
            </a:pPr>
            <a:endParaRPr lang="ko-KR" altLang="ko-KR" sz="1000" u="none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669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1185" y="1501418"/>
            <a:ext cx="7954963" cy="1470025"/>
          </a:xfrm>
        </p:spPr>
        <p:txBody>
          <a:bodyPr anchor="ctr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noProof="0" dirty="0"/>
              <a:t>Click to edit Master title style</a:t>
            </a:r>
          </a:p>
        </p:txBody>
      </p:sp>
      <p:sp>
        <p:nvSpPr>
          <p:cNvPr id="4669446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49450" y="3588977"/>
            <a:ext cx="6400800" cy="13843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noProof="0" dirty="0"/>
              <a:t>Click to edit Master subtitle style</a:t>
            </a:r>
          </a:p>
        </p:txBody>
      </p:sp>
      <p:pic>
        <p:nvPicPr>
          <p:cNvPr id="39938" name="Picture 2" descr="MMLAB">
            <a:extLst>
              <a:ext uri="{FF2B5EF4-FFF2-40B4-BE49-F238E27FC236}">
                <a16:creationId xmlns:a16="http://schemas.microsoft.com/office/drawing/2014/main" id="{C9C87D66-6B22-4DA5-BF5C-DB1FE615A5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59" y="6139040"/>
            <a:ext cx="182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서울대학교 로고(CI) : 네이버 블로그">
            <a:extLst>
              <a:ext uri="{FF2B5EF4-FFF2-40B4-BE49-F238E27FC236}">
                <a16:creationId xmlns:a16="http://schemas.microsoft.com/office/drawing/2014/main" id="{82C44631-8DCF-4155-86E5-C01866C6D12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9466" r="6276" b="39099"/>
          <a:stretch/>
        </p:blipFill>
        <p:spPr bwMode="auto">
          <a:xfrm>
            <a:off x="125541" y="6139046"/>
            <a:ext cx="2446638" cy="6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9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3B0D7D-3ECD-4F03-A040-C79654A9B6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DFD2-2516-476D-8563-18F5176F3A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765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8896" y="547691"/>
            <a:ext cx="2060575" cy="5091112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547691"/>
            <a:ext cx="6032500" cy="5091112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AED767-E67B-464A-9A9E-142D02FDB6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4D6E-F8F1-42CF-BF26-693DC0E24E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396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98" y="547692"/>
            <a:ext cx="8245475" cy="49847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23" y="1736731"/>
            <a:ext cx="3597275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33888" y="1736728"/>
            <a:ext cx="3598862" cy="18748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33888" y="3763963"/>
            <a:ext cx="3598862" cy="1874837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D19ED4-18D8-4C0F-8233-638FF9207F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22492-AE8C-40F6-959E-B7B059F55A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957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3" y="627063"/>
            <a:ext cx="8070273" cy="455612"/>
          </a:xfrm>
        </p:spPr>
        <p:txBody>
          <a:bodyPr/>
          <a:lstStyle/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3" y="1297706"/>
            <a:ext cx="8070273" cy="5026897"/>
          </a:xfrm>
        </p:spPr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E10181-D491-4CAE-99E3-F9F3AB5467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73445" y="6386591"/>
            <a:ext cx="597107" cy="246221"/>
          </a:xfrm>
          <a:ln/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F76E781-8F52-46FE-B6C5-3E84E7AA309D}" type="slidenum">
              <a:rPr lang="en-US" altLang="ko-KR" smtClean="0"/>
              <a:pPr/>
              <a:t>‹#›</a:t>
            </a:fld>
            <a:r>
              <a:rPr lang="en-US" altLang="ko-KR" dirty="0"/>
              <a:t> /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83CEB-A658-432D-A83A-12437CE20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98" y="84923"/>
            <a:ext cx="1924287" cy="479872"/>
          </a:xfrm>
          <a:prstGeom prst="rect">
            <a:avLst/>
          </a:prstGeom>
        </p:spPr>
      </p:pic>
      <p:pic>
        <p:nvPicPr>
          <p:cNvPr id="6" name="Picture 2" descr="MMLAB">
            <a:extLst>
              <a:ext uri="{FF2B5EF4-FFF2-40B4-BE49-F238E27FC236}">
                <a16:creationId xmlns:a16="http://schemas.microsoft.com/office/drawing/2014/main" id="{0D815266-B918-410B-8F7B-6593D234D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01" y="69663"/>
            <a:ext cx="1458097" cy="4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6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bout the OVUN | Our Voices">
            <a:extLst>
              <a:ext uri="{FF2B5EF4-FFF2-40B4-BE49-F238E27FC236}">
                <a16:creationId xmlns:a16="http://schemas.microsoft.com/office/drawing/2014/main" id="{2883B03D-AC64-430E-AB12-DA119E7C9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3" y="2382777"/>
            <a:ext cx="3874735" cy="19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0959EE-B7B8-4201-B856-5F261B70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790831"/>
            <a:ext cx="4286627" cy="5090986"/>
          </a:xfrm>
        </p:spPr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pic>
        <p:nvPicPr>
          <p:cNvPr id="7" name="Picture 2" descr="MMLAB">
            <a:extLst>
              <a:ext uri="{FF2B5EF4-FFF2-40B4-BE49-F238E27FC236}">
                <a16:creationId xmlns:a16="http://schemas.microsoft.com/office/drawing/2014/main" id="{42EE15C8-0C57-468B-9978-90D738E32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59" y="6139040"/>
            <a:ext cx="182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서울대학교 로고(CI) : 네이버 블로그">
            <a:extLst>
              <a:ext uri="{FF2B5EF4-FFF2-40B4-BE49-F238E27FC236}">
                <a16:creationId xmlns:a16="http://schemas.microsoft.com/office/drawing/2014/main" id="{F2C912D9-A7D1-4434-AAEE-6544890973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9466" r="6276" b="39099"/>
          <a:stretch/>
        </p:blipFill>
        <p:spPr bwMode="auto">
          <a:xfrm>
            <a:off x="125541" y="6139046"/>
            <a:ext cx="2446638" cy="6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23" y="1736731"/>
            <a:ext cx="3597275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3888" y="1736731"/>
            <a:ext cx="3598862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A45C3A-74BE-4DCC-A2B3-F5AA572736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377A8-11EC-480B-87D4-B493FE03CE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955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8" y="2505076"/>
            <a:ext cx="386873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1812BC-0D86-4FAE-ABED-73640EE327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0CBEC-C1DE-4093-8303-FAF4C2CBF4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257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D3EDEAC-D883-46FC-A683-E2C5D7B861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3DC32-F474-49BD-BD2C-C805965D5D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412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C89BE75-BCF4-4C9E-BAF0-E1F05B050B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48447-AF9B-4F27-9E4E-CED9C73682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284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CCB529-55FD-4B55-93D4-3B5466A28B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261B3-942F-4A5F-8003-7CF778276F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213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59B857-673C-4E8E-876A-EA898F692C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49901-5180-4112-8B19-296AC37595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104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E10A09B3-31FE-47DC-8C2D-BAE57B60C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7063"/>
            <a:ext cx="88773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9EFC02-C56A-413E-86F4-12CF4D016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1303337"/>
            <a:ext cx="8877300" cy="502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4668422" name="Rectangle 6">
            <a:extLst>
              <a:ext uri="{FF2B5EF4-FFF2-40B4-BE49-F238E27FC236}">
                <a16:creationId xmlns:a16="http://schemas.microsoft.com/office/drawing/2014/main" id="{E1C7182E-F889-4CC0-8631-E4A6C87569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97" y="6539629"/>
            <a:ext cx="10064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000" b="1" u="none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</a:lstStyle>
          <a:p>
            <a:fld id="{A6A6027F-CD0F-49F1-BE4A-2715BE30EB31}" type="slidenum">
              <a:rPr lang="en-US" altLang="ko-KR" smtClean="0"/>
              <a:pPr/>
              <a:t>‹#›</a:t>
            </a:fld>
            <a:r>
              <a:rPr lang="en-US" altLang="ko-KR" dirty="0"/>
              <a:t> </a:t>
            </a:r>
            <a:r>
              <a:rPr lang="en-GB" altLang="ko-KR" dirty="0"/>
              <a:t>/ </a:t>
            </a:r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 cap="small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5pPr>
      <a:lvl6pPr marL="457146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292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436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58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228572" indent="-228572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125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66670" indent="-223811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125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14292" indent="-233335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80000"/>
        <a:buFont typeface="Wingdings" panose="05000000000000000000" pitchFamily="2" charset="2"/>
        <a:buChar char="ü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57149" indent="-228572" algn="l" rtl="0" eaLnBrk="0" fontAlgn="base" hangingPunct="0">
        <a:spcBef>
          <a:spcPct val="25000"/>
        </a:spcBef>
        <a:spcAft>
          <a:spcPct val="25000"/>
        </a:spcAft>
        <a:buClr>
          <a:srgbClr val="C00000"/>
        </a:buClr>
        <a:buSzPct val="125000"/>
        <a:buFont typeface="Wingdings" panose="05000000000000000000" pitchFamily="2" charset="2"/>
        <a:buChar char="s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63500" indent="-234922" algn="l" rtl="0" eaLnBrk="0" fontAlgn="base" hangingPunct="0">
        <a:spcBef>
          <a:spcPct val="25000"/>
        </a:spcBef>
        <a:spcAft>
          <a:spcPct val="25000"/>
        </a:spcAft>
        <a:buClr>
          <a:srgbClr val="C00000"/>
        </a:buClr>
        <a:buSzPct val="125000"/>
        <a:buFont typeface="Arial" panose="020B0604020202020204" pitchFamily="34" charset="0"/>
        <a:buChar char="&gt;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298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8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27F599FE-E0E7-4B8B-A556-794A1A582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65" y="937983"/>
            <a:ext cx="8661400" cy="14700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ko-KR" sz="1800" dirty="0"/>
              <a:t>MMLAB Main Seminar</a:t>
            </a:r>
            <a:br>
              <a:rPr lang="en-GB" altLang="ko-KR" sz="1800" dirty="0"/>
            </a:br>
            <a:br>
              <a:rPr lang="en-GB" altLang="ko-KR" sz="1800" dirty="0"/>
            </a:br>
            <a:r>
              <a:rPr lang="en-GB" altLang="ko-KR" b="1" dirty="0"/>
              <a:t>What’s in a Name?</a:t>
            </a:r>
            <a:br>
              <a:rPr lang="en-GB" altLang="ko-KR" b="1" dirty="0"/>
            </a:br>
            <a:r>
              <a:rPr lang="en-GB" altLang="ko-KR" b="1" dirty="0"/>
              <a:t>Exploring CA Certificate Control</a:t>
            </a:r>
            <a:br>
              <a:rPr lang="en-GB" altLang="ko-KR" b="1" dirty="0"/>
            </a:br>
            <a:endParaRPr lang="ko-KR" altLang="en-US" b="1" dirty="0"/>
          </a:p>
        </p:txBody>
      </p:sp>
      <p:sp>
        <p:nvSpPr>
          <p:cNvPr id="7171" name="Subtitle 3">
            <a:extLst>
              <a:ext uri="{FF2B5EF4-FFF2-40B4-BE49-F238E27FC236}">
                <a16:creationId xmlns:a16="http://schemas.microsoft.com/office/drawing/2014/main" id="{B7CCC107-1BEF-4CCD-9CF3-0CECD907C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204" y="3748187"/>
            <a:ext cx="5525279" cy="884207"/>
          </a:xfrm>
        </p:spPr>
        <p:txBody>
          <a:bodyPr/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GB" altLang="ko-KR" sz="2000" b="1" dirty="0"/>
              <a:t>Hyunsoo</a:t>
            </a:r>
            <a:r>
              <a:rPr lang="ko-KR" altLang="en-US" sz="2000" b="1" dirty="0"/>
              <a:t> </a:t>
            </a:r>
            <a:r>
              <a:rPr lang="en-GB" altLang="ko-KR" sz="2000" b="1" dirty="0"/>
              <a:t>Kim (hskim@mmlab.snu.ac.kr)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GB" altLang="ko-KR" sz="2000" b="1" dirty="0"/>
              <a:t>2021. 10. 07</a:t>
            </a:r>
            <a:endParaRPr lang="en-US" altLang="ko-KR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F5A1F-4BDE-4C86-8AA5-668903D8BAA7}"/>
              </a:ext>
            </a:extLst>
          </p:cNvPr>
          <p:cNvSpPr txBox="1"/>
          <p:nvPr/>
        </p:nvSpPr>
        <p:spPr>
          <a:xfrm>
            <a:off x="322264" y="2535175"/>
            <a:ext cx="8614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Zane Ma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, Joshua Mason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, Manos Antonakakis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2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, Zakir Durumeric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3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, and Michael Bailey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</a:t>
            </a:r>
            <a:endParaRPr kumimoji="0" lang="en-US" altLang="ko-KR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  <a:p>
            <a:r>
              <a:rPr kumimoji="0" lang="en-US" altLang="ko-KR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 </a:t>
            </a:r>
            <a:r>
              <a:rPr kumimoji="0" lang="en-GB" altLang="ko-KR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University of Illinois at Urbana-Champaign		2</a:t>
            </a:r>
            <a:r>
              <a:rPr kumimoji="0" lang="en-US" altLang="ko-KR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 Georgia Institute of Technology	3 Stanford</a:t>
            </a:r>
            <a:r>
              <a:rPr lang="en-US" altLang="ko-KR" sz="1000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 University</a:t>
            </a:r>
            <a:endParaRPr kumimoji="0" lang="en-US" altLang="ko-KR" sz="10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  <a:p>
            <a:endParaRPr kumimoji="0" lang="en-US" altLang="ko-KR" sz="10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  <a:p>
            <a:r>
              <a:rPr kumimoji="0" lang="en-GB" altLang="ko-KR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USENIX Security Symposium 2021</a:t>
            </a:r>
            <a:endParaRPr kumimoji="0" lang="en-US" altLang="ko-KR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8463-48B1-4E02-A8F8-90ED9EA2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Certificate Transparency (CT)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3F88-C450-4C57-B831-860F8B21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3" y="1297706"/>
            <a:ext cx="8369012" cy="5026897"/>
          </a:xfrm>
        </p:spPr>
        <p:txBody>
          <a:bodyPr/>
          <a:lstStyle/>
          <a:p>
            <a:r>
              <a:rPr lang="en-GB" dirty="0"/>
              <a:t>Google-initiated effort to maintain public ledgers of browser trusted certificates</a:t>
            </a:r>
          </a:p>
          <a:p>
            <a:pPr lvl="1"/>
            <a:r>
              <a:rPr lang="en-GB" dirty="0"/>
              <a:t>Web crawls + participations from Google, Let’s Encrypt, VeriSign, Cloudflare, etc.</a:t>
            </a:r>
          </a:p>
          <a:p>
            <a:r>
              <a:rPr lang="en-GB" dirty="0"/>
              <a:t>Supported by Google Chrome and Apple Safari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Certificate Transparency </a:t>
            </a:r>
            <a:r>
              <a:rPr lang="en-GB" dirty="0">
                <a:sym typeface="Wingdings" panose="05000000000000000000" pitchFamily="2" charset="2"/>
              </a:rPr>
              <a:t> </a:t>
            </a:r>
            <a:r>
              <a:rPr lang="en-GB" dirty="0"/>
              <a:t>Certificate </a:t>
            </a:r>
            <a:r>
              <a:rPr lang="en-GB" i="1" dirty="0"/>
              <a:t>Authority</a:t>
            </a:r>
            <a:r>
              <a:rPr lang="en-GB" dirty="0"/>
              <a:t> (CA) Transparency: CCADB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509CD-85BF-47D4-8FA1-DBBBEF512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10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38A9B-56F6-46C8-9E0E-5F6AE4564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12" y="2919187"/>
            <a:ext cx="6038374" cy="257397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C564EB7-A42E-4C28-A5E7-F77CAD48D2CB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8633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4918-CDBD-4B24-85B2-E964F2B9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Fides: a System for Uncovering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0132-E768-4CCF-A693-6E5529CBD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3" y="1297706"/>
            <a:ext cx="8159462" cy="5026897"/>
          </a:xfrm>
        </p:spPr>
        <p:txBody>
          <a:bodyPr/>
          <a:lstStyle/>
          <a:p>
            <a:r>
              <a:rPr lang="en-GB" dirty="0"/>
              <a:t>How can we determine the operator of a CA certificate/issuer?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Measure CA operational features to detect and cluster CA certificates with shared CA operators</a:t>
            </a:r>
          </a:p>
          <a:p>
            <a:pPr lvl="1"/>
            <a:r>
              <a:rPr lang="en-GB" dirty="0"/>
              <a:t>Certificate fingerprints</a:t>
            </a:r>
          </a:p>
          <a:p>
            <a:pPr lvl="1"/>
            <a:r>
              <a:rPr lang="en-GB" dirty="0"/>
              <a:t>CA network infrastructure</a:t>
            </a:r>
          </a:p>
          <a:p>
            <a:pPr lvl="1"/>
            <a:r>
              <a:rPr lang="en-GB" dirty="0"/>
              <a:t>CA audits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Manually compare with CCADB and apply labels </a:t>
            </a:r>
            <a:r>
              <a:rPr lang="en-GB" dirty="0">
                <a:sym typeface="Wingdings" panose="05000000000000000000" pitchFamily="2" charset="2"/>
              </a:rPr>
              <a:t> CA operator dataset</a:t>
            </a:r>
          </a:p>
          <a:p>
            <a:endParaRPr lang="en-GB" dirty="0"/>
          </a:p>
          <a:p>
            <a:r>
              <a:rPr lang="en-GB" dirty="0"/>
              <a:t>Dataset</a:t>
            </a:r>
          </a:p>
          <a:p>
            <a:pPr lvl="1"/>
            <a:r>
              <a:rPr lang="en-GB" dirty="0"/>
              <a:t>2.9B certificates available from all CT logs trusted by Google and Apple</a:t>
            </a:r>
          </a:p>
          <a:p>
            <a:pPr lvl="1"/>
            <a:r>
              <a:rPr lang="en-GB" dirty="0"/>
              <a:t>9,154 CA certificates with 6,549 unique </a:t>
            </a:r>
            <a:r>
              <a:rPr lang="en-GB" i="1" dirty="0"/>
              <a:t>Subject</a:t>
            </a:r>
            <a:r>
              <a:rPr lang="en-GB" dirty="0"/>
              <a:t> + </a:t>
            </a:r>
            <a:r>
              <a:rPr lang="en-GB" i="1" dirty="0"/>
              <a:t>Subject Public Key </a:t>
            </a:r>
            <a:r>
              <a:rPr lang="en-GB" dirty="0"/>
              <a:t>pairs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3DBEE-70FF-4999-9D3B-3160B3983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11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8286266-4778-4DB7-AD56-BB5957BBD769}"/>
              </a:ext>
            </a:extLst>
          </p:cNvPr>
          <p:cNvSpPr/>
          <p:nvPr/>
        </p:nvSpPr>
        <p:spPr bwMode="auto">
          <a:xfrm>
            <a:off x="3990975" y="3040192"/>
            <a:ext cx="282470" cy="1026795"/>
          </a:xfrm>
          <a:prstGeom prst="rightBrace">
            <a:avLst>
              <a:gd name="adj1" fmla="val 58914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GB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9C7B6-4905-41B1-BD82-7EA496A0F511}"/>
              </a:ext>
            </a:extLst>
          </p:cNvPr>
          <p:cNvSpPr txBox="1"/>
          <p:nvPr/>
        </p:nvSpPr>
        <p:spPr>
          <a:xfrm>
            <a:off x="4437502" y="3384312"/>
            <a:ext cx="3109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none" dirty="0">
                <a:latin typeface="+mn-lt"/>
              </a:rPr>
              <a:t>CA operator clusters (</a:t>
            </a:r>
            <a:r>
              <a:rPr lang="en-GB" sz="1600" b="1" u="none" dirty="0" err="1">
                <a:latin typeface="+mn-lt"/>
              </a:rPr>
              <a:t>unlabeled</a:t>
            </a:r>
            <a:r>
              <a:rPr lang="en-GB" sz="1600" b="1" u="none" dirty="0">
                <a:latin typeface="+mn-lt"/>
              </a:rPr>
              <a:t>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DD8A9E5-DBF7-48E5-ACE5-8E6C35D54647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4960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B29CD5-51F7-4888-A4F7-587ABEC9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916" y="1539480"/>
            <a:ext cx="4398084" cy="37790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17996F-493F-4009-BFB1-5A19CE3983AF}"/>
              </a:ext>
            </a:extLst>
          </p:cNvPr>
          <p:cNvSpPr/>
          <p:nvPr/>
        </p:nvSpPr>
        <p:spPr bwMode="auto">
          <a:xfrm>
            <a:off x="4745916" y="1539480"/>
            <a:ext cx="4398084" cy="3779040"/>
          </a:xfrm>
          <a:prstGeom prst="rect">
            <a:avLst/>
          </a:prstGeom>
          <a:solidFill>
            <a:srgbClr val="FF0000">
              <a:alpha val="5098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GB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D6C86-0CEF-4AEC-90C5-EF98BF50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Certificate Fingerprints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74B68-1F05-48C0-8700-14F4F18E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3" y="1297706"/>
            <a:ext cx="4209053" cy="5026897"/>
          </a:xfrm>
        </p:spPr>
        <p:txBody>
          <a:bodyPr/>
          <a:lstStyle/>
          <a:p>
            <a:r>
              <a:rPr lang="en-GB" dirty="0"/>
              <a:t>Certificates are structured as an ordered tree (ASN.1 format)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Random values (e.g., S/N, validity, signature, etc)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Enumerable values and ordered items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Key identifiers (Subject, Issuer)</a:t>
            </a:r>
          </a:p>
          <a:p>
            <a:pPr lvl="1"/>
            <a:endParaRPr lang="en-GB" dirty="0"/>
          </a:p>
          <a:p>
            <a:r>
              <a:rPr lang="en-GB" dirty="0"/>
              <a:t>Certificate issuing software controls the structure/order of tree nodes</a:t>
            </a:r>
          </a:p>
          <a:p>
            <a:endParaRPr lang="en-GB" dirty="0"/>
          </a:p>
          <a:p>
            <a:r>
              <a:rPr lang="en-GB" dirty="0"/>
              <a:t>Fingerprint captures software dependent structure of certificate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BA487-4766-499F-96F2-2A980A176B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12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50EC14-7383-4D62-96AF-3E3B76EDC880}"/>
              </a:ext>
            </a:extLst>
          </p:cNvPr>
          <p:cNvSpPr/>
          <p:nvPr/>
        </p:nvSpPr>
        <p:spPr bwMode="auto">
          <a:xfrm>
            <a:off x="4745916" y="4972050"/>
            <a:ext cx="4398084" cy="346470"/>
          </a:xfrm>
          <a:prstGeom prst="rect">
            <a:avLst/>
          </a:prstGeom>
          <a:solidFill>
            <a:srgbClr val="00B050">
              <a:alpha val="10196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GB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6782F7-568A-4AD8-A88D-3FB575CDB2F3}"/>
              </a:ext>
            </a:extLst>
          </p:cNvPr>
          <p:cNvSpPr/>
          <p:nvPr/>
        </p:nvSpPr>
        <p:spPr bwMode="auto">
          <a:xfrm>
            <a:off x="4745916" y="2095500"/>
            <a:ext cx="4398084" cy="139700"/>
          </a:xfrm>
          <a:prstGeom prst="rect">
            <a:avLst/>
          </a:prstGeom>
          <a:solidFill>
            <a:srgbClr val="00B050">
              <a:alpha val="10196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GB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BF6F5-54C9-4790-AD9E-1F8A5AC1E41E}"/>
              </a:ext>
            </a:extLst>
          </p:cNvPr>
          <p:cNvSpPr/>
          <p:nvPr/>
        </p:nvSpPr>
        <p:spPr bwMode="auto">
          <a:xfrm>
            <a:off x="4745916" y="2622154"/>
            <a:ext cx="4398084" cy="267095"/>
          </a:xfrm>
          <a:prstGeom prst="rect">
            <a:avLst/>
          </a:prstGeom>
          <a:solidFill>
            <a:srgbClr val="00B050">
              <a:alpha val="10196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GB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FF5D466-FD04-4C3B-962B-D3BEC75CD9BA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5383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D6C86-0CEF-4AEC-90C5-EF98BF50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Certificate Fingerprints – Issuance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BA487-4766-499F-96F2-2A980A176B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13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5432DDB-731F-4D38-BD42-82C1C15F1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033" y="2487981"/>
            <a:ext cx="8877935" cy="2645624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D5EE3F-7E5F-4222-B91A-7005EC07A947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37634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D6C86-0CEF-4AEC-90C5-EF98BF50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Certificate Fingerprints – Issuance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BA487-4766-499F-96F2-2A980A176B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14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5432DDB-731F-4D38-BD42-82C1C15F1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033" y="2487981"/>
            <a:ext cx="8877935" cy="26456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84F247-223F-46ED-9FC2-F9036651F737}"/>
              </a:ext>
            </a:extLst>
          </p:cNvPr>
          <p:cNvSpPr/>
          <p:nvPr/>
        </p:nvSpPr>
        <p:spPr bwMode="auto">
          <a:xfrm>
            <a:off x="536863" y="3078960"/>
            <a:ext cx="2987387" cy="1797840"/>
          </a:xfrm>
          <a:prstGeom prst="rect">
            <a:avLst/>
          </a:prstGeom>
          <a:solidFill>
            <a:srgbClr val="FF0000">
              <a:alpha val="5098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GB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9F5FB-5516-41CB-906C-855FBF1BBAEB}"/>
              </a:ext>
            </a:extLst>
          </p:cNvPr>
          <p:cNvSpPr/>
          <p:nvPr/>
        </p:nvSpPr>
        <p:spPr bwMode="auto">
          <a:xfrm>
            <a:off x="3524250" y="3810793"/>
            <a:ext cx="4162425" cy="1237457"/>
          </a:xfrm>
          <a:prstGeom prst="rect">
            <a:avLst/>
          </a:prstGeom>
          <a:solidFill>
            <a:srgbClr val="00B050">
              <a:alpha val="10196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GB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67983-82A3-4831-AC81-D34051D25F65}"/>
              </a:ext>
            </a:extLst>
          </p:cNvPr>
          <p:cNvSpPr txBox="1"/>
          <p:nvPr/>
        </p:nvSpPr>
        <p:spPr>
          <a:xfrm>
            <a:off x="1130779" y="4121744"/>
            <a:ext cx="17995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u="none" dirty="0">
                <a:latin typeface="+mn-lt"/>
              </a:rPr>
              <a:t>Belgium’s Citizen CA</a:t>
            </a:r>
            <a:endParaRPr lang="en-GB" b="1" u="none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43A5F-55C8-4AAB-89A4-FD7F85D7F22D}"/>
              </a:ext>
            </a:extLst>
          </p:cNvPr>
          <p:cNvSpPr txBox="1"/>
          <p:nvPr/>
        </p:nvSpPr>
        <p:spPr>
          <a:xfrm>
            <a:off x="6651727" y="3977880"/>
            <a:ext cx="8730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u="none" dirty="0">
                <a:latin typeface="+mn-lt"/>
              </a:rPr>
              <a:t>DigiCert</a:t>
            </a:r>
            <a:endParaRPr lang="en-GB" b="1" u="none" dirty="0">
              <a:latin typeface="+mn-lt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2BE5375-2C20-4BC6-87E9-33965BD398D6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92030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B8A8-117C-48C1-9088-D52928D8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 Network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7D86D-AE37-4E2E-B441-4E88515E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X.509v3 certificates</a:t>
            </a:r>
          </a:p>
          <a:p>
            <a:pPr lvl="1"/>
            <a:r>
              <a:rPr lang="en-GB" dirty="0"/>
              <a:t>OCSP server URL</a:t>
            </a:r>
          </a:p>
          <a:p>
            <a:pPr lvl="1"/>
            <a:r>
              <a:rPr lang="en-GB" dirty="0"/>
              <a:t>CA issuers URL</a:t>
            </a:r>
          </a:p>
          <a:p>
            <a:pPr lvl="1"/>
            <a:r>
              <a:rPr lang="en-GB" dirty="0"/>
              <a:t>CRL distribution points URL</a:t>
            </a:r>
          </a:p>
          <a:p>
            <a:endParaRPr lang="en-GB" dirty="0"/>
          </a:p>
          <a:p>
            <a:r>
              <a:rPr lang="en-GB" dirty="0"/>
              <a:t>2,334  FQDNs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835 IPv4 addresses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 IP reveals that many FQDNs share the same subnet (i.e., operator)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37612-19B9-4DB7-9332-D93EC5FCB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15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3F8290C-1B4B-4209-8A3E-05AF9ECABD7F}"/>
              </a:ext>
            </a:extLst>
          </p:cNvPr>
          <p:cNvSpPr/>
          <p:nvPr/>
        </p:nvSpPr>
        <p:spPr bwMode="auto">
          <a:xfrm>
            <a:off x="4282970" y="1848803"/>
            <a:ext cx="282470" cy="1026795"/>
          </a:xfrm>
          <a:prstGeom prst="rightBrace">
            <a:avLst>
              <a:gd name="adj1" fmla="val 58914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GB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2FC73-1B5C-44A6-886E-34DE44184EAE}"/>
              </a:ext>
            </a:extLst>
          </p:cNvPr>
          <p:cNvSpPr txBox="1"/>
          <p:nvPr/>
        </p:nvSpPr>
        <p:spPr>
          <a:xfrm>
            <a:off x="4729497" y="2192923"/>
            <a:ext cx="375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none" dirty="0">
                <a:latin typeface="+mn-lt"/>
              </a:rPr>
              <a:t>Fully Qualified Domain Names (FQDNs)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C287AC-9268-42D4-AD27-103886949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6" y="4326524"/>
            <a:ext cx="8312727" cy="1820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D4AE27-867B-4289-A3E8-A1723D212D24}"/>
              </a:ext>
            </a:extLst>
          </p:cNvPr>
          <p:cNvSpPr txBox="1"/>
          <p:nvPr/>
        </p:nvSpPr>
        <p:spPr>
          <a:xfrm>
            <a:off x="1934244" y="4670645"/>
            <a:ext cx="23487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u="none" dirty="0">
                <a:latin typeface="+mn-lt"/>
              </a:rPr>
              <a:t>Half of FQDNs are associated with a single CA certificate</a:t>
            </a:r>
            <a:r>
              <a:rPr lang="en-GB" b="1" u="none" dirty="0">
                <a:latin typeface="+mn-lt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1C7790-B0F0-4ECE-8B05-74A2A545CF66}"/>
              </a:ext>
            </a:extLst>
          </p:cNvPr>
          <p:cNvSpPr txBox="1"/>
          <p:nvPr/>
        </p:nvSpPr>
        <p:spPr>
          <a:xfrm>
            <a:off x="6138531" y="4670645"/>
            <a:ext cx="23487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u="none" dirty="0">
                <a:latin typeface="+mn-lt"/>
              </a:rPr>
              <a:t>200 IPs are associated with a single CA certificate</a:t>
            </a:r>
            <a:r>
              <a:rPr lang="en-GB" b="1" u="none" dirty="0">
                <a:latin typeface="+mn-lt"/>
              </a:rPr>
              <a:t> 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F98CD94-6A3F-4AE7-B3CC-2EE4D1C555A6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633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99C6-D42A-4F4E-84A2-85AF31F5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C9E58-AEC7-46D1-BB0E-15C6C7C5B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Improperly disclosed </a:t>
            </a:r>
            <a:r>
              <a:rPr lang="en-GB" dirty="0" err="1"/>
              <a:t>Camerfirma</a:t>
            </a:r>
            <a:r>
              <a:rPr lang="en-GB" dirty="0"/>
              <a:t> subordinate CA, which was actually MULTICERT CA certificate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leading to </a:t>
            </a:r>
            <a:r>
              <a:rPr lang="en-GB" dirty="0" err="1"/>
              <a:t>Camerfirma’s</a:t>
            </a:r>
            <a:r>
              <a:rPr lang="en-GB" dirty="0"/>
              <a:t> removal from Google and Mozilla root stores</a:t>
            </a:r>
          </a:p>
          <a:p>
            <a:endParaRPr lang="en-GB" dirty="0"/>
          </a:p>
          <a:p>
            <a:r>
              <a:rPr lang="en-GB" dirty="0"/>
              <a:t>Refined CA operator label for 189 issuers (241 CA certificates)</a:t>
            </a:r>
          </a:p>
          <a:p>
            <a:endParaRPr lang="en-GB" dirty="0"/>
          </a:p>
          <a:p>
            <a:r>
              <a:rPr lang="en-GB" dirty="0"/>
              <a:t>Added new labels for 404 </a:t>
            </a:r>
            <a:r>
              <a:rPr lang="en-GB" dirty="0" err="1"/>
              <a:t>unlabeled</a:t>
            </a:r>
            <a:r>
              <a:rPr lang="en-GB" dirty="0"/>
              <a:t> issuers (651 CA certificates)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1E7B2-2E91-46F6-8653-EC21B5D98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16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BE5A671-72D4-4CD7-B28D-B42E14F52346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3443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341C-12BE-480B-90EF-F3F10D04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6B3AC-7AB2-447C-895E-6E456643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ground truth data</a:t>
            </a:r>
          </a:p>
          <a:p>
            <a:r>
              <a:rPr lang="en-GB" dirty="0"/>
              <a:t>Approximation</a:t>
            </a:r>
          </a:p>
          <a:p>
            <a:pPr lvl="1"/>
            <a:r>
              <a:rPr lang="en-GB" dirty="0"/>
              <a:t>22 manually resolved disclosure bug reports from Mozilla</a:t>
            </a:r>
          </a:p>
          <a:p>
            <a:pPr lvl="2"/>
            <a:r>
              <a:rPr lang="en-GB" dirty="0"/>
              <a:t>103 unidentified CA operators</a:t>
            </a:r>
          </a:p>
          <a:p>
            <a:pPr lvl="1"/>
            <a:r>
              <a:rPr lang="en-GB" dirty="0"/>
              <a:t>Evaluate whether Fides can correctly detect ownership based on ground truth</a:t>
            </a:r>
          </a:p>
          <a:p>
            <a:pPr marL="342859" lvl="1" indent="0">
              <a:buNone/>
            </a:pPr>
            <a:r>
              <a:rPr lang="en-GB" dirty="0">
                <a:sym typeface="Wingdings" panose="05000000000000000000" pitchFamily="2" charset="2"/>
              </a:rPr>
              <a:t> 48 (46.6%) CA operators were correctly identified</a:t>
            </a:r>
          </a:p>
          <a:p>
            <a:pPr marL="342859" lvl="1" indent="0">
              <a:buNone/>
            </a:pPr>
            <a:r>
              <a:rPr lang="en-GB" dirty="0">
                <a:sym typeface="Wingdings" panose="05000000000000000000" pitchFamily="2" charset="2"/>
              </a:rPr>
              <a:t> Others were not identified. Best effort estimation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AA076-9173-4B37-9CCF-7BC896136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17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C35BD-95CA-44E4-AC60-1EA36B84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63" y="4280664"/>
            <a:ext cx="6579177" cy="195027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3B1625-B873-443F-A9F8-239D9D45C9E3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2790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1542-1DBE-46CA-A173-F373B37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59DA5-9814-405F-B73B-427754894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Subject field cannot be used to identify the CA operator</a:t>
            </a:r>
          </a:p>
          <a:p>
            <a:endParaRPr lang="en-GB" dirty="0"/>
          </a:p>
          <a:p>
            <a:r>
              <a:rPr lang="en-GB" dirty="0"/>
              <a:t>Measurement of CA operation </a:t>
            </a:r>
            <a:r>
              <a:rPr lang="en-GB" dirty="0">
                <a:sym typeface="Wingdings" panose="05000000000000000000" pitchFamily="2" charset="2"/>
              </a:rPr>
              <a:t>+ CCADB  new CA operator dataset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CA operational transparency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More informed root store decision making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Calls for more accurate research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25280-7AEA-4BA2-8AA3-FF07425AAE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18</a:t>
            </a:fld>
            <a:r>
              <a:rPr lang="en-US" altLang="ko-KR" dirty="0"/>
              <a:t> /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C851E84-0A35-4D3D-9663-88A6198670C4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63205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C9908CD-BAB5-436C-B5B4-BDA743EF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05" y="2748567"/>
            <a:ext cx="2880320" cy="104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5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4DA014-CE15-4290-93F9-FF13CB3B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117219"/>
          </a:xfrm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en-GB" sz="2400" b="1" cap="small" dirty="0"/>
              <a:t>Contents</a:t>
            </a:r>
            <a:endParaRPr lang="en-GB" sz="1800" b="1" cap="small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1800" b="1" cap="small" dirty="0">
                <a:solidFill>
                  <a:schemeClr val="tx1"/>
                </a:solidFill>
              </a:rPr>
              <a:t>Introduction</a:t>
            </a:r>
          </a:p>
          <a:p>
            <a:pPr marL="338098" lvl="1" indent="0">
              <a:buNone/>
            </a:pPr>
            <a:r>
              <a:rPr lang="en-GB" sz="1600" cap="small" dirty="0"/>
              <a:t>Web PKI</a:t>
            </a:r>
          </a:p>
          <a:p>
            <a:pPr marL="338098" lvl="1" indent="0">
              <a:buNone/>
            </a:pPr>
            <a:r>
              <a:rPr lang="en-GB" sz="1600" cap="small" dirty="0"/>
              <a:t>CA Distrust</a:t>
            </a:r>
          </a:p>
          <a:p>
            <a:pPr marL="338098" lvl="1" indent="0">
              <a:buNone/>
            </a:pPr>
            <a:r>
              <a:rPr lang="en-GB" sz="1600" cap="small" dirty="0"/>
              <a:t>CCADB and CT</a:t>
            </a:r>
            <a:endParaRPr lang="en-GB" sz="1600" b="1" cap="small" dirty="0">
              <a:solidFill>
                <a:srgbClr val="012E85"/>
              </a:solidFill>
            </a:endParaRPr>
          </a:p>
          <a:p>
            <a:pPr marL="0" indent="0">
              <a:buNone/>
            </a:pPr>
            <a:r>
              <a:rPr lang="en-GB" sz="1800" b="1" cap="small" dirty="0"/>
              <a:t>Fides: a System for Uncovering Ownership</a:t>
            </a:r>
          </a:p>
          <a:p>
            <a:pPr marL="338098" lvl="1" indent="0">
              <a:buNone/>
            </a:pPr>
            <a:r>
              <a:rPr lang="en-GB" sz="1600" cap="small" dirty="0"/>
              <a:t>Certificate Fingerprints</a:t>
            </a:r>
          </a:p>
          <a:p>
            <a:pPr marL="338098" lvl="1" indent="0">
              <a:buNone/>
            </a:pPr>
            <a:r>
              <a:rPr lang="en-GB" sz="1600" cap="small" dirty="0"/>
              <a:t>CA Network Infrastructure</a:t>
            </a:r>
          </a:p>
          <a:p>
            <a:pPr marL="338098" lvl="1" indent="0">
              <a:buNone/>
            </a:pPr>
            <a:r>
              <a:rPr lang="en-GB" sz="1600" cap="small" dirty="0"/>
              <a:t>Discoveries and Evaluation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b="1" cap="small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5835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2B36-E077-4D93-8796-CC96793E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84789-0ECE-44B0-8A58-6D1A95937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 Public Key Infrastructure (PKI)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B50E1-8EBD-42CF-8AB9-4E662DBD2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3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ED7EB-4B30-4AC4-991A-B35113608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86" y="4753411"/>
            <a:ext cx="6870023" cy="1571192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C12E0FC-0DA0-4DA8-A304-A15FF75247BC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08887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2B36-E077-4D93-8796-CC96793E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84789-0ECE-44B0-8A58-6D1A95937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 Public Key Infrastructure (PKI)</a:t>
            </a:r>
          </a:p>
          <a:p>
            <a:pPr lvl="1"/>
            <a:r>
              <a:rPr lang="en-GB" dirty="0"/>
              <a:t>User agent (e.g., web browsers, operating systems) stores root certificates</a:t>
            </a:r>
          </a:p>
          <a:p>
            <a:pPr lvl="1"/>
            <a:r>
              <a:rPr lang="en-GB" dirty="0"/>
              <a:t>Certificate Authority (CA): issuance, revocation, key management through Hardware Security Modules (HSMs)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B50E1-8EBD-42CF-8AB9-4E662DBD2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4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ED7EB-4B30-4AC4-991A-B35113608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86" y="4753411"/>
            <a:ext cx="6870023" cy="1571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44F21-2D25-4032-998C-9E675823B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986" y="2885089"/>
            <a:ext cx="6870023" cy="3439514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B3E760A-1D42-4C5A-9D51-B8063C3EEE03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3499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EEB6-4A36-410C-B42F-334144CA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 Distrust – </a:t>
            </a:r>
            <a:r>
              <a:rPr lang="en-GB" dirty="0" err="1"/>
              <a:t>WoSign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B3FB-AAC5-47EB-B0D1-8FCF1022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2015, </a:t>
            </a:r>
            <a:r>
              <a:rPr lang="en-GB" dirty="0" err="1"/>
              <a:t>WoSign</a:t>
            </a:r>
            <a:r>
              <a:rPr lang="en-GB" dirty="0"/>
              <a:t> was removed from major root stores</a:t>
            </a:r>
          </a:p>
          <a:p>
            <a:pPr lvl="1"/>
            <a:r>
              <a:rPr lang="en-GB" dirty="0" err="1"/>
              <a:t>Misissuance</a:t>
            </a:r>
            <a:r>
              <a:rPr lang="en-GB" dirty="0"/>
              <a:t> bug that allowed owner of a subdomain to receive certificates for the base domain (mmlab.snu.ac.kr </a:t>
            </a:r>
            <a:r>
              <a:rPr lang="en-GB" dirty="0">
                <a:sym typeface="Wingdings" panose="05000000000000000000" pitchFamily="2" charset="2"/>
              </a:rPr>
              <a:t> snu.ac.kr)</a:t>
            </a:r>
            <a:endParaRPr lang="en-GB" dirty="0"/>
          </a:p>
          <a:p>
            <a:endParaRPr lang="en-GB" dirty="0"/>
          </a:p>
          <a:p>
            <a:r>
              <a:rPr lang="en-GB" dirty="0"/>
              <a:t>In 2016, </a:t>
            </a:r>
            <a:r>
              <a:rPr lang="en-GB" dirty="0" err="1"/>
              <a:t>StartCom</a:t>
            </a:r>
            <a:r>
              <a:rPr lang="en-GB" dirty="0"/>
              <a:t> (an Israeli company) was able to issue certificates that was originally signed by </a:t>
            </a:r>
            <a:r>
              <a:rPr lang="en-GB" dirty="0" err="1"/>
              <a:t>WoSign</a:t>
            </a:r>
            <a:r>
              <a:rPr lang="en-GB" dirty="0"/>
              <a:t> CA certificates</a:t>
            </a:r>
          </a:p>
          <a:p>
            <a:endParaRPr lang="en-GB" dirty="0"/>
          </a:p>
          <a:p>
            <a:r>
              <a:rPr lang="en-GB" dirty="0" err="1"/>
              <a:t>WoSign</a:t>
            </a:r>
            <a:r>
              <a:rPr lang="en-GB" dirty="0"/>
              <a:t> acquired </a:t>
            </a:r>
            <a:r>
              <a:rPr lang="en-GB" dirty="0" err="1"/>
              <a:t>StartCom</a:t>
            </a:r>
            <a:r>
              <a:rPr lang="en-GB" dirty="0"/>
              <a:t> in 2015 and continued to operate through </a:t>
            </a:r>
            <a:r>
              <a:rPr lang="en-GB" dirty="0" err="1"/>
              <a:t>StartCom</a:t>
            </a:r>
            <a:r>
              <a:rPr lang="en-GB" dirty="0"/>
              <a:t> CA certificates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 Emphasizes the importance of transparency in CA </a:t>
            </a:r>
            <a:r>
              <a:rPr lang="en-GB" dirty="0" err="1">
                <a:sym typeface="Wingdings" panose="05000000000000000000" pitchFamily="2" charset="2"/>
              </a:rPr>
              <a:t>opearations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43F64-FE45-417E-BD7E-F7F0C0E5C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5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3074" name="Picture 2" descr="SSL Server Test (Powered by Qualys SSL Labs)">
            <a:extLst>
              <a:ext uri="{FF2B5EF4-FFF2-40B4-BE49-F238E27FC236}">
                <a16:creationId xmlns:a16="http://schemas.microsoft.com/office/drawing/2014/main" id="{AD962372-A287-4AA3-B2A0-4F4850CF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36" y="769504"/>
            <a:ext cx="1691121" cy="6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E54A467-1D42-405B-B969-23CD20BE74A3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0554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EEB6-4A36-410C-B42F-334144CA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 Distrust – Symantec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B3FB-AAC5-47EB-B0D1-8FCF1022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2018, Symantec was removed from major browsers due to dozens of certificate issuance problems from 2009-2017</a:t>
            </a:r>
          </a:p>
          <a:p>
            <a:endParaRPr lang="en-GB" dirty="0"/>
          </a:p>
          <a:p>
            <a:r>
              <a:rPr lang="en-GB" dirty="0"/>
              <a:t>Difficult to determine the root CA certificates operated by Symantec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43F64-FE45-417E-BD7E-F7F0C0E5C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6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1026" name="Picture 2" descr="Symantec SSL Certificates - HEXSSL.COM">
            <a:extLst>
              <a:ext uri="{FF2B5EF4-FFF2-40B4-BE49-F238E27FC236}">
                <a16:creationId xmlns:a16="http://schemas.microsoft.com/office/drawing/2014/main" id="{3C48A0FE-64AE-4F54-BF6D-AFED15FE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32" y="667648"/>
            <a:ext cx="2026267" cy="6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8E75C2-AA9F-4E3E-9FD9-9633653BA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988" y="3098884"/>
            <a:ext cx="6870023" cy="1375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4412C7-4FBC-407E-A921-2BF228071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988" y="4689339"/>
            <a:ext cx="6870023" cy="1355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981AF8-C070-4547-828A-7585B050C8EB}"/>
              </a:ext>
            </a:extLst>
          </p:cNvPr>
          <p:cNvSpPr txBox="1"/>
          <p:nvPr/>
        </p:nvSpPr>
        <p:spPr>
          <a:xfrm>
            <a:off x="6766257" y="4035619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none" dirty="0">
                <a:solidFill>
                  <a:srgbClr val="0070C0"/>
                </a:solidFill>
              </a:rPr>
              <a:t>“</a:t>
            </a:r>
            <a:r>
              <a:rPr lang="en-GB" sz="1600" b="1" u="none" dirty="0" err="1">
                <a:solidFill>
                  <a:srgbClr val="0070C0"/>
                </a:solidFill>
              </a:rPr>
              <a:t>Sectigo</a:t>
            </a:r>
            <a:r>
              <a:rPr lang="en-GB" sz="1600" b="1" u="none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63291-5D21-40AC-AD91-95C1318A7B57}"/>
              </a:ext>
            </a:extLst>
          </p:cNvPr>
          <p:cNvSpPr txBox="1"/>
          <p:nvPr/>
        </p:nvSpPr>
        <p:spPr>
          <a:xfrm>
            <a:off x="6648947" y="5674610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none" dirty="0">
                <a:solidFill>
                  <a:srgbClr val="FF0000"/>
                </a:solidFill>
              </a:rPr>
              <a:t>“Symantec”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D5840F1-279D-445F-A3B1-98BA8484586B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5085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EEB6-4A36-410C-B42F-334144CA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 Operational Issues – Symantec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B3FB-AAC5-47EB-B0D1-8FCF1022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2018, Symantec was removed from major browsers due to dozens of certificate issuance problems from 2009-2017</a:t>
            </a:r>
          </a:p>
          <a:p>
            <a:endParaRPr lang="en-GB" dirty="0"/>
          </a:p>
          <a:p>
            <a:r>
              <a:rPr lang="en-GB" dirty="0"/>
              <a:t>Needed to whitelist independently operated intermediate CAs</a:t>
            </a:r>
          </a:p>
          <a:p>
            <a:pPr lvl="1"/>
            <a:r>
              <a:rPr lang="en-GB" dirty="0"/>
              <a:t>6 Apple intermediates</a:t>
            </a:r>
          </a:p>
          <a:p>
            <a:pPr lvl="1"/>
            <a:r>
              <a:rPr lang="en-GB" dirty="0"/>
              <a:t>1 Google intermediates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43F64-FE45-417E-BD7E-F7F0C0E5C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7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1026" name="Picture 2" descr="Symantec SSL Certificates - HEXSSL.COM">
            <a:extLst>
              <a:ext uri="{FF2B5EF4-FFF2-40B4-BE49-F238E27FC236}">
                <a16:creationId xmlns:a16="http://schemas.microsoft.com/office/drawing/2014/main" id="{3C48A0FE-64AE-4F54-BF6D-AFED15FE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32" y="667648"/>
            <a:ext cx="2026267" cy="6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F75AB-480D-4FF1-9DB8-217C64381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987" y="4228264"/>
            <a:ext cx="6870023" cy="1161842"/>
          </a:xfrm>
          <a:prstGeom prst="rect">
            <a:avLst/>
          </a:prstGeom>
        </p:spPr>
      </p:pic>
      <p:pic>
        <p:nvPicPr>
          <p:cNvPr id="12" name="Picture 2" descr="Symantec SSL Certificates - HEXSSL.COM">
            <a:extLst>
              <a:ext uri="{FF2B5EF4-FFF2-40B4-BE49-F238E27FC236}">
                <a16:creationId xmlns:a16="http://schemas.microsoft.com/office/drawing/2014/main" id="{A9881B57-6208-4453-89A7-64452F01D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33" y="5390106"/>
            <a:ext cx="1512518" cy="4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oogle">
            <a:extLst>
              <a:ext uri="{FF2B5EF4-FFF2-40B4-BE49-F238E27FC236}">
                <a16:creationId xmlns:a16="http://schemas.microsoft.com/office/drawing/2014/main" id="{A9438CEF-9856-49D5-ACEE-BA4362668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1" y="5590111"/>
            <a:ext cx="1343743" cy="4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9360897-CC90-47F6-883A-4B3DA06B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67" y="5396806"/>
            <a:ext cx="530940" cy="63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6AD16D8-5005-4A25-BA90-8ACAD6CC984F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8800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C8B9-E39F-4FE8-BB8E-85E7D8B6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CA Operations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70EB-7DA2-492F-8F80-83271BD27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Trust and security of Web PKI and TLS occur at the level of CA certificate operators</a:t>
            </a:r>
          </a:p>
          <a:p>
            <a:pPr lvl="1"/>
            <a:r>
              <a:rPr lang="en-GB" dirty="0"/>
              <a:t>key management using HSM, actual issuance, revocation of certificates</a:t>
            </a:r>
          </a:p>
          <a:p>
            <a:endParaRPr lang="en-GB" dirty="0"/>
          </a:p>
          <a:p>
            <a:r>
              <a:rPr lang="en-GB" dirty="0"/>
              <a:t>There are no guarantees that the identity (i.e., Subject)  in a CA certificate reflects the actual operator of the CA certificate</a:t>
            </a:r>
          </a:p>
          <a:p>
            <a:endParaRPr lang="en-GB" dirty="0"/>
          </a:p>
          <a:p>
            <a:r>
              <a:rPr lang="en-GB" dirty="0"/>
              <a:t>Intermediate CA certificates may have different operators that are independent of their root CA operator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/>
              <a:t>Full information on CA certificates and their operators are basically non-existent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3463C-2F60-48EA-845C-7BA11D9B4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8</a:t>
            </a:fld>
            <a:r>
              <a:rPr lang="en-US" altLang="ko-KR"/>
              <a:t> / </a:t>
            </a:r>
            <a:endParaRPr lang="en-US" altLang="ko-KR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8F60317-3098-43B7-8780-7842D2A4200A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2813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8CDE-AD21-47C4-8892-61EAA6D4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CA Database (CCADB)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D47AA-D80D-4D5E-81B0-0C3794631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prior academic work on this problem</a:t>
            </a:r>
          </a:p>
          <a:p>
            <a:pPr lvl="1"/>
            <a:r>
              <a:rPr lang="en-GB" dirty="0"/>
              <a:t>No ground truth</a:t>
            </a:r>
          </a:p>
          <a:p>
            <a:endParaRPr lang="en-GB" dirty="0"/>
          </a:p>
          <a:p>
            <a:r>
              <a:rPr lang="en-GB" dirty="0"/>
              <a:t>CCADB: Organized by Mozilla</a:t>
            </a:r>
          </a:p>
          <a:p>
            <a:pPr lvl="1"/>
            <a:r>
              <a:rPr lang="en-GB" dirty="0"/>
              <a:t>Owners (not operators) of CAs upload their policies (CP, CPS) and CA audits</a:t>
            </a:r>
          </a:p>
          <a:p>
            <a:pPr lvl="2"/>
            <a:r>
              <a:rPr lang="en-GB" dirty="0"/>
              <a:t>Cross-signed certificates of </a:t>
            </a:r>
            <a:r>
              <a:rPr lang="en-GB" dirty="0" err="1"/>
              <a:t>IdenTrust</a:t>
            </a:r>
            <a:r>
              <a:rPr lang="en-GB" dirty="0"/>
              <a:t> by Let’s Encrypt are owned by </a:t>
            </a:r>
            <a:r>
              <a:rPr lang="en-GB" dirty="0" err="1"/>
              <a:t>IdenTrust</a:t>
            </a:r>
            <a:r>
              <a:rPr lang="en-GB" dirty="0"/>
              <a:t>, despite being operated by Let’s Encrypt</a:t>
            </a:r>
          </a:p>
          <a:p>
            <a:pPr lvl="1"/>
            <a:r>
              <a:rPr lang="en-GB" dirty="0"/>
              <a:t>Incomplete coverage: 20% of CA issuers trusted by Microsoft/Apple/Mozilla are not is CCADB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9B6B2-9EDF-491E-B3DD-2341B29D4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E781-8F52-46FE-B6C5-3E84E7AA309D}" type="slidenum">
              <a:rPr lang="en-US" altLang="ko-KR" smtClean="0"/>
              <a:pPr/>
              <a:t>9</a:t>
            </a:fld>
            <a:r>
              <a:rPr lang="en-US" altLang="ko-KR"/>
              <a:t> / </a:t>
            </a:r>
            <a:endParaRPr lang="en-US" altLang="ko-KR" dirty="0"/>
          </a:p>
        </p:txBody>
      </p:sp>
      <p:pic>
        <p:nvPicPr>
          <p:cNvPr id="4098" name="Picture 2" descr="Common CA Database by mozilla">
            <a:extLst>
              <a:ext uri="{FF2B5EF4-FFF2-40B4-BE49-F238E27FC236}">
                <a16:creationId xmlns:a16="http://schemas.microsoft.com/office/drawing/2014/main" id="{60BBC17A-4F0C-4E33-88A3-FDE38E60B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4" y="2176463"/>
            <a:ext cx="2386012" cy="7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178DA-BF87-433D-8B5A-4BCBD2339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00" y="4902744"/>
            <a:ext cx="8100290" cy="1421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669E6F-B503-492B-8A92-E487FC68F334}"/>
              </a:ext>
            </a:extLst>
          </p:cNvPr>
          <p:cNvSpPr txBox="1"/>
          <p:nvPr/>
        </p:nvSpPr>
        <p:spPr>
          <a:xfrm>
            <a:off x="8323590" y="544439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none" dirty="0"/>
              <a:t>…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17E7A28-85D6-4455-94BA-237E955B1733}"/>
              </a:ext>
            </a:extLst>
          </p:cNvPr>
          <p:cNvSpPr txBox="1">
            <a:spLocks/>
          </p:cNvSpPr>
          <p:nvPr/>
        </p:nvSpPr>
        <p:spPr bwMode="black">
          <a:xfrm>
            <a:off x="4517285" y="6386590"/>
            <a:ext cx="597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1000" b="1" u="none" kern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+mn-cs"/>
              </a:defRPr>
            </a:lvl9pPr>
          </a:lstStyle>
          <a:p>
            <a:r>
              <a:rPr lang="en-US" altLang="ko-K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3330670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57&quot; dur=&quot;1.332&quot;/&gt;&lt;/Timings&gt;&lt;/WMTools&gt;"/>
</p:tagLst>
</file>

<file path=ppt/theme/theme1.xml><?xml version="1.0" encoding="utf-8"?>
<a:theme xmlns:a="http://schemas.openxmlformats.org/drawingml/2006/main" name="1_wafer_whitebground">
  <a:themeElements>
    <a:clrScheme name="1_wafer_whitebground 1">
      <a:dk1>
        <a:srgbClr val="000000"/>
      </a:dk1>
      <a:lt1>
        <a:srgbClr val="FFFFFF"/>
      </a:lt1>
      <a:dk2>
        <a:srgbClr val="808080"/>
      </a:dk2>
      <a:lt2>
        <a:srgbClr val="CCCCFF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7889FB"/>
      </a:hlink>
      <a:folHlink>
        <a:srgbClr val="D18213"/>
      </a:folHlink>
    </a:clrScheme>
    <a:fontScheme name="Custom 2">
      <a:majorFont>
        <a:latin typeface="Times New Roman"/>
        <a:ea typeface="나눔바른고딕"/>
        <a:cs typeface="Arial"/>
      </a:majorFont>
      <a:minorFont>
        <a:latin typeface="Times New Roman"/>
        <a:ea typeface="나눔바른고딕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37" tIns="45719" rIns="91437" bIns="45719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260000"/>
          <a:buFont typeface="Wingdings" panose="05000000000000000000" pitchFamily="2" charset="2"/>
          <a:buChar char="§"/>
          <a:tabLst/>
          <a:defRPr kumimoji="0" lang="en-US" altLang="ko-KR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37" tIns="45719" rIns="91437" bIns="45719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260000"/>
          <a:buFont typeface="Wingdings" panose="05000000000000000000" pitchFamily="2" charset="2"/>
          <a:buChar char="§"/>
          <a:tabLst/>
          <a:defRPr kumimoji="0" lang="en-US" altLang="ko-KR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wafer_whitebground 1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7889FB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135077</TotalTime>
  <Words>943</Words>
  <Application>Microsoft Office PowerPoint</Application>
  <PresentationFormat>On-screen Show (4:3)</PresentationFormat>
  <Paragraphs>181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Verdana</vt:lpstr>
      <vt:lpstr>Wingdings</vt:lpstr>
      <vt:lpstr>1_wafer_whitebground</vt:lpstr>
      <vt:lpstr>MMLAB Main Seminar  What’s in a Name? Exploring CA Certificate Control </vt:lpstr>
      <vt:lpstr>PowerPoint Presentation</vt:lpstr>
      <vt:lpstr>Introduction</vt:lpstr>
      <vt:lpstr>Introduction</vt:lpstr>
      <vt:lpstr>CA Distrust – WoSign</vt:lpstr>
      <vt:lpstr>CA Distrust – Symantec</vt:lpstr>
      <vt:lpstr>CA Operational Issues – Symantec</vt:lpstr>
      <vt:lpstr>Problems with CA Operations Transparency</vt:lpstr>
      <vt:lpstr>Common CA Database (CCADB)</vt:lpstr>
      <vt:lpstr>Certificate Transparency (CT) Logs</vt:lpstr>
      <vt:lpstr>Fides: a System for Uncovering Ownership</vt:lpstr>
      <vt:lpstr>Certificate Fingerprints</vt:lpstr>
      <vt:lpstr>Certificate Fingerprints – Issuance Profile</vt:lpstr>
      <vt:lpstr>Certificate Fingerprints – Issuance Profile</vt:lpstr>
      <vt:lpstr>CA Network Infrastructure</vt:lpstr>
      <vt:lpstr>Discoveries</vt:lpstr>
      <vt:lpstr>Evaluation</vt:lpstr>
      <vt:lpstr>Summary</vt:lpstr>
      <vt:lpstr>PowerPoint Presentation</vt:lpstr>
    </vt:vector>
  </TitlesOfParts>
  <Manager>Sam Lin, Palisades, New York</Manager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MMLAB Wayles</dc:title>
  <dc:creator>Wayles</dc:creator>
  <dc:description>Blue Onyx Deluxe, Blue Pearl Deluxe:  Generally for "customer-facing" presentations_x000d_
-  Blue Pearl Deluxe is useful for one-on-one laptop presentations and for easy printing.  Textures on the opening screen carry through the blue bands on text slides._x000d_
-  Blue Onyx Deluxe relies heavily on black for maximum contrast, particularly in projection._x000d_
Blue Onyx Basic, Blue Pearl Basic:  Intended for basic internal presentations.  May also be used for customers._x000d_
-  Blue Onyx Basic uses black throughout for maximum contrast, particularly in projection._x000d_
-  Blue Pearl Basic works well for one-on-one laptop presentations and makes printing easy.</dc:description>
  <cp:lastModifiedBy>Kim Hyunsoo Wayles</cp:lastModifiedBy>
  <cp:revision>2914</cp:revision>
  <dcterms:created xsi:type="dcterms:W3CDTF">2004-06-09T16:14:47Z</dcterms:created>
  <dcterms:modified xsi:type="dcterms:W3CDTF">2021-10-07T00:50:28Z</dcterms:modified>
</cp:coreProperties>
</file>