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e Joonhee" initials="LJ" lastIdx="1" clrIdx="0">
    <p:extLst>
      <p:ext uri="{19B8F6BF-5375-455C-9EA6-DF929625EA0E}">
        <p15:presenceInfo xmlns:p15="http://schemas.microsoft.com/office/powerpoint/2012/main" userId="99ec2de2bacadf9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FFE600"/>
    <a:srgbClr val="740000"/>
    <a:srgbClr val="800080"/>
    <a:srgbClr val="FFEFEF"/>
    <a:srgbClr val="F1E8F8"/>
    <a:srgbClr val="64004A"/>
    <a:srgbClr val="0000FF"/>
    <a:srgbClr val="DCC5ED"/>
    <a:srgbClr val="D600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4" autoAdjust="0"/>
    <p:restoredTop sz="72371" autoAdjust="0"/>
  </p:normalViewPr>
  <p:slideViewPr>
    <p:cSldViewPr snapToGrid="0">
      <p:cViewPr varScale="1">
        <p:scale>
          <a:sx n="94" d="100"/>
          <a:sy n="94" d="100"/>
        </p:scale>
        <p:origin x="1056" y="84"/>
      </p:cViewPr>
      <p:guideLst/>
    </p:cSldViewPr>
  </p:slideViewPr>
  <p:outlineViewPr>
    <p:cViewPr>
      <p:scale>
        <a:sx n="33" d="100"/>
        <a:sy n="33" d="100"/>
      </p:scale>
      <p:origin x="0" y="-30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EE5B4F-FB86-4BDB-8C85-74A26A19B0BE}" type="datetimeFigureOut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AC5082-4A14-4551-AA1E-D52F6999A8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697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000" b="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04712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3000"/>
              </a:lnSpc>
              <a:spcBef>
                <a:spcPts val="2000"/>
              </a:spcBef>
            </a:pPr>
            <a:endParaRPr lang="en-US" altLang="ko-KR" b="0" i="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14527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26675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49227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64482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63436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6687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65701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43099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0961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87164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0284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43352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0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680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0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70869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95217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2109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AC5082-4A14-4551-AA1E-D52F6999A824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0276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1465B-F197-433F-86DD-1DE5FAD2DD20}" type="datetime1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211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1E2C1-2F87-474A-90FF-0DEB82B02971}" type="datetime1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10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5BC28-9FF0-4C16-A3A9-8B4BBDACAA29}" type="datetime1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475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E46FC-D9A9-4689-B96A-CD4EAA24F9D6}" type="datetime1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9272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974AF-540B-4C7F-9A78-15EE5329631A}" type="datetime1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828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15855-177C-475B-B54E-FC000E24BED6}" type="datetime1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3607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9E407-C4C8-473A-903B-F3DADC40CB39}" type="datetime1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7258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8AA6A-DE87-4390-BA88-9107D2A3568C}" type="datetime1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87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D18AB-494B-46D5-B4A1-1240904B040C}" type="datetime1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0992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7BF80-7342-46A3-BBD8-B980BA0D6A37}" type="datetime1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6052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FACB4-96EB-4E53-A45C-C6E3946C74B8}" type="datetime1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889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DE283-C440-4475-9EA3-A199DD0E032A}" type="datetime1">
              <a:rPr lang="ko-KR" altLang="en-US" smtClean="0"/>
              <a:t>2020-10-06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C7531-FEB6-49C2-92BB-6A01BE490B1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895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19447" y="2126672"/>
            <a:ext cx="9953105" cy="1149927"/>
          </a:xfrm>
        </p:spPr>
        <p:txBody>
          <a:bodyPr anchor="ctr">
            <a:normAutofit fontScale="90000"/>
          </a:bodyPr>
          <a:lstStyle/>
          <a:p>
            <a:r>
              <a:rPr lang="en-US" altLang="ko-KR" sz="4000" b="1" dirty="0" err="1">
                <a:latin typeface="Calibri" panose="020F0502020204030204" pitchFamily="34" charset="0"/>
                <a:cs typeface="Calibri" panose="020F0502020204030204" pitchFamily="34" charset="0"/>
              </a:rPr>
              <a:t>SoK</a:t>
            </a:r>
            <a:r>
              <a:rPr lang="en-US" altLang="ko-KR" sz="40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ko-KR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4000" b="1" dirty="0">
                <a:latin typeface="Calibri" panose="020F0502020204030204" pitchFamily="34" charset="0"/>
                <a:cs typeface="Calibri" panose="020F0502020204030204" pitchFamily="34" charset="0"/>
              </a:rPr>
              <a:t>Delegation</a:t>
            </a:r>
            <a:r>
              <a:rPr lang="ko-KR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4000" b="1" dirty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ko-KR" alt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ko-KR" sz="4000" b="1" dirty="0">
                <a:latin typeface="Calibri" panose="020F0502020204030204" pitchFamily="34" charset="0"/>
                <a:cs typeface="Calibri" panose="020F0502020204030204" pitchFamily="34" charset="0"/>
              </a:rPr>
              <a:t>Revocation,</a:t>
            </a:r>
            <a:br>
              <a:rPr lang="en-US" altLang="ko-KR" sz="4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sz="4000" b="1" dirty="0">
                <a:latin typeface="Calibri" panose="020F0502020204030204" pitchFamily="34" charset="0"/>
                <a:cs typeface="Calibri" panose="020F0502020204030204" pitchFamily="34" charset="0"/>
              </a:rPr>
              <a:t>the Missing Links in the Web’s Chain of Trust</a:t>
            </a:r>
            <a:endParaRPr lang="ko-KR" alt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31759" y="3678993"/>
            <a:ext cx="10728480" cy="504825"/>
          </a:xfrm>
        </p:spPr>
        <p:txBody>
          <a:bodyPr anchor="ctr">
            <a:noAutofit/>
          </a:bodyPr>
          <a:lstStyle/>
          <a:p>
            <a:pPr>
              <a:lnSpc>
                <a:spcPts val="1600"/>
              </a:lnSpc>
            </a:pPr>
            <a:r>
              <a:rPr lang="en-US" altLang="ko-KR" sz="1800" b="1" dirty="0">
                <a:latin typeface="Calibri" panose="020F0502020204030204" pitchFamily="34" charset="0"/>
                <a:cs typeface="Calibri" panose="020F0502020204030204" pitchFamily="34" charset="0"/>
              </a:rPr>
              <a:t>Laurent </a:t>
            </a:r>
            <a:r>
              <a:rPr lang="en-US" altLang="ko-KR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Chaut</a:t>
            </a:r>
            <a:r>
              <a:rPr lang="en-US" altLang="ko-KR" sz="1800" b="1" i="1" baseline="30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altLang="ko-KR" sz="18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ko-KR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AbelRahman</a:t>
            </a:r>
            <a:r>
              <a:rPr lang="en-US" altLang="ko-KR" sz="1800" b="1" dirty="0">
                <a:latin typeface="Calibri" panose="020F0502020204030204" pitchFamily="34" charset="0"/>
                <a:cs typeface="Calibri" panose="020F0502020204030204" pitchFamily="34" charset="0"/>
              </a:rPr>
              <a:t> Abdou</a:t>
            </a:r>
            <a:r>
              <a:rPr lang="en-US" altLang="ko-KR" sz="1800" baseline="30000" dirty="0">
                <a:solidFill>
                  <a:schemeClr val="accent6"/>
                </a:solidFill>
              </a:rPr>
              <a:t>†</a:t>
            </a:r>
            <a:r>
              <a:rPr lang="en-US" altLang="ko-KR" sz="1800" b="1" dirty="0">
                <a:latin typeface="Calibri" panose="020F0502020204030204" pitchFamily="34" charset="0"/>
                <a:cs typeface="Calibri" panose="020F0502020204030204" pitchFamily="34" charset="0"/>
              </a:rPr>
              <a:t>, Ralf </a:t>
            </a:r>
            <a:r>
              <a:rPr lang="en-US" altLang="ko-KR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Sasse</a:t>
            </a:r>
            <a:r>
              <a:rPr lang="en-US" altLang="ko-KR" sz="1800" b="1" i="1" baseline="30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altLang="ko-KR" sz="1800" b="1" dirty="0">
                <a:latin typeface="Calibri" panose="020F0502020204030204" pitchFamily="34" charset="0"/>
                <a:cs typeface="Calibri" panose="020F0502020204030204" pitchFamily="34" charset="0"/>
              </a:rPr>
              <a:t>, Christoph Sprenger</a:t>
            </a:r>
            <a:r>
              <a:rPr lang="en-US" altLang="ko-KR" sz="1800" b="1" i="1" baseline="30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altLang="ko-KR" sz="1800" b="1" dirty="0">
                <a:latin typeface="Calibri" panose="020F0502020204030204" pitchFamily="34" charset="0"/>
                <a:cs typeface="Calibri" panose="020F0502020204030204" pitchFamily="34" charset="0"/>
              </a:rPr>
              <a:t>, David Basin</a:t>
            </a:r>
            <a:r>
              <a:rPr lang="en-US" altLang="ko-KR" sz="1800" b="1" i="1" baseline="30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altLang="ko-KR" sz="1800" b="1" dirty="0">
                <a:latin typeface="Calibri" panose="020F0502020204030204" pitchFamily="34" charset="0"/>
                <a:cs typeface="Calibri" panose="020F0502020204030204" pitchFamily="34" charset="0"/>
              </a:rPr>
              <a:t>, Adrian </a:t>
            </a:r>
            <a:r>
              <a:rPr lang="en-US" altLang="ko-KR" sz="1800" b="1" dirty="0" err="1">
                <a:latin typeface="Calibri" panose="020F0502020204030204" pitchFamily="34" charset="0"/>
                <a:cs typeface="Calibri" panose="020F0502020204030204" pitchFamily="34" charset="0"/>
              </a:rPr>
              <a:t>Perrig</a:t>
            </a:r>
            <a:r>
              <a:rPr lang="en-US" altLang="ko-KR" sz="1800" b="1" i="1" baseline="30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endParaRPr lang="en-US" altLang="ko-KR" sz="1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1600"/>
              </a:lnSpc>
            </a:pPr>
            <a:r>
              <a:rPr lang="en-US" altLang="ko-KR" sz="1800" b="1" i="1" baseline="30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*</a:t>
            </a:r>
            <a:r>
              <a:rPr lang="en-US" altLang="ko-KR" sz="1800" b="1" i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ETH Zurich</a:t>
            </a:r>
            <a:r>
              <a:rPr lang="en-US" altLang="ko-KR" sz="1800" b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ko-KR" baseline="30000" dirty="0">
                <a:solidFill>
                  <a:schemeClr val="accent6"/>
                </a:solidFill>
              </a:rPr>
              <a:t>†</a:t>
            </a:r>
            <a:r>
              <a:rPr lang="en-US" altLang="ko-KR" sz="18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Carleton University</a:t>
            </a:r>
          </a:p>
        </p:txBody>
      </p:sp>
      <p:sp>
        <p:nvSpPr>
          <p:cNvPr id="4" name="부제목 2"/>
          <p:cNvSpPr txBox="1">
            <a:spLocks/>
          </p:cNvSpPr>
          <p:nvPr/>
        </p:nvSpPr>
        <p:spPr>
          <a:xfrm>
            <a:off x="1524000" y="5384214"/>
            <a:ext cx="9144000" cy="9378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500"/>
              </a:lnSpc>
            </a:pP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2020. 10. 7.</a:t>
            </a:r>
          </a:p>
          <a:p>
            <a:pPr>
              <a:lnSpc>
                <a:spcPts val="1500"/>
              </a:lnSpc>
            </a:pP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Joonhee Lee</a:t>
            </a:r>
          </a:p>
          <a:p>
            <a:pPr>
              <a:lnSpc>
                <a:spcPts val="1500"/>
              </a:lnSpc>
            </a:pP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jhlee2019@mmlab.snu.ac.kr</a:t>
            </a:r>
            <a:endParaRPr lang="ko-KR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부제목 2">
            <a:extLst>
              <a:ext uri="{FF2B5EF4-FFF2-40B4-BE49-F238E27FC236}">
                <a16:creationId xmlns:a16="http://schemas.microsoft.com/office/drawing/2014/main" id="{65D64525-2C5F-6742-BC6C-11133B204CFA}"/>
              </a:ext>
            </a:extLst>
          </p:cNvPr>
          <p:cNvSpPr txBox="1">
            <a:spLocks/>
          </p:cNvSpPr>
          <p:nvPr/>
        </p:nvSpPr>
        <p:spPr>
          <a:xfrm>
            <a:off x="1524000" y="4555105"/>
            <a:ext cx="9144000" cy="4197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1600"/>
              </a:lnSpc>
            </a:pPr>
            <a:r>
              <a:rPr lang="en-US" altLang="ko-KR" sz="2000" b="1" dirty="0">
                <a:latin typeface="Calibri" panose="020F0502020204030204" pitchFamily="34" charset="0"/>
                <a:cs typeface="Calibri" panose="020F0502020204030204" pitchFamily="34" charset="0"/>
              </a:rPr>
              <a:t>IEEE Euro S&amp;P 2020</a:t>
            </a:r>
            <a:endParaRPr lang="ko-KR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754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Proxy Certificate (PC)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An X.509 certificate signed by an end-entity certificate (not by CA)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PC has its own public and private key pair, distinct from the end-entity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PC has as identity derived from the identity of the issuer of the PC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For example, an end-entity of </a:t>
            </a: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*.example.com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can issue </a:t>
            </a: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s1.example.com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PC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PCs must include the </a:t>
            </a:r>
            <a:r>
              <a:rPr lang="en-US" altLang="ko-KR" b="1" i="1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ProxyCertInfo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X.509 extension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Proxy certificate for delegation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Domain owner can </a:t>
            </a:r>
            <a:r>
              <a:rPr lang="en-US" altLang="ko-KR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issue and provide PCs to CDNs without help of CAs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Holder of the PC can </a:t>
            </a:r>
            <a:r>
              <a:rPr lang="en-US" altLang="ko-KR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legitimately serve content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for the specified domain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Number of requests to CAs can be reduced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No need to logged for CT: Not issued by Cas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No revocation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Short validity periods (4 days recommended)</a:t>
            </a:r>
            <a:endParaRPr lang="en-US" altLang="ko-KR" b="1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10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02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Proxy Certificate Use Cases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5003800" cy="4351338"/>
          </a:xfrm>
        </p:spPr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Content delivery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Edge server requests a PC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Domain owner issues a PC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Possible automation by ACME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11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5B186341-F96D-4FFD-A46A-9996AD6E91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2000" y="1734750"/>
            <a:ext cx="5966171" cy="2387282"/>
          </a:xfrm>
          <a:prstGeom prst="rect">
            <a:avLst/>
          </a:prstGeom>
        </p:spPr>
      </p:pic>
      <p:sp>
        <p:nvSpPr>
          <p:cNvPr id="7" name="내용 개체 틀 2">
            <a:extLst>
              <a:ext uri="{FF2B5EF4-FFF2-40B4-BE49-F238E27FC236}">
                <a16:creationId xmlns:a16="http://schemas.microsoft.com/office/drawing/2014/main" id="{1EF46908-A187-40B7-9878-F586A154B9EA}"/>
              </a:ext>
            </a:extLst>
          </p:cNvPr>
          <p:cNvSpPr txBox="1">
            <a:spLocks/>
          </p:cNvSpPr>
          <p:nvPr/>
        </p:nvSpPr>
        <p:spPr>
          <a:xfrm>
            <a:off x="838199" y="3593465"/>
            <a:ext cx="10515599" cy="27184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Private, separated subdomains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Different private keys for subdomains independently from CAs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Proxy certificates need not be included in CT logs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Dynamic security policies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Domain owner can change X.509 field or extension values in each PC</a:t>
            </a:r>
          </a:p>
        </p:txBody>
      </p:sp>
    </p:spTree>
    <p:extLst>
      <p:ext uri="{BB962C8B-B14F-4D97-AF65-F5344CB8AC3E}">
        <p14:creationId xmlns:p14="http://schemas.microsoft.com/office/powerpoint/2010/main" val="476476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Delegated Credential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Minimized data structure similar to X.509 certificate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Composed of a public key, a validity time, a signature and its algorithm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Same identity with the origin certificate, short validity period (max. 7 days)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Own key pair, and public key signed by the origin’s private key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Included in TLS handshake message extension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No revocation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12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B091B412-D56B-4D22-A595-EF79744363AA}"/>
              </a:ext>
            </a:extLst>
          </p:cNvPr>
          <p:cNvSpPr/>
          <p:nvPr/>
        </p:nvSpPr>
        <p:spPr>
          <a:xfrm>
            <a:off x="4967431" y="4252298"/>
            <a:ext cx="3533281" cy="1924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Delegated Server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12789DDA-0C1C-4767-8E94-D72E14746DAA}"/>
              </a:ext>
            </a:extLst>
          </p:cNvPr>
          <p:cNvSpPr/>
          <p:nvPr/>
        </p:nvSpPr>
        <p:spPr>
          <a:xfrm>
            <a:off x="1639492" y="4252298"/>
            <a:ext cx="2082288" cy="192466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Origin Server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1D32B450-4D00-416A-8C62-0625A580B96B}"/>
              </a:ext>
            </a:extLst>
          </p:cNvPr>
          <p:cNvSpPr/>
          <p:nvPr/>
        </p:nvSpPr>
        <p:spPr>
          <a:xfrm>
            <a:off x="9746363" y="4252298"/>
            <a:ext cx="883932" cy="1924665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Client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9BDD9791-2566-4115-B2A6-27A48BB1AE1F}"/>
              </a:ext>
            </a:extLst>
          </p:cNvPr>
          <p:cNvSpPr/>
          <p:nvPr/>
        </p:nvSpPr>
        <p:spPr>
          <a:xfrm>
            <a:off x="1714902" y="4645936"/>
            <a:ext cx="1068404" cy="933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Origin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Certificate</a:t>
            </a:r>
            <a:endParaRPr lang="ko-KR" altLang="en-US" sz="15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3277E654-234C-4369-8E1C-804313A3FF5A}"/>
              </a:ext>
            </a:extLst>
          </p:cNvPr>
          <p:cNvSpPr/>
          <p:nvPr/>
        </p:nvSpPr>
        <p:spPr>
          <a:xfrm>
            <a:off x="2869933" y="4645936"/>
            <a:ext cx="770813" cy="134997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Origin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Private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</a:t>
            </a:r>
            <a:endParaRPr lang="ko-KR" altLang="en-US" sz="15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40B10C91-CB99-487C-A930-0EE323D4D522}"/>
              </a:ext>
            </a:extLst>
          </p:cNvPr>
          <p:cNvSpPr/>
          <p:nvPr/>
        </p:nvSpPr>
        <p:spPr>
          <a:xfrm>
            <a:off x="1714902" y="5579588"/>
            <a:ext cx="1068404" cy="41631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Signed by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</a:t>
            </a:r>
            <a:endParaRPr lang="ko-KR" altLang="en-US" sz="15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91A2218F-E84A-4A3B-9639-5D4F1E60AF76}"/>
              </a:ext>
            </a:extLst>
          </p:cNvPr>
          <p:cNvSpPr/>
          <p:nvPr/>
        </p:nvSpPr>
        <p:spPr>
          <a:xfrm>
            <a:off x="1743777" y="5088698"/>
            <a:ext cx="1001026" cy="447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Origin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Key</a:t>
            </a:r>
            <a:endParaRPr lang="ko-KR" altLang="en-US" sz="15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7C56D65-ECBA-404C-8426-D0FA0C6D6C73}"/>
              </a:ext>
            </a:extLst>
          </p:cNvPr>
          <p:cNvSpPr/>
          <p:nvPr/>
        </p:nvSpPr>
        <p:spPr>
          <a:xfrm>
            <a:off x="5042842" y="4645936"/>
            <a:ext cx="1068404" cy="9336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Delegated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Credential</a:t>
            </a:r>
            <a:endParaRPr lang="ko-KR" altLang="en-US" sz="15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CD25435F-D006-4726-8C83-626D6CA0E325}"/>
              </a:ext>
            </a:extLst>
          </p:cNvPr>
          <p:cNvSpPr/>
          <p:nvPr/>
        </p:nvSpPr>
        <p:spPr>
          <a:xfrm>
            <a:off x="6197873" y="4645936"/>
            <a:ext cx="1001027" cy="13499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Credential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Private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</a:t>
            </a:r>
            <a:endParaRPr lang="ko-KR" altLang="en-US" sz="15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F5E036B-5399-44BF-8641-CED53767F050}"/>
              </a:ext>
            </a:extLst>
          </p:cNvPr>
          <p:cNvSpPr/>
          <p:nvPr/>
        </p:nvSpPr>
        <p:spPr>
          <a:xfrm>
            <a:off x="5042842" y="5579588"/>
            <a:ext cx="1068404" cy="41631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Signed by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Origin</a:t>
            </a:r>
            <a:endParaRPr lang="ko-KR" altLang="en-US" sz="15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6AFF90E-1459-44EC-896D-6B3EA83A68E7}"/>
              </a:ext>
            </a:extLst>
          </p:cNvPr>
          <p:cNvSpPr/>
          <p:nvPr/>
        </p:nvSpPr>
        <p:spPr>
          <a:xfrm>
            <a:off x="5081342" y="5088698"/>
            <a:ext cx="1001026" cy="44765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Credential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Key</a:t>
            </a:r>
            <a:endParaRPr lang="ko-KR" altLang="en-US" sz="15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1D145607-7A9F-4D01-96B4-A18B71E40CA8}"/>
              </a:ext>
            </a:extLst>
          </p:cNvPr>
          <p:cNvCxnSpPr/>
          <p:nvPr/>
        </p:nvCxnSpPr>
        <p:spPr>
          <a:xfrm flipH="1">
            <a:off x="3640746" y="5302245"/>
            <a:ext cx="1402096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43579E8D-2FDB-452F-96F5-6BC131E59344}"/>
              </a:ext>
            </a:extLst>
          </p:cNvPr>
          <p:cNvSpPr/>
          <p:nvPr/>
        </p:nvSpPr>
        <p:spPr>
          <a:xfrm>
            <a:off x="3757880" y="5048404"/>
            <a:ext cx="1163061" cy="2538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 &amp; Issue</a:t>
            </a:r>
            <a:endParaRPr lang="ko-KR" altLang="en-US" sz="15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C99D9519-D3AD-4905-9027-4122F99150FB}"/>
              </a:ext>
            </a:extLst>
          </p:cNvPr>
          <p:cNvCxnSpPr/>
          <p:nvPr/>
        </p:nvCxnSpPr>
        <p:spPr>
          <a:xfrm>
            <a:off x="8500712" y="5214631"/>
            <a:ext cx="1245652" cy="0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54C3BDE5-9C5E-4A32-A568-152FB8891B1B}"/>
              </a:ext>
            </a:extLst>
          </p:cNvPr>
          <p:cNvSpPr/>
          <p:nvPr/>
        </p:nvSpPr>
        <p:spPr>
          <a:xfrm>
            <a:off x="8547202" y="4751815"/>
            <a:ext cx="1163061" cy="4349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TLS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Handshake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3FD7DC81-24FC-41D8-BF15-5497D4BA7583}"/>
              </a:ext>
            </a:extLst>
          </p:cNvPr>
          <p:cNvSpPr/>
          <p:nvPr/>
        </p:nvSpPr>
        <p:spPr>
          <a:xfrm>
            <a:off x="7305565" y="4645936"/>
            <a:ext cx="1068404" cy="933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Origin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Certificate</a:t>
            </a:r>
            <a:endParaRPr lang="ko-KR" altLang="en-US" sz="15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38E2CE71-B2D5-4B2D-94F3-8C5A8B74AAC9}"/>
              </a:ext>
            </a:extLst>
          </p:cNvPr>
          <p:cNvSpPr/>
          <p:nvPr/>
        </p:nvSpPr>
        <p:spPr>
          <a:xfrm>
            <a:off x="7305565" y="5579588"/>
            <a:ext cx="1068404" cy="41631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Signed by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</a:t>
            </a:r>
            <a:endParaRPr lang="ko-KR" altLang="en-US" sz="15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93861514-2AF9-457E-AE42-C39CD2075357}"/>
              </a:ext>
            </a:extLst>
          </p:cNvPr>
          <p:cNvSpPr/>
          <p:nvPr/>
        </p:nvSpPr>
        <p:spPr>
          <a:xfrm>
            <a:off x="7334440" y="5088698"/>
            <a:ext cx="1001026" cy="447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Origin</a:t>
            </a:r>
          </a:p>
          <a:p>
            <a:pPr algn="ctr">
              <a:lnSpc>
                <a:spcPts val="1500"/>
              </a:lnSpc>
            </a:pPr>
            <a:r>
              <a:rPr lang="en-US" altLang="ko-KR" sz="15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Key</a:t>
            </a:r>
            <a:endParaRPr lang="ko-KR" altLang="en-US" sz="15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800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Evaluation Criteria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Revocation-related benefits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CA revocation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Can revoke root and intermediate CA certificates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Damage-free CA revocation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Should not invalidate certificates before CA compromised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Leaf revocation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Can revoke the leaf certificate or credential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Autonomous revocation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Can revoke leaf certificate without reliance on a CA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Delegation-related benefits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Delegation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Domain owners can transfer their privileges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Delegation without key sharing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Domain owners can delegate without sharing any private key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13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150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Evaluation Criteria (Cont.)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Security benefits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Domain-based policies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Domain owners can define policies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No trust-on-first-time (TOFU) required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Do not require trusting a first time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Preserves user privacy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Should not reveal any domain-related data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Efficiency benefits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Do not increase page-load delay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: Should not increase the page-load time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Low burden on CAs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: Should not send high number of requests to CAs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Reasonable logging overhead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Should not log short-lived certificates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14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5919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Evaluation Criteria (Cont.)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 err="1">
                <a:latin typeface="Calibri" panose="020F0502020204030204" pitchFamily="34" charset="0"/>
                <a:cs typeface="Calibri" panose="020F0502020204030204" pitchFamily="34" charset="0"/>
              </a:rPr>
              <a:t>Deployability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 benefits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Non-proprietary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Should not bound to or controlled by a particular vendor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No special hardware required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No extra CA involvement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Do not require the participation of CAs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No browser-vendor involvement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Do not require the participation of vendor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Server compatible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No changes are required on the server side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Browser compatible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No changes are required on the client side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Cross-category benefits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No out-of-bound communication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Do not require to use a different channel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15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467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Revocation and Delegation Schemes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16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C2585E05-28BB-487A-B83C-BE8E44E4FE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6748" y="1342147"/>
            <a:ext cx="8018504" cy="5222164"/>
          </a:xfrm>
          <a:prstGeom prst="rect">
            <a:avLst/>
          </a:prstGeom>
        </p:spPr>
      </p:pic>
      <p:sp>
        <p:nvSpPr>
          <p:cNvPr id="8" name="타원 7">
            <a:extLst>
              <a:ext uri="{FF2B5EF4-FFF2-40B4-BE49-F238E27FC236}">
                <a16:creationId xmlns:a16="http://schemas.microsoft.com/office/drawing/2014/main" id="{60EB9838-9CB2-4347-9320-86FC46609A9C}"/>
              </a:ext>
            </a:extLst>
          </p:cNvPr>
          <p:cNvSpPr/>
          <p:nvPr/>
        </p:nvSpPr>
        <p:spPr>
          <a:xfrm>
            <a:off x="2164080" y="4541520"/>
            <a:ext cx="965200" cy="72136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>
            <a:extLst>
              <a:ext uri="{FF2B5EF4-FFF2-40B4-BE49-F238E27FC236}">
                <a16:creationId xmlns:a16="http://schemas.microsoft.com/office/drawing/2014/main" id="{3D85581C-BB9E-4D49-9E6F-37AE9A6C71B4}"/>
              </a:ext>
            </a:extLst>
          </p:cNvPr>
          <p:cNvSpPr/>
          <p:nvPr/>
        </p:nvSpPr>
        <p:spPr>
          <a:xfrm>
            <a:off x="5613400" y="4155440"/>
            <a:ext cx="965200" cy="1513840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3999D729-A7C0-4BEE-A251-5D0BAFA8C9E8}"/>
              </a:ext>
            </a:extLst>
          </p:cNvPr>
          <p:cNvSpPr/>
          <p:nvPr/>
        </p:nvSpPr>
        <p:spPr>
          <a:xfrm>
            <a:off x="2164080" y="5771515"/>
            <a:ext cx="965200" cy="721360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7C8763A1-D53B-4374-8B68-3F216A60DDA5}"/>
              </a:ext>
            </a:extLst>
          </p:cNvPr>
          <p:cNvSpPr/>
          <p:nvPr/>
        </p:nvSpPr>
        <p:spPr>
          <a:xfrm>
            <a:off x="6578600" y="5669280"/>
            <a:ext cx="523240" cy="823595"/>
          </a:xfrm>
          <a:prstGeom prst="ellipse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23706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Revocation and Delegation Schemes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17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C2585E05-28BB-487A-B83C-BE8E44E4FE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6748" y="1386211"/>
            <a:ext cx="8018504" cy="5222164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03B146D5-A0BC-4F50-87C5-0837DBBA6572}"/>
              </a:ext>
            </a:extLst>
          </p:cNvPr>
          <p:cNvSpPr/>
          <p:nvPr/>
        </p:nvSpPr>
        <p:spPr>
          <a:xfrm>
            <a:off x="1706880" y="6221344"/>
            <a:ext cx="8737600" cy="5001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EB715B1B-53A7-4F78-8B84-C47C079852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4240" y="4189152"/>
            <a:ext cx="7920852" cy="2134151"/>
          </a:xfrm>
          <a:prstGeom prst="rect">
            <a:avLst/>
          </a:prstGeom>
        </p:spPr>
      </p:pic>
      <p:sp>
        <p:nvSpPr>
          <p:cNvPr id="9" name="타원 8">
            <a:extLst>
              <a:ext uri="{FF2B5EF4-FFF2-40B4-BE49-F238E27FC236}">
                <a16:creationId xmlns:a16="http://schemas.microsoft.com/office/drawing/2014/main" id="{DA16292C-8DD6-4909-AD83-A7DCD7675D07}"/>
              </a:ext>
            </a:extLst>
          </p:cNvPr>
          <p:cNvSpPr/>
          <p:nvPr/>
        </p:nvSpPr>
        <p:spPr>
          <a:xfrm>
            <a:off x="2174240" y="5297813"/>
            <a:ext cx="965200" cy="721360"/>
          </a:xfrm>
          <a:prstGeom prst="ellipse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96158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Delegation and Revocation: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Two sides of the same coin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It is possible to simultaneously address both issues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Single long-lived certificate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practical, low pressure, better deployment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Short-lived credentials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not sharing private keys with third parties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Delegated Credentials and Proxy Certificates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More flexibility to domain owners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Both address similar issues of delegation to CDNs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Evaluating Numerous Schemes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Combinations of schemes can be a better solution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18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341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Outline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Introduction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Revocation and Delegation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Trust Models</a:t>
            </a:r>
          </a:p>
          <a:p>
            <a:pPr lvl="1">
              <a:lnSpc>
                <a:spcPts val="3000"/>
              </a:lnSpc>
              <a:spcBef>
                <a:spcPts val="1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Proxy Certificates</a:t>
            </a:r>
          </a:p>
          <a:p>
            <a:pPr lvl="1">
              <a:lnSpc>
                <a:spcPts val="3000"/>
              </a:lnSpc>
              <a:spcBef>
                <a:spcPts val="1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Delegated Credentials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Analysis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endParaRPr lang="en-US" altLang="ko-K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2000"/>
              </a:spcBef>
            </a:pPr>
            <a:endParaRPr lang="en-US" altLang="ko-K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531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Certificate Revocation Problem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Certificate revocation: A challenge in the Web PKI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Certificate Revocation Lists (CRLs) </a:t>
            </a:r>
            <a:r>
              <a:rPr lang="en-US" altLang="ko-KR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grow linearly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in the number of revocations</a:t>
            </a:r>
          </a:p>
          <a:p>
            <a:pPr marL="457200" lvl="1" indent="0">
              <a:lnSpc>
                <a:spcPts val="2500"/>
              </a:lnSpc>
              <a:spcBef>
                <a:spcPts val="1000"/>
              </a:spcBef>
              <a:buNone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 </a:t>
            </a: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Inefficient communication to browsers</a:t>
            </a:r>
            <a:endParaRPr lang="en-US" altLang="ko-KR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CRLs and Online Certificate Status Protocol (OCPS) require an </a:t>
            </a:r>
            <a:r>
              <a:rPr lang="en-US" altLang="ko-KR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extra RTT</a:t>
            </a:r>
          </a:p>
          <a:p>
            <a:pPr marL="457200" lvl="1" indent="0">
              <a:lnSpc>
                <a:spcPts val="2500"/>
              </a:lnSpc>
              <a:spcBef>
                <a:spcPts val="1000"/>
              </a:spcBef>
              <a:buNone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Increased page-load delay, possible failure to receive a response</a:t>
            </a:r>
            <a:endParaRPr lang="en-US" altLang="ko-KR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Browsers are going to disable online revocation checks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Instead, they rely upon small sets of emergency revocations through updates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OCSP stapling places an additional burden and reliance on CAs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Tradeoff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between </a:t>
            </a:r>
            <a:r>
              <a:rPr lang="en-US" altLang="ko-KR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efficiency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ko-KR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security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Browser vendors favor efficiency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593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Requirements for Secure Delegation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Content Delivery Networks (CDNs) require a secure delegation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Delegation problem is directly related to that of revocation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“Insecure approaches (key sharing)” vs. “Heavily depend on CA support”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Solution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: Domain owners have full control of their domain and subdomains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Requirements for any possible solution: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Domain owners should be able to </a:t>
            </a:r>
            <a:r>
              <a:rPr lang="en-US" altLang="ko-KR" b="1" i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decide on the validity period or revocation status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of their own certificates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Domain owners should be able to </a:t>
            </a:r>
            <a:r>
              <a:rPr lang="en-US" altLang="ko-KR" b="1" i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delegate all or a subset of their privileges to third parties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, without sharing a private key with them</a:t>
            </a:r>
            <a:endParaRPr lang="en-US" altLang="ko-KR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022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Web Service Delegation to CDNs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Authoritative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: CDN’s name servers as authoritative for the domain</a:t>
            </a:r>
            <a:endParaRPr lang="en-US" altLang="ko-K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CDN take full control over the resolution of the </a:t>
            </a:r>
            <a:r>
              <a:rPr lang="en-US" altLang="ko-KR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entire domain</a:t>
            </a:r>
            <a:endParaRPr lang="en-US" altLang="ko-KR" b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Edge server must know the corresponding </a:t>
            </a:r>
            <a:r>
              <a:rPr lang="en-US" altLang="ko-KR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private key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(of example.com)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CNAME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: Redirected through a DNS Canonical NAME (CNAME) record</a:t>
            </a:r>
            <a:endParaRPr lang="en-US" altLang="ko-K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More find-grained mapping with the redirection of </a:t>
            </a:r>
            <a:r>
              <a:rPr lang="en-US" altLang="ko-KR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specific subdomains</a:t>
            </a:r>
            <a:endParaRPr lang="en-US" altLang="ko-KR" b="1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Edge server must know the </a:t>
            </a:r>
            <a:r>
              <a:rPr lang="en-US" altLang="ko-KR" b="1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private key of the subdomain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(s1.example.com)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URL rewriting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: URLs of resources are “redirected” by the origin server</a:t>
            </a:r>
            <a:endParaRPr lang="en-US" altLang="ko-KR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Most fine-grained, but CDN’s features are lost (ex. DDoS prevention)</a:t>
            </a:r>
          </a:p>
          <a:p>
            <a:pPr lvl="1">
              <a:lnSpc>
                <a:spcPts val="25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Less significant delegation: CDN’s own certificate is accepted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671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Revocation Delivery Schemes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6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8" name="표 8">
            <a:extLst>
              <a:ext uri="{FF2B5EF4-FFF2-40B4-BE49-F238E27FC236}">
                <a16:creationId xmlns:a16="http://schemas.microsoft.com/office/drawing/2014/main" id="{0EE743AF-CDE7-49AC-85F9-07978283D6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5825167"/>
              </p:ext>
            </p:extLst>
          </p:nvPr>
        </p:nvGraphicFramePr>
        <p:xfrm>
          <a:off x="838200" y="1825624"/>
          <a:ext cx="10515600" cy="4127732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84680">
                  <a:extLst>
                    <a:ext uri="{9D8B030D-6E8A-4147-A177-3AD203B41FA5}">
                      <a16:colId xmlns:a16="http://schemas.microsoft.com/office/drawing/2014/main" val="2071390170"/>
                    </a:ext>
                  </a:extLst>
                </a:gridCol>
                <a:gridCol w="1381760">
                  <a:extLst>
                    <a:ext uri="{9D8B030D-6E8A-4147-A177-3AD203B41FA5}">
                      <a16:colId xmlns:a16="http://schemas.microsoft.com/office/drawing/2014/main" val="522557359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1061240085"/>
                    </a:ext>
                  </a:extLst>
                </a:gridCol>
                <a:gridCol w="1584960">
                  <a:extLst>
                    <a:ext uri="{9D8B030D-6E8A-4147-A177-3AD203B41FA5}">
                      <a16:colId xmlns:a16="http://schemas.microsoft.com/office/drawing/2014/main" val="2110916460"/>
                    </a:ext>
                  </a:extLst>
                </a:gridCol>
                <a:gridCol w="2311400">
                  <a:extLst>
                    <a:ext uri="{9D8B030D-6E8A-4147-A177-3AD203B41FA5}">
                      <a16:colId xmlns:a16="http://schemas.microsoft.com/office/drawing/2014/main" val="146569987"/>
                    </a:ext>
                  </a:extLst>
                </a:gridCol>
              </a:tblGrid>
              <a:tr h="521336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Category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Who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How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Schemes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Note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2678054"/>
                  </a:ext>
                </a:extLst>
              </a:tr>
              <a:tr h="8973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Client-driven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Browser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Fetch the revocation list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CRL</a:t>
                      </a:r>
                    </a:p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OCSP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Additional latency</a:t>
                      </a:r>
                    </a:p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Privacy issue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6272908"/>
                  </a:ext>
                </a:extLst>
              </a:tr>
              <a:tr h="8973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Server-driven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TLS Server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Attach a OCSP response from CA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OCSP stapling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Attacker can drop the stapled response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14392998"/>
                  </a:ext>
                </a:extLst>
              </a:tr>
              <a:tr h="8973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Vendor-driven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Browser Vendors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Push a set of critical revocations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CRLSets</a:t>
                      </a:r>
                      <a:endParaRPr lang="en-US" altLang="ko-K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latinLnBrk="1"/>
                      <a:r>
                        <a:rPr lang="en-US" altLang="ko-KR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OneCRL</a:t>
                      </a:r>
                      <a:endParaRPr lang="en-US" altLang="ko-K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latinLnBrk="1"/>
                      <a:r>
                        <a:rPr lang="en-US" altLang="ko-KR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CRLite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Google’s Chrome</a:t>
                      </a:r>
                    </a:p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Mozilla’s Firefox</a:t>
                      </a:r>
                    </a:p>
                    <a:p>
                      <a:pPr algn="ctr" latinLnBrk="1"/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3338592"/>
                  </a:ext>
                </a:extLst>
              </a:tr>
              <a:tr h="89733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Middlebox-driven</a:t>
                      </a:r>
                      <a:endParaRPr lang="ko-KR" altLang="en-US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Network Devices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Deliver revocations to end hosts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RevCast</a:t>
                      </a:r>
                      <a:endParaRPr lang="en-US" altLang="ko-KR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 latinLnBrk="1"/>
                      <a:r>
                        <a:rPr lang="en-US" altLang="ko-K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RITM</a:t>
                      </a:r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3964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9466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Private Key Delegation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How to delegate </a:t>
            </a:r>
            <a:r>
              <a:rPr lang="en-US" altLang="ko-KR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browser-accepted</a:t>
            </a: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 certificates and private keys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Key sharing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: Domain owners directly upload private keys</a:t>
            </a:r>
          </a:p>
          <a:p>
            <a:pPr marL="457200" lvl="1" indent="0">
              <a:lnSpc>
                <a:spcPts val="2000"/>
              </a:lnSpc>
              <a:spcBef>
                <a:spcPts val="1000"/>
              </a:spcBef>
              <a:buNone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 Key management issue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Subject Alternative Name (SAN)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: A certificate containing multiple domains</a:t>
            </a:r>
          </a:p>
          <a:p>
            <a:pPr marL="457200" lvl="1" indent="0">
              <a:lnSpc>
                <a:spcPts val="2000"/>
              </a:lnSpc>
              <a:spcBef>
                <a:spcPts val="1000"/>
              </a:spcBef>
              <a:buNone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Revocation problem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b="1" i="1" dirty="0">
                <a:latin typeface="Calibri" panose="020F0502020204030204" pitchFamily="34" charset="0"/>
                <a:cs typeface="Calibri" panose="020F0502020204030204" pitchFamily="34" charset="0"/>
              </a:rPr>
              <a:t>Keyless SSL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: A key server is maintained by the domain owner</a:t>
            </a:r>
          </a:p>
          <a:p>
            <a:pPr marL="457200" lvl="1" indent="0">
              <a:lnSpc>
                <a:spcPts val="2000"/>
              </a:lnSpc>
              <a:spcBef>
                <a:spcPts val="1000"/>
              </a:spcBef>
              <a:buNone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Cryptographic security issue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SSL splitting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: Origin server computes message authentication codes</a:t>
            </a:r>
          </a:p>
          <a:p>
            <a:pPr marL="457200" lvl="1" indent="0">
              <a:lnSpc>
                <a:spcPts val="2000"/>
              </a:lnSpc>
              <a:spcBef>
                <a:spcPts val="1000"/>
              </a:spcBef>
              <a:buNone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Additional latency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DANE-based delegation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: Add a TLSA record contains CDN’s certificate</a:t>
            </a:r>
          </a:p>
          <a:p>
            <a:pPr marL="457200" lvl="1" indent="0">
              <a:lnSpc>
                <a:spcPts val="2000"/>
              </a:lnSpc>
              <a:spcBef>
                <a:spcPts val="1000"/>
              </a:spcBef>
              <a:buNone/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Extra round trip</a:t>
            </a: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lnSpc>
                <a:spcPts val="2500"/>
              </a:lnSpc>
              <a:spcBef>
                <a:spcPts val="1000"/>
              </a:spcBef>
              <a:buNone/>
            </a:pPr>
            <a:endParaRPr lang="en-US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7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5034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Related Certificate Features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Name constraints extension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CA certificate with a limited scope (ex. “.example.com”)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Major browsers does not check name constraints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A dishonest intermediate CA can issue certificates for arbitrary domain names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Short-lived certificates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Short validity period reduces the attack window after a key compromise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An extra burden on CAs</a:t>
            </a:r>
          </a:p>
          <a:p>
            <a:pPr>
              <a:lnSpc>
                <a:spcPts val="3000"/>
              </a:lnSpc>
              <a:spcBef>
                <a:spcPts val="2000"/>
              </a:spcBef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Certificate Transparency (CT)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Public append-only certificate logs to detect illegitimate CA actions</a:t>
            </a:r>
          </a:p>
          <a:p>
            <a:pPr lvl="1">
              <a:lnSpc>
                <a:spcPts val="2000"/>
              </a:lnSpc>
              <a:spcBef>
                <a:spcPts val="1000"/>
              </a:spcBef>
            </a:pPr>
            <a:r>
              <a:rPr lang="en-US" altLang="ko-KR" dirty="0">
                <a:latin typeface="Calibri" panose="020F0502020204030204" pitchFamily="34" charset="0"/>
                <a:cs typeface="Calibri" panose="020F0502020204030204" pitchFamily="34" charset="0"/>
              </a:rPr>
              <a:t>CT must be accounted for when proposing a new scheme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7704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Overview of Trust Models</a:t>
            </a:r>
            <a:endParaRPr lang="ko-KR" altLang="en-US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EC7531-FEB6-49C2-92BB-6A01BE490B10}" type="slidenum">
              <a:rPr lang="ko-KR" altLang="en-US" smtClean="0">
                <a:latin typeface="Calibri" panose="020F0502020204030204" pitchFamily="34" charset="0"/>
                <a:cs typeface="Calibri" panose="020F0502020204030204" pitchFamily="34" charset="0"/>
              </a:rPr>
              <a:t>9</a:t>
            </a:fld>
            <a:endParaRPr lang="ko-KR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32613" y="6400412"/>
            <a:ext cx="4363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/ 18</a:t>
            </a:r>
            <a:endParaRPr lang="ko-KR" altLang="en-US" sz="1200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15F70867-57B4-401C-ACEF-EF2F04042B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440" y="2251011"/>
            <a:ext cx="11232613" cy="329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331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사용자 지정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22B4"/>
      </a:accent1>
      <a:accent2>
        <a:srgbClr val="C00000"/>
      </a:accent2>
      <a:accent3>
        <a:srgbClr val="A5A5A5"/>
      </a:accent3>
      <a:accent4>
        <a:srgbClr val="FFC000"/>
      </a:accent4>
      <a:accent5>
        <a:srgbClr val="4472C4"/>
      </a:accent5>
      <a:accent6>
        <a:srgbClr val="00B050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5400">
          <a:solidFill>
            <a:schemeClr val="tx1"/>
          </a:solidFill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17994</TotalTime>
  <Words>1290</Words>
  <Application>Microsoft Office PowerPoint</Application>
  <PresentationFormat>와이드스크린</PresentationFormat>
  <Paragraphs>249</Paragraphs>
  <Slides>18</Slides>
  <Notes>18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2" baseType="lpstr">
      <vt:lpstr>맑은 고딕</vt:lpstr>
      <vt:lpstr>Arial</vt:lpstr>
      <vt:lpstr>Calibri</vt:lpstr>
      <vt:lpstr>Office 테마</vt:lpstr>
      <vt:lpstr>SoK: Delegation and Revocation, the Missing Links in the Web’s Chain of Trust</vt:lpstr>
      <vt:lpstr>Outline</vt:lpstr>
      <vt:lpstr>Certificate Revocation Problem</vt:lpstr>
      <vt:lpstr>Requirements for Secure Delegation</vt:lpstr>
      <vt:lpstr>Web Service Delegation to CDNs</vt:lpstr>
      <vt:lpstr>Revocation Delivery Schemes</vt:lpstr>
      <vt:lpstr>Private Key Delegation</vt:lpstr>
      <vt:lpstr>Related Certificate Features</vt:lpstr>
      <vt:lpstr>Overview of Trust Models</vt:lpstr>
      <vt:lpstr>Proxy Certificate (PC)</vt:lpstr>
      <vt:lpstr>Proxy Certificate Use Cases</vt:lpstr>
      <vt:lpstr>Delegated Credential</vt:lpstr>
      <vt:lpstr>Evaluation Criteria</vt:lpstr>
      <vt:lpstr>Evaluation Criteria (Cont.)</vt:lpstr>
      <vt:lpstr>Evaluation Criteria (Cont.)</vt:lpstr>
      <vt:lpstr>Revocation and Delegation Schemes</vt:lpstr>
      <vt:lpstr>Revocation and Delegation Schemes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8: Switching Packet Switching</dc:title>
  <dc:creator>Lee Joonhee</dc:creator>
  <cp:lastModifiedBy>Lee Joonhee</cp:lastModifiedBy>
  <cp:revision>2344</cp:revision>
  <dcterms:created xsi:type="dcterms:W3CDTF">2019-02-05T12:09:32Z</dcterms:created>
  <dcterms:modified xsi:type="dcterms:W3CDTF">2020-10-06T19:36:07Z</dcterms:modified>
</cp:coreProperties>
</file>