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0"/>
  </p:notesMasterIdLst>
  <p:handoutMasterIdLst>
    <p:handoutMasterId r:id="rId21"/>
  </p:handoutMasterIdLst>
  <p:sldIdLst>
    <p:sldId id="2188" r:id="rId2"/>
    <p:sldId id="2453" r:id="rId3"/>
    <p:sldId id="2502" r:id="rId4"/>
    <p:sldId id="2498" r:id="rId5"/>
    <p:sldId id="2503" r:id="rId6"/>
    <p:sldId id="2504" r:id="rId7"/>
    <p:sldId id="2505" r:id="rId8"/>
    <p:sldId id="2506" r:id="rId9"/>
    <p:sldId id="2507" r:id="rId10"/>
    <p:sldId id="2508" r:id="rId11"/>
    <p:sldId id="2516" r:id="rId12"/>
    <p:sldId id="2510" r:id="rId13"/>
    <p:sldId id="2509" r:id="rId14"/>
    <p:sldId id="2511" r:id="rId15"/>
    <p:sldId id="2515" r:id="rId16"/>
    <p:sldId id="2517" r:id="rId17"/>
    <p:sldId id="2513" r:id="rId18"/>
    <p:sldId id="2197" r:id="rId19"/>
  </p:sldIdLst>
  <p:sldSz cx="9144000" cy="6858000" type="screen4x3"/>
  <p:notesSz cx="6985000" cy="9271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6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현수" initials="김" lastIdx="1" clrIdx="0">
    <p:extLst>
      <p:ext uri="{19B8F6BF-5375-455C-9EA6-DF929625EA0E}">
        <p15:presenceInfo xmlns:p15="http://schemas.microsoft.com/office/powerpoint/2012/main" userId="김현수" providerId="None"/>
      </p:ext>
    </p:extLst>
  </p:cmAuthor>
  <p:cmAuthor id="2" name="Kim Hyunsoo Wayles" initials="KHW" lastIdx="4" clrIdx="1">
    <p:extLst>
      <p:ext uri="{19B8F6BF-5375-455C-9EA6-DF929625EA0E}">
        <p15:presenceInfo xmlns:p15="http://schemas.microsoft.com/office/powerpoint/2012/main" userId="b4ea89962c770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1D6"/>
    <a:srgbClr val="00B050"/>
    <a:srgbClr val="FF0000"/>
    <a:srgbClr val="F0A6AF"/>
    <a:srgbClr val="F6CCD1"/>
    <a:srgbClr val="FFFFFF"/>
    <a:srgbClr val="7CAFDE"/>
    <a:srgbClr val="E9CA65"/>
    <a:srgbClr val="CCE0F2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6327" autoAdjust="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>
        <p:guide orient="horz" pos="786"/>
        <p:guide pos="174"/>
      </p:guideLst>
    </p:cSldViewPr>
  </p:slideViewPr>
  <p:outlineViewPr>
    <p:cViewPr>
      <p:scale>
        <a:sx n="33" d="100"/>
        <a:sy n="33" d="100"/>
      </p:scale>
      <p:origin x="0" y="-12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1076" y="72"/>
      </p:cViewPr>
      <p:guideLst>
        <p:guide orient="horz" pos="2920"/>
        <p:guide pos="22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446C002-B02D-49D7-A12F-3CF2D2BB7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68E16F-6EE3-4D08-BF27-334096DF7B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C8209A3-1092-4E8E-A1A5-0104C8E904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35CBE10-C2C8-4DFB-B7DE-193BDC051F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4F2A9A16-F584-426A-AD2F-8B78CBD895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133CE9-9937-4434-93D3-0D5FE17DB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7CB0B-1A4E-4CD2-BB39-FEC907CBBF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F5CA0E1-B6D3-442A-AB79-3E17F02C56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DBFB5D-928C-4952-9221-E77E072841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2A583B-3069-416C-A990-D26D7A61F0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3A73CE1-387C-49CA-B789-9F4F001D8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C131F14D-3577-4953-9209-0BF1E564E4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23BD157-E2BD-4ECA-AFCD-E8B8252B5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1pPr>
            <a:lvl2pPr marL="742950" indent="-28575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2pPr>
            <a:lvl3pPr marL="11430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3pPr>
            <a:lvl4pPr marL="16002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4pPr>
            <a:lvl5pPr marL="20574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9pPr>
          </a:lstStyle>
          <a:p>
            <a:fld id="{B8E9EE13-470E-4B98-A9B7-548062BFB2D9}" type="slidenum">
              <a:rPr lang="en-US" altLang="ko-KR" sz="1200" u="none">
                <a:ea typeface="굴림" panose="020B0600000101010101" pitchFamily="50" charset="-127"/>
              </a:rPr>
              <a:pPr/>
              <a:t>1</a:t>
            </a:fld>
            <a:endParaRPr lang="en-US" altLang="ko-KR" sz="1200" u="none" dirty="0"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B61087-883E-4E0E-A95A-6A57F71D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76786CC-51CB-4F16-83DA-C2196B10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064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371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594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4893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360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6514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991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233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575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89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385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93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11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>
            <a:extLst>
              <a:ext uri="{FF2B5EF4-FFF2-40B4-BE49-F238E27FC236}">
                <a16:creationId xmlns:a16="http://schemas.microsoft.com/office/drawing/2014/main" id="{F44EE8E0-177E-4A25-9DBC-C0E40128653D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63725" y="3700469"/>
            <a:ext cx="0" cy="941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71E6E42-6A0D-4F08-980A-673B3B982B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11734" y="6613527"/>
            <a:ext cx="184727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 marL="2286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260000"/>
              <a:buFont typeface="Wingdings" panose="05000000000000000000" pitchFamily="2" charset="2"/>
              <a:buNone/>
              <a:defRPr/>
            </a:pPr>
            <a:endParaRPr lang="ko-KR" altLang="ko-KR" sz="1000" u="none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66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185" y="1501418"/>
            <a:ext cx="7954963" cy="1470025"/>
          </a:xfrm>
        </p:spPr>
        <p:txBody>
          <a:bodyPr anchor="ctr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title style</a:t>
            </a:r>
          </a:p>
        </p:txBody>
      </p:sp>
      <p:sp>
        <p:nvSpPr>
          <p:cNvPr id="4669446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588977"/>
            <a:ext cx="6400800" cy="13843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subtitle style</a:t>
            </a:r>
          </a:p>
        </p:txBody>
      </p:sp>
      <p:pic>
        <p:nvPicPr>
          <p:cNvPr id="39938" name="Picture 2" descr="MMLAB">
            <a:extLst>
              <a:ext uri="{FF2B5EF4-FFF2-40B4-BE49-F238E27FC236}">
                <a16:creationId xmlns:a16="http://schemas.microsoft.com/office/drawing/2014/main" id="{C9C87D66-6B22-4DA5-BF5C-DB1FE615A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서울대학교 로고(CI) : 네이버 블로그">
            <a:extLst>
              <a:ext uri="{FF2B5EF4-FFF2-40B4-BE49-F238E27FC236}">
                <a16:creationId xmlns:a16="http://schemas.microsoft.com/office/drawing/2014/main" id="{82C44631-8DCF-4155-86E5-C01866C6D1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9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3B0D7D-3ECD-4F03-A040-C79654A9B6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DFD2-2516-476D-8563-18F5176F3A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65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96" y="547691"/>
            <a:ext cx="2060575" cy="50911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47691"/>
            <a:ext cx="6032500" cy="50911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AED767-E67B-464A-9A9E-142D02FDB6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4D6E-F8F1-42CF-BF26-693DC0E24E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96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" y="547692"/>
            <a:ext cx="8245475" cy="49847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3888" y="1736728"/>
            <a:ext cx="3598862" cy="18748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3888" y="3763963"/>
            <a:ext cx="3598862" cy="1874837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19ED4-18D8-4C0F-8233-638FF9207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2492-AE8C-40F6-959E-B7B059F55A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5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3" y="627063"/>
            <a:ext cx="8070273" cy="455612"/>
          </a:xfrm>
        </p:spPr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3" y="1297706"/>
            <a:ext cx="8070273" cy="5026897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E10181-D491-4CAE-99E3-F9F3AB5467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73445" y="6386591"/>
            <a:ext cx="597107" cy="246221"/>
          </a:xfrm>
          <a:ln/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76E781-8F52-46FE-B6C5-3E84E7AA309D}" type="slidenum">
              <a:rPr lang="en-US" altLang="ko-KR" smtClean="0"/>
              <a:pPr/>
              <a:t>‹#›</a:t>
            </a:fld>
            <a:r>
              <a:rPr lang="en-US" altLang="ko-KR" dirty="0"/>
              <a:t> /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83CEB-A658-432D-A83A-12437CE20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98" y="84923"/>
            <a:ext cx="1924287" cy="479872"/>
          </a:xfrm>
          <a:prstGeom prst="rect">
            <a:avLst/>
          </a:prstGeom>
        </p:spPr>
      </p:pic>
      <p:pic>
        <p:nvPicPr>
          <p:cNvPr id="6" name="Picture 2" descr="MMLAB">
            <a:extLst>
              <a:ext uri="{FF2B5EF4-FFF2-40B4-BE49-F238E27FC236}">
                <a16:creationId xmlns:a16="http://schemas.microsoft.com/office/drawing/2014/main" id="{0D815266-B918-410B-8F7B-6593D234D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01" y="69663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bout the OVUN | Our Voices">
            <a:extLst>
              <a:ext uri="{FF2B5EF4-FFF2-40B4-BE49-F238E27FC236}">
                <a16:creationId xmlns:a16="http://schemas.microsoft.com/office/drawing/2014/main" id="{2883B03D-AC64-430E-AB12-DA119E7C9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3" y="2382777"/>
            <a:ext cx="3874735" cy="19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0959EE-B7B8-4201-B856-5F261B70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0831"/>
            <a:ext cx="4286627" cy="5090986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7" name="Picture 2" descr="MMLAB">
            <a:extLst>
              <a:ext uri="{FF2B5EF4-FFF2-40B4-BE49-F238E27FC236}">
                <a16:creationId xmlns:a16="http://schemas.microsoft.com/office/drawing/2014/main" id="{42EE15C8-0C57-468B-9978-90D738E32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서울대학교 로고(CI) : 네이버 블로그">
            <a:extLst>
              <a:ext uri="{FF2B5EF4-FFF2-40B4-BE49-F238E27FC236}">
                <a16:creationId xmlns:a16="http://schemas.microsoft.com/office/drawing/2014/main" id="{F2C912D9-A7D1-4434-AAEE-6544890973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3888" y="1736731"/>
            <a:ext cx="3598862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A45C3A-74BE-4DCC-A2B3-F5AA572736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377A8-11EC-480B-87D4-B493FE03C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5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2505076"/>
            <a:ext cx="386873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812BC-0D86-4FAE-ABED-73640EE327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0CBEC-C1DE-4093-8303-FAF4C2CBF4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25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D3EDEAC-D883-46FC-A683-E2C5D7B86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3DC32-F474-49BD-BD2C-C805965D5D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12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89BE75-BCF4-4C9E-BAF0-E1F05B050B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48447-AF9B-4F27-9E4E-CED9C73682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28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CCB529-55FD-4B55-93D4-3B5466A28B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261B3-942F-4A5F-8003-7CF778276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1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59B857-673C-4E8E-876A-EA898F692C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49901-5180-4112-8B19-296AC3759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0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E10A09B3-31FE-47DC-8C2D-BAE57B60C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7063"/>
            <a:ext cx="8877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EFC02-C56A-413E-86F4-12CF4D01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303337"/>
            <a:ext cx="8877300" cy="502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668422" name="Rectangle 6">
            <a:extLst>
              <a:ext uri="{FF2B5EF4-FFF2-40B4-BE49-F238E27FC236}">
                <a16:creationId xmlns:a16="http://schemas.microsoft.com/office/drawing/2014/main" id="{E1C7182E-F889-4CC0-8631-E4A6C8756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97" y="6539629"/>
            <a:ext cx="1006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00" b="1" u="none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</a:lstStyle>
          <a:p>
            <a:fld id="{A6A6027F-CD0F-49F1-BE4A-2715BE30EB31}" type="slidenum">
              <a:rPr lang="en-US" altLang="ko-KR" smtClean="0"/>
              <a:pPr/>
              <a:t>‹#›</a:t>
            </a:fld>
            <a:r>
              <a:rPr lang="en-US" altLang="ko-KR" dirty="0"/>
              <a:t> </a:t>
            </a:r>
            <a:r>
              <a:rPr lang="en-GB" altLang="ko-KR" dirty="0"/>
              <a:t>/ 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 cap="small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228572" indent="-228572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66670" indent="-223811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292" indent="-233335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80000"/>
        <a:buFont typeface="Wingdings" panose="05000000000000000000" pitchFamily="2" charset="2"/>
        <a:buChar char="ü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57149" indent="-22857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Wingdings" panose="05000000000000000000" pitchFamily="2" charset="2"/>
        <a:buChar char="s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63500" indent="-23492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Arial" panose="020B0604020202020204" pitchFamily="34" charset="0"/>
        <a:buChar char="&gt;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29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27F599FE-E0E7-4B8B-A556-794A1A58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5" y="937983"/>
            <a:ext cx="8661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ko-KR" sz="1800" dirty="0"/>
              <a:t>MMLAB Main Seminar</a:t>
            </a:r>
            <a:br>
              <a:rPr lang="en-GB" altLang="ko-KR" sz="1800" dirty="0"/>
            </a:br>
            <a:br>
              <a:rPr lang="en-GB" altLang="ko-KR" sz="1800" dirty="0"/>
            </a:br>
            <a:r>
              <a:rPr lang="en-GB" altLang="ko-KR" b="1" dirty="0"/>
              <a:t>F-PKI: Enabling Innovation and Trust Flexibility in the HTTPS Public Key Infrastructure</a:t>
            </a:r>
            <a:br>
              <a:rPr lang="en-GB" altLang="ko-KR" b="1" dirty="0"/>
            </a:br>
            <a:endParaRPr lang="ko-KR" altLang="en-US" b="1" dirty="0"/>
          </a:p>
        </p:txBody>
      </p:sp>
      <p:sp>
        <p:nvSpPr>
          <p:cNvPr id="7171" name="Subtitle 3">
            <a:extLst>
              <a:ext uri="{FF2B5EF4-FFF2-40B4-BE49-F238E27FC236}">
                <a16:creationId xmlns:a16="http://schemas.microsoft.com/office/drawing/2014/main" id="{B7CCC107-1BEF-4CCD-9CF3-0CECD907C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204" y="3748187"/>
            <a:ext cx="5525279" cy="884207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GB" altLang="ko-KR" sz="2000" b="1" dirty="0"/>
              <a:t>Hyunsoo</a:t>
            </a:r>
            <a:r>
              <a:rPr lang="ko-KR" altLang="en-US" sz="2000" b="1" dirty="0"/>
              <a:t> </a:t>
            </a:r>
            <a:r>
              <a:rPr lang="en-GB" altLang="ko-KR" sz="2000" b="1" dirty="0"/>
              <a:t>Kim (hskim@mmlab.snu.ac.kr)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GB" altLang="ko-KR" sz="2000" b="1" dirty="0"/>
              <a:t>2022. 01. 20</a:t>
            </a:r>
            <a:endParaRPr lang="en-US" altLang="ko-KR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F5A1F-4BDE-4C86-8AA5-668903D8BAA7}"/>
              </a:ext>
            </a:extLst>
          </p:cNvPr>
          <p:cNvSpPr txBox="1"/>
          <p:nvPr/>
        </p:nvSpPr>
        <p:spPr>
          <a:xfrm>
            <a:off x="322264" y="2535175"/>
            <a:ext cx="861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Laurent Chuat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</a:t>
            </a:r>
            <a:r>
              <a:rPr lang="en-US" altLang="ko-KR" u="none" cap="small" dirty="0" err="1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Cyrill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Krahenbuhl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Prateek Mittal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2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and Adrian Perrig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kumimoji="0" lang="en-US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 </a:t>
            </a:r>
            <a:r>
              <a:rPr lang="en-GB" altLang="ko-KR" sz="1000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ETH Zurich</a:t>
            </a:r>
            <a:r>
              <a:rPr kumimoji="0" lang="en-GB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		2</a:t>
            </a:r>
            <a:r>
              <a:rPr kumimoji="0" lang="en-US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Princeton University</a:t>
            </a:r>
          </a:p>
          <a:p>
            <a:endParaRPr kumimoji="0" lang="en-US" altLang="ko-KR" sz="1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kumimoji="0" lang="en-GB" altLang="ko-KR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NDSS 2022</a:t>
            </a:r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C4524-A044-4681-9D99-0EF3884C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14" y="5327120"/>
            <a:ext cx="4095750" cy="65722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E47969C-0498-4FC9-B1D8-F2D151EE39C3}"/>
              </a:ext>
            </a:extLst>
          </p:cNvPr>
          <p:cNvSpPr/>
          <p:nvPr/>
        </p:nvSpPr>
        <p:spPr bwMode="auto">
          <a:xfrm>
            <a:off x="7806267" y="4966494"/>
            <a:ext cx="279400" cy="279400"/>
          </a:xfrm>
          <a:prstGeom prst="star5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DE5DFA1-2D4C-4DDE-9189-18E5C9BF75A8}"/>
              </a:ext>
            </a:extLst>
          </p:cNvPr>
          <p:cNvSpPr/>
          <p:nvPr/>
        </p:nvSpPr>
        <p:spPr bwMode="auto">
          <a:xfrm>
            <a:off x="8085667" y="4966494"/>
            <a:ext cx="279400" cy="279400"/>
          </a:xfrm>
          <a:prstGeom prst="star5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7D45F90-99C4-410E-9CD6-44D0D2C70428}"/>
              </a:ext>
            </a:extLst>
          </p:cNvPr>
          <p:cNvSpPr/>
          <p:nvPr/>
        </p:nvSpPr>
        <p:spPr bwMode="auto">
          <a:xfrm>
            <a:off x="8365067" y="4966494"/>
            <a:ext cx="279400" cy="279400"/>
          </a:xfrm>
          <a:prstGeom prst="star5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371DD-44ED-445D-8973-9A4F0BE50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42"/>
          <a:stretch/>
        </p:blipFill>
        <p:spPr>
          <a:xfrm>
            <a:off x="308222" y="3868892"/>
            <a:ext cx="8527551" cy="251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7AB05-1C52-41C0-B121-29A5187D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 – Map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867B-4378-41B9-80DC-95006276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7"/>
            <a:ext cx="8070273" cy="2699702"/>
          </a:xfrm>
        </p:spPr>
        <p:txBody>
          <a:bodyPr/>
          <a:lstStyle/>
          <a:p>
            <a:r>
              <a:rPr lang="en-GB" dirty="0"/>
              <a:t>Map server provides a mapping from domain names to a data entry</a:t>
            </a:r>
          </a:p>
          <a:p>
            <a:r>
              <a:rPr lang="en-GB" dirty="0"/>
              <a:t>Leverages the existing CT logs</a:t>
            </a:r>
          </a:p>
          <a:p>
            <a:r>
              <a:rPr lang="en-GB" dirty="0"/>
              <a:t>The audit of map servers is enabled by sparse Merkle hash trees</a:t>
            </a:r>
          </a:p>
          <a:p>
            <a:pPr lvl="1"/>
            <a:r>
              <a:rPr lang="en-GB" dirty="0"/>
              <a:t>Leaves: second-level domains (e.g., google.com, snu.ac.kr)</a:t>
            </a:r>
          </a:p>
          <a:p>
            <a:pPr lvl="1"/>
            <a:r>
              <a:rPr lang="en-GB" b="1" u="sng" dirty="0"/>
              <a:t>Subdomains</a:t>
            </a:r>
            <a:r>
              <a:rPr lang="en-GB" dirty="0"/>
              <a:t> of second-level domains forms a </a:t>
            </a:r>
            <a:r>
              <a:rPr lang="en-GB" b="1" u="sng" dirty="0"/>
              <a:t>nested subdomain tree</a:t>
            </a:r>
          </a:p>
          <a:p>
            <a:r>
              <a:rPr lang="en-GB" dirty="0"/>
              <a:t>Sparse MHT enables proof of presence and absence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7685-2ACD-4952-9B5C-5B481DF25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10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4970246-5383-4971-92B6-EC3BA7A690C0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275270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AB05-1C52-41C0-B121-29A5187D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 –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867B-4378-41B9-80DC-95006276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entries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Within </a:t>
            </a:r>
            <a:r>
              <a:rPr lang="en-GB" b="1" u="sng" dirty="0"/>
              <a:t>Certificates</a:t>
            </a:r>
            <a:r>
              <a:rPr lang="en-GB" dirty="0"/>
              <a:t> are X.509 v3 Extensions, i.e., </a:t>
            </a:r>
            <a:r>
              <a:rPr lang="en-GB" b="1" u="sng" dirty="0"/>
              <a:t>Domain policies</a:t>
            </a:r>
          </a:p>
          <a:p>
            <a:r>
              <a:rPr lang="en-GB" b="1" u="sng" dirty="0"/>
              <a:t>Revocations</a:t>
            </a:r>
            <a:r>
              <a:rPr lang="en-GB" dirty="0"/>
              <a:t>: cryptographically signed revocation messages</a:t>
            </a:r>
          </a:p>
          <a:p>
            <a:r>
              <a:rPr lang="en-GB" b="1" u="sng" dirty="0"/>
              <a:t>Tree Root of subdomains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(e.g., {</a:t>
            </a:r>
            <a:r>
              <a:rPr lang="en-GB" dirty="0" err="1">
                <a:sym typeface="Wingdings" panose="05000000000000000000" pitchFamily="2" charset="2"/>
              </a:rPr>
              <a:t>cse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mmlab</a:t>
            </a:r>
            <a:r>
              <a:rPr lang="en-GB" dirty="0">
                <a:sym typeface="Wingdings" panose="05000000000000000000" pitchFamily="2" charset="2"/>
              </a:rPr>
              <a:t>, library, …}.snu.ac.kr)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7685-2ACD-4952-9B5C-5B481DF25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11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7E11A-D52B-4220-BCD1-07C2BCEC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86"/>
          <a:stretch/>
        </p:blipFill>
        <p:spPr>
          <a:xfrm>
            <a:off x="2055856" y="2044917"/>
            <a:ext cx="5032286" cy="1657853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5E40A97-462E-4B71-BA5D-5E3D6943A2C4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395336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9212-1A8F-43B0-9C2B-C7E4BFB6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 – Delivery of Entries and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7587-2221-4C92-B0E6-2A52478B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Clients can directly query the Map server during TLS handshake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Additional delay/overhead during connection setup</a:t>
            </a:r>
            <a:endParaRPr lang="en-GB" dirty="0"/>
          </a:p>
          <a:p>
            <a:r>
              <a:rPr lang="en-GB" dirty="0"/>
              <a:t>Stapling</a:t>
            </a:r>
          </a:p>
          <a:p>
            <a:pPr lvl="1"/>
            <a:r>
              <a:rPr lang="en-GB" dirty="0"/>
              <a:t>The web server periodically fetches its entry and proof from the Map server</a:t>
            </a:r>
          </a:p>
          <a:p>
            <a:pPr lvl="2"/>
            <a:r>
              <a:rPr lang="en-GB" dirty="0"/>
              <a:t>Require modifications to web servers </a:t>
            </a:r>
          </a:p>
          <a:p>
            <a:pPr lvl="1"/>
            <a:r>
              <a:rPr lang="en-GB" dirty="0"/>
              <a:t>Embed them into a TLS extension</a:t>
            </a:r>
          </a:p>
          <a:p>
            <a:pPr lvl="1"/>
            <a:r>
              <a:rPr lang="en-GB" dirty="0"/>
              <a:t>Similar to OCSP stapling</a:t>
            </a:r>
          </a:p>
          <a:p>
            <a:r>
              <a:rPr lang="en-GB" dirty="0"/>
              <a:t>DNS</a:t>
            </a:r>
          </a:p>
          <a:p>
            <a:pPr lvl="1"/>
            <a:r>
              <a:rPr lang="en-GB" dirty="0"/>
              <a:t>Entries and proofs are sent through TXT records (future work may introduce new RR type)</a:t>
            </a:r>
          </a:p>
          <a:p>
            <a:pPr lvl="1"/>
            <a:r>
              <a:rPr lang="en-GB" dirty="0"/>
              <a:t>Could merit from DNS features such as, decentralization, caching, timeliness</a:t>
            </a:r>
          </a:p>
          <a:p>
            <a:pPr lvl="1"/>
            <a:r>
              <a:rPr lang="en-GB" dirty="0"/>
              <a:t>No need for DNSSEC, since entries and proofs are cryptographic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7548C-B1DA-442F-9E33-A2CCB045E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12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101743-804C-4711-A6CC-AED936F4A321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226626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72E8-9D01-4D1D-A247-258466F1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 – Certificate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9DBA-2CA5-4B62-AB7D-72A1155E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Two-step validation </a:t>
            </a:r>
            <a:r>
              <a:rPr lang="en-GB" dirty="0">
                <a:sym typeface="Wingdings" panose="05000000000000000000" pitchFamily="2" charset="2"/>
              </a:rPr>
              <a:t> backward compatibility</a:t>
            </a:r>
            <a:endParaRPr lang="en-GB" dirty="0"/>
          </a:p>
          <a:p>
            <a:pPr marL="347661" indent="-342900">
              <a:buFont typeface="+mj-lt"/>
              <a:buAutoNum type="arabicPeriod"/>
            </a:pPr>
            <a:r>
              <a:rPr lang="en-GB" dirty="0"/>
              <a:t>Legacy X.509 certificate chain validation</a:t>
            </a:r>
          </a:p>
          <a:p>
            <a:pPr marL="347661" indent="-342900">
              <a:buFont typeface="+mj-lt"/>
              <a:buAutoNum type="arabicPeriod"/>
            </a:pPr>
            <a:r>
              <a:rPr lang="en-GB" dirty="0"/>
              <a:t>F-PKI validation using validation policy, entry (certificates, domain policy, revocation messages) and proof (presence or absence)</a:t>
            </a:r>
          </a:p>
          <a:p>
            <a:pPr lvl="1"/>
            <a:r>
              <a:rPr lang="en-GB" dirty="0"/>
              <a:t>Revocation: certificate should not be revoked</a:t>
            </a:r>
          </a:p>
          <a:p>
            <a:pPr lvl="1"/>
            <a:r>
              <a:rPr lang="en-GB" dirty="0"/>
              <a:t>Certificate should be signed by highly trusted CAs in users/browser vendors validation policy</a:t>
            </a:r>
          </a:p>
          <a:p>
            <a:pPr lvl="1"/>
            <a:r>
              <a:rPr lang="en-GB" dirty="0"/>
              <a:t>Certificate should conform to the strictest domain policy</a:t>
            </a:r>
          </a:p>
          <a:p>
            <a:pPr lvl="2"/>
            <a:r>
              <a:rPr lang="en-GB" dirty="0"/>
              <a:t>Iteratively applying {MIN, intersection, logical conjunction} operations on each attribute of the policy</a:t>
            </a:r>
          </a:p>
          <a:p>
            <a:r>
              <a:rPr lang="en-GB" dirty="0">
                <a:sym typeface="Wingdings" panose="05000000000000000000" pitchFamily="2" charset="2"/>
              </a:rPr>
              <a:t>If there was no certificate sent by the server  Proof of Absence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 prevents </a:t>
            </a:r>
            <a:r>
              <a:rPr lang="en-GB" i="1" dirty="0">
                <a:sym typeface="Wingdings" panose="05000000000000000000" pitchFamily="2" charset="2"/>
              </a:rPr>
              <a:t>HTTP downgrade attacks</a:t>
            </a:r>
            <a:endParaRPr lang="en-GB" i="1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9BEFA-A4AA-4AF2-895E-DF8912C8B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13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D1855C-D94B-486F-8562-0C9F26AC01C2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279654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FF1C-20B5-4173-BE1C-39B263EE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PoC –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924D-D19D-45D2-AC47-0D235793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Map server: Trillian by Google</a:t>
            </a:r>
          </a:p>
          <a:p>
            <a:pPr lvl="1"/>
            <a:r>
              <a:rPr lang="en-GB" dirty="0"/>
              <a:t>Manages sparse MHTs</a:t>
            </a:r>
          </a:p>
          <a:p>
            <a:pPr lvl="1"/>
            <a:r>
              <a:rPr lang="en-GB" dirty="0"/>
              <a:t>Added ~ 1 Mio certificates from a CT log server (Google Argon 2019)</a:t>
            </a:r>
          </a:p>
          <a:p>
            <a:endParaRPr lang="en-GB" dirty="0"/>
          </a:p>
          <a:p>
            <a:r>
              <a:rPr lang="en-GB" dirty="0"/>
              <a:t>DNS: </a:t>
            </a:r>
            <a:r>
              <a:rPr lang="en-GB" dirty="0" err="1"/>
              <a:t>CoreDNS</a:t>
            </a:r>
            <a:endParaRPr lang="en-GB" dirty="0"/>
          </a:p>
          <a:p>
            <a:pPr lvl="1"/>
            <a:r>
              <a:rPr lang="en-GB" dirty="0"/>
              <a:t>Serve map server proofs as DNS responses</a:t>
            </a:r>
          </a:p>
          <a:p>
            <a:endParaRPr lang="en-GB" dirty="0"/>
          </a:p>
          <a:p>
            <a:r>
              <a:rPr lang="en-GB" dirty="0"/>
              <a:t>Browser extension: Mozilla </a:t>
            </a:r>
            <a:r>
              <a:rPr lang="en-GB" dirty="0" err="1"/>
              <a:t>WebExtensions</a:t>
            </a:r>
            <a:r>
              <a:rPr lang="en-GB" dirty="0"/>
              <a:t> API</a:t>
            </a:r>
          </a:p>
          <a:p>
            <a:pPr lvl="1"/>
            <a:r>
              <a:rPr lang="en-GB" dirty="0"/>
              <a:t>Cross-platform JS API</a:t>
            </a:r>
          </a:p>
          <a:p>
            <a:pPr lvl="1"/>
            <a:r>
              <a:rPr lang="en-GB" dirty="0"/>
              <a:t>Verifies certificates used in the TLS handshake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17A6-2853-40C0-87B0-CC937A8E4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14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1587768-3176-485D-B78A-8D2132B8DBBF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17972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FF1C-20B5-4173-BE1C-39B263EE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PoC –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924D-D19D-45D2-AC47-0D235793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Latency: Time To First Byte (TTFB)</a:t>
            </a:r>
          </a:p>
          <a:p>
            <a:pPr lvl="1"/>
            <a:r>
              <a:rPr lang="en-GB" dirty="0"/>
              <a:t>Duration from DNS request to receiving first webpage data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TTFB Overhead</a:t>
            </a:r>
            <a:r>
              <a:rPr lang="en-GB" dirty="0"/>
              <a:t>: additional time compared to a regular HTTPS request</a:t>
            </a:r>
          </a:p>
          <a:p>
            <a:r>
              <a:rPr lang="en-GB" dirty="0"/>
              <a:t>Stapling: use of JavaScript web extension instead of native implementation increased the overhead by 50ms</a:t>
            </a:r>
          </a:p>
          <a:p>
            <a:r>
              <a:rPr lang="en-GB" dirty="0"/>
              <a:t>DNS: when IP is not cached, +1ms (DNS </a:t>
            </a:r>
            <a:r>
              <a:rPr lang="en-GB" dirty="0">
                <a:sym typeface="Wingdings" panose="05000000000000000000" pitchFamily="2" charset="2"/>
              </a:rPr>
              <a:t> TCP  TLS  HTTPS)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when IP is cached, retrieving TXT records increased the overhead by 20ms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17A6-2853-40C0-87B0-CC937A8E4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15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12AB6-2432-43C3-B3A9-6BFD63396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7" r="10075" b="20350"/>
          <a:stretch/>
        </p:blipFill>
        <p:spPr>
          <a:xfrm>
            <a:off x="300270" y="4149711"/>
            <a:ext cx="3775355" cy="245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10489-3309-4158-BFF5-B1C62494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96" r="8085" b="21089"/>
          <a:stretch/>
        </p:blipFill>
        <p:spPr>
          <a:xfrm>
            <a:off x="4835326" y="4149711"/>
            <a:ext cx="3857929" cy="2454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8FB8D4-1E5A-48CA-9FD8-508593222C8A}"/>
              </a:ext>
            </a:extLst>
          </p:cNvPr>
          <p:cNvSpPr txBox="1"/>
          <p:nvPr/>
        </p:nvSpPr>
        <p:spPr>
          <a:xfrm>
            <a:off x="2927991" y="5158746"/>
            <a:ext cx="8397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none" dirty="0">
                <a:latin typeface="+mn-lt"/>
              </a:rPr>
              <a:t>Stapling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4E023-1B5A-458B-978B-5559BAEEC296}"/>
              </a:ext>
            </a:extLst>
          </p:cNvPr>
          <p:cNvSpPr txBox="1"/>
          <p:nvPr/>
        </p:nvSpPr>
        <p:spPr>
          <a:xfrm>
            <a:off x="7582674" y="5158745"/>
            <a:ext cx="6876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none" dirty="0">
                <a:latin typeface="+mn-lt"/>
              </a:rPr>
              <a:t>DNS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8662D1F-ABF0-4BFF-BF53-435B61BDC0EA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314430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FF1C-20B5-4173-BE1C-39B263EE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PoC –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924D-D19D-45D2-AC47-0D235793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Proof Generation</a:t>
            </a:r>
          </a:p>
          <a:p>
            <a:pPr lvl="1"/>
            <a:r>
              <a:rPr lang="en-GB" dirty="0"/>
              <a:t>Almost constant for each lookup in a sparse MHT</a:t>
            </a:r>
          </a:p>
          <a:p>
            <a:pPr lvl="1"/>
            <a:r>
              <a:rPr lang="en-GB" dirty="0"/>
              <a:t>Increases linearly with the number of depth of subdomains</a:t>
            </a:r>
          </a:p>
          <a:p>
            <a:pPr lvl="2"/>
            <a:r>
              <a:rPr lang="en-GB" dirty="0"/>
              <a:t>Based on Google operated CT logs, 78% of certificates have depth of 1-2, all certificates have less than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17A6-2853-40C0-87B0-CC937A8E4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16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79FD7-DCA8-4BFB-941D-B3086777E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1" r="8875" b="20678"/>
          <a:stretch/>
        </p:blipFill>
        <p:spPr>
          <a:xfrm>
            <a:off x="2578394" y="3429000"/>
            <a:ext cx="3987211" cy="280188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E88A1AF-DF56-4F3D-AD46-B8F1D425185F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268700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A4B6-82C5-4511-8EB4-84BA3155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6F72-1ABE-4E32-B431-D03C6B91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Heterogeneous trust model for</a:t>
            </a:r>
            <a:br>
              <a:rPr lang="en-GB" dirty="0"/>
            </a:br>
            <a:r>
              <a:rPr lang="en-GB" dirty="0"/>
              <a:t>the web PKI</a:t>
            </a:r>
          </a:p>
          <a:p>
            <a:pPr lvl="1"/>
            <a:r>
              <a:rPr lang="en-GB" dirty="0"/>
              <a:t>Allows users/browsers make more</a:t>
            </a:r>
            <a:br>
              <a:rPr lang="en-GB" dirty="0"/>
            </a:br>
            <a:r>
              <a:rPr lang="en-GB" dirty="0"/>
              <a:t>informed decisions when validating</a:t>
            </a:r>
            <a:br>
              <a:rPr lang="en-GB" dirty="0"/>
            </a:br>
            <a:r>
              <a:rPr lang="en-GB" dirty="0"/>
              <a:t>certificates</a:t>
            </a:r>
          </a:p>
          <a:p>
            <a:pPr lvl="1"/>
            <a:r>
              <a:rPr lang="en-GB" dirty="0"/>
              <a:t>Backward compatible by utilizing</a:t>
            </a:r>
            <a:br>
              <a:rPr lang="en-GB" dirty="0"/>
            </a:br>
            <a:r>
              <a:rPr lang="en-GB" dirty="0"/>
              <a:t>extensions, stapling, and DNS</a:t>
            </a:r>
          </a:p>
          <a:p>
            <a:pPr marL="342859" lvl="1" indent="0">
              <a:buNone/>
            </a:pPr>
            <a:r>
              <a:rPr lang="en-GB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GB" dirty="0">
                <a:solidFill>
                  <a:srgbClr val="0070C0"/>
                </a:solidFill>
              </a:rPr>
              <a:t>Certificate and TLS extensions have issues with implementation/deployment</a:t>
            </a:r>
          </a:p>
          <a:p>
            <a:r>
              <a:rPr lang="en-GB" dirty="0"/>
              <a:t>F-PKI can be realized and deployed incrementally by upgrading CT log servers or introducing Map servers</a:t>
            </a:r>
          </a:p>
          <a:p>
            <a:r>
              <a:rPr lang="en-GB" dirty="0"/>
              <a:t>No need to modify servers (in case of using DNS or direct query), or use out-of-band communication (in case of using stapling)</a:t>
            </a:r>
            <a:br>
              <a:rPr lang="en-GB" dirty="0"/>
            </a:b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 So, it needs modification somewhere (either the server or the DNS) or suffer from prolonged connection setup. Not a silver bullet.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B44BF-4FE2-4C6F-8731-480328567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17</a:t>
            </a:fld>
            <a:r>
              <a:rPr lang="en-US" altLang="ko-KR"/>
              <a:t> / </a:t>
            </a:r>
            <a:endParaRPr lang="en-US" altLang="ko-K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FBDDF2-F138-4240-88B4-9939E1B3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08584"/>
              </p:ext>
            </p:extLst>
          </p:nvPr>
        </p:nvGraphicFramePr>
        <p:xfrm>
          <a:off x="4517438" y="1297706"/>
          <a:ext cx="4089698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0729">
                  <a:extLst>
                    <a:ext uri="{9D8B030D-6E8A-4147-A177-3AD203B41FA5}">
                      <a16:colId xmlns:a16="http://schemas.microsoft.com/office/drawing/2014/main" val="1069759811"/>
                    </a:ext>
                  </a:extLst>
                </a:gridCol>
                <a:gridCol w="1078969">
                  <a:extLst>
                    <a:ext uri="{9D8B030D-6E8A-4147-A177-3AD203B41FA5}">
                      <a16:colId xmlns:a16="http://schemas.microsoft.com/office/drawing/2014/main" val="3268023267"/>
                    </a:ext>
                  </a:extLst>
                </a:gridCol>
              </a:tblGrid>
              <a:tr h="239905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F-PKI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37470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Prevents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542911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Detects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96575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Built-in revocation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327264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Unmodified server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O*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9902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Instant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startup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004138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Instant recovery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13610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No out-of-band comm.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O**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817431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910DC81-397B-4BAD-9761-C56B5DEC443A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60570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C9908CD-BAB5-436C-B5B4-BDA743EF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5" y="2748567"/>
            <a:ext cx="2880320" cy="10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DA014-CE15-4290-93F9-FF13CB3B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117219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b="1" cap="small" dirty="0"/>
              <a:t>Contents</a:t>
            </a:r>
            <a:endParaRPr lang="en-GB" sz="1800" b="1" cap="small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cap="small" dirty="0">
                <a:solidFill>
                  <a:schemeClr val="tx1"/>
                </a:solidFill>
              </a:rPr>
              <a:t>Introduction</a:t>
            </a:r>
            <a:endParaRPr lang="en-GB" sz="1600" cap="small" dirty="0"/>
          </a:p>
          <a:p>
            <a:pPr marL="338098" lvl="1" indent="0">
              <a:buNone/>
            </a:pPr>
            <a:r>
              <a:rPr lang="en-GB" sz="1600" cap="small" dirty="0"/>
              <a:t>CT Logs and Other Efforts</a:t>
            </a:r>
            <a:endParaRPr lang="en-GB" sz="1600" b="1" cap="small" dirty="0">
              <a:solidFill>
                <a:srgbClr val="012E85"/>
              </a:solidFill>
            </a:endParaRPr>
          </a:p>
          <a:p>
            <a:pPr marL="0" indent="0">
              <a:buNone/>
            </a:pPr>
            <a:r>
              <a:rPr lang="en-GB" sz="1800" b="1" cap="small" dirty="0">
                <a:solidFill>
                  <a:schemeClr val="tx1"/>
                </a:solidFill>
              </a:rPr>
              <a:t>Background: Sparse Merkle Tree</a:t>
            </a:r>
            <a:endParaRPr lang="en-GB" sz="1800" b="1" cap="small" dirty="0"/>
          </a:p>
          <a:p>
            <a:pPr marL="0" indent="0">
              <a:buNone/>
            </a:pPr>
            <a:r>
              <a:rPr lang="en-GB" sz="1800" b="1" cap="small" dirty="0"/>
              <a:t>F-PKI</a:t>
            </a:r>
            <a:endParaRPr lang="en-GB" sz="1600" cap="small" dirty="0"/>
          </a:p>
          <a:p>
            <a:pPr marL="338098" lvl="1" indent="0">
              <a:buNone/>
            </a:pPr>
            <a:r>
              <a:rPr lang="en-GB" sz="1600" cap="small" dirty="0"/>
              <a:t>Validation/Domain Policies</a:t>
            </a:r>
          </a:p>
          <a:p>
            <a:pPr marL="338098" lvl="1" indent="0">
              <a:buNone/>
            </a:pPr>
            <a:r>
              <a:rPr lang="en-GB" sz="1600" cap="small" dirty="0"/>
              <a:t>Map Server &amp; Data Structure</a:t>
            </a:r>
          </a:p>
          <a:p>
            <a:pPr marL="338098" lvl="1" indent="0">
              <a:buNone/>
            </a:pPr>
            <a:r>
              <a:rPr lang="en-GB" sz="1600" cap="small" dirty="0"/>
              <a:t>Delivery of Entries and Proofs</a:t>
            </a:r>
          </a:p>
          <a:p>
            <a:pPr marL="338098" lvl="1" indent="0">
              <a:buNone/>
            </a:pPr>
            <a:r>
              <a:rPr lang="en-GB" sz="1600" cap="small" dirty="0"/>
              <a:t>Certificate Validation</a:t>
            </a:r>
          </a:p>
          <a:p>
            <a:pPr marL="338098" lvl="1" indent="0">
              <a:buNone/>
            </a:pPr>
            <a:r>
              <a:rPr lang="en-GB" sz="1600" cap="small" dirty="0"/>
              <a:t>PoC Implementation &amp; Evaluation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cap="small" dirty="0"/>
              <a:t>Conclusion &amp; Critique</a:t>
            </a:r>
          </a:p>
        </p:txBody>
      </p:sp>
    </p:spTree>
    <p:extLst>
      <p:ext uri="{BB962C8B-B14F-4D97-AF65-F5344CB8AC3E}">
        <p14:creationId xmlns:p14="http://schemas.microsoft.com/office/powerpoint/2010/main" val="8583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0BA-5BB5-4AF6-8622-B044E12D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9AC2-298F-4320-A831-DAED5E58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current (or traditional) web PKI, all CAs are equally trusted, and authenticity is derived mainly from the chain of trust</a:t>
            </a:r>
          </a:p>
          <a:p>
            <a:r>
              <a:rPr lang="en-GB" dirty="0"/>
              <a:t>Security incidents on Comodo, </a:t>
            </a:r>
            <a:r>
              <a:rPr lang="en-GB" dirty="0" err="1"/>
              <a:t>DigiNotar</a:t>
            </a:r>
            <a:r>
              <a:rPr lang="en-GB" dirty="0"/>
              <a:t> raised interests in preventing such attacks as well as new trust models for the web PKI</a:t>
            </a:r>
          </a:p>
          <a:p>
            <a:pPr lvl="1"/>
            <a:r>
              <a:rPr lang="en-GB" dirty="0"/>
              <a:t>Google’s Certificate Transparency (CT)</a:t>
            </a:r>
          </a:p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In addition to </a:t>
            </a:r>
            <a:r>
              <a:rPr lang="en-GB" b="1" u="sng" dirty="0"/>
              <a:t>detecting</a:t>
            </a:r>
            <a:r>
              <a:rPr lang="en-GB" dirty="0"/>
              <a:t> illegitimate certificates and CAs, how could we </a:t>
            </a:r>
            <a:r>
              <a:rPr lang="en-GB" b="1" u="sng" dirty="0"/>
              <a:t>react</a:t>
            </a:r>
            <a:r>
              <a:rPr lang="en-GB" dirty="0"/>
              <a:t> and </a:t>
            </a:r>
            <a:r>
              <a:rPr lang="en-GB" b="1" u="sng" dirty="0"/>
              <a:t>prevent</a:t>
            </a:r>
            <a:r>
              <a:rPr lang="en-GB" dirty="0"/>
              <a:t> such </a:t>
            </a:r>
            <a:r>
              <a:rPr lang="en-GB" dirty="0" err="1"/>
              <a:t>misbehavior</a:t>
            </a:r>
            <a:endParaRPr lang="en-GB" dirty="0"/>
          </a:p>
          <a:p>
            <a:pPr lvl="1"/>
            <a:r>
              <a:rPr lang="en-GB" dirty="0"/>
              <a:t>Achieve heterogeneous levels of trust in CAs by giving trust flexibility to both clients/users and domain owners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2D07-1E3A-4E2A-9306-9FBFF269D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3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6AD-682A-42A5-B985-47A204CD7101}"/>
              </a:ext>
            </a:extLst>
          </p:cNvPr>
          <p:cNvSpPr txBox="1"/>
          <p:nvPr/>
        </p:nvSpPr>
        <p:spPr>
          <a:xfrm>
            <a:off x="1430637" y="5124274"/>
            <a:ext cx="6282721" cy="1200329"/>
          </a:xfrm>
          <a:prstGeom prst="rect">
            <a:avLst/>
          </a:prstGeom>
          <a:solidFill>
            <a:srgbClr val="F9F1D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u="none" dirty="0">
                <a:latin typeface="+mn-lt"/>
              </a:rPr>
              <a:t>“Trust Heterogeneity” – </a:t>
            </a:r>
            <a:r>
              <a:rPr lang="en-GB" sz="1800" u="none" dirty="0">
                <a:latin typeface="+mn-lt"/>
              </a:rPr>
              <a:t>Different parties (e.g., users, browser vendors, domain owners, CAs) can express different trust preferences while achieving concrete security properties and ensuring global verifiability of all certificates.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9EBDB15-4430-490B-8827-1435B2EC9F62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25805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8463-48B1-4E02-A8F8-90ED9EA2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 Transparency (CT)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3F88-C450-4C57-B831-860F8B21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8369012" cy="5026897"/>
          </a:xfrm>
        </p:spPr>
        <p:txBody>
          <a:bodyPr/>
          <a:lstStyle/>
          <a:p>
            <a:r>
              <a:rPr lang="en-GB" dirty="0"/>
              <a:t>Google-initiated effort to maintain public ledgers of browser trusted certificates</a:t>
            </a:r>
          </a:p>
          <a:p>
            <a:pPr lvl="1"/>
            <a:r>
              <a:rPr lang="en-GB" dirty="0"/>
              <a:t>Web crawls + participations from Google, Let’s Encrypt, VeriSign, Cloudflare, etc.</a:t>
            </a:r>
          </a:p>
          <a:p>
            <a:r>
              <a:rPr lang="en-GB" dirty="0"/>
              <a:t>Supported by Google Chrome and Apple Safari</a:t>
            </a:r>
          </a:p>
          <a:p>
            <a:pPr lvl="1"/>
            <a:r>
              <a:rPr lang="en-GB" dirty="0"/>
              <a:t>Chrome requires certificates to be submitted to at least one Google operated and one non-Google operated CT log</a:t>
            </a:r>
          </a:p>
          <a:p>
            <a:pPr lvl="1"/>
            <a:r>
              <a:rPr lang="en-GB" dirty="0"/>
              <a:t>Adding Signed Certificate Timestamps (SCTs) in X.509 v3 extensions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509CD-85BF-47D4-8FA1-DBBBEF512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4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38A9B-56F6-46C8-9E0E-5F6AE456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19" y="4080628"/>
            <a:ext cx="5264226" cy="224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73CBA-23A9-45FF-8DE8-14FF0BE7A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36" y="3986962"/>
            <a:ext cx="2159439" cy="2735051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513242-5D30-42EF-BA43-0C780E3FBFF8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418633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AFF7-CD7C-44E2-BACF-F05E1E3F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A870-9A28-448E-BA10-92A393CE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DANE and DNS CAA Records</a:t>
            </a:r>
          </a:p>
          <a:p>
            <a:pPr lvl="1"/>
            <a:r>
              <a:rPr lang="en-GB" dirty="0"/>
              <a:t>Rely on DNSSEC </a:t>
            </a:r>
            <a:r>
              <a:rPr lang="en-GB" dirty="0">
                <a:sym typeface="Wingdings" panose="05000000000000000000" pitchFamily="2" charset="2"/>
              </a:rPr>
              <a:t> additional PKI &amp; deployment issues</a:t>
            </a:r>
            <a:endParaRPr lang="en-GB" dirty="0"/>
          </a:p>
          <a:p>
            <a:r>
              <a:rPr lang="en-GB" dirty="0"/>
              <a:t>HTTP Public Key Pinning (HPKP)</a:t>
            </a:r>
          </a:p>
          <a:p>
            <a:pPr lvl="1"/>
            <a:r>
              <a:rPr lang="en-GB" dirty="0"/>
              <a:t>The server </a:t>
            </a:r>
            <a:r>
              <a:rPr lang="en-GB" b="1" u="sng" dirty="0"/>
              <a:t>pins</a:t>
            </a:r>
            <a:r>
              <a:rPr lang="en-GB" dirty="0"/>
              <a:t> its public key through an HTTP header</a:t>
            </a:r>
          </a:p>
          <a:p>
            <a:pPr lvl="1"/>
            <a:r>
              <a:rPr lang="en-GB" dirty="0"/>
              <a:t>Easily misused (e.g., “ransom PKP” attack, “HKPK suicide”)</a:t>
            </a:r>
          </a:p>
          <a:p>
            <a:pPr marL="342859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 Deprecated by major browsers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DAE8-EB67-440F-BDAE-7D77E0748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5</a:t>
            </a:fld>
            <a:r>
              <a:rPr lang="en-US" altLang="ko-KR"/>
              <a:t> / </a:t>
            </a:r>
            <a:endParaRPr lang="en-US" altLang="ko-K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A9568E2-F957-463C-B291-B2363DF68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77511"/>
              </p:ext>
            </p:extLst>
          </p:nvPr>
        </p:nvGraphicFramePr>
        <p:xfrm>
          <a:off x="536863" y="3792537"/>
          <a:ext cx="8070273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0729">
                  <a:extLst>
                    <a:ext uri="{9D8B030D-6E8A-4147-A177-3AD203B41FA5}">
                      <a16:colId xmlns:a16="http://schemas.microsoft.com/office/drawing/2014/main" val="1069759811"/>
                    </a:ext>
                  </a:extLst>
                </a:gridCol>
                <a:gridCol w="735089">
                  <a:extLst>
                    <a:ext uri="{9D8B030D-6E8A-4147-A177-3AD203B41FA5}">
                      <a16:colId xmlns:a16="http://schemas.microsoft.com/office/drawing/2014/main" val="3203111966"/>
                    </a:ext>
                  </a:extLst>
                </a:gridCol>
                <a:gridCol w="1166589">
                  <a:extLst>
                    <a:ext uri="{9D8B030D-6E8A-4147-A177-3AD203B41FA5}">
                      <a16:colId xmlns:a16="http://schemas.microsoft.com/office/drawing/2014/main" val="704150024"/>
                    </a:ext>
                  </a:extLst>
                </a:gridCol>
                <a:gridCol w="976521">
                  <a:extLst>
                    <a:ext uri="{9D8B030D-6E8A-4147-A177-3AD203B41FA5}">
                      <a16:colId xmlns:a16="http://schemas.microsoft.com/office/drawing/2014/main" val="1322388661"/>
                    </a:ext>
                  </a:extLst>
                </a:gridCol>
                <a:gridCol w="1102376">
                  <a:extLst>
                    <a:ext uri="{9D8B030D-6E8A-4147-A177-3AD203B41FA5}">
                      <a16:colId xmlns:a16="http://schemas.microsoft.com/office/drawing/2014/main" val="1238041399"/>
                    </a:ext>
                  </a:extLst>
                </a:gridCol>
                <a:gridCol w="1078969">
                  <a:extLst>
                    <a:ext uri="{9D8B030D-6E8A-4147-A177-3AD203B41FA5}">
                      <a16:colId xmlns:a16="http://schemas.microsoft.com/office/drawing/2014/main" val="3268023267"/>
                    </a:ext>
                  </a:extLst>
                </a:gridCol>
              </a:tblGrid>
              <a:tr h="239905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DANE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HPKP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F-PKI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37470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Prevents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542911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Detects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96575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Built-in revocation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327264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Unmodified server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O*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9902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Instant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startup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004138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Instant recovery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13610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No out-of-band comm.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70C0"/>
                          </a:solidFill>
                        </a:rPr>
                        <a:t>O**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817431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26E627D-9D4F-437A-9201-CADCCFE80802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50348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AB51-B47D-4793-9125-F0F3609C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BF08-4A88-45C4-81FB-BCBA02F9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Merkle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5F0E-B698-4A87-8B78-8C754D369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6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A66C92-A61E-409B-932C-40B2A12A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5" y="1580258"/>
            <a:ext cx="4738885" cy="4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E73FA3-2FD3-47E8-9F00-D591661D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4" y="1580257"/>
            <a:ext cx="4738885" cy="4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7620A-DEA3-44C3-BA04-7E56D95FA92A}"/>
              </a:ext>
            </a:extLst>
          </p:cNvPr>
          <p:cNvSpPr txBox="1"/>
          <p:nvPr/>
        </p:nvSpPr>
        <p:spPr>
          <a:xfrm>
            <a:off x="2426404" y="3072490"/>
            <a:ext cx="4291184" cy="1477328"/>
          </a:xfrm>
          <a:prstGeom prst="rect">
            <a:avLst/>
          </a:prstGeom>
          <a:solidFill>
            <a:srgbClr val="F9F1D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800" b="1" u="none" dirty="0">
              <a:cs typeface="Arial" panose="020B0604020202020204" pitchFamily="34" charset="0"/>
            </a:endParaRPr>
          </a:p>
          <a:p>
            <a:pPr algn="ctr"/>
            <a:r>
              <a:rPr lang="en-GB" sz="1800" b="1" u="none" dirty="0">
                <a:cs typeface="Arial" panose="020B0604020202020204" pitchFamily="34" charset="0"/>
              </a:rPr>
              <a:t>Proof of presence was easy!</a:t>
            </a:r>
          </a:p>
          <a:p>
            <a:pPr algn="ctr"/>
            <a:endParaRPr lang="en-GB" sz="1800" b="1" u="none" dirty="0">
              <a:cs typeface="Arial" panose="020B0604020202020204" pitchFamily="34" charset="0"/>
            </a:endParaRPr>
          </a:p>
          <a:p>
            <a:pPr algn="ctr"/>
            <a:r>
              <a:rPr lang="en-GB" sz="1800" b="1" u="none" dirty="0">
                <a:cs typeface="Arial" panose="020B0604020202020204" pitchFamily="34" charset="0"/>
              </a:rPr>
              <a:t>But not proof of absence.</a:t>
            </a:r>
          </a:p>
          <a:p>
            <a:pPr algn="ctr"/>
            <a:endParaRPr lang="en-GB" sz="1800" b="1" u="none" dirty="0"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A646491-6426-44AB-815F-2D5B4C822E63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9772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AB51-B47D-4793-9125-F0F3609C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BF08-4A88-45C4-81FB-BCBA02F9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Sparse Merkle Tree – basically a normal Merkel tree with </a:t>
            </a:r>
            <a:r>
              <a:rPr lang="en-GB" b="1" u="sng" dirty="0"/>
              <a:t>indexed</a:t>
            </a:r>
            <a:r>
              <a:rPr lang="en-GB" dirty="0"/>
              <a:t> leaves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5F0E-B698-4A87-8B78-8C754D369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7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C8C2E2-BB36-4B01-B84F-5317A3B0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5" y="1647706"/>
            <a:ext cx="4738885" cy="4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508182E-0A99-49EC-8DE5-A10CE82F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5" y="1647705"/>
            <a:ext cx="4738885" cy="4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F5E9862-7BD1-4EB1-A483-DF95435F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5" y="1647705"/>
            <a:ext cx="4738885" cy="4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2506AD5-D5CB-427D-8DAD-9DF9266738AB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399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9DF59-BC07-4D22-969F-A6C88A0C1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96"/>
          <a:stretch/>
        </p:blipFill>
        <p:spPr>
          <a:xfrm>
            <a:off x="2347702" y="3899249"/>
            <a:ext cx="4448592" cy="2487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7AB05-1C52-41C0-B121-29A5187D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867B-4378-41B9-80DC-95006276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Objectives of F-PKI</a:t>
            </a:r>
          </a:p>
          <a:p>
            <a:pPr marL="795298" lvl="1" indent="-457200">
              <a:buFont typeface="+mj-lt"/>
              <a:buAutoNum type="arabicPeriod"/>
            </a:pPr>
            <a:r>
              <a:rPr lang="en-GB" dirty="0"/>
              <a:t>Users can define a </a:t>
            </a:r>
            <a:r>
              <a:rPr lang="en-GB" b="1" u="sng" dirty="0"/>
              <a:t>validation policy</a:t>
            </a:r>
            <a:r>
              <a:rPr lang="en-GB" dirty="0"/>
              <a:t> (e.g., label trusted Cas)</a:t>
            </a:r>
          </a:p>
          <a:p>
            <a:pPr marL="795298" lvl="1" indent="-457200">
              <a:buFont typeface="+mj-lt"/>
              <a:buAutoNum type="arabicPeriod"/>
            </a:pPr>
            <a:r>
              <a:rPr lang="en-GB" dirty="0"/>
              <a:t>Domain owners can define </a:t>
            </a:r>
            <a:r>
              <a:rPr lang="en-GB" b="1" u="sng" dirty="0"/>
              <a:t>domain policies</a:t>
            </a:r>
            <a:r>
              <a:rPr lang="en-GB" dirty="0"/>
              <a:t> (e.g., which CAs are authorized to issue certificates for their domains)</a:t>
            </a:r>
          </a:p>
          <a:p>
            <a:pPr marL="795298" lvl="1" indent="-457200">
              <a:buFont typeface="+mj-lt"/>
              <a:buAutoNum type="arabicPeriod"/>
            </a:pPr>
            <a:r>
              <a:rPr lang="en-GB" dirty="0"/>
              <a:t>Provide clients all certificates, policies, and revocation messages for validating certificates </a:t>
            </a:r>
            <a:r>
              <a:rPr lang="en-GB" dirty="0">
                <a:sym typeface="Wingdings" panose="05000000000000000000" pitchFamily="2" charset="2"/>
              </a:rPr>
              <a:t> through </a:t>
            </a:r>
            <a:r>
              <a:rPr lang="en-GB" b="1" u="sng" dirty="0">
                <a:sym typeface="Wingdings" panose="05000000000000000000" pitchFamily="2" charset="2"/>
              </a:rPr>
              <a:t>Map servers</a:t>
            </a:r>
            <a:endParaRPr lang="en-GB" b="1" u="sng" dirty="0"/>
          </a:p>
          <a:p>
            <a:r>
              <a:rPr lang="en-GB" dirty="0"/>
              <a:t>Overview of F-PKI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7685-2ACD-4952-9B5C-5B481DF25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8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FA199E-C6A0-4FCA-B2D6-4A9F55CF859E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29701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AB05-1C52-41C0-B121-29A5187D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F-PKI – Validation/Domain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867B-4378-41B9-80DC-95006276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Validation</a:t>
            </a:r>
            <a:r>
              <a:rPr lang="ko-KR" altLang="en-US" dirty="0"/>
              <a:t> </a:t>
            </a:r>
            <a:r>
              <a:rPr lang="en-GB" altLang="ko-KR" dirty="0"/>
              <a:t>Policy – </a:t>
            </a:r>
            <a:r>
              <a:rPr lang="en-GB" altLang="ko-KR" i="1" dirty="0"/>
              <a:t>users</a:t>
            </a:r>
            <a:r>
              <a:rPr lang="en-GB" altLang="ko-KR" dirty="0"/>
              <a:t> &amp; </a:t>
            </a:r>
            <a:r>
              <a:rPr lang="en-GB" altLang="ko-KR" i="1" dirty="0"/>
              <a:t>browser vendors</a:t>
            </a:r>
          </a:p>
          <a:p>
            <a:pPr lvl="1"/>
            <a:r>
              <a:rPr lang="en-GB" altLang="ko-KR" dirty="0"/>
              <a:t>Specifies which CAs are highly trusted</a:t>
            </a:r>
          </a:p>
          <a:p>
            <a:pPr lvl="1"/>
            <a:r>
              <a:rPr lang="en-GB" altLang="ko-KR" dirty="0"/>
              <a:t>Levels of trust: </a:t>
            </a:r>
            <a:r>
              <a:rPr lang="en-GB" altLang="ko-KR" dirty="0">
                <a:solidFill>
                  <a:srgbClr val="FF0000"/>
                </a:solidFill>
              </a:rPr>
              <a:t>untrusted</a:t>
            </a:r>
            <a:r>
              <a:rPr lang="en-GB" altLang="ko-KR" dirty="0"/>
              <a:t> </a:t>
            </a:r>
            <a:r>
              <a:rPr lang="en-GB" altLang="ko-KR" dirty="0">
                <a:sym typeface="Wingdings" panose="05000000000000000000" pitchFamily="2" charset="2"/>
              </a:rPr>
              <a:t> </a:t>
            </a:r>
            <a:r>
              <a:rPr lang="en-GB" altLang="ko-KR" dirty="0">
                <a:solidFill>
                  <a:srgbClr val="0070C0"/>
                </a:solidFill>
                <a:sym typeface="Wingdings" panose="05000000000000000000" pitchFamily="2" charset="2"/>
              </a:rPr>
              <a:t>standard trust</a:t>
            </a:r>
            <a:r>
              <a:rPr lang="en-GB" altLang="ko-KR" dirty="0">
                <a:sym typeface="Wingdings" panose="05000000000000000000" pitchFamily="2" charset="2"/>
              </a:rPr>
              <a:t>  </a:t>
            </a:r>
            <a:r>
              <a:rPr lang="en-GB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priority trust</a:t>
            </a:r>
            <a:endParaRPr lang="en-GB" altLang="ko-KR" dirty="0">
              <a:solidFill>
                <a:srgbClr val="00B050"/>
              </a:solidFill>
            </a:endParaRPr>
          </a:p>
          <a:p>
            <a:pPr lvl="1"/>
            <a:r>
              <a:rPr lang="en-GB" altLang="ko-KR" dirty="0"/>
              <a:t>Methods for defining trust levels</a:t>
            </a:r>
          </a:p>
          <a:p>
            <a:pPr lvl="2"/>
            <a:r>
              <a:rPr lang="en-GB" altLang="ko-KR" dirty="0"/>
              <a:t>CA-based: validation methods, reputation for following best practices, etc.</a:t>
            </a:r>
          </a:p>
          <a:p>
            <a:pPr lvl="2"/>
            <a:r>
              <a:rPr lang="en-GB" altLang="ko-KR" dirty="0"/>
              <a:t>TLD-based: e.g., US-based CAs are more trusted for [.us] and [.gov]</a:t>
            </a:r>
          </a:p>
          <a:p>
            <a:r>
              <a:rPr lang="en-GB" altLang="ko-KR" dirty="0"/>
              <a:t>Domain policy – </a:t>
            </a:r>
            <a:r>
              <a:rPr lang="en-GB" altLang="ko-KR" i="1" dirty="0"/>
              <a:t>domain owners</a:t>
            </a:r>
          </a:p>
          <a:p>
            <a:pPr lvl="1"/>
            <a:r>
              <a:rPr lang="en-GB" altLang="ko-KR" dirty="0"/>
              <a:t>Through X.509 v3 extensions: ISSUERS, SUBDOMAINS, etc.</a:t>
            </a:r>
          </a:p>
          <a:p>
            <a:pPr lvl="2"/>
            <a:r>
              <a:rPr lang="en-GB" altLang="ko-KR" dirty="0"/>
              <a:t>Security</a:t>
            </a:r>
          </a:p>
          <a:p>
            <a:pPr lvl="2"/>
            <a:r>
              <a:rPr lang="en-GB" altLang="ko-KR" dirty="0"/>
              <a:t>Backward compatibility</a:t>
            </a:r>
          </a:p>
          <a:p>
            <a:pPr marL="0" indent="0">
              <a:buNone/>
            </a:pPr>
            <a:r>
              <a:rPr lang="en-GB" altLang="ko-KR" dirty="0">
                <a:sym typeface="Wingdings" panose="05000000000000000000" pitchFamily="2" charset="2"/>
              </a:rPr>
              <a:t></a:t>
            </a:r>
            <a:r>
              <a:rPr lang="en-GB" altLang="ko-KR" dirty="0"/>
              <a:t> Domain policy within certificate signed by highly trusted CAs is used for certificate chain validation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7685-2ACD-4952-9B5C-5B481DF25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9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5701EA-E608-4C28-B02D-B1B81B4EC2FF}"/>
              </a:ext>
            </a:extLst>
          </p:cNvPr>
          <p:cNvSpPr txBox="1">
            <a:spLocks/>
          </p:cNvSpPr>
          <p:nvPr/>
        </p:nvSpPr>
        <p:spPr bwMode="black">
          <a:xfrm>
            <a:off x="4517438" y="6386591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1272689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1_wafer_whitebground">
  <a:themeElements>
    <a:clrScheme name="1_wafer_whitebgroun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7889FB"/>
      </a:hlink>
      <a:folHlink>
        <a:srgbClr val="D18213"/>
      </a:folHlink>
    </a:clrScheme>
    <a:fontScheme name="Custom 2">
      <a:majorFont>
        <a:latin typeface="Times New Roman"/>
        <a:ea typeface="나눔바른고딕"/>
        <a:cs typeface="Arial"/>
      </a:majorFont>
      <a:minorFont>
        <a:latin typeface="Times New Roman"/>
        <a:ea typeface="나눔바른고딕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wafer_whitebgroun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7889FB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135735</TotalTime>
  <Words>1298</Words>
  <Application>Microsoft Office PowerPoint</Application>
  <PresentationFormat>On-screen Show (4:3)</PresentationFormat>
  <Paragraphs>234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1_wafer_whitebground</vt:lpstr>
      <vt:lpstr>MMLAB Main Seminar  F-PKI: Enabling Innovation and Trust Flexibility in the HTTPS Public Key Infrastructure </vt:lpstr>
      <vt:lpstr>PowerPoint Presentation</vt:lpstr>
      <vt:lpstr>Introduction</vt:lpstr>
      <vt:lpstr>Certificate Transparency (CT) Logs</vt:lpstr>
      <vt:lpstr>Other Efforts</vt:lpstr>
      <vt:lpstr>Background</vt:lpstr>
      <vt:lpstr>Background</vt:lpstr>
      <vt:lpstr>F-PKI</vt:lpstr>
      <vt:lpstr>F-PKI – Validation/Domain Policies</vt:lpstr>
      <vt:lpstr>F-PKI – Map Servers</vt:lpstr>
      <vt:lpstr>F-PKI – Data structure</vt:lpstr>
      <vt:lpstr>F-PKI – Delivery of Entries and Proofs</vt:lpstr>
      <vt:lpstr>F-PKI – Certificate Validation</vt:lpstr>
      <vt:lpstr>PoC – Implementation</vt:lpstr>
      <vt:lpstr>PoC – Performance Evaluation</vt:lpstr>
      <vt:lpstr>PoC – Performance Evaluation</vt:lpstr>
      <vt:lpstr>Conclusion &amp; Critique</vt:lpstr>
      <vt:lpstr>PowerPoint Presentation</vt:lpstr>
    </vt:vector>
  </TitlesOfParts>
  <Manager>Sam Lin, Palisades, New York</Manager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MMLAB Wayles</dc:title>
  <dc:creator>Wayles</dc:creator>
  <dc:description>Blue Onyx Deluxe, Blue Pearl Deluxe:  Generally for "customer-facing" presentations_x000d_
-  Blue Pearl Deluxe is useful for one-on-one laptop presentations and for easy printing.  Textures on the opening screen carry through the blue bands on text slides._x000d_
-  Blue Onyx Deluxe relies heavily on black for maximum contrast, particularly in projection._x000d_
Blue Onyx Basic, Blue Pearl Basic:  Intended for basic internal presentations.  May also be used for customers._x000d_
-  Blue Onyx Basic uses black throughout for maximum contrast, particularly in projection._x000d_
-  Blue Pearl Basic works well for one-on-one laptop presentations and makes printing easy.</dc:description>
  <cp:lastModifiedBy>Kim Hyunsoo Wayles</cp:lastModifiedBy>
  <cp:revision>2920</cp:revision>
  <dcterms:created xsi:type="dcterms:W3CDTF">2004-06-09T16:14:47Z</dcterms:created>
  <dcterms:modified xsi:type="dcterms:W3CDTF">2022-01-20T00:28:38Z</dcterms:modified>
</cp:coreProperties>
</file>