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439" r:id="rId3"/>
    <p:sldId id="684" r:id="rId4"/>
    <p:sldId id="719" r:id="rId5"/>
    <p:sldId id="698" r:id="rId6"/>
    <p:sldId id="722" r:id="rId7"/>
    <p:sldId id="723" r:id="rId8"/>
    <p:sldId id="725" r:id="rId9"/>
    <p:sldId id="726" r:id="rId10"/>
    <p:sldId id="720" r:id="rId11"/>
    <p:sldId id="721" r:id="rId12"/>
    <p:sldId id="727" r:id="rId13"/>
    <p:sldId id="728" r:id="rId14"/>
    <p:sldId id="729" r:id="rId15"/>
    <p:sldId id="730" r:id="rId16"/>
    <p:sldId id="731" r:id="rId17"/>
    <p:sldId id="732" r:id="rId18"/>
    <p:sldId id="733" r:id="rId19"/>
    <p:sldId id="717" r:id="rId20"/>
    <p:sldId id="704" r:id="rId21"/>
    <p:sldId id="257" r:id="rId22"/>
  </p:sldIdLst>
  <p:sldSz cx="12192000" cy="6858000"/>
  <p:notesSz cx="10234613" cy="70993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84" autoAdjust="0"/>
    <p:restoredTop sz="73130" autoAdjust="0"/>
  </p:normalViewPr>
  <p:slideViewPr>
    <p:cSldViewPr snapToGrid="0">
      <p:cViewPr varScale="1">
        <p:scale>
          <a:sx n="103" d="100"/>
          <a:sy n="103" d="100"/>
        </p:scale>
        <p:origin x="92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401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434999" cy="356198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797248" y="1"/>
            <a:ext cx="4434999" cy="356198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r">
              <a:defRPr sz="1200"/>
            </a:lvl1pPr>
          </a:lstStyle>
          <a:p>
            <a:fld id="{9E1B6210-3074-4F1E-8685-A17732EED1AE}" type="datetimeFigureOut">
              <a:rPr lang="ko-KR" altLang="en-US" smtClean="0"/>
              <a:t>2024-02-15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989263" y="889000"/>
            <a:ext cx="4256087" cy="23939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87" tIns="47393" rIns="94787" bIns="47393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1023463" y="3416539"/>
            <a:ext cx="8187690" cy="2795350"/>
          </a:xfrm>
          <a:prstGeom prst="rect">
            <a:avLst/>
          </a:prstGeom>
        </p:spPr>
        <p:txBody>
          <a:bodyPr vert="horz" lIns="94787" tIns="47393" rIns="94787" bIns="47393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6743104"/>
            <a:ext cx="4434999" cy="356198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797248" y="6743104"/>
            <a:ext cx="4434999" cy="356198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r">
              <a:defRPr sz="1200"/>
            </a:lvl1pPr>
          </a:lstStyle>
          <a:p>
            <a:fld id="{C18C7828-7532-499B-8CDB-7BDB066C0C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5500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83961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73524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38762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01625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23644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17027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29834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26713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02189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49941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9153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00712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36742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9494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30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1721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8091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9822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3127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9885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89188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9896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2CE7D6-EC6A-433A-930F-7A4DE59850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DD5882B-CBCC-472E-86D5-7DEEBE88DE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38EB12A-564D-4FDE-A459-814A33E91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8D8A-C45E-4BD3-A207-C5F1472328BC}" type="datetime1">
              <a:rPr lang="ko-KR" altLang="en-US" smtClean="0"/>
              <a:t>2024-02-15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C09235D-D834-487E-B1D7-52C765BC3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3176B48-2677-414D-ADBE-9C6D1323F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1658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81273E-F4AA-4CF8-AE05-203E6C1CB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82268FA-B582-4836-8771-A3329AC664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FA8520A-5CF5-48A2-80E4-A7AEC68FA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6322-4115-4FA5-AAC0-676914275A1A}" type="datetime1">
              <a:rPr lang="ko-KR" altLang="en-US" smtClean="0"/>
              <a:t>2024-02-15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19DF126-FD45-4E1E-814C-63EFD3879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82149A1-246C-4001-B44F-7DB722C63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480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134FF2B-08A8-4CB1-B440-D1A84EE5B8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8E72D5F-E933-4B0C-AA3B-163F30427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BF7AA83-35E0-4D4F-B476-CD368BE42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AED9C-38AD-4025-9945-AE0CA7C639FA}" type="datetime1">
              <a:rPr lang="ko-KR" altLang="en-US" smtClean="0"/>
              <a:t>2024-02-15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2F534C6-5E3D-443B-86DA-AE2D326BC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91E840B-B465-48AB-91FE-FC475231F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025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C778595-BE1B-4FA7-B796-1572F16C2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AD65786-522A-4E08-A317-DB9F31AA8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9664B06-61E9-4BF7-8B9B-0D7BFE7D6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6E725-DD00-4D9B-8E5E-FEC750403408}" type="datetime1">
              <a:rPr lang="ko-KR" altLang="en-US" smtClean="0"/>
              <a:t>2024-02-15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A78A45A-B7DD-4829-AF3F-9F0C6177F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04D48F8-02BC-474A-A888-738024A65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272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9330B51-E4E7-4D72-8818-D34D8011D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5091690-3824-4654-B48C-BEEC07C7F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ED8BC9A-BC34-4BBB-86F7-5F7265EEC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9AD8-A6CE-45D2-8C66-3D0C695FE76B}" type="datetime1">
              <a:rPr lang="ko-KR" altLang="en-US" smtClean="0"/>
              <a:t>2024-02-15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B53A6C3-5DA4-4CE1-B4EF-8DA1DBA26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9A9062D-89B8-4536-9FB1-FB0245BCC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3670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311860-291C-4917-823D-9EFB324E0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E79E4E9-6539-41F1-B84D-756D884508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7DE6EBB-710A-44C1-BDCE-1C5D4D782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9B41949-37BE-417C-839E-E42C7093C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E3834-886F-42F3-88CA-1498362C2A7D}" type="datetime1">
              <a:rPr lang="ko-KR" altLang="en-US" smtClean="0"/>
              <a:t>2024-02-15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9F4B1D9-E261-4560-AB87-C2FE8767A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7F568B8-BAA4-4E49-91E1-35EB19619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342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269166D-3291-42A2-A24F-C047CD4CC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733F927-108F-4E5A-BC05-EB6B26470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6E23BF8-4BD0-4CE1-AC76-EA659D295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C8AFC55-9396-4738-BCAC-B468B2769D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76D12B3-4BEA-4BEA-B41C-523F910096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C50A071-3CB4-4FBC-B6CD-2E9BA1400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56621-DD0D-477E-A0CA-809067BAFD1B}" type="datetime1">
              <a:rPr lang="ko-KR" altLang="en-US" smtClean="0"/>
              <a:t>2024-02-15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FFFC42A-EA33-4407-870F-CF0153D17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E4039EA-1114-4BC3-ACBC-A210ED71C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15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7513A1-3E1C-40B2-BAD0-9A8CE5BEE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63A559F-9256-4074-BD7F-48156DECD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9ECE-3713-4892-BF3D-1B32525B096D}" type="datetime1">
              <a:rPr lang="ko-KR" altLang="en-US" smtClean="0"/>
              <a:t>2024-02-15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DB56775-3058-4A61-BE57-0A98CC229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2D13021-651B-49E6-BC34-D1362BBDC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0568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97ABBF5-7C3E-479C-9C69-85631C245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4E420-E8C1-4AED-9D4D-46861FAA9355}" type="datetime1">
              <a:rPr lang="ko-KR" altLang="en-US" smtClean="0"/>
              <a:t>2024-02-15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96ED2BA-8067-4BD5-B4D3-5EE003661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F7A474E-764A-4EB8-B141-A0693DFC3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2622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B71A72-A3E3-465F-B3AF-5A8C4BF68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DC601C-9959-46E9-A65E-A476465F2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E6781CB-15CB-4B7C-872D-1178CA5E20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8DC509C-D4CC-41C0-98AB-ECA8BD70D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193A-994B-462B-B2AD-82D75BE4E330}" type="datetime1">
              <a:rPr lang="ko-KR" altLang="en-US" smtClean="0"/>
              <a:t>2024-02-15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FCF9647-7CFD-4338-86B1-C511DE65F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C95186F-C0F9-419E-95C2-4CC38D574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9784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C689FE3-536D-4B6B-938E-E4A6E87CD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01EFEC0-65FA-4EA8-84B6-EBFE859C71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FB440DD-CEB9-48DF-9910-0A670BEF4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6B3E038-3F93-4717-B8E4-8E2ED66C4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240B4-8B6C-4A2D-BD33-82CDC9F0F504}" type="datetime1">
              <a:rPr lang="ko-KR" altLang="en-US" smtClean="0"/>
              <a:t>2024-02-15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5064935-99AE-440C-BAA5-65317E626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71C0F18-CE4F-4FFB-A0FD-12934A688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982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EA0993C-65D1-437E-AD95-0836ABFB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C45F65A-46AB-4986-91EB-F3978C5A70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A9289A4-8B65-479E-8BBB-626B356DD1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17402-AF57-48DE-AEDA-D87FF6D6F4D7}" type="datetime1">
              <a:rPr lang="ko-KR" altLang="en-US" smtClean="0"/>
              <a:t>2024-02-15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1B3A95F-AC07-4DBF-9649-1F42F37D04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71DBA0-37A2-461B-BA1C-78178D6B090A}"/>
              </a:ext>
            </a:extLst>
          </p:cNvPr>
          <p:cNvSpPr txBox="1"/>
          <p:nvPr userDrawn="1"/>
        </p:nvSpPr>
        <p:spPr>
          <a:xfrm>
            <a:off x="11067414" y="6408107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801FF0FD-FCD3-4D1B-B17E-D1491B569BF4}" type="slidenum">
              <a:rPr lang="ko-KR" altLang="en-US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r>
              <a:rPr lang="ko-KR" alt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 19</a:t>
            </a:r>
            <a:endParaRPr lang="ko-KR" alt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172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angwonlim@snu.ac.k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html/draft-rescorla-tls-ctls-04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csrc.nist.gov/Projects/post-quantum-cryptography/selected-algorithms-2022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FB955A9-0351-46A7-9773-86C93E36DD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3600" y="1122363"/>
            <a:ext cx="10572750" cy="2658608"/>
          </a:xfrm>
        </p:spPr>
        <p:txBody>
          <a:bodyPr>
            <a:noAutofit/>
          </a:bodyPr>
          <a:lstStyle/>
          <a:p>
            <a:r>
              <a:rPr lang="en-US" altLang="ko-KR" sz="2800" b="1" dirty="0"/>
              <a:t>Intermediate Certificate Suppression in Post-Quantum TLS: An Approximate Membership Querying Approach</a:t>
            </a:r>
            <a:br>
              <a:rPr lang="en-US" altLang="ko-K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ko-K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2400" dirty="0">
                <a:latin typeface="Arial" panose="020B0604020202020204" pitchFamily="34" charset="0"/>
                <a:cs typeface="Arial" panose="020B0604020202020204" pitchFamily="34" charset="0"/>
              </a:rPr>
              <a:t>Published</a:t>
            </a:r>
            <a:r>
              <a:rPr lang="ko-K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2400" dirty="0">
                <a:latin typeface="Arial" panose="020B0604020202020204" pitchFamily="34" charset="0"/>
                <a:cs typeface="Arial" panose="020B0604020202020204" pitchFamily="34" charset="0"/>
              </a:rPr>
              <a:t>in: </a:t>
            </a:r>
            <a:r>
              <a:rPr lang="en-US" altLang="ko-KR" sz="2400" dirty="0" err="1"/>
              <a:t>CoNEXT</a:t>
            </a:r>
            <a:r>
              <a:rPr lang="en-US" altLang="ko-KR" sz="2400" dirty="0"/>
              <a:t> ‘22</a:t>
            </a:r>
            <a:endParaRPr lang="ko-K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8C62807-5210-4000-9435-2B5C43857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11638"/>
            <a:ext cx="9144000" cy="1655762"/>
          </a:xfrm>
        </p:spPr>
        <p:txBody>
          <a:bodyPr anchor="ctr">
            <a:normAutofit/>
          </a:bodyPr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Summarized by</a:t>
            </a:r>
          </a:p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Sangwon Lim (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sangwonlim@snu.ac.kr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2024-02-15</a:t>
            </a:r>
          </a:p>
        </p:txBody>
      </p:sp>
    </p:spTree>
    <p:extLst>
      <p:ext uri="{BB962C8B-B14F-4D97-AF65-F5344CB8AC3E}">
        <p14:creationId xmlns:p14="http://schemas.microsoft.com/office/powerpoint/2010/main" val="831200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C21FBB-933C-4508-834F-627BB7DD1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Related Work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F9DF06D-0F87-459D-9F4E-68C6712D0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Use of different PQ signature algorithms within the same certificate chain</a:t>
            </a:r>
            <a:r>
              <a:rPr lang="en-US" altLang="ko-KR" baseline="30000" dirty="0"/>
              <a:t>1)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dirty="0"/>
              <a:t> It assumes that all peers support multiple signature algorithms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altLang="ko-KR" dirty="0"/>
          </a:p>
          <a:p>
            <a:r>
              <a:rPr lang="en-US" altLang="ko-KR" dirty="0"/>
              <a:t>Increasing the TCP’s initial congestion window</a:t>
            </a:r>
            <a:r>
              <a:rPr lang="en-US" altLang="ko-KR" baseline="30000" dirty="0"/>
              <a:t>2)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dirty="0"/>
              <a:t> It can affect the loss rate in low bandwidth or congested connections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altLang="ko-KR" dirty="0"/>
          </a:p>
          <a:p>
            <a:r>
              <a:rPr lang="en-US" altLang="ko-KR" dirty="0"/>
              <a:t>Omission of the ICAs during the handshake</a:t>
            </a:r>
            <a:r>
              <a:rPr lang="en-US" altLang="ko-KR" baseline="30000" dirty="0"/>
              <a:t>3)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dirty="0"/>
              <a:t> The specifics of how the client decides whether or not to request the ICAs are not introduced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9A2F51-5CD7-48FA-B122-EBC2BE41EF74}"/>
              </a:ext>
            </a:extLst>
          </p:cNvPr>
          <p:cNvSpPr txBox="1"/>
          <p:nvPr/>
        </p:nvSpPr>
        <p:spPr>
          <a:xfrm>
            <a:off x="289187" y="6215876"/>
            <a:ext cx="105765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arenR"/>
            </a:pPr>
            <a:r>
              <a:rPr lang="en-US" altLang="ko-KR" sz="1000" dirty="0"/>
              <a:t>Mixed Certificate Chains for the Transition to Post-Quantum Authentication in TLS 1.3. (ASIA CCS ’22), </a:t>
            </a:r>
            <a:r>
              <a:rPr lang="en-US" altLang="ko-KR" sz="1000" dirty="0" err="1"/>
              <a:t>PostQuantum</a:t>
            </a:r>
            <a:r>
              <a:rPr lang="en-US" altLang="ko-KR" sz="1000" dirty="0"/>
              <a:t> Authentication in TLS 1.3: A Performance Study (NDSS ’20)</a:t>
            </a:r>
          </a:p>
          <a:p>
            <a:pPr marL="228600" indent="-228600">
              <a:buAutoNum type="arabicParenR"/>
            </a:pPr>
            <a:r>
              <a:rPr lang="en-US" altLang="ko-KR" sz="1000" dirty="0"/>
              <a:t>Assessing the overhead of post-quantum cryptography in TLS 1.3 and SSH. (</a:t>
            </a:r>
            <a:r>
              <a:rPr lang="en-US" altLang="ko-KR" sz="1000" dirty="0" err="1"/>
              <a:t>CoNEXT</a:t>
            </a:r>
            <a:r>
              <a:rPr lang="en-US" altLang="ko-KR" sz="1000" dirty="0"/>
              <a:t> ‘20)</a:t>
            </a:r>
          </a:p>
          <a:p>
            <a:pPr marL="228600" indent="-228600">
              <a:buAutoNum type="arabicParenR"/>
            </a:pPr>
            <a:r>
              <a:rPr lang="en-US" altLang="ko-KR" sz="1000" dirty="0"/>
              <a:t>Suppressing Intermediate Certificates in TLS. (https://datatracker. ietf.org/doc/html/draft-thomson-tls-sic-00)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749667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A31410D-61BA-49B7-80F0-367486072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Related Work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D2EFBDF-BC78-42C1-80E0-5AF955022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dirty="0"/>
              <a:t>Omitting certificates with a preestablished certificate dictionary</a:t>
            </a:r>
            <a:r>
              <a:rPr lang="en-US" altLang="ko-KR" baseline="30000" dirty="0"/>
              <a:t>1)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dirty="0"/>
              <a:t> It has to be frequently synchronized and updated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altLang="ko-KR" dirty="0"/>
          </a:p>
          <a:p>
            <a:r>
              <a:rPr lang="en-US" altLang="ko-KR" dirty="0"/>
              <a:t>Intermediate CA Preloading framework</a:t>
            </a:r>
            <a:r>
              <a:rPr lang="en-US" altLang="ko-KR" baseline="30000" dirty="0"/>
              <a:t>2)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dirty="0"/>
              <a:t> Their target is to eliminate SEC_ERROR_UNKNOWN_ ISSUER errors caused when servers are configured incorrectly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altLang="ko-KR" dirty="0"/>
          </a:p>
          <a:p>
            <a:r>
              <a:rPr lang="en-US" altLang="ko-KR" dirty="0"/>
              <a:t>PQ key encapsulation mechanisms(KEMTLS)</a:t>
            </a:r>
            <a:r>
              <a:rPr lang="en-US" altLang="ko-KR" baseline="30000" dirty="0"/>
              <a:t>3)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dirty="0"/>
              <a:t> The size of </a:t>
            </a:r>
            <a:r>
              <a:rPr lang="en-US" altLang="ko-KR" dirty="0" err="1"/>
              <a:t>Server_Hello</a:t>
            </a:r>
            <a:r>
              <a:rPr lang="en-US" altLang="ko-KR" dirty="0"/>
              <a:t> was reduced to some extent, but the size of the certificate chain, which has the greatest impact, was not reduced</a:t>
            </a:r>
            <a:endParaRPr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125D52-1423-43F6-AAD4-9350B7476964}"/>
              </a:ext>
            </a:extLst>
          </p:cNvPr>
          <p:cNvSpPr txBox="1"/>
          <p:nvPr/>
        </p:nvSpPr>
        <p:spPr>
          <a:xfrm>
            <a:off x="297365" y="6215876"/>
            <a:ext cx="105765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arenR"/>
            </a:pPr>
            <a:r>
              <a:rPr lang="en-US" altLang="ko-KR" sz="1000" dirty="0"/>
              <a:t>Compact TLS 1.3 (</a:t>
            </a:r>
            <a:r>
              <a:rPr lang="en-US" altLang="ko-KR" sz="1000" dirty="0">
                <a:hlinkClick r:id="rId3"/>
              </a:rPr>
              <a:t>https://datatracker.ietf.org/doc/html/draft-rescorla-tls-ctls-04</a:t>
            </a:r>
            <a:r>
              <a:rPr lang="en-US" altLang="ko-KR" sz="1000" dirty="0"/>
              <a:t>)</a:t>
            </a:r>
          </a:p>
          <a:p>
            <a:pPr marL="228600" indent="-228600">
              <a:buAutoNum type="arabicParenR"/>
            </a:pPr>
            <a:r>
              <a:rPr lang="en-US" altLang="ko-KR" sz="1000" dirty="0"/>
              <a:t>Mozilla has launched it since Firefox 75 (April ’20) </a:t>
            </a:r>
          </a:p>
          <a:p>
            <a:pPr marL="228600" indent="-228600">
              <a:buAutoNum type="arabicParenR"/>
            </a:pPr>
            <a:r>
              <a:rPr lang="en-US" altLang="ko-KR" sz="1000" dirty="0"/>
              <a:t>Post-Quantum TLS Without Handshake Signatures (CCS ’20)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186215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306DB72-82F8-4DC3-A5B1-52ED57505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ICA Certificate Suppression 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9DFADD0-9507-49BF-BB02-B9B9C9F20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Approximate Membership Queries (AMQs) utilize probabilistic data structures (a.k.a., "filters") to indicate whether a queried data element is part of a set</a:t>
            </a:r>
          </a:p>
          <a:p>
            <a:r>
              <a:rPr lang="en-US" altLang="ko-KR" dirty="0"/>
              <a:t>Pipeline of ICA Certificate Suppression Utilizing AMQs</a:t>
            </a:r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E1C84C79-DD0B-4171-A205-7706D8BF92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4065" y="3649464"/>
            <a:ext cx="8663869" cy="246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165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CD3C74-593A-43B5-A7CF-0E51C04B3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Evaluation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3A9BCBD-B0C6-4A41-AC40-10498F555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Intermediate Certificates in the Wild (10K domains)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dirty="0"/>
              <a:t> Over 80% of the examined servers include at least one ICA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dirty="0"/>
              <a:t> The IC filter capacity should lie between 220 and 1400 ICAs</a:t>
            </a:r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395BC1E9-054E-4B68-8956-369492D474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8639" y="3226419"/>
            <a:ext cx="6994722" cy="2810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344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0315848-1D51-40C8-B0C7-B57FF4DDB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Evaluation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3B26BEE-E4F6-43DF-9FD2-6754A2919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Filter size design</a:t>
            </a:r>
          </a:p>
          <a:p>
            <a:pPr lvl="1"/>
            <a:r>
              <a:rPr lang="en-US" altLang="ko-KR" dirty="0" err="1"/>
              <a:t>ClientHello</a:t>
            </a:r>
            <a:r>
              <a:rPr lang="en-US" altLang="ko-KR" dirty="0"/>
              <a:t> message will contain a larger PQ public key </a:t>
            </a:r>
          </a:p>
          <a:p>
            <a:pPr lvl="2"/>
            <a:r>
              <a:rPr lang="en-US" altLang="ko-KR" dirty="0"/>
              <a:t>e.g., 699 bytes for NTRU-HPS-509, or 672 bytes for Lightsaber</a:t>
            </a:r>
          </a:p>
          <a:p>
            <a:pPr lvl="1"/>
            <a:r>
              <a:rPr lang="en-US" altLang="ko-KR" dirty="0"/>
              <a:t>TCP initial window size</a:t>
            </a:r>
          </a:p>
          <a:p>
            <a:pPr lvl="2"/>
            <a:r>
              <a:rPr lang="en-US" altLang="ko-KR" dirty="0"/>
              <a:t>10MSS ≈ 14.5KB </a:t>
            </a:r>
          </a:p>
          <a:p>
            <a:pPr marL="457200" lvl="1" indent="0">
              <a:buNone/>
            </a:pPr>
            <a:r>
              <a:rPr lang="en-US" altLang="ko-KR" dirty="0">
                <a:sym typeface="Wingdings" panose="05000000000000000000" pitchFamily="2" charset="2"/>
              </a:rPr>
              <a:t> </a:t>
            </a:r>
            <a:r>
              <a:rPr lang="en-US" altLang="ko-KR" dirty="0"/>
              <a:t>filter’s maximum size to ≈ 550 bytes</a:t>
            </a:r>
          </a:p>
          <a:p>
            <a:pPr marL="457200" lvl="1" indent="0">
              <a:buNone/>
            </a:pPr>
            <a:endParaRPr lang="en-US" altLang="ko-KR" dirty="0">
              <a:sym typeface="Wingdings" panose="05000000000000000000" pitchFamily="2" charset="2"/>
            </a:endParaRPr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59222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76B4022-3251-4387-80C3-1CB377430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Evaluation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308F1CE-DD02-46E5-9EE5-5CAAA96E7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Feasibility of AMQ Filters</a:t>
            </a:r>
          </a:p>
          <a:p>
            <a:pPr lvl="1"/>
            <a:r>
              <a:rPr lang="en-US" altLang="ko-KR" dirty="0"/>
              <a:t>Space utilization 90%</a:t>
            </a:r>
            <a:r>
              <a:rPr lang="ko-KR" altLang="en-US" dirty="0"/>
              <a:t>↑ </a:t>
            </a:r>
            <a:r>
              <a:rPr lang="en-US" altLang="ko-KR" dirty="0"/>
              <a:t>, ICs 245</a:t>
            </a:r>
            <a:r>
              <a:rPr lang="ko-KR" altLang="en-US" dirty="0"/>
              <a:t>↑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C340F81A-CA11-44F6-B304-8461104FF1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6331" y="2702605"/>
            <a:ext cx="3933932" cy="281609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01A7152-63B0-4271-B2EE-CF9AA9C53298}"/>
              </a:ext>
            </a:extLst>
          </p:cNvPr>
          <p:cNvSpPr txBox="1"/>
          <p:nvPr/>
        </p:nvSpPr>
        <p:spPr>
          <a:xfrm>
            <a:off x="2198604" y="5653636"/>
            <a:ext cx="2609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&lt; size vs load factor &gt;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714CAD1-480E-4DCD-9641-0DCED17BC4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1738" y="2702605"/>
            <a:ext cx="4111082" cy="28174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70832A1-E34A-48FC-84F3-D1B68C91AFFE}"/>
              </a:ext>
            </a:extLst>
          </p:cNvPr>
          <p:cNvSpPr txBox="1"/>
          <p:nvPr/>
        </p:nvSpPr>
        <p:spPr>
          <a:xfrm>
            <a:off x="7156635" y="5647511"/>
            <a:ext cx="3241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&lt; size vs certificate capacity &gt;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69488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76B4022-3251-4387-80C3-1CB377430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Evaluation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308F1CE-DD02-46E5-9EE5-5CAAA96E7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Feasibility of AMQ Filters</a:t>
            </a:r>
          </a:p>
          <a:p>
            <a:pPr lvl="1"/>
            <a:r>
              <a:rPr lang="en-US" altLang="ko-KR" dirty="0"/>
              <a:t>Throughput (245 ICs and FPP of 0.1%) 15ms</a:t>
            </a:r>
            <a:r>
              <a:rPr lang="ko-KR" altLang="en-US" dirty="0"/>
              <a:t> ↓</a:t>
            </a:r>
            <a:r>
              <a:rPr lang="en-US" altLang="ko-KR" dirty="0"/>
              <a:t>, FPP 0.1% </a:t>
            </a:r>
            <a:r>
              <a:rPr lang="ko-KR" altLang="en-US" dirty="0"/>
              <a:t>↓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CFF9EB34-D6DB-4654-94F5-E25594E0AD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4639" y="2878184"/>
            <a:ext cx="4165839" cy="3136350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8A351958-E81B-4C25-9818-04D1763902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6917" y="2975381"/>
            <a:ext cx="5268304" cy="281581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FDE10C2-CC1B-4B5B-B87F-8E7E5CB1405E}"/>
              </a:ext>
            </a:extLst>
          </p:cNvPr>
          <p:cNvSpPr txBox="1"/>
          <p:nvPr/>
        </p:nvSpPr>
        <p:spPr>
          <a:xfrm>
            <a:off x="2202865" y="5992297"/>
            <a:ext cx="2609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&lt; Throughput</a:t>
            </a:r>
            <a:r>
              <a:rPr lang="ko-KR" altLang="en-US" dirty="0"/>
              <a:t> </a:t>
            </a:r>
            <a:r>
              <a:rPr lang="en-US" altLang="ko-KR" dirty="0"/>
              <a:t>&gt;</a:t>
            </a:r>
            <a:endParaRPr lang="ko-KR" alt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FC728AD-432D-4F1A-9A70-C71620E103C0}"/>
              </a:ext>
            </a:extLst>
          </p:cNvPr>
          <p:cNvSpPr txBox="1"/>
          <p:nvPr/>
        </p:nvSpPr>
        <p:spPr>
          <a:xfrm>
            <a:off x="6698166" y="5992297"/>
            <a:ext cx="4849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&lt; IC Suppression Extension Size vs FPP</a:t>
            </a:r>
            <a:r>
              <a:rPr lang="ko-KR" altLang="en-US" dirty="0"/>
              <a:t> </a:t>
            </a:r>
            <a:r>
              <a:rPr lang="en-US" altLang="ko-KR" dirty="0"/>
              <a:t>&gt;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1632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1854693-1C4C-4F2A-8A2A-CB1746FA6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Evaluation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4CD9C0A-2AD0-4E69-AB08-CD0153F8E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IC Suppression Impact Estimation</a:t>
            </a:r>
          </a:p>
          <a:p>
            <a:pPr lvl="1"/>
            <a:r>
              <a:rPr lang="en-US" altLang="ko-KR" dirty="0"/>
              <a:t>10 runs of</a:t>
            </a:r>
            <a:r>
              <a:rPr lang="ko-KR" altLang="en-US" dirty="0"/>
              <a:t> </a:t>
            </a:r>
            <a:r>
              <a:rPr lang="en-US" altLang="ko-KR" dirty="0"/>
              <a:t>the simulator, where the user visited 200 domains every time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dirty="0"/>
              <a:t> 73% decrease of the exchanged ICA cert data (left)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dirty="0"/>
              <a:t> Reduction of the number of roundtrips within PQ TLS handshakes (right)</a:t>
            </a:r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13C07E3A-73E7-44C5-AE37-02F9098676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5363" y="3388501"/>
            <a:ext cx="4863925" cy="2788462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BD413244-4033-4395-ADAF-8E0E1ADAF5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7375" y="3500605"/>
            <a:ext cx="4356410" cy="2676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2062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C7CAF7-4D50-49F0-BA65-3108BD1E5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Security Consideration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0B01EC1-6E0F-4740-81DB-781B356C0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Passive observers can have access to the IC filter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dirty="0"/>
              <a:t> It could be used to identify which ICA certs are known, increasing the effectiveness of client fingerprinting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en-US" altLang="ko-KR" dirty="0"/>
              <a:t>IETF draft-</a:t>
            </a:r>
            <a:r>
              <a:rPr lang="en-US" altLang="ko-KR" dirty="0" err="1"/>
              <a:t>ietf</a:t>
            </a:r>
            <a:r>
              <a:rPr lang="en-US" altLang="ko-KR" dirty="0"/>
              <a:t>-</a:t>
            </a:r>
            <a:r>
              <a:rPr lang="en-US" altLang="ko-KR" dirty="0" err="1"/>
              <a:t>tls-esni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è"/>
            </a:pPr>
            <a:r>
              <a:rPr lang="en-US" altLang="ko-KR" dirty="0"/>
              <a:t>the use of carefully curated and universal ICA filters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443303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9E28B0-CB58-4717-92F7-EAA9BAB23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79D11E-A2AB-477B-B217-3EA80D83C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The authors underline the challenge of introducing PQ authentication to TLS handshakes</a:t>
            </a:r>
          </a:p>
          <a:p>
            <a:endParaRPr lang="en-US" altLang="ko-KR" dirty="0"/>
          </a:p>
          <a:p>
            <a:r>
              <a:rPr lang="en-US" altLang="ko-KR" dirty="0"/>
              <a:t>They propose an ICA suppression mechanism that reduces the exchanged information, preventing excessive round-trip</a:t>
            </a:r>
          </a:p>
          <a:p>
            <a:endParaRPr lang="en-US" altLang="ko-KR" dirty="0"/>
          </a:p>
          <a:p>
            <a:r>
              <a:rPr lang="en-US" altLang="ko-KR" dirty="0"/>
              <a:t>The experiment results indicate a reduction of ≈ 73% in exchanged data volumes and speedups in the hundreds of milliseconds in the case of PQ TLS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9050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773F40B-3178-4A4D-B230-8D13ED9A2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26C8D13-1F15-4BA7-B318-DB1BCB360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dirty="0">
                <a:latin typeface="+mj-lt"/>
                <a:cs typeface="Arial" panose="020B0604020202020204" pitchFamily="34" charset="0"/>
              </a:rPr>
              <a:t>Introduction</a:t>
            </a:r>
          </a:p>
          <a:p>
            <a:r>
              <a:rPr lang="en-US" altLang="ko-KR" dirty="0"/>
              <a:t>PQ TLS Authentication Overhead</a:t>
            </a:r>
            <a:endParaRPr lang="en-US" altLang="ko-KR" dirty="0">
              <a:latin typeface="+mj-lt"/>
              <a:cs typeface="Arial" panose="020B0604020202020204" pitchFamily="34" charset="0"/>
            </a:endParaRPr>
          </a:p>
          <a:p>
            <a:r>
              <a:rPr lang="en-US" altLang="ko-KR" dirty="0">
                <a:latin typeface="+mj-lt"/>
                <a:cs typeface="Arial" panose="020B0604020202020204" pitchFamily="34" charset="0"/>
              </a:rPr>
              <a:t>Related Work</a:t>
            </a:r>
          </a:p>
          <a:p>
            <a:r>
              <a:rPr lang="en-US" altLang="ko-KR" dirty="0"/>
              <a:t>ICA Certificate Suppression </a:t>
            </a:r>
          </a:p>
          <a:p>
            <a:r>
              <a:rPr lang="en-US" altLang="ko-KR" dirty="0"/>
              <a:t>Evaluation</a:t>
            </a:r>
          </a:p>
          <a:p>
            <a:r>
              <a:rPr lang="en-US" altLang="ko-KR" dirty="0"/>
              <a:t>Security Consideration</a:t>
            </a:r>
          </a:p>
          <a:p>
            <a:r>
              <a:rPr lang="en-US" altLang="ko-KR" dirty="0">
                <a:latin typeface="+mj-lt"/>
                <a:cs typeface="Arial" panose="020B0604020202020204" pitchFamily="34" charset="0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5140784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A4FA60-B7CD-499F-8C06-EEAAE639A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/>
              <a:t>Appendix1. Impact of </a:t>
            </a:r>
            <a:r>
              <a:rPr lang="en-US" altLang="ko-KR" sz="4000" dirty="0" err="1"/>
              <a:t>initcwnd</a:t>
            </a:r>
            <a:r>
              <a:rPr lang="en-US" altLang="ko-KR" sz="4000" dirty="0"/>
              <a:t> on PQ TLS</a:t>
            </a:r>
            <a:endParaRPr lang="ko-KR" altLang="en-US" sz="40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351601D-E0D0-4701-AD01-A57347E83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Because of the TCP congestion window, PQ TLS can suffer from poor handshake performance with large SERVER_HELLO</a:t>
            </a:r>
            <a:endParaRPr lang="ko-KR" altLang="en-US" dirty="0"/>
          </a:p>
        </p:txBody>
      </p:sp>
      <p:pic>
        <p:nvPicPr>
          <p:cNvPr id="4098" name="Picture 2" descr="illustration of the gentle slope and cwnd wall with different strengths.">
            <a:extLst>
              <a:ext uri="{FF2B5EF4-FFF2-40B4-BE49-F238E27FC236}">
                <a16:creationId xmlns:a16="http://schemas.microsoft.com/office/drawing/2014/main" id="{A00BC8C3-E526-419A-92D6-C69862B200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82"/>
          <a:stretch/>
        </p:blipFill>
        <p:spPr bwMode="auto">
          <a:xfrm>
            <a:off x="2946827" y="2877043"/>
            <a:ext cx="4471327" cy="3434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BB83022-1E77-40D7-B79F-743242F489BD}"/>
              </a:ext>
            </a:extLst>
          </p:cNvPr>
          <p:cNvSpPr txBox="1"/>
          <p:nvPr/>
        </p:nvSpPr>
        <p:spPr>
          <a:xfrm>
            <a:off x="7487392" y="5268123"/>
            <a:ext cx="2262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i="1" dirty="0"/>
              <a:t>TCP initial window (</a:t>
            </a:r>
            <a:r>
              <a:rPr lang="en-US" altLang="ko-KR" i="1" dirty="0" err="1"/>
              <a:t>initcwnd</a:t>
            </a:r>
            <a:r>
              <a:rPr lang="en-US" altLang="ko-KR" i="1" dirty="0"/>
              <a:t>) = 10</a:t>
            </a:r>
            <a:endParaRPr lang="ko-KR" altLang="en-US" i="1" dirty="0"/>
          </a:p>
        </p:txBody>
      </p:sp>
    </p:spTree>
    <p:extLst>
      <p:ext uri="{BB962C8B-B14F-4D97-AF65-F5344CB8AC3E}">
        <p14:creationId xmlns:p14="http://schemas.microsoft.com/office/powerpoint/2010/main" val="31168536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A4546F-8C0B-411A-AEE7-B41CC06E8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/>
              <a:t>Appendix2. Post-Quantum Cryptography PQC Selected Algorithms 2022</a:t>
            </a:r>
            <a:r>
              <a:rPr lang="en-US" altLang="ko-KR" sz="4000" baseline="30000" dirty="0"/>
              <a:t>1)</a:t>
            </a:r>
            <a:endParaRPr lang="ko-KR" altLang="en-US" sz="4000" baseline="300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7C578B3-85FE-4C55-A384-DC8B989AB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Public-key Encryption and Key-establishment Algorithms</a:t>
            </a:r>
          </a:p>
          <a:p>
            <a:pPr lvl="1"/>
            <a:r>
              <a:rPr lang="en-US" altLang="ko-KR" dirty="0"/>
              <a:t>CRYSTALS-KYBER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Digital Signature Algorithms</a:t>
            </a:r>
          </a:p>
          <a:p>
            <a:pPr lvl="1"/>
            <a:r>
              <a:rPr lang="en-US" altLang="ko-KR" dirty="0"/>
              <a:t>CRYSTALS-DILITHIUM</a:t>
            </a:r>
          </a:p>
          <a:p>
            <a:pPr lvl="1"/>
            <a:r>
              <a:rPr lang="en-US" altLang="ko-KR" dirty="0"/>
              <a:t>FALCON</a:t>
            </a:r>
          </a:p>
          <a:p>
            <a:pPr lvl="1"/>
            <a:r>
              <a:rPr lang="en-US" altLang="ko-KR" dirty="0"/>
              <a:t>SPHINCS+</a:t>
            </a:r>
          </a:p>
          <a:p>
            <a:pPr lvl="1"/>
            <a:endParaRPr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9965FA-1889-4021-BADB-C3826AA559A2}"/>
              </a:ext>
            </a:extLst>
          </p:cNvPr>
          <p:cNvSpPr txBox="1"/>
          <p:nvPr/>
        </p:nvSpPr>
        <p:spPr>
          <a:xfrm>
            <a:off x="274320" y="6262231"/>
            <a:ext cx="10576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1) Post-Quantum Cryptography PQC Selected Algorithms 2022 - </a:t>
            </a:r>
            <a:r>
              <a:rPr lang="en-US" altLang="ko-KR" sz="1200" dirty="0">
                <a:hlinkClick r:id="rId3"/>
              </a:rPr>
              <a:t>https://csrc.nist.gov/Projects/post-quantum-cryptography/selected-algorithms-2022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67490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3F05A6E-69ED-4EC7-8351-B6FB4AE52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Introduction 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E30002A-754C-48BD-8B0B-36FAF10AD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dirty="0"/>
              <a:t>Transport Layer Security (TLS) is a well-known and widely adopted secure communications protocol  </a:t>
            </a:r>
          </a:p>
          <a:p>
            <a:endParaRPr lang="en-US" altLang="ko-KR" sz="2000" dirty="0"/>
          </a:p>
          <a:p>
            <a:r>
              <a:rPr lang="en-US" altLang="ko-KR" dirty="0"/>
              <a:t>Quantum computing has continued to advance, posing a well-publicized future threat to public key cryptography standards (RSA, ECDH, and ECDSA)</a:t>
            </a:r>
          </a:p>
          <a:p>
            <a:endParaRPr lang="en-US" altLang="ko-KR" sz="2000" dirty="0"/>
          </a:p>
          <a:p>
            <a:r>
              <a:rPr lang="en-US" altLang="ko-KR" dirty="0"/>
              <a:t>The possibility of the ”store now, decrypt later” attack, gives a sense of urgency to the transition to post-quantum (PQ) schemes</a:t>
            </a:r>
          </a:p>
        </p:txBody>
      </p:sp>
    </p:spTree>
    <p:extLst>
      <p:ext uri="{BB962C8B-B14F-4D97-AF65-F5344CB8AC3E}">
        <p14:creationId xmlns:p14="http://schemas.microsoft.com/office/powerpoint/2010/main" val="87287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8380282-CA21-4886-A8D7-14A43F377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Introduction 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8ACDD0E-3599-4B13-9130-704DB1CCE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impact of PQ-based authentication on the TLS 1.3 handshake can be attributed to larger signature sizes</a:t>
            </a:r>
          </a:p>
          <a:p>
            <a:endParaRPr lang="en-US" altLang="ko-KR" dirty="0"/>
          </a:p>
          <a:p>
            <a:r>
              <a:rPr lang="en-US" altLang="ko-KR" dirty="0"/>
              <a:t>Since PQ certificates can be significantly larger, transmitted messages enabling this verification can exceed TCP’s congestion window size and add unwanted round-trip</a:t>
            </a:r>
          </a:p>
          <a:p>
            <a:endParaRPr lang="en-US" altLang="ko-KR" dirty="0"/>
          </a:p>
          <a:p>
            <a:r>
              <a:rPr lang="en-US" altLang="ko-KR" dirty="0"/>
              <a:t>Thus, PQ certificate transmission becomes the dominant </a:t>
            </a:r>
            <a:r>
              <a:rPr lang="en-US" altLang="ko-KR" dirty="0" err="1"/>
              <a:t>latencyadding</a:t>
            </a:r>
            <a:r>
              <a:rPr lang="en-US" altLang="ko-KR" dirty="0"/>
              <a:t> factor in PQ TLS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61120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03A2AB-F7EE-4DD2-BA5E-A0B54B5B9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Introduction 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51EFF11-B5BE-49A3-A142-16BD53232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In this paper, the authors quantify the PQ authentication impact on TLS 1.3 handshakes</a:t>
            </a:r>
          </a:p>
          <a:p>
            <a:pPr lvl="1"/>
            <a:endParaRPr lang="en-US" altLang="ko-KR" sz="2800" dirty="0"/>
          </a:p>
          <a:p>
            <a:r>
              <a:rPr lang="en-US" altLang="ko-KR" dirty="0"/>
              <a:t>They propose a probabilistic filter-based mechanism that advertises known Intermediate CAs (ICAs) to peers to reduce authentication data transmissions in PQ TLS</a:t>
            </a:r>
          </a:p>
          <a:p>
            <a:endParaRPr lang="en-US" altLang="ko-KR" dirty="0"/>
          </a:p>
          <a:p>
            <a:r>
              <a:rPr lang="en-US" altLang="ko-KR" dirty="0"/>
              <a:t>They evaluate the volume of intermediate certs in the wild and investigate the performance of their approach</a:t>
            </a:r>
          </a:p>
        </p:txBody>
      </p:sp>
    </p:spTree>
    <p:extLst>
      <p:ext uri="{BB962C8B-B14F-4D97-AF65-F5344CB8AC3E}">
        <p14:creationId xmlns:p14="http://schemas.microsoft.com/office/powerpoint/2010/main" val="3308848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DDFF9E-FD7D-4F74-BF30-0348EFE1A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PQ TLS Authentication Overhead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67D17F8-786E-4473-B223-96CAAD2B4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Quantum safety algorithms and standards comes at a price in the form of larger key and signature sizes</a:t>
            </a:r>
          </a:p>
          <a:p>
            <a:endParaRPr lang="en-US" altLang="ko-KR" dirty="0"/>
          </a:p>
          <a:p>
            <a:r>
              <a:rPr lang="en-US" altLang="ko-KR" dirty="0"/>
              <a:t>This increase in authentication data size will have a adverse effect on handshake performance within PQ TLS</a:t>
            </a:r>
          </a:p>
          <a:p>
            <a:endParaRPr lang="en-US" altLang="ko-KR" dirty="0"/>
          </a:p>
          <a:p>
            <a:r>
              <a:rPr lang="en-US" altLang="ko-KR" dirty="0"/>
              <a:t>This can triggers multiple round trips within the TLS handshake packet exchange due to small TCP’s initial windows sizes </a:t>
            </a:r>
          </a:p>
          <a:p>
            <a:pPr lvl="1"/>
            <a:r>
              <a:rPr lang="en-US" altLang="ko-KR" dirty="0" err="1"/>
              <a:t>Initcwnd</a:t>
            </a:r>
            <a:r>
              <a:rPr lang="en-US" altLang="ko-KR" dirty="0"/>
              <a:t> size of most TCP congestion control implementations is 10MSS (≈ 14.5KB)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73775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DDFF9E-FD7D-4F74-BF30-0348EFE1A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PQ TLS Authentication Overhead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67D17F8-786E-4473-B223-96CAAD2B4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400" dirty="0"/>
              <a:t>PQ TLS 1.3 Handshake</a:t>
            </a:r>
            <a:br>
              <a:rPr lang="en-US" altLang="ko-KR" sz="2400" dirty="0"/>
            </a:br>
            <a:r>
              <a:rPr lang="en-US" altLang="ko-KR" sz="2400" dirty="0"/>
              <a:t>requires </a:t>
            </a:r>
            <a:r>
              <a:rPr lang="en-US" altLang="ko-KR" sz="2400" dirty="0">
                <a:solidFill>
                  <a:srgbClr val="FF0000"/>
                </a:solidFill>
              </a:rPr>
              <a:t>larger data transfers</a:t>
            </a:r>
          </a:p>
          <a:p>
            <a:pPr lvl="1"/>
            <a:r>
              <a:rPr lang="en-US" altLang="ko-KR" sz="2000" dirty="0">
                <a:solidFill>
                  <a:srgbClr val="FF0000"/>
                </a:solidFill>
              </a:rPr>
              <a:t>Ephemeral PQ Public Key</a:t>
            </a:r>
          </a:p>
          <a:p>
            <a:pPr lvl="1"/>
            <a:r>
              <a:rPr lang="en-US" altLang="ko-KR" sz="2000" dirty="0">
                <a:solidFill>
                  <a:srgbClr val="FF0000"/>
                </a:solidFill>
              </a:rPr>
              <a:t>PQ Ciphertext</a:t>
            </a:r>
          </a:p>
          <a:p>
            <a:pPr lvl="1"/>
            <a:r>
              <a:rPr lang="en-US" altLang="ko-KR" sz="2000" dirty="0">
                <a:solidFill>
                  <a:srgbClr val="FF0000"/>
                </a:solidFill>
              </a:rPr>
              <a:t>PQ Server Certificate and</a:t>
            </a:r>
            <a:br>
              <a:rPr lang="en-US" altLang="ko-KR" sz="2000" dirty="0">
                <a:solidFill>
                  <a:srgbClr val="FF0000"/>
                </a:solidFill>
              </a:rPr>
            </a:br>
            <a:r>
              <a:rPr lang="en-US" altLang="ko-KR" sz="2000" dirty="0">
                <a:solidFill>
                  <a:srgbClr val="FF0000"/>
                </a:solidFill>
              </a:rPr>
              <a:t>Certificate Chain</a:t>
            </a:r>
          </a:p>
          <a:p>
            <a:pPr lvl="1"/>
            <a:r>
              <a:rPr lang="en-US" altLang="ko-KR" sz="2000" dirty="0">
                <a:solidFill>
                  <a:srgbClr val="FF0000"/>
                </a:solidFill>
              </a:rPr>
              <a:t>PQ Signature over handshake </a:t>
            </a:r>
            <a:endParaRPr lang="ko-KR" altLang="en-US" sz="2000" dirty="0">
              <a:solidFill>
                <a:srgbClr val="FF0000"/>
              </a:solidFill>
            </a:endParaRPr>
          </a:p>
          <a:p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FA329A0-9002-429F-BB44-5A91465AA6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9159" y="1743782"/>
            <a:ext cx="5484641" cy="4433181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7AB88B95-18DE-4E0C-AC15-6454BE27EC84}"/>
              </a:ext>
            </a:extLst>
          </p:cNvPr>
          <p:cNvGrpSpPr/>
          <p:nvPr/>
        </p:nvGrpSpPr>
        <p:grpSpPr>
          <a:xfrm>
            <a:off x="7337501" y="3307048"/>
            <a:ext cx="420373" cy="1668463"/>
            <a:chOff x="7163913" y="3307048"/>
            <a:chExt cx="571660" cy="1668463"/>
          </a:xfrm>
        </p:grpSpPr>
        <p:cxnSp>
          <p:nvCxnSpPr>
            <p:cNvPr id="7" name="직선 화살표 연결선 6">
              <a:extLst>
                <a:ext uri="{FF2B5EF4-FFF2-40B4-BE49-F238E27FC236}">
                  <a16:creationId xmlns:a16="http://schemas.microsoft.com/office/drawing/2014/main" id="{6C133E16-14F5-4729-AD71-38BC64144EAB}"/>
                </a:ext>
              </a:extLst>
            </p:cNvPr>
            <p:cNvCxnSpPr>
              <a:cxnSpLocks/>
            </p:cNvCxnSpPr>
            <p:nvPr/>
          </p:nvCxnSpPr>
          <p:spPr>
            <a:xfrm>
              <a:off x="7164398" y="3307048"/>
              <a:ext cx="571175" cy="384567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직선 화살표 연결선 7">
              <a:extLst>
                <a:ext uri="{FF2B5EF4-FFF2-40B4-BE49-F238E27FC236}">
                  <a16:creationId xmlns:a16="http://schemas.microsoft.com/office/drawing/2014/main" id="{8C2F6305-9422-4E49-ABF9-0794720A2F4C}"/>
                </a:ext>
              </a:extLst>
            </p:cNvPr>
            <p:cNvCxnSpPr>
              <a:cxnSpLocks/>
            </p:cNvCxnSpPr>
            <p:nvPr/>
          </p:nvCxnSpPr>
          <p:spPr>
            <a:xfrm>
              <a:off x="7163913" y="3826552"/>
              <a:ext cx="571175" cy="384567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화살표 연결선 8">
              <a:extLst>
                <a:ext uri="{FF2B5EF4-FFF2-40B4-BE49-F238E27FC236}">
                  <a16:creationId xmlns:a16="http://schemas.microsoft.com/office/drawing/2014/main" id="{FD97794B-5D57-419D-AB43-74AFA8729A84}"/>
                </a:ext>
              </a:extLst>
            </p:cNvPr>
            <p:cNvCxnSpPr>
              <a:cxnSpLocks/>
            </p:cNvCxnSpPr>
            <p:nvPr/>
          </p:nvCxnSpPr>
          <p:spPr>
            <a:xfrm>
              <a:off x="7163914" y="4205033"/>
              <a:ext cx="571175" cy="384567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직선 화살표 연결선 9">
              <a:extLst>
                <a:ext uri="{FF2B5EF4-FFF2-40B4-BE49-F238E27FC236}">
                  <a16:creationId xmlns:a16="http://schemas.microsoft.com/office/drawing/2014/main" id="{84A79487-7B3D-40FD-BF2D-97F42B2CC8B9}"/>
                </a:ext>
              </a:extLst>
            </p:cNvPr>
            <p:cNvCxnSpPr>
              <a:cxnSpLocks/>
            </p:cNvCxnSpPr>
            <p:nvPr/>
          </p:nvCxnSpPr>
          <p:spPr>
            <a:xfrm>
              <a:off x="7163913" y="4590944"/>
              <a:ext cx="571175" cy="384567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73044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1170CB7-7A6B-49AF-B621-1EE16C5E3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PQ TLS Authentication Overhead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F199B39-073C-4519-B1A2-20CC4212C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Online Certificate Status Protocol (OCSP)</a:t>
            </a:r>
          </a:p>
          <a:p>
            <a:endParaRPr lang="en-US" altLang="ko-KR" dirty="0"/>
          </a:p>
          <a:p>
            <a:r>
              <a:rPr lang="en-US" altLang="ko-KR" dirty="0"/>
              <a:t>Signed Certificate Timestamps (SCTs)</a:t>
            </a:r>
          </a:p>
          <a:p>
            <a:pPr lvl="1"/>
            <a:r>
              <a:rPr lang="en-US" altLang="ko-KR" dirty="0"/>
              <a:t>Chrome requests two to five SCTs</a:t>
            </a:r>
          </a:p>
          <a:p>
            <a:pPr marL="457200" lvl="1" indent="0">
              <a:buNone/>
            </a:pPr>
            <a:r>
              <a:rPr lang="en-US" altLang="ko-KR" dirty="0"/>
              <a:t>		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ko-KR" dirty="0"/>
              <a:t>In a realistic case, one extra OCSP staple and two SCTs are used (i.e., three extra signatures overall)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4689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FFAD350-86AC-4F23-B689-9E089ACAE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PQ TLS Authentication Overhead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676936C-9D16-4AC6-8B18-9BB688CD3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Conventional &amp; PQ TLS Authentication Data Size</a:t>
            </a:r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5C367343-5510-4A44-813A-79BC5B958F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431" y="2411720"/>
            <a:ext cx="5785137" cy="3424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917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사용자 지정 3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49306</TotalTime>
  <Words>1071</Words>
  <Application>Microsoft Office PowerPoint</Application>
  <PresentationFormat>와이드스크린</PresentationFormat>
  <Paragraphs>150</Paragraphs>
  <Slides>21</Slides>
  <Notes>21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5" baseType="lpstr">
      <vt:lpstr>맑은 고딕</vt:lpstr>
      <vt:lpstr>Arial</vt:lpstr>
      <vt:lpstr>Wingdings</vt:lpstr>
      <vt:lpstr>Office 테마</vt:lpstr>
      <vt:lpstr>Intermediate Certificate Suppression in Post-Quantum TLS: An Approximate Membership Querying Approach   Published in: CoNEXT ‘22</vt:lpstr>
      <vt:lpstr>Contents</vt:lpstr>
      <vt:lpstr>Introduction </vt:lpstr>
      <vt:lpstr>Introduction </vt:lpstr>
      <vt:lpstr>Introduction </vt:lpstr>
      <vt:lpstr>PQ TLS Authentication Overhead</vt:lpstr>
      <vt:lpstr>PQ TLS Authentication Overhead</vt:lpstr>
      <vt:lpstr>PQ TLS Authentication Overhead</vt:lpstr>
      <vt:lpstr>PQ TLS Authentication Overhead</vt:lpstr>
      <vt:lpstr>Related Work</vt:lpstr>
      <vt:lpstr>Related Work</vt:lpstr>
      <vt:lpstr>ICA Certificate Suppression </vt:lpstr>
      <vt:lpstr>Evaluation</vt:lpstr>
      <vt:lpstr>Evaluation</vt:lpstr>
      <vt:lpstr>Evaluation</vt:lpstr>
      <vt:lpstr>Evaluation</vt:lpstr>
      <vt:lpstr>Evaluation</vt:lpstr>
      <vt:lpstr>Security Consideration</vt:lpstr>
      <vt:lpstr>Conclusion</vt:lpstr>
      <vt:lpstr>Appendix1. Impact of initcwnd on PQ TLS</vt:lpstr>
      <vt:lpstr>Appendix2. Post-Quantum Cryptography PQC Selected Algorithms 20221)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TCPLS</dc:title>
  <dc:creator>sangwon.lim</dc:creator>
  <cp:lastModifiedBy>LG</cp:lastModifiedBy>
  <cp:revision>1599</cp:revision>
  <cp:lastPrinted>2022-10-30T10:46:21Z</cp:lastPrinted>
  <dcterms:created xsi:type="dcterms:W3CDTF">2021-02-28T12:00:58Z</dcterms:created>
  <dcterms:modified xsi:type="dcterms:W3CDTF">2024-02-15T05:30:43Z</dcterms:modified>
</cp:coreProperties>
</file>