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e Joonhee" initials="LJ" lastIdx="1" clrIdx="0">
    <p:extLst>
      <p:ext uri="{19B8F6BF-5375-455C-9EA6-DF929625EA0E}">
        <p15:presenceInfo xmlns:p15="http://schemas.microsoft.com/office/powerpoint/2012/main" userId="99ec2de2bacadf9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E600"/>
    <a:srgbClr val="740000"/>
    <a:srgbClr val="800080"/>
    <a:srgbClr val="FFEFEF"/>
    <a:srgbClr val="F1E8F8"/>
    <a:srgbClr val="64004A"/>
    <a:srgbClr val="0000FF"/>
    <a:srgbClr val="DCC5ED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4" autoAdjust="0"/>
    <p:restoredTop sz="83211" autoAdjust="0"/>
  </p:normalViewPr>
  <p:slideViewPr>
    <p:cSldViewPr snapToGrid="0">
      <p:cViewPr varScale="1">
        <p:scale>
          <a:sx n="108" d="100"/>
          <a:sy n="108" d="100"/>
        </p:scale>
        <p:origin x="540" y="102"/>
      </p:cViewPr>
      <p:guideLst/>
    </p:cSldViewPr>
  </p:slideViewPr>
  <p:outlineViewPr>
    <p:cViewPr>
      <p:scale>
        <a:sx n="33" d="100"/>
        <a:sy n="33" d="100"/>
      </p:scale>
      <p:origin x="0" y="-30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E5B4F-FB86-4BDB-8C85-74A26A19B0BE}" type="datetimeFigureOut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C5082-4A14-4551-AA1E-D52F6999A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697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0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04712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1324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28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0318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72566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1540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6858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12408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63090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80572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0871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71644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39402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0436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0284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9856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817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539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73398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96295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929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1465B-F197-433F-86DD-1DE5FAD2DD20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211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E2C1-2F87-474A-90FF-0DEB82B02971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1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BC28-9FF0-4C16-A3A9-8B4BBDACAA29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47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E46FC-D9A9-4689-B96A-CD4EAA24F9D6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927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74AF-540B-4C7F-9A78-15EE5329631A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828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15855-177C-475B-B54E-FC000E24BED6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36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E407-C4C8-473A-903B-F3DADC40CB39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725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A6A-DE87-4390-BA88-9107D2A3568C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8AB-494B-46D5-B4A1-1240904B040C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099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F80-7342-46A3-BBD8-B980BA0D6A37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605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ACB4-96EB-4E53-A45C-C6E3946C74B8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889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DE283-C440-4475-9EA3-A199DD0E032A}" type="datetime1">
              <a:rPr lang="ko-KR" altLang="en-US" smtClean="0"/>
              <a:t>2020-07-14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89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19447" y="2126672"/>
            <a:ext cx="9953105" cy="1149927"/>
          </a:xfrm>
        </p:spPr>
        <p:txBody>
          <a:bodyPr anchor="ctr">
            <a:normAutofit fontScale="90000"/>
          </a:bodyPr>
          <a:lstStyle/>
          <a:p>
            <a:r>
              <a:rPr lang="en-US" altLang="ko-KR" sz="4000" b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Encrypt: An Automated Certificate</a:t>
            </a:r>
            <a:br>
              <a:rPr lang="en-US" altLang="ko-KR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4000" b="1" dirty="0">
                <a:latin typeface="Calibri" panose="020F0502020204030204" pitchFamily="34" charset="0"/>
                <a:cs typeface="Calibri" panose="020F0502020204030204" pitchFamily="34" charset="0"/>
              </a:rPr>
              <a:t>Authority to Encrypt the Entire Web</a:t>
            </a:r>
            <a:endParaRPr lang="ko-KR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78993"/>
            <a:ext cx="9144000" cy="504825"/>
          </a:xfrm>
        </p:spPr>
        <p:txBody>
          <a:bodyPr anchor="ctr">
            <a:noAutofit/>
          </a:bodyPr>
          <a:lstStyle/>
          <a:p>
            <a:pPr>
              <a:lnSpc>
                <a:spcPts val="1600"/>
              </a:lnSpc>
            </a:pP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Josh </a:t>
            </a:r>
            <a:r>
              <a:rPr lang="en-US" altLang="ko-KR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Aas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et al.</a:t>
            </a:r>
            <a:endParaRPr lang="en-US" altLang="ko-KR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부제목 2"/>
          <p:cNvSpPr txBox="1">
            <a:spLocks/>
          </p:cNvSpPr>
          <p:nvPr/>
        </p:nvSpPr>
        <p:spPr>
          <a:xfrm>
            <a:off x="1524000" y="5384214"/>
            <a:ext cx="9144000" cy="9378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</a:pP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2020. 7. 14.</a:t>
            </a:r>
          </a:p>
          <a:p>
            <a:pPr>
              <a:lnSpc>
                <a:spcPts val="1500"/>
              </a:lnSpc>
            </a:pP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Joonhee Lee</a:t>
            </a:r>
          </a:p>
          <a:p>
            <a:pPr>
              <a:lnSpc>
                <a:spcPts val="1500"/>
              </a:lnSpc>
            </a:pP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jhlee2019@mmlab.snu.ac.kr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65D64525-2C5F-6742-BC6C-11133B204CFA}"/>
              </a:ext>
            </a:extLst>
          </p:cNvPr>
          <p:cNvSpPr txBox="1">
            <a:spLocks/>
          </p:cNvSpPr>
          <p:nvPr/>
        </p:nvSpPr>
        <p:spPr>
          <a:xfrm>
            <a:off x="1524000" y="4555105"/>
            <a:ext cx="9144000" cy="419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00"/>
              </a:lnSpc>
            </a:pP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ACM CCS 2019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754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ACME Protocol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Automated Certificate Management Environment (ACME) protocol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Designed with scalable, automated issuance as a core goal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Published a final version as RFC 5555 by the IETF ACME working group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Interactions: Registration, validation, issuance, revocation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Registration: Account Management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Tracking which applicant is allowed to request issuance for which identifiers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The applicant registers a key-pair with some optional metadata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Authenticated by digital signatures, not by pre-shared secrets or passwords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687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ACME Protocol: Detailed Process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5775B3E5-886C-4799-BB2C-E57EEA091F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1066" y="1690688"/>
            <a:ext cx="8149868" cy="466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672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Validation Methods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Authorization and validation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Account holder completes challenges that validate control of the identifier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ACME supports commonly used and easily automated validation methods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Challenge types supported by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HTTP challenge: CA-provided random value at a specific URL at the domain</a:t>
            </a:r>
          </a:p>
          <a:p>
            <a:pPr marL="457200" lvl="1" indent="0">
              <a:lnSpc>
                <a:spcPts val="25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Required to be provisioned across all servers in load-balanced config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DNS challenge: CA-provided random value at a specific DNS record</a:t>
            </a:r>
          </a:p>
          <a:p>
            <a:pPr marL="457200" lvl="1" indent="0">
              <a:lnSpc>
                <a:spcPts val="25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Only option for wildcard certificate to prove control over the DNS zone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TLS-ALPN challenge: CA-provided random value at self-signed certificate</a:t>
            </a:r>
          </a:p>
          <a:p>
            <a:pPr marL="457200" lvl="1" indent="0">
              <a:lnSpc>
                <a:spcPts val="25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Allowing a TLS-terminating load balancer to issue a certificate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056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Certificate Issuance and Revocation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Certificate request and issuance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Order: a client’s request object for a certificate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No renewal: Requests a new certificate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Revocation is allowed to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The account that issued the certificate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Who can prove control of the identifiers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Who can control of the private key of the certificate</a:t>
            </a:r>
          </a:p>
          <a:p>
            <a:pPr marL="457200" lvl="1" indent="0">
              <a:lnSpc>
                <a:spcPts val="25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Who encounters a leaked key can request automated revocation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807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Design of New CA Software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Boulder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: Entirely different software to operate an automated CA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 new, open-source CA software stack that forms the core of </a:t>
            </a: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Security Principles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Minimal logic: Verifying the code easily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Minimal data: Reducing the potential harm from data breaches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Full automation: Preventing human errors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Functional isolation: Protecting critical components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Operational isolation: Limiting risk of physical compromise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Continuous availability: Redundant and parallel instances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874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Boulder Architecture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9670191C-CF66-4F66-AFFB-DB86A2388E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666" y="1531359"/>
            <a:ext cx="10786667" cy="3482691"/>
          </a:xfrm>
          <a:prstGeom prst="rect">
            <a:avLst/>
          </a:prstGeom>
        </p:spPr>
      </p:pic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73A55B77-B028-4DF0-9334-71025C917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02315"/>
            <a:ext cx="10515600" cy="974647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3 main functions required of a CA in the modern Web PKI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Issuance of certificates, Submission to CT logs, Publication of OCSP</a:t>
            </a:r>
          </a:p>
        </p:txBody>
      </p:sp>
    </p:spTree>
    <p:extLst>
      <p:ext uri="{BB962C8B-B14F-4D97-AF65-F5344CB8AC3E}">
        <p14:creationId xmlns:p14="http://schemas.microsoft.com/office/powerpoint/2010/main" val="1619212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Client Ecosystem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199" y="1825625"/>
            <a:ext cx="7373646" cy="4351338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No official client, but Certbot is most popular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Certbot automatically parses and modifies configuration files of Apache, Nginx, etc.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Automatic provisioning web servers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Several web servers can automatically provision </a:t>
            </a: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certificates (ex. Caddy)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149DDBE-DD7A-42B8-A76B-1A0ACFE298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0474" y="1912590"/>
            <a:ext cx="3823452" cy="2977194"/>
          </a:xfrm>
          <a:prstGeom prst="rect">
            <a:avLst/>
          </a:prstGeom>
        </p:spPr>
      </p:pic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0B1F9A06-10C5-4F62-BEC4-BDA87FD3B923}"/>
              </a:ext>
            </a:extLst>
          </p:cNvPr>
          <p:cNvSpPr txBox="1">
            <a:spLocks/>
          </p:cNvSpPr>
          <p:nvPr/>
        </p:nvSpPr>
        <p:spPr>
          <a:xfrm>
            <a:off x="838198" y="4580338"/>
            <a:ext cx="10394415" cy="19125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Hosting and CDN providers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Providers can enable HTTPS for all of their sites without any user interaction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Small sites can easily migrate to HTTPS </a:t>
            </a:r>
          </a:p>
          <a:p>
            <a:pPr marL="457200" lvl="1" indent="0">
              <a:lnSpc>
                <a:spcPts val="25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Necessary to transition the entire web to HTTPS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730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Impact of Let’s Encrypt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4453479"/>
            <a:ext cx="10515600" cy="2039395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Fastest growing CA among Alexa Top 1M sites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Increasing in market share to 35% (2019)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No sites in the Alexa Top 100 used a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 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certificate (2018)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83% of top 100 sites use OV or EV certificates (</a:t>
            </a: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issues only DV)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02E6CB1-C2BC-4F75-A105-35C7FCF043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0636" y="1690688"/>
            <a:ext cx="7734864" cy="2623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66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Centralization of HTTPS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199" y="1825625"/>
            <a:ext cx="6601288" cy="4351338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Hosting and CDN providers serves HTTPS automatically to users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Many of the networks with the most of Let’s Encrypt certificates are large cloud providers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50% of names in certificates are located in just 10 </a:t>
            </a:r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ASes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, 80% are in 100 </a:t>
            </a:r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ASes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Broader centralization of the web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 err="1">
                <a:latin typeface="Calibri" panose="020F0502020204030204" pitchFamily="34" charset="0"/>
                <a:cs typeface="Calibri" panose="020F0502020204030204" pitchFamily="34" charset="0"/>
              </a:rPr>
              <a:t>ASes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 with the most Let’s Encrypt domains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Unified Layer: 34M domains (27%)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96BC16A6-F183-4768-AEBE-45863CB28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4745" y="3473062"/>
            <a:ext cx="4398607" cy="2838838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421CFB1A-0C4A-4608-A223-C04F8B3B62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9487" y="1758351"/>
            <a:ext cx="4344880" cy="1336590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73D7CE30-AA0C-413E-96A4-5E5C1F8C26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1606" y="3123984"/>
            <a:ext cx="3172194" cy="14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096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New HTTPS Use Cases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Blog and hosting providers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Several large blog providers create a unique subdomain for each blog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Ex. 1.3M certificates issued for subdomains of </a:t>
            </a:r>
            <a:r>
              <a:rPr lang="en-US" altLang="ko-KR" i="1" dirty="0" err="1">
                <a:latin typeface="Calibri" panose="020F0502020204030204" pitchFamily="34" charset="0"/>
                <a:cs typeface="Calibri" panose="020F0502020204030204" pitchFamily="34" charset="0"/>
              </a:rPr>
              <a:t>home.blog</a:t>
            </a:r>
            <a:endParaRPr lang="en-US" altLang="ko-K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IoT devices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IoT manufacturers create a subdomain and certificate for each IoT device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Ex. 875k certificates issued for subdomains of </a:t>
            </a: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keenetic.io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“Trusted” certificates to all servers and devices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can issue trusted certificates to all web servers and IoT devices with no charge</a:t>
            </a:r>
            <a:endParaRPr lang="en-US" altLang="ko-KR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19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76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Outline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ISRG &amp; ACME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Implementation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Impact of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endParaRPr lang="en-US" altLang="ko-K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2000"/>
              </a:spcBef>
            </a:pPr>
            <a:endParaRPr lang="en-US" altLang="ko-K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531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Success of Let’s Encrypt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Automation enables free certificates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Automation is the only mechanism for keeping per-certificate costs down</a:t>
            </a:r>
            <a:endParaRPr lang="en-US" altLang="ko-K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Free certificates make automation practical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Payment makes automation significantly less valuable</a:t>
            </a:r>
            <a:endParaRPr lang="en-US" altLang="ko-KR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Gradual deployment is essential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Actual deployment of a universal system requires every client to change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was abled to issue immediately valid certificates thanks to the cross-signed CA certificate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Deployed rapidly without asking both sides to change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192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: A free, open, and automated HTTPS CA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New CA software system (Boulder)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Organization that operates it (ISRG)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IETF-standard protocol to automate certificate issuance (ACME)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Overcoming a major barrier to wider HTTPS adoption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Before: Complicate, expensive, and error-prone deployment of HTTPS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After: Fully automated certificate issuance at no charge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Designed to scale to the size of the entire web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Over 538 million certificates issued (2019)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HTTPS as the default web transport in the near future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21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768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Low adaption of HTTPS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HTTPS is important for practically every Web request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As 2015, 55-70% of browser page loads used plaintext HTTP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Major barrier to wider HTTPS adoption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Complicated, expensive, and error-prone deployment for server operators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Process: validation, key generation, issuance, installation, payment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: A free and automated Certificate Authority (CA)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Automation: No manual steps, no human error, low cost-per-certificate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Free certificate: Eliminated financial burdens and payment friction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593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Certificate Cost and Marketplace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6343835" cy="4351338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High prices for certificates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One-year single-domain certificate: $178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Wildcard certificate: $766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Limitation for lower-cost alternatives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Complex marketplace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Difficult for server operators to navigate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Bundled with additional services</a:t>
            </a:r>
          </a:p>
          <a:p>
            <a:pPr lvl="2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Vulnerability assessment scans</a:t>
            </a:r>
          </a:p>
          <a:p>
            <a:pPr lvl="2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Warranties covering losses by certificate error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838EE013-6A1E-405A-806B-D19F34838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2035" y="1825625"/>
            <a:ext cx="4602332" cy="1663572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3C5BA900-38E8-4812-BDAD-A9546661EC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22741" y="4110836"/>
            <a:ext cx="4561626" cy="1954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492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Obtaining and Installing a Certificate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Difficult, manual, and tedious process of obtaining a certificate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Recognize that they need a certificate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Navigate the confusing marketplace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Generate a private key, and create a Certificate Signing Request (CSR)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Perform the verification step required by the CA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Configure their server with the certificate and the appropriate trust chain</a:t>
            </a:r>
            <a:endParaRPr lang="en-US" altLang="ko-K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Risk of security vulnerabilities through misconfiguration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Annual certificate renewals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Renewal lapse occurred for about 20% trusted certificates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583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CA Validation Practices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Several categories of validation defined by the CA/Browser Forum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Domain Validation (DV): The requestor has control over the domain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Organization Validation (OV): CAs verify public business registration document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Extended Validation (EV): More intensive checks of proper ownership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SSL Certificate DV, OV or EV. Which one to choose ? - Leader Web ...">
            <a:extLst>
              <a:ext uri="{FF2B5EF4-FFF2-40B4-BE49-F238E27FC236}">
                <a16:creationId xmlns:a16="http://schemas.microsoft.com/office/drawing/2014/main" id="{632B621D-3DCA-4508-99CF-87FCBB43D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5212" y="3907276"/>
            <a:ext cx="3527095" cy="198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E9C1E2FD-57A7-44F4-B0D3-A04257D1DECF}"/>
              </a:ext>
            </a:extLst>
          </p:cNvPr>
          <p:cNvSpPr txBox="1">
            <a:spLocks/>
          </p:cNvSpPr>
          <p:nvPr/>
        </p:nvSpPr>
        <p:spPr>
          <a:xfrm>
            <a:off x="838201" y="3787590"/>
            <a:ext cx="7497932" cy="2389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Negating security benefits of OV and EV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OV and EV require manual verification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Users do not notice the distinction between levels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Browsers have or will drop UI distinctions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offers only DV which can be automated</a:t>
            </a:r>
          </a:p>
        </p:txBody>
      </p:sp>
    </p:spTree>
    <p:extLst>
      <p:ext uri="{BB962C8B-B14F-4D97-AF65-F5344CB8AC3E}">
        <p14:creationId xmlns:p14="http://schemas.microsoft.com/office/powerpoint/2010/main" val="589304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Internet Security Research Group (ISRG)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Merge of two simultaneous effort to build a fully automated CA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Halderman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(University of Michigan) &amp; P. </a:t>
            </a:r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Eckersely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(Electronic Frontier Foundation): Developing a protocol for automatically issuing certificates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J. </a:t>
            </a:r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Aas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&amp; E. Rescorla (Mozilla): Creating a free and automated CA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Internet Security Research Group (ISRG)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 nonprofit corporation formed in May 2013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The legal entity operating </a:t>
            </a: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No profit motive, no ownership, relatively high transparency, a public service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i="1" dirty="0">
                <a:latin typeface="Calibri" panose="020F0502020204030204" pitchFamily="34" charset="0"/>
                <a:cs typeface="Calibri" panose="020F0502020204030204" pitchFamily="34" charset="0"/>
              </a:rPr>
              <a:t>Let’s Encrypt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began providing service to public on December 2015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163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Budget and Fundraising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Large donations from technology companies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Donations and financial commitments from Akamai, Cisco, EFF, and Mozilla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Stable operating costs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ISRG spent approximately $3M in 2018 (Excl. in-kind contributions like hosting)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709D295-2802-4968-BE81-2FDA9F858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5491" y="4161063"/>
            <a:ext cx="4542999" cy="1786913"/>
          </a:xfrm>
          <a:prstGeom prst="rect">
            <a:avLst/>
          </a:prstGeom>
        </p:spPr>
      </p:pic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233AD112-D776-4C35-895A-9E1A2A297C73}"/>
              </a:ext>
            </a:extLst>
          </p:cNvPr>
          <p:cNvSpPr txBox="1">
            <a:spLocks/>
          </p:cNvSpPr>
          <p:nvPr/>
        </p:nvSpPr>
        <p:spPr>
          <a:xfrm>
            <a:off x="838200" y="3858286"/>
            <a:ext cx="6127291" cy="23186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CA operations are heavily automated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Staffing is the largest category of expense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Stable operating costs despite enormous growth in certificate issuance</a:t>
            </a:r>
          </a:p>
        </p:txBody>
      </p:sp>
    </p:spTree>
    <p:extLst>
      <p:ext uri="{BB962C8B-B14F-4D97-AF65-F5344CB8AC3E}">
        <p14:creationId xmlns:p14="http://schemas.microsoft.com/office/powerpoint/2010/main" val="144820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Becoming a Trusted Issuer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Broad client deployment of new root CA takes long time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It takes years for a new CA of Google’s root program to be available on the majority of Android devices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ISRG tried to purchase an existing root, but never completed an acquisition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Cross-signed intermediate CA certificate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Already widely trusted CA can issue a cross-signed intermediate CA certificate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ISRG executed a long-term cross-signing agreement with </a:t>
            </a:r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IdenTrust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ISRG’s own root certificate is widely deploying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Planning to change root from </a:t>
            </a:r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IdenTrust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to ISRG in July 2020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21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BF37E568-042A-464C-BA04-2A9D28F3A7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5707" y="5179064"/>
            <a:ext cx="3124473" cy="935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792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5400"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17207</TotalTime>
  <Words>1447</Words>
  <Application>Microsoft Office PowerPoint</Application>
  <PresentationFormat>와이드스크린</PresentationFormat>
  <Paragraphs>233</Paragraphs>
  <Slides>21</Slides>
  <Notes>21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5" baseType="lpstr">
      <vt:lpstr>맑은 고딕</vt:lpstr>
      <vt:lpstr>Arial</vt:lpstr>
      <vt:lpstr>Calibri</vt:lpstr>
      <vt:lpstr>Office 테마</vt:lpstr>
      <vt:lpstr>Let’s Encrypt: An Automated Certificate Authority to Encrypt the Entire Web</vt:lpstr>
      <vt:lpstr>Outline</vt:lpstr>
      <vt:lpstr>Introduction</vt:lpstr>
      <vt:lpstr>Certificate Cost and Marketplace</vt:lpstr>
      <vt:lpstr>Obtaining and Installing a Certificate</vt:lpstr>
      <vt:lpstr>CA Validation Practices</vt:lpstr>
      <vt:lpstr>Internet Security Research Group (ISRG)</vt:lpstr>
      <vt:lpstr>Budget and Fundraising</vt:lpstr>
      <vt:lpstr>Becoming a Trusted Issuer</vt:lpstr>
      <vt:lpstr>ACME Protocol</vt:lpstr>
      <vt:lpstr>ACME Protocol: Detailed Process</vt:lpstr>
      <vt:lpstr>Validation Methods</vt:lpstr>
      <vt:lpstr>Certificate Issuance and Revocation</vt:lpstr>
      <vt:lpstr>Design of New CA Software</vt:lpstr>
      <vt:lpstr>Boulder Architecture</vt:lpstr>
      <vt:lpstr>Client Ecosystem</vt:lpstr>
      <vt:lpstr>Impact of Let’s Encrypt</vt:lpstr>
      <vt:lpstr>Centralization of HTTPS</vt:lpstr>
      <vt:lpstr>New HTTPS Use Cases</vt:lpstr>
      <vt:lpstr>Success of Let’s Encrypt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8: Switching Packet Switching</dc:title>
  <dc:creator>Lee Joonhee</dc:creator>
  <cp:lastModifiedBy>Lee Joonhee</cp:lastModifiedBy>
  <cp:revision>2205</cp:revision>
  <dcterms:created xsi:type="dcterms:W3CDTF">2019-02-05T12:09:32Z</dcterms:created>
  <dcterms:modified xsi:type="dcterms:W3CDTF">2020-07-13T19:07:17Z</dcterms:modified>
</cp:coreProperties>
</file>