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29" r:id="rId1"/>
  </p:sldMasterIdLst>
  <p:notesMasterIdLst>
    <p:notesMasterId r:id="rId19"/>
  </p:notesMasterIdLst>
  <p:handoutMasterIdLst>
    <p:handoutMasterId r:id="rId20"/>
  </p:handoutMasterIdLst>
  <p:sldIdLst>
    <p:sldId id="2188" r:id="rId2"/>
    <p:sldId id="2694" r:id="rId3"/>
    <p:sldId id="2696" r:id="rId4"/>
    <p:sldId id="2690" r:id="rId5"/>
    <p:sldId id="2691" r:id="rId6"/>
    <p:sldId id="2687" r:id="rId7"/>
    <p:sldId id="2689" r:id="rId8"/>
    <p:sldId id="2667" r:id="rId9"/>
    <p:sldId id="2693" r:id="rId10"/>
    <p:sldId id="2686" r:id="rId11"/>
    <p:sldId id="2673" r:id="rId12"/>
    <p:sldId id="2685" r:id="rId13"/>
    <p:sldId id="2677" r:id="rId14"/>
    <p:sldId id="2680" r:id="rId15"/>
    <p:sldId id="2682" r:id="rId16"/>
    <p:sldId id="2695" r:id="rId17"/>
    <p:sldId id="2197" r:id="rId18"/>
  </p:sldIdLst>
  <p:sldSz cx="9144000" cy="6858000" type="screen4x3"/>
  <p:notesSz cx="6985000" cy="9271000"/>
  <p:embeddedFontLst>
    <p:embeddedFont>
      <p:font typeface="굴림" panose="020B0600000101010101" pitchFamily="34" charset="-127"/>
      <p:regular r:id="rId21"/>
    </p:embeddedFont>
    <p:embeddedFont>
      <p:font typeface="KOPUBDOTUM MEDIUM" pitchFamily="2" charset="-127"/>
      <p:regular r:id="rId22"/>
    </p:embeddedFont>
    <p:embeddedFont>
      <p:font typeface="KoPub돋움체 Bold" pitchFamily="2" charset="-127"/>
      <p:bold r:id="rId23"/>
    </p:embeddedFont>
    <p:embeddedFont>
      <p:font typeface="KoPub돋움체 Medium" pitchFamily="2" charset="-127"/>
      <p:regular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5pPr>
    <a:lvl6pPr marL="22860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6pPr>
    <a:lvl7pPr marL="27432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7pPr>
    <a:lvl8pPr marL="32004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8pPr>
    <a:lvl9pPr marL="36576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나눔바른고딕" panose="020B060302010102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6" userDrawn="1">
          <p15:clr>
            <a:srgbClr val="A4A3A4"/>
          </p15:clr>
        </p15:guide>
        <p15:guide id="2" pos="1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현수" initials="김" lastIdx="1" clrIdx="0">
    <p:extLst>
      <p:ext uri="{19B8F6BF-5375-455C-9EA6-DF929625EA0E}">
        <p15:presenceInfo xmlns:p15="http://schemas.microsoft.com/office/powerpoint/2012/main" userId="김현수" providerId="None"/>
      </p:ext>
    </p:extLst>
  </p:cmAuthor>
  <p:cmAuthor id="2" name="Kim Hyunsoo Wayles" initials="KHW" lastIdx="4" clrIdx="1">
    <p:extLst>
      <p:ext uri="{19B8F6BF-5375-455C-9EA6-DF929625EA0E}">
        <p15:presenceInfo xmlns:p15="http://schemas.microsoft.com/office/powerpoint/2012/main" userId="b4ea89962c7703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57B7"/>
    <a:srgbClr val="FFC8B1"/>
    <a:srgbClr val="FF7167"/>
    <a:srgbClr val="012F87"/>
    <a:srgbClr val="9C0006"/>
    <a:srgbClr val="AC8300"/>
    <a:srgbClr val="FF0000"/>
    <a:srgbClr val="F9C712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1" autoAdjust="0"/>
    <p:restoredTop sz="98085" autoAdjust="0"/>
  </p:normalViewPr>
  <p:slideViewPr>
    <p:cSldViewPr snapToGrid="0">
      <p:cViewPr>
        <p:scale>
          <a:sx n="193" d="100"/>
          <a:sy n="193" d="100"/>
        </p:scale>
        <p:origin x="2224" y="864"/>
      </p:cViewPr>
      <p:guideLst>
        <p:guide orient="horz" pos="786"/>
        <p:guide pos="174"/>
      </p:guideLst>
    </p:cSldViewPr>
  </p:slideViewPr>
  <p:outlineViewPr>
    <p:cViewPr>
      <p:scale>
        <a:sx n="33" d="100"/>
        <a:sy n="33" d="100"/>
      </p:scale>
      <p:origin x="0" y="-125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50" y="90"/>
      </p:cViewPr>
      <p:guideLst>
        <p:guide orient="horz" pos="2920"/>
        <p:guide pos="220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446C002-B02D-49D7-A12F-3CF2D2BB78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spcBef>
                <a:spcPct val="0"/>
              </a:spcBef>
              <a:buClrTx/>
              <a:buSzTx/>
              <a:buFontTx/>
              <a:buNone/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B68E16F-6EE3-4D08-BF27-334096DF7BA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4463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spcBef>
                <a:spcPct val="0"/>
              </a:spcBef>
              <a:buClrTx/>
              <a:buSzTx/>
              <a:buFontTx/>
              <a:buNone/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5C8209A3-1092-4E8E-A1A5-0104C8E904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spcBef>
                <a:spcPct val="0"/>
              </a:spcBef>
              <a:buClrTx/>
              <a:buSzTx/>
              <a:buFontTx/>
              <a:buNone/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E35CBE10-C2C8-4DFB-B7DE-193BDC051FD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4463" y="88058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fld id="{4F2A9A16-F584-426A-AD2F-8B78CBD895A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8133CE9-9937-4434-93D3-0D5FE17DB7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spcBef>
                <a:spcPct val="0"/>
              </a:spcBef>
              <a:buClrTx/>
              <a:buSzTx/>
              <a:buFontTx/>
              <a:buNone/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9E7CB0B-1A4E-4CD2-BB39-FEC907CBBFE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54463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spcBef>
                <a:spcPct val="0"/>
              </a:spcBef>
              <a:buClrTx/>
              <a:buSzTx/>
              <a:buFontTx/>
              <a:buNone/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F5CA0E1-B6D3-442A-AB79-3E17F02C567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8DBFB5D-928C-4952-9221-E77E072841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88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E62A583B-3069-416C-A990-D26D7A61F0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spcBef>
                <a:spcPct val="0"/>
              </a:spcBef>
              <a:buClrTx/>
              <a:buSzTx/>
              <a:buFontTx/>
              <a:buNone/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E3A73CE1-387C-49CA-B789-9F4F001D8E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4463" y="88058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8" tIns="46470" rIns="92938" bIns="46470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u="none"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fld id="{C131F14D-3577-4953-9209-0BF1E564E4D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23BD157-E2BD-4ECA-AFCD-E8B8252B57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1pPr>
            <a:lvl2pPr marL="742950" indent="-285750" defTabSz="928688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2pPr>
            <a:lvl3pPr marL="1143000" indent="-228600" defTabSz="928688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3pPr>
            <a:lvl4pPr marL="1600200" indent="-228600" defTabSz="928688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4pPr>
            <a:lvl5pPr marL="2057400" indent="-228600" defTabSz="928688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나눔바른고딕" panose="020B0603020101020101" pitchFamily="50" charset="-127"/>
              </a:defRPr>
            </a:lvl9pPr>
          </a:lstStyle>
          <a:p>
            <a:fld id="{B8E9EE13-470E-4B98-A9B7-548062BFB2D9}" type="slidenum">
              <a:rPr lang="en-US" altLang="ko-KR" sz="1200" u="none">
                <a:ea typeface="굴림" panose="020B0600000101010101" pitchFamily="50" charset="-127"/>
              </a:rPr>
              <a:pPr/>
              <a:t>1</a:t>
            </a:fld>
            <a:endParaRPr lang="en-US" altLang="ko-KR" sz="1200" u="none">
              <a:ea typeface="굴림" panose="020B0600000101010101" pitchFamily="50" charset="-127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1B61087-883E-4E0E-A95A-6A57F71D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476786CC-51CB-4F16-83DA-C2196B10A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>
            <a:extLst>
              <a:ext uri="{FF2B5EF4-FFF2-40B4-BE49-F238E27FC236}">
                <a16:creationId xmlns:a16="http://schemas.microsoft.com/office/drawing/2014/main" id="{F44EE8E0-177E-4A25-9DBC-C0E40128653D}"/>
              </a:ext>
            </a:extLst>
          </p:cNvPr>
          <p:cNvSpPr>
            <a:spLocks noChangeShapeType="1"/>
          </p:cNvSpPr>
          <p:nvPr/>
        </p:nvSpPr>
        <p:spPr bwMode="black">
          <a:xfrm flipV="1">
            <a:off x="1863725" y="3700469"/>
            <a:ext cx="0" cy="9413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400"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571E6E42-6A0D-4F08-980A-673B3B982B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11734" y="6613527"/>
            <a:ext cx="184727" cy="24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91438" bIns="45719">
            <a:spAutoFit/>
          </a:bodyPr>
          <a:lstStyle>
            <a:lvl1pPr marL="2286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folHlink"/>
              </a:buClr>
              <a:buSzPct val="260000"/>
              <a:buFont typeface="Wingdings" panose="05000000000000000000" pitchFamily="2" charset="2"/>
              <a:buNone/>
              <a:defRPr/>
            </a:pPr>
            <a:endParaRPr lang="ko-KR" altLang="ko-KR" sz="1000" u="none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6694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11185" y="1501418"/>
            <a:ext cx="7954963" cy="1470025"/>
          </a:xfrm>
        </p:spPr>
        <p:txBody>
          <a:bodyPr anchor="ctr"/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noProof="0" dirty="0"/>
              <a:t>Click to edit Master title style</a:t>
            </a:r>
          </a:p>
        </p:txBody>
      </p:sp>
      <p:sp>
        <p:nvSpPr>
          <p:cNvPr id="4669446" name="Rectangle 6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949450" y="3588977"/>
            <a:ext cx="6400800" cy="13843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altLang="ko-KR" noProof="0" dirty="0"/>
              <a:t>Click to edit Master subtitle style</a:t>
            </a:r>
          </a:p>
        </p:txBody>
      </p:sp>
      <p:pic>
        <p:nvPicPr>
          <p:cNvPr id="39938" name="Picture 2" descr="MMLAB">
            <a:extLst>
              <a:ext uri="{FF2B5EF4-FFF2-40B4-BE49-F238E27FC236}">
                <a16:creationId xmlns:a16="http://schemas.microsoft.com/office/drawing/2014/main" id="{C9C87D66-6B22-4DA5-BF5C-DB1FE615A5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59" y="6139040"/>
            <a:ext cx="1828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서울대학교 로고(CI) : 네이버 블로그">
            <a:extLst>
              <a:ext uri="{FF2B5EF4-FFF2-40B4-BE49-F238E27FC236}">
                <a16:creationId xmlns:a16="http://schemas.microsoft.com/office/drawing/2014/main" id="{82C44631-8DCF-4155-86E5-C01866C6D12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39466" r="6276" b="39099"/>
          <a:stretch/>
        </p:blipFill>
        <p:spPr bwMode="auto">
          <a:xfrm>
            <a:off x="125541" y="6139046"/>
            <a:ext cx="2446638" cy="60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9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3B0D7D-3ECD-4F03-A040-C79654A9B6E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2DFD2-2516-476D-8563-18F5176F3A1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765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8896" y="547691"/>
            <a:ext cx="2060575" cy="5091112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547691"/>
            <a:ext cx="6032500" cy="5091112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AED767-E67B-464A-9A9E-142D02FDB68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84D6E-F8F1-42CF-BF26-693DC0E24E4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3961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98" y="547692"/>
            <a:ext cx="8245475" cy="49847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23" y="1736731"/>
            <a:ext cx="3597275" cy="3902075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33888" y="1736728"/>
            <a:ext cx="3598862" cy="18748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33888" y="3763963"/>
            <a:ext cx="3598862" cy="1874837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D19ED4-18D8-4C0F-8233-638FF9207F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22492-AE8C-40F6-959E-B7B059F55AD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3957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6863" y="1297706"/>
            <a:ext cx="8070273" cy="5026897"/>
          </a:xfrm>
        </p:spPr>
        <p:txBody>
          <a:bodyPr/>
          <a:lstStyle>
            <a:lvl1pPr>
              <a:defRPr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>
              <a:buSzPct val="100000"/>
              <a:defRPr>
                <a:latin typeface="KoPub돋움체 Medium" panose="00000600000000000000" pitchFamily="2" charset="-127"/>
                <a:ea typeface="KoPub돋움체 Medium" panose="00000600000000000000" pitchFamily="2" charset="-127"/>
              </a:defRPr>
            </a:lvl2pPr>
            <a:lvl3pPr>
              <a:defRPr sz="1600">
                <a:latin typeface="KoPub돋움체 Medium" panose="00000600000000000000" pitchFamily="2" charset="-127"/>
                <a:ea typeface="KoPub돋움체 Medium" panose="00000600000000000000" pitchFamily="2" charset="-127"/>
              </a:defRPr>
            </a:lvl3pPr>
          </a:lstStyle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883CEB-A658-432D-A83A-12437CE208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998" y="84923"/>
            <a:ext cx="1924287" cy="479872"/>
          </a:xfrm>
          <a:prstGeom prst="rect">
            <a:avLst/>
          </a:prstGeom>
        </p:spPr>
      </p:pic>
      <p:pic>
        <p:nvPicPr>
          <p:cNvPr id="6" name="Picture 2" descr="MMLAB">
            <a:extLst>
              <a:ext uri="{FF2B5EF4-FFF2-40B4-BE49-F238E27FC236}">
                <a16:creationId xmlns:a16="http://schemas.microsoft.com/office/drawing/2014/main" id="{0D815266-B918-410B-8F7B-6593D234D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201" y="69663"/>
            <a:ext cx="1458097" cy="48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6">
            <a:extLst>
              <a:ext uri="{FF2B5EF4-FFF2-40B4-BE49-F238E27FC236}">
                <a16:creationId xmlns:a16="http://schemas.microsoft.com/office/drawing/2014/main" id="{9C23CBF4-7179-4ACF-A919-9DBDB3686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3" y="627063"/>
            <a:ext cx="8070274" cy="455612"/>
          </a:xfrm>
        </p:spPr>
        <p:txBody>
          <a:bodyPr/>
          <a:lstStyle>
            <a:lvl1pPr>
              <a:defRPr cap="none" baseline="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58336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About the OVUN | Our Voices">
            <a:extLst>
              <a:ext uri="{FF2B5EF4-FFF2-40B4-BE49-F238E27FC236}">
                <a16:creationId xmlns:a16="http://schemas.microsoft.com/office/drawing/2014/main" id="{2883B03D-AC64-430E-AB12-DA119E7C9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0" y="2208968"/>
            <a:ext cx="3938637" cy="193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0959EE-B7B8-4201-B856-5F261B702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790831"/>
            <a:ext cx="4286627" cy="5090986"/>
          </a:xfrm>
        </p:spPr>
        <p:txBody>
          <a:bodyPr/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</p:txBody>
      </p:sp>
      <p:pic>
        <p:nvPicPr>
          <p:cNvPr id="7" name="Picture 2" descr="MMLAB">
            <a:extLst>
              <a:ext uri="{FF2B5EF4-FFF2-40B4-BE49-F238E27FC236}">
                <a16:creationId xmlns:a16="http://schemas.microsoft.com/office/drawing/2014/main" id="{42EE15C8-0C57-468B-9978-90D738E32E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59" y="6139040"/>
            <a:ext cx="1828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서울대학교 로고(CI) : 네이버 블로그">
            <a:extLst>
              <a:ext uri="{FF2B5EF4-FFF2-40B4-BE49-F238E27FC236}">
                <a16:creationId xmlns:a16="http://schemas.microsoft.com/office/drawing/2014/main" id="{F2C912D9-A7D1-4434-AAEE-65448909734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39466" r="6276" b="39099"/>
          <a:stretch/>
        </p:blipFill>
        <p:spPr bwMode="auto">
          <a:xfrm>
            <a:off x="125541" y="6139046"/>
            <a:ext cx="2446638" cy="60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94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23" y="1736731"/>
            <a:ext cx="3597275" cy="3902075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3888" y="1736731"/>
            <a:ext cx="3598862" cy="3902075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A45C3A-74BE-4DCC-A2B3-F5AA572736A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C377A8-11EC-480B-87D4-B493FE03CEE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955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4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8" y="2505076"/>
            <a:ext cx="386873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2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0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2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7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1812BC-0D86-4FAE-ABED-73640EE327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0CBEC-C1DE-4093-8303-FAF4C2CBF4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257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D3EDEAC-D883-46FC-A683-E2C5D7B8615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3DC32-F474-49BD-BD2C-C805965D5DD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412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84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2" indent="0">
              <a:buNone/>
              <a:defRPr sz="1200"/>
            </a:lvl3pPr>
            <a:lvl4pPr marL="1371436" indent="0">
              <a:buNone/>
              <a:defRPr sz="1000"/>
            </a:lvl4pPr>
            <a:lvl5pPr marL="1828580" indent="0">
              <a:buNone/>
              <a:defRPr sz="1000"/>
            </a:lvl5pPr>
            <a:lvl6pPr marL="2285726" indent="0">
              <a:buNone/>
              <a:defRPr sz="1000"/>
            </a:lvl6pPr>
            <a:lvl7pPr marL="2742872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CCB529-55FD-4B55-93D4-3B5466A28B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261B3-942F-4A5F-8003-7CF778276F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213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2" indent="0">
              <a:buNone/>
              <a:defRPr sz="2400"/>
            </a:lvl3pPr>
            <a:lvl4pPr marL="1371436" indent="0">
              <a:buNone/>
              <a:defRPr sz="2000"/>
            </a:lvl4pPr>
            <a:lvl5pPr marL="1828580" indent="0">
              <a:buNone/>
              <a:defRPr sz="2000"/>
            </a:lvl5pPr>
            <a:lvl6pPr marL="2285726" indent="0">
              <a:buNone/>
              <a:defRPr sz="2000"/>
            </a:lvl6pPr>
            <a:lvl7pPr marL="2742872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2" indent="0">
              <a:buNone/>
              <a:defRPr sz="1200"/>
            </a:lvl3pPr>
            <a:lvl4pPr marL="1371436" indent="0">
              <a:buNone/>
              <a:defRPr sz="1000"/>
            </a:lvl4pPr>
            <a:lvl5pPr marL="1828580" indent="0">
              <a:buNone/>
              <a:defRPr sz="1000"/>
            </a:lvl5pPr>
            <a:lvl6pPr marL="2285726" indent="0">
              <a:buNone/>
              <a:defRPr sz="1000"/>
            </a:lvl6pPr>
            <a:lvl7pPr marL="2742872" indent="0">
              <a:buNone/>
              <a:defRPr sz="1000"/>
            </a:lvl7pPr>
            <a:lvl8pPr marL="3200016" indent="0">
              <a:buNone/>
              <a:defRPr sz="1000"/>
            </a:lvl8pPr>
            <a:lvl9pPr marL="3657161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59B857-673C-4E8E-876A-EA898F692C4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49901-5180-4112-8B19-296AC375959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6104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id="{E10A09B3-31FE-47DC-8C2D-BAE57B60C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627063"/>
            <a:ext cx="88773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9EFC02-C56A-413E-86F4-12CF4D016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3988" y="1303337"/>
            <a:ext cx="8877300" cy="502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</p:txBody>
      </p:sp>
      <p:sp>
        <p:nvSpPr>
          <p:cNvPr id="4668422" name="Rectangle 6">
            <a:extLst>
              <a:ext uri="{FF2B5EF4-FFF2-40B4-BE49-F238E27FC236}">
                <a16:creationId xmlns:a16="http://schemas.microsoft.com/office/drawing/2014/main" id="{E1C7182E-F889-4CC0-8631-E4A6C87569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53997" y="6539629"/>
            <a:ext cx="10064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000" b="1" u="none">
                <a:latin typeface="Times New Roman" panose="02020603050405020304" pitchFamily="18" charset="0"/>
                <a:ea typeface="굴림" panose="020B0600000101010101" pitchFamily="50" charset="-127"/>
                <a:cs typeface="Times New Roman" panose="02020603050405020304" pitchFamily="18" charset="0"/>
              </a:defRPr>
            </a:lvl1pPr>
          </a:lstStyle>
          <a:p>
            <a:fld id="{A6A6027F-CD0F-49F1-BE4A-2715BE30EB31}" type="slidenum">
              <a:rPr lang="en-US" altLang="ko-KR" smtClean="0"/>
              <a:pPr/>
              <a:t>‹#›</a:t>
            </a:fld>
            <a:r>
              <a:rPr lang="en-US" altLang="ko-KR" dirty="0"/>
              <a:t> </a:t>
            </a:r>
            <a:r>
              <a:rPr lang="en-GB" altLang="ko-KR" dirty="0"/>
              <a:t>/ </a:t>
            </a:r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 cap="small" baseline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나눔바른고딕" panose="020B0603020101020101" pitchFamily="50" charset="-127"/>
          <a:cs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나눔바른고딕" panose="020B0603020101020101" pitchFamily="50" charset="-127"/>
          <a:cs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나눔바른고딕" panose="020B0603020101020101" pitchFamily="50" charset="-127"/>
          <a:cs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나눔바른고딕" panose="020B0603020101020101" pitchFamily="50" charset="-127"/>
          <a:cs typeface="Times New Roman" panose="02020603050405020304" pitchFamily="18" charset="0"/>
        </a:defRPr>
      </a:lvl5pPr>
      <a:lvl6pPr marL="457146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292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436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580" algn="l" rtl="0" fontAlgn="base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marL="228572" indent="-228572" algn="l" rtl="0" eaLnBrk="0" fontAlgn="base" hangingPunct="0">
        <a:spcBef>
          <a:spcPct val="25000"/>
        </a:spcBef>
        <a:spcAft>
          <a:spcPct val="25000"/>
        </a:spcAft>
        <a:buClr>
          <a:srgbClr val="012E85"/>
        </a:buClr>
        <a:buSzPct val="125000"/>
        <a:buFont typeface="Wingdings" panose="05000000000000000000" pitchFamily="2" charset="2"/>
        <a:buChar char="§"/>
        <a:defRPr sz="2000"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66670" indent="-223811" algn="l" rtl="0" eaLnBrk="0" fontAlgn="base" hangingPunct="0">
        <a:spcBef>
          <a:spcPct val="25000"/>
        </a:spcBef>
        <a:spcAft>
          <a:spcPct val="25000"/>
        </a:spcAft>
        <a:buClr>
          <a:srgbClr val="012E85"/>
        </a:buClr>
        <a:buSzPct val="125000"/>
        <a:buFont typeface="Arial" panose="020B0604020202020204" pitchFamily="34" charset="0"/>
        <a:buChar char="•"/>
        <a:defRPr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14292" indent="-233335" algn="l" rtl="0" eaLnBrk="0" fontAlgn="base" hangingPunct="0">
        <a:spcBef>
          <a:spcPct val="25000"/>
        </a:spcBef>
        <a:spcAft>
          <a:spcPct val="25000"/>
        </a:spcAft>
        <a:buClr>
          <a:srgbClr val="012E85"/>
        </a:buClr>
        <a:buSzPct val="80000"/>
        <a:buFont typeface="Wingdings" panose="05000000000000000000" pitchFamily="2" charset="2"/>
        <a:buChar char="ü"/>
        <a:defRPr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57149" indent="-228572" algn="l" rtl="0" eaLnBrk="0" fontAlgn="base" hangingPunct="0">
        <a:spcBef>
          <a:spcPct val="25000"/>
        </a:spcBef>
        <a:spcAft>
          <a:spcPct val="25000"/>
        </a:spcAft>
        <a:buClr>
          <a:srgbClr val="C00000"/>
        </a:buClr>
        <a:buSzPct val="125000"/>
        <a:buFont typeface="Wingdings" panose="05000000000000000000" pitchFamily="2" charset="2"/>
        <a:buChar char="s"/>
        <a:defRPr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663500" indent="-234922" algn="l" rtl="0" eaLnBrk="0" fontAlgn="base" hangingPunct="0">
        <a:spcBef>
          <a:spcPct val="25000"/>
        </a:spcBef>
        <a:spcAft>
          <a:spcPct val="25000"/>
        </a:spcAft>
        <a:buClr>
          <a:srgbClr val="C00000"/>
        </a:buClr>
        <a:buSzPct val="125000"/>
        <a:buFont typeface="Arial" panose="020B0604020202020204" pitchFamily="34" charset="0"/>
        <a:buChar char="&gt;"/>
        <a:defRPr kern="1200">
          <a:solidFill>
            <a:srgbClr val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298" indent="-228572" algn="l" defTabSz="91429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4" indent="-228572" algn="l" defTabSz="91429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8" indent="-228572" algn="l" defTabSz="91429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2" indent="-228572" algn="l" defTabSz="914292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2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0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2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2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ubtitle 3">
            <a:extLst>
              <a:ext uri="{FF2B5EF4-FFF2-40B4-BE49-F238E27FC236}">
                <a16:creationId xmlns:a16="http://schemas.microsoft.com/office/drawing/2014/main" id="{B7CCC107-1BEF-4CCD-9CF3-0CECD907C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7577" y="3818335"/>
            <a:ext cx="5525279" cy="693508"/>
          </a:xfrm>
        </p:spPr>
        <p:txBody>
          <a:bodyPr/>
          <a:lstStyle/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altLang="ko-KR" sz="1600" dirty="0" err="1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Hyunsoo</a:t>
            </a:r>
            <a:r>
              <a:rPr lang="en-US" altLang="ko-KR" sz="16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Kim</a:t>
            </a:r>
            <a:r>
              <a:rPr lang="ko-KR" altLang="en-US" sz="16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r>
              <a:rPr lang="en-US" altLang="ko-KR" sz="16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(</a:t>
            </a:r>
            <a:r>
              <a:rPr lang="en-US" altLang="ko-KR" sz="1600" dirty="0" err="1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hskim@mmlab.snu.ac.kr</a:t>
            </a:r>
            <a:r>
              <a:rPr lang="en-US" altLang="ko-KR" sz="16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)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altLang="ko-KR" sz="1600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2024. 01. 25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CF88538-626D-42A9-8CC8-4147583DBE49}"/>
              </a:ext>
            </a:extLst>
          </p:cNvPr>
          <p:cNvSpPr txBox="1">
            <a:spLocks/>
          </p:cNvSpPr>
          <p:nvPr/>
        </p:nvSpPr>
        <p:spPr bwMode="auto">
          <a:xfrm>
            <a:off x="322265" y="937983"/>
            <a:ext cx="8661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small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나눔바른고딕" panose="020B0603020101020101" pitchFamily="50" charset="-127"/>
                <a:cs typeface="Times New Roman" panose="02020603050405020304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나눔바른고딕" panose="020B0603020101020101" pitchFamily="50" charset="-127"/>
                <a:cs typeface="Times New Roman" panose="02020603050405020304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나눔바른고딕" panose="020B0603020101020101" pitchFamily="50" charset="-127"/>
                <a:cs typeface="Times New Roman" panose="02020603050405020304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나눔바른고딕" panose="020B0603020101020101" pitchFamily="50" charset="-127"/>
                <a:cs typeface="Times New Roman" panose="02020603050405020304" pitchFamily="18" charset="0"/>
              </a:defRPr>
            </a:lvl5pPr>
            <a:lvl6pPr marL="45714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292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43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58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ko-KR" b="1" u="none" dirty="0">
                <a:ea typeface="KoPub돋움체 Bold" panose="00000800000000000000" pitchFamily="2" charset="-127"/>
              </a:rPr>
              <a:t>Revocation </a:t>
            </a:r>
            <a:r>
              <a:rPr lang="en-US" altLang="ko-KR" b="1" u="none" dirty="0" err="1">
                <a:ea typeface="KoPub돋움체 Bold" panose="00000800000000000000" pitchFamily="2" charset="-127"/>
              </a:rPr>
              <a:t>Speedrun</a:t>
            </a:r>
            <a:r>
              <a:rPr lang="en-US" altLang="ko-KR" b="1" u="none" dirty="0">
                <a:ea typeface="KoPub돋움체 Bold" panose="00000800000000000000" pitchFamily="2" charset="-127"/>
              </a:rPr>
              <a:t>: How the </a:t>
            </a:r>
            <a:r>
              <a:rPr lang="en-US" altLang="ko-KR" b="1" u="none" dirty="0" err="1">
                <a:ea typeface="KoPub돋움체 Bold" panose="00000800000000000000" pitchFamily="2" charset="-127"/>
              </a:rPr>
              <a:t>WebPKI</a:t>
            </a:r>
            <a:r>
              <a:rPr lang="en-US" altLang="ko-KR" b="1" u="none" dirty="0">
                <a:ea typeface="KoPub돋움체 Bold" panose="00000800000000000000" pitchFamily="2" charset="-127"/>
              </a:rPr>
              <a:t> Copes with Fraudulent Certificates</a:t>
            </a: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8ED35A4F-5D8B-F384-6403-4660F0C6798D}"/>
              </a:ext>
            </a:extLst>
          </p:cNvPr>
          <p:cNvSpPr txBox="1">
            <a:spLocks/>
          </p:cNvSpPr>
          <p:nvPr/>
        </p:nvSpPr>
        <p:spPr bwMode="black">
          <a:xfrm>
            <a:off x="322265" y="599429"/>
            <a:ext cx="35523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12E85"/>
              </a:buClr>
              <a:buSzPct val="125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66670" indent="-223811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12E85"/>
              </a:buClr>
              <a:buSzPct val="125000"/>
              <a:buFont typeface="Arial" panose="020B0604020202020204" pitchFamily="34" charset="0"/>
              <a:buChar char="•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292" indent="-233335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12E85"/>
              </a:buClr>
              <a:buSzPct val="80000"/>
              <a:buFont typeface="Wingdings" panose="05000000000000000000" pitchFamily="2" charset="2"/>
              <a:buChar char="ü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57149" indent="-228572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C00000"/>
              </a:buClr>
              <a:buSzPct val="125000"/>
              <a:buFont typeface="Wingdings" panose="05000000000000000000" pitchFamily="2" charset="2"/>
              <a:buChar char="s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663500" indent="-234922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C00000"/>
              </a:buClr>
              <a:buSzPct val="125000"/>
              <a:buFont typeface="Arial" panose="020B0604020202020204" pitchFamily="34" charset="0"/>
              <a:buChar char="&gt;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298" indent="-228572" algn="l" defTabSz="914292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44" indent="-228572" algn="l" defTabSz="914292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88" indent="-228572" algn="l" defTabSz="914292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32" indent="-228572" algn="l" defTabSz="914292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400"/>
              </a:spcBef>
              <a:spcAft>
                <a:spcPts val="400"/>
              </a:spcAft>
            </a:pPr>
            <a:r>
              <a:rPr lang="en-US" altLang="ko-KR" sz="1600" u="none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MMLAB Main Seminar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FDC49-5573-65A1-53E7-A2ABE5D07BE2}"/>
              </a:ext>
            </a:extLst>
          </p:cNvPr>
          <p:cNvSpPr txBox="1"/>
          <p:nvPr/>
        </p:nvSpPr>
        <p:spPr>
          <a:xfrm>
            <a:off x="322264" y="2535175"/>
            <a:ext cx="849179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u="none" cap="small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Jens Friess</a:t>
            </a:r>
            <a:r>
              <a:rPr lang="en-US" altLang="ko-KR" u="none" cap="small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1,2,3</a:t>
            </a:r>
            <a:r>
              <a:rPr lang="en-US" altLang="ko-KR" u="none" cap="small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 , Haya Schulmann</a:t>
            </a:r>
            <a:r>
              <a:rPr lang="en-US" altLang="ko-KR" u="none" cap="small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1,3,4</a:t>
            </a:r>
            <a:r>
              <a:rPr lang="en-US" altLang="ko-KR" u="none" cap="small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 , Michael Waidner</a:t>
            </a:r>
            <a:r>
              <a:rPr lang="en-US" altLang="ko-KR" u="none" cap="small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1,2,3</a:t>
            </a:r>
          </a:p>
          <a:p>
            <a:r>
              <a:rPr lang="en-US" altLang="ko-KR" sz="1000" u="none" cap="small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1 ATHENE, Germany	</a:t>
            </a:r>
            <a:r>
              <a:rPr kumimoji="0" lang="en-US" altLang="ko-KR" sz="1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2 TU Darmstadt, </a:t>
            </a:r>
            <a:r>
              <a:rPr lang="en-US" altLang="ko-KR" sz="1000" u="none" cap="small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Germany</a:t>
            </a:r>
          </a:p>
          <a:p>
            <a:r>
              <a:rPr lang="en-US" altLang="ko-KR" sz="1000" u="none" cap="small" dirty="0">
                <a:solidFill>
                  <a:srgbClr val="000000"/>
                </a:solidFill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3 Fraunhofer SIT, Germany	4 Goethe-Universität Frankfurt, Germany</a:t>
            </a:r>
            <a:endParaRPr kumimoji="0" lang="en-US" altLang="ko-KR" sz="1000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나눔바른고딕"/>
              <a:cs typeface="Times New Roman" panose="02020603050405020304" pitchFamily="18" charset="0"/>
            </a:endParaRPr>
          </a:p>
          <a:p>
            <a:endParaRPr kumimoji="0" lang="en-US" altLang="ko-KR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나눔바른고딕"/>
              <a:cs typeface="Times New Roman" panose="02020603050405020304" pitchFamily="18" charset="0"/>
            </a:endParaRPr>
          </a:p>
          <a:p>
            <a:r>
              <a:rPr kumimoji="0" lang="en-US" altLang="ko-KR" b="0" i="0" u="none" strike="noStrike" kern="1200" cap="small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CoNEXT</a:t>
            </a:r>
            <a:r>
              <a:rPr kumimoji="0" lang="en-US" altLang="ko-KR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나눔바른고딕"/>
                <a:cs typeface="Times New Roman" panose="02020603050405020304" pitchFamily="18" charset="0"/>
              </a:rPr>
              <a:t> 2023</a:t>
            </a: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FE32CEF9-0918-6441-C67C-80DB71112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22" y="2689945"/>
            <a:ext cx="1752876" cy="6310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83FCE-8700-5558-527B-D63D1037E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715F65-B42F-35A3-0BA1-B018A3CE3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Live measurements using an advertising network to determine which actual end-users are vulnerable to revoked certificates</a:t>
            </a:r>
          </a:p>
          <a:p>
            <a:pPr lvl="1"/>
            <a:r>
              <a:rPr lang="en-US" dirty="0"/>
              <a:t>Minimal network/storage load by using 1x1 image</a:t>
            </a:r>
            <a:endParaRPr lang="en-KR" dirty="0"/>
          </a:p>
          <a:p>
            <a:pPr lvl="1"/>
            <a:r>
              <a:rPr lang="en-US" altLang="ko-KR" dirty="0"/>
              <a:t>Collect only client IP address and user agent info</a:t>
            </a:r>
          </a:p>
          <a:p>
            <a:r>
              <a:rPr lang="en-US" altLang="ko-KR" dirty="0"/>
              <a:t>Problematic certificates are sent during TLS handshakes for requesting ad images </a:t>
            </a:r>
            <a:r>
              <a:rPr lang="en-US" altLang="ko-KR" dirty="0">
                <a:sym typeface="Wingdings" pitchFamily="2" charset="2"/>
              </a:rPr>
              <a:t> percentage of successful TLS handshakes</a:t>
            </a:r>
            <a:endParaRPr lang="en-US" altLang="ko-K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1AC07E-D35B-91B4-AE22-27AEE643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Revocation Checking in the Wild – Methodology</a:t>
            </a:r>
            <a:endParaRPr lang="en-K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92276-BE49-DB95-4D0C-25531AC2A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805" y="4984780"/>
            <a:ext cx="653352" cy="6533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0645AD0-DDBE-8FDE-BF97-C787AD4A4719}"/>
              </a:ext>
            </a:extLst>
          </p:cNvPr>
          <p:cNvSpPr/>
          <p:nvPr/>
        </p:nvSpPr>
        <p:spPr bwMode="auto">
          <a:xfrm>
            <a:off x="3048833" y="6405275"/>
            <a:ext cx="125237" cy="12523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3147C0-2049-4BD5-07A0-4359327C0923}"/>
              </a:ext>
            </a:extLst>
          </p:cNvPr>
          <p:cNvSpPr txBox="1"/>
          <p:nvPr/>
        </p:nvSpPr>
        <p:spPr>
          <a:xfrm>
            <a:off x="3143132" y="6327326"/>
            <a:ext cx="11528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KR" sz="1000" u="none" dirty="0">
                <a:latin typeface="KoPubDotum Medium" pitchFamily="2" charset="-127"/>
                <a:ea typeface="KoPubDotum Medium" pitchFamily="2" charset="-127"/>
              </a:rPr>
              <a:t>1x1 pixel images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DB8C6C5-B335-EFD1-27CA-BB17A4E4E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805" y="4308127"/>
            <a:ext cx="653352" cy="6533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6000D5-8608-5CBE-2CE2-03BA8D02B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805" y="3633455"/>
            <a:ext cx="653352" cy="6533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294C44-47BC-751C-00D3-15A11DB5C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167" y="4797076"/>
            <a:ext cx="541206" cy="54120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2691B19-EF7C-F8B1-28E8-31F948DE14BF}"/>
              </a:ext>
            </a:extLst>
          </p:cNvPr>
          <p:cNvGrpSpPr/>
          <p:nvPr/>
        </p:nvGrpSpPr>
        <p:grpSpPr>
          <a:xfrm>
            <a:off x="216231" y="4162859"/>
            <a:ext cx="1745987" cy="1817553"/>
            <a:chOff x="6746211" y="3210814"/>
            <a:chExt cx="1745987" cy="181755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A4B87DA-8D50-96E3-84FD-2DA87F9B9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1501" y="3446084"/>
              <a:ext cx="1306879" cy="130687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604B8E1-C2B6-4656-9B27-B909D9B1B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9485" y="4583904"/>
              <a:ext cx="444463" cy="44446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1B9CF4-A4DC-BDD6-C47D-E3A5582C4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46211" y="3210814"/>
              <a:ext cx="402204" cy="40220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47BFA79-2E09-4811-598A-ED3D5DAC0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36601" y="4208853"/>
              <a:ext cx="355597" cy="355597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B76C0B2-77D3-084F-7EE4-42D16C20570A}"/>
              </a:ext>
            </a:extLst>
          </p:cNvPr>
          <p:cNvSpPr txBox="1"/>
          <p:nvPr/>
        </p:nvSpPr>
        <p:spPr>
          <a:xfrm>
            <a:off x="7184923" y="3965872"/>
            <a:ext cx="1363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sz="1000" u="none" dirty="0">
                <a:solidFill>
                  <a:srgbClr val="FF0000"/>
                </a:solidFill>
                <a:latin typeface="KoPubDotum Medium" pitchFamily="2" charset="-127"/>
                <a:ea typeface="KoPubDotum Medium" pitchFamily="2" charset="-127"/>
              </a:rPr>
              <a:t>Revoked</a:t>
            </a:r>
            <a:r>
              <a:rPr lang="en-KR" sz="1000" u="none" dirty="0">
                <a:latin typeface="KoPubDotum Medium" pitchFamily="2" charset="-127"/>
                <a:ea typeface="KoPubDotum Medium" pitchFamily="2" charset="-127"/>
              </a:rPr>
              <a:t> Certificate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1776E1-3595-0FF6-1F45-9350D07236BB}"/>
              </a:ext>
            </a:extLst>
          </p:cNvPr>
          <p:cNvSpPr txBox="1"/>
          <p:nvPr/>
        </p:nvSpPr>
        <p:spPr>
          <a:xfrm>
            <a:off x="7184923" y="4398443"/>
            <a:ext cx="13131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1000" u="none" dirty="0">
                <a:solidFill>
                  <a:srgbClr val="FF0000"/>
                </a:solidFill>
                <a:latin typeface="KoPubDotum Medium" pitchFamily="2" charset="-127"/>
                <a:ea typeface="KoPubDotum Medium" pitchFamily="2" charset="-127"/>
              </a:rPr>
              <a:t>Revoked</a:t>
            </a:r>
            <a:r>
              <a:rPr lang="en-KR" sz="1000" u="none" dirty="0">
                <a:latin typeface="KoPubDotum Medium" pitchFamily="2" charset="-127"/>
                <a:ea typeface="KoPubDotum Medium" pitchFamily="2" charset="-127"/>
              </a:rPr>
              <a:t> Certificate</a:t>
            </a:r>
          </a:p>
          <a:p>
            <a:r>
              <a:rPr lang="en-KR" sz="1000" u="none" dirty="0">
                <a:latin typeface="KoPubDotum Medium" pitchFamily="2" charset="-127"/>
                <a:ea typeface="KoPubDotum Medium" pitchFamily="2" charset="-127"/>
              </a:rPr>
              <a:t>but staples a </a:t>
            </a:r>
            <a:r>
              <a:rPr lang="en-KR" sz="1000" u="none" dirty="0">
                <a:solidFill>
                  <a:srgbClr val="00B050"/>
                </a:solidFill>
                <a:latin typeface="KoPubDotum Medium" pitchFamily="2" charset="-127"/>
                <a:ea typeface="KoPubDotum Medium" pitchFamily="2" charset="-127"/>
              </a:rPr>
              <a:t>valid</a:t>
            </a:r>
          </a:p>
          <a:p>
            <a:r>
              <a:rPr lang="en-KR" sz="1000" u="none" dirty="0">
                <a:latin typeface="KoPubDotum Medium" pitchFamily="2" charset="-127"/>
                <a:ea typeface="KoPubDotum Medium" pitchFamily="2" charset="-127"/>
              </a:rPr>
              <a:t>OCSP response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CFF0318-3E40-A5D8-85F1-A3EA542296B5}"/>
              </a:ext>
            </a:extLst>
          </p:cNvPr>
          <p:cNvSpPr txBox="1"/>
          <p:nvPr/>
        </p:nvSpPr>
        <p:spPr>
          <a:xfrm>
            <a:off x="7184923" y="5073115"/>
            <a:ext cx="1663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sz="1000" u="none" dirty="0">
                <a:solidFill>
                  <a:srgbClr val="00B050"/>
                </a:solidFill>
                <a:latin typeface="KoPubDotum Medium" pitchFamily="2" charset="-127"/>
                <a:ea typeface="KoPubDotum Medium" pitchFamily="2" charset="-127"/>
              </a:rPr>
              <a:t>Valid</a:t>
            </a:r>
            <a:r>
              <a:rPr lang="en-KR" sz="1000" u="none" dirty="0">
                <a:latin typeface="KoPubDotum Medium" pitchFamily="2" charset="-127"/>
                <a:ea typeface="KoPubDotum Medium" pitchFamily="2" charset="-127"/>
              </a:rPr>
              <a:t> Certificate with “must-staple” extension</a:t>
            </a:r>
          </a:p>
          <a:p>
            <a:r>
              <a:rPr lang="en-KR" sz="1000" u="none" dirty="0">
                <a:latin typeface="KoPubDotum Medium" pitchFamily="2" charset="-127"/>
                <a:ea typeface="KoPubDotum Medium" pitchFamily="2" charset="-127"/>
              </a:rPr>
              <a:t>but with </a:t>
            </a:r>
            <a:r>
              <a:rPr lang="en-KR" sz="1000" u="none" dirty="0">
                <a:solidFill>
                  <a:srgbClr val="FF0000"/>
                </a:solidFill>
                <a:latin typeface="KoPubDotum Medium" pitchFamily="2" charset="-127"/>
                <a:ea typeface="KoPubDotum Medium" pitchFamily="2" charset="-127"/>
              </a:rPr>
              <a:t>no stapled</a:t>
            </a:r>
            <a:r>
              <a:rPr lang="en-KR" sz="1000" u="none" dirty="0">
                <a:latin typeface="KoPubDotum Medium" pitchFamily="2" charset="-127"/>
                <a:ea typeface="KoPubDotum Medium" pitchFamily="2" charset="-127"/>
              </a:rPr>
              <a:t> OCSP response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2CA96E5-C243-8464-22D8-BF44E2E01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805" y="5662488"/>
            <a:ext cx="653352" cy="65335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B7CB370-D868-65D7-E94C-40209CFA0149}"/>
              </a:ext>
            </a:extLst>
          </p:cNvPr>
          <p:cNvSpPr txBox="1"/>
          <p:nvPr/>
        </p:nvSpPr>
        <p:spPr>
          <a:xfrm>
            <a:off x="7184923" y="5943326"/>
            <a:ext cx="1663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sz="1000" u="none" dirty="0">
                <a:latin typeface="KoPubDotum Medium" pitchFamily="2" charset="-127"/>
                <a:ea typeface="KoPubDotum Medium" pitchFamily="2" charset="-127"/>
              </a:rPr>
              <a:t>Certificate with </a:t>
            </a:r>
            <a:r>
              <a:rPr lang="en-KR" sz="1000" u="none" dirty="0">
                <a:solidFill>
                  <a:srgbClr val="FF0000"/>
                </a:solidFill>
                <a:latin typeface="KoPubDotum Medium" pitchFamily="2" charset="-127"/>
                <a:ea typeface="KoPubDotum Medium" pitchFamily="2" charset="-127"/>
              </a:rPr>
              <a:t>no SCTs</a:t>
            </a:r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A0D2E9DC-342A-4EF1-D234-CDAA840ED6A5}"/>
              </a:ext>
            </a:extLst>
          </p:cNvPr>
          <p:cNvCxnSpPr>
            <a:stCxn id="23" idx="3"/>
            <a:endCxn id="22" idx="1"/>
          </p:cNvCxnSpPr>
          <p:nvPr/>
        </p:nvCxnSpPr>
        <p:spPr bwMode="auto">
          <a:xfrm flipV="1">
            <a:off x="5620373" y="3960131"/>
            <a:ext cx="934432" cy="1107548"/>
          </a:xfrm>
          <a:prstGeom prst="bentConnector3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68CB975C-56D6-2181-F837-2BD9285D198B}"/>
              </a:ext>
            </a:extLst>
          </p:cNvPr>
          <p:cNvCxnSpPr>
            <a:stCxn id="23" idx="3"/>
            <a:endCxn id="21" idx="1"/>
          </p:cNvCxnSpPr>
          <p:nvPr/>
        </p:nvCxnSpPr>
        <p:spPr bwMode="auto">
          <a:xfrm flipV="1">
            <a:off x="5620373" y="4634803"/>
            <a:ext cx="934432" cy="432876"/>
          </a:xfrm>
          <a:prstGeom prst="bentConnector3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BCA7AAC6-0E8B-9A04-BC8C-9CAA8CFD3B38}"/>
              </a:ext>
            </a:extLst>
          </p:cNvPr>
          <p:cNvCxnSpPr>
            <a:stCxn id="23" idx="3"/>
            <a:endCxn id="4" idx="1"/>
          </p:cNvCxnSpPr>
          <p:nvPr/>
        </p:nvCxnSpPr>
        <p:spPr bwMode="auto">
          <a:xfrm>
            <a:off x="5620373" y="5067679"/>
            <a:ext cx="934432" cy="243777"/>
          </a:xfrm>
          <a:prstGeom prst="bentConnector3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B999E1CB-87B2-AEDE-C7A1-8A0CAFFA2AF0}"/>
              </a:ext>
            </a:extLst>
          </p:cNvPr>
          <p:cNvCxnSpPr>
            <a:stCxn id="23" idx="3"/>
            <a:endCxn id="34" idx="1"/>
          </p:cNvCxnSpPr>
          <p:nvPr/>
        </p:nvCxnSpPr>
        <p:spPr bwMode="auto">
          <a:xfrm>
            <a:off x="5620373" y="5067679"/>
            <a:ext cx="934432" cy="921485"/>
          </a:xfrm>
          <a:prstGeom prst="bentConnector3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Right Arrow 51">
            <a:extLst>
              <a:ext uri="{FF2B5EF4-FFF2-40B4-BE49-F238E27FC236}">
                <a16:creationId xmlns:a16="http://schemas.microsoft.com/office/drawing/2014/main" id="{5345C7C6-7669-C076-5775-93134C86D509}"/>
              </a:ext>
            </a:extLst>
          </p:cNvPr>
          <p:cNvSpPr/>
          <p:nvPr/>
        </p:nvSpPr>
        <p:spPr bwMode="auto">
          <a:xfrm>
            <a:off x="2583031" y="4236978"/>
            <a:ext cx="2118000" cy="237480"/>
          </a:xfrm>
          <a:prstGeom prst="rightArrow">
            <a:avLst>
              <a:gd name="adj1" fmla="val 35650"/>
              <a:gd name="adj2" fmla="val 83483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004A421-CDFE-94B4-E6A0-0E56D307D30C}"/>
              </a:ext>
            </a:extLst>
          </p:cNvPr>
          <p:cNvSpPr txBox="1"/>
          <p:nvPr/>
        </p:nvSpPr>
        <p:spPr>
          <a:xfrm>
            <a:off x="2791509" y="4061906"/>
            <a:ext cx="16177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KR" sz="1000" u="none" dirty="0">
                <a:latin typeface="KoPubDotum Medium" pitchFamily="2" charset="-127"/>
                <a:ea typeface="KoPubDotum Medium" pitchFamily="2" charset="-127"/>
              </a:rPr>
              <a:t>Fetches ads through </a:t>
            </a:r>
            <a:r>
              <a:rPr lang="en-US" sz="1000" u="none" dirty="0">
                <a:latin typeface="KoPubDotum Medium" pitchFamily="2" charset="-127"/>
                <a:ea typeface="KoPubDotum Medium" pitchFamily="2" charset="-127"/>
              </a:rPr>
              <a:t>TLS</a:t>
            </a:r>
            <a:endParaRPr lang="en-KR" sz="1000" u="none" dirty="0">
              <a:latin typeface="KoPubDotum Medium" pitchFamily="2" charset="-127"/>
              <a:ea typeface="KoPubDotum Medium" pitchFamily="2" charset="-127"/>
            </a:endParaRPr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id="{6E3AEBD6-803E-6AC0-CE4C-C08D507DA8C0}"/>
              </a:ext>
            </a:extLst>
          </p:cNvPr>
          <p:cNvSpPr/>
          <p:nvPr/>
        </p:nvSpPr>
        <p:spPr bwMode="auto">
          <a:xfrm rot="10800000">
            <a:off x="2583031" y="4483222"/>
            <a:ext cx="2118000" cy="237480"/>
          </a:xfrm>
          <a:prstGeom prst="rightArrow">
            <a:avLst>
              <a:gd name="adj1" fmla="val 35650"/>
              <a:gd name="adj2" fmla="val 81091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304927-9C2C-12B7-E93E-9F914AA58C0F}"/>
              </a:ext>
            </a:extLst>
          </p:cNvPr>
          <p:cNvSpPr txBox="1"/>
          <p:nvPr/>
        </p:nvSpPr>
        <p:spPr>
          <a:xfrm>
            <a:off x="2314203" y="4729467"/>
            <a:ext cx="1907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KR" sz="1000" u="none" dirty="0">
                <a:latin typeface="KoPubDotum Medium" pitchFamily="2" charset="-127"/>
                <a:ea typeface="KoPubDotum Medium" pitchFamily="2" charset="-127"/>
              </a:rPr>
              <a:t>Revoked or invalid certificates</a:t>
            </a:r>
          </a:p>
          <a:p>
            <a:pPr algn="r"/>
            <a:r>
              <a:rPr lang="en-KR" sz="1000" u="none" dirty="0">
                <a:latin typeface="KoPubDotum Medium" pitchFamily="2" charset="-127"/>
                <a:ea typeface="KoPubDotum Medium" pitchFamily="2" charset="-127"/>
              </a:rPr>
              <a:t>from subdomains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4F6659E-8A44-EE59-6937-D4FB660B24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8457" y="4700144"/>
            <a:ext cx="458329" cy="45832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1A4CD79-44FF-1471-C7F4-7B6F908D41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1797" y="4750532"/>
            <a:ext cx="308152" cy="30815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48D65BB-3E03-B71C-B47E-A844940CD632}"/>
              </a:ext>
            </a:extLst>
          </p:cNvPr>
          <p:cNvSpPr txBox="1"/>
          <p:nvPr/>
        </p:nvSpPr>
        <p:spPr>
          <a:xfrm>
            <a:off x="2854264" y="5398671"/>
            <a:ext cx="21531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KR" sz="1000" u="none" dirty="0">
                <a:latin typeface="KoPubDotum Medium" pitchFamily="2" charset="-127"/>
                <a:ea typeface="KoPubDotum Medium" pitchFamily="2" charset="-127"/>
              </a:rPr>
              <a:t>Terminates conenction </a:t>
            </a:r>
            <a:r>
              <a:rPr lang="en-KR" sz="1000" u="none" dirty="0">
                <a:latin typeface="KoPubDotum Medium" pitchFamily="2" charset="-127"/>
                <a:ea typeface="KoPubDotum Medium" pitchFamily="2" charset="-127"/>
                <a:sym typeface="Wingdings" pitchFamily="2" charset="2"/>
              </a:rPr>
              <a:t> </a:t>
            </a:r>
            <a:r>
              <a:rPr lang="en-KR" sz="1000" b="1" u="none" dirty="0">
                <a:solidFill>
                  <a:srgbClr val="00B050"/>
                </a:solidFill>
                <a:latin typeface="KoPubDotum Medium" pitchFamily="2" charset="-127"/>
                <a:ea typeface="KoPubDotum Medium" pitchFamily="2" charset="-127"/>
                <a:sym typeface="Wingdings" pitchFamily="2" charset="2"/>
              </a:rPr>
              <a:t>Correct</a:t>
            </a:r>
            <a:endParaRPr lang="en-KR" sz="1000" b="1" u="none" dirty="0">
              <a:solidFill>
                <a:srgbClr val="00B050"/>
              </a:solidFill>
              <a:latin typeface="KoPubDotum Medium" pitchFamily="2" charset="-127"/>
              <a:ea typeface="KoPubDotum Medium" pitchFamily="2" charset="-127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90BECD9F-BE55-13C5-13A3-15BB48EA32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4101" y="4790464"/>
            <a:ext cx="458329" cy="45832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E0FFD91-AFF2-6838-8F1C-F9FEC43318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7441" y="4840852"/>
            <a:ext cx="308152" cy="30815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E7353C8-1D98-A013-7F42-3CF51910F3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2072" y="4840852"/>
            <a:ext cx="458329" cy="45832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508150CA-D98A-0CD7-0B5D-46018D9C6B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5412" y="4891240"/>
            <a:ext cx="308152" cy="30815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D5B429E-A1A0-4057-59AA-F464C3F599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8822" y="4915337"/>
            <a:ext cx="458329" cy="45832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C4B47E7-63B6-CFAC-F0AF-9FD4EC6FB4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2162" y="4965725"/>
            <a:ext cx="308152" cy="308152"/>
          </a:xfrm>
          <a:prstGeom prst="rect">
            <a:avLst/>
          </a:prstGeom>
        </p:spPr>
      </p:pic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4019CE4A-9643-C6D4-BDEE-BE8506C7632C}"/>
              </a:ext>
            </a:extLst>
          </p:cNvPr>
          <p:cNvCxnSpPr>
            <a:stCxn id="66" idx="2"/>
            <a:endCxn id="54" idx="3"/>
          </p:cNvCxnSpPr>
          <p:nvPr/>
        </p:nvCxnSpPr>
        <p:spPr bwMode="auto">
          <a:xfrm rot="10800000" flipH="1">
            <a:off x="2569047" y="4601963"/>
            <a:ext cx="13983" cy="771143"/>
          </a:xfrm>
          <a:prstGeom prst="bentConnector3">
            <a:avLst>
              <a:gd name="adj1" fmla="val -1634842"/>
            </a:avLst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&quot;No&quot; Symbol 65">
            <a:extLst>
              <a:ext uri="{FF2B5EF4-FFF2-40B4-BE49-F238E27FC236}">
                <a16:creationId xmlns:a16="http://schemas.microsoft.com/office/drawing/2014/main" id="{0AEA740D-DDCE-7171-A307-4E82CA2BB87B}"/>
              </a:ext>
            </a:extLst>
          </p:cNvPr>
          <p:cNvSpPr/>
          <p:nvPr/>
        </p:nvSpPr>
        <p:spPr bwMode="auto">
          <a:xfrm>
            <a:off x="2569048" y="5184306"/>
            <a:ext cx="377597" cy="377597"/>
          </a:xfrm>
          <a:prstGeom prst="noSmoking">
            <a:avLst>
              <a:gd name="adj" fmla="val 14111"/>
            </a:avLst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B7DBF532-D445-5514-9E52-7DEC5F51244F}"/>
              </a:ext>
            </a:extLst>
          </p:cNvPr>
          <p:cNvSpPr/>
          <p:nvPr/>
        </p:nvSpPr>
        <p:spPr bwMode="auto">
          <a:xfrm>
            <a:off x="2568329" y="5855955"/>
            <a:ext cx="2118000" cy="237480"/>
          </a:xfrm>
          <a:prstGeom prst="rightArrow">
            <a:avLst>
              <a:gd name="adj1" fmla="val 35650"/>
              <a:gd name="adj2" fmla="val 76308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B2B78F-FD25-C984-1782-BE22F9784DCE}"/>
              </a:ext>
            </a:extLst>
          </p:cNvPr>
          <p:cNvSpPr txBox="1"/>
          <p:nvPr/>
        </p:nvSpPr>
        <p:spPr>
          <a:xfrm>
            <a:off x="2559875" y="5698231"/>
            <a:ext cx="1967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KR" sz="1000" u="none" dirty="0">
                <a:latin typeface="KoPubDotum Medium" pitchFamily="2" charset="-127"/>
                <a:ea typeface="KoPubDotum Medium" pitchFamily="2" charset="-127"/>
              </a:rPr>
              <a:t>Requests ad images </a:t>
            </a:r>
            <a:r>
              <a:rPr lang="en-KR" sz="1000" u="none" dirty="0">
                <a:latin typeface="KoPubDotum Medium" pitchFamily="2" charset="-127"/>
                <a:ea typeface="KoPubDotum Medium" pitchFamily="2" charset="-127"/>
                <a:sym typeface="Wingdings" pitchFamily="2" charset="2"/>
              </a:rPr>
              <a:t> </a:t>
            </a:r>
            <a:r>
              <a:rPr lang="en-KR" sz="1000" b="1" u="none" dirty="0">
                <a:solidFill>
                  <a:srgbClr val="FF0000"/>
                </a:solidFill>
                <a:latin typeface="KoPubDotum Medium" pitchFamily="2" charset="-127"/>
                <a:ea typeface="KoPubDotum Medium" pitchFamily="2" charset="-127"/>
                <a:sym typeface="Wingdings" pitchFamily="2" charset="2"/>
              </a:rPr>
              <a:t>Wrong</a:t>
            </a:r>
            <a:endParaRPr lang="en-KR" sz="1000" b="1" u="none" dirty="0">
              <a:solidFill>
                <a:srgbClr val="FF0000"/>
              </a:solidFill>
              <a:latin typeface="KoPubDotum Medium" pitchFamily="2" charset="-127"/>
              <a:ea typeface="KoPubDotum Medium" pitchFamily="2" charset="-127"/>
            </a:endParaRPr>
          </a:p>
        </p:txBody>
      </p: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BED43B14-4E38-1A73-BF7A-22650216830E}"/>
              </a:ext>
            </a:extLst>
          </p:cNvPr>
          <p:cNvCxnSpPr>
            <a:stCxn id="70" idx="1"/>
            <a:endCxn id="54" idx="3"/>
          </p:cNvCxnSpPr>
          <p:nvPr/>
        </p:nvCxnSpPr>
        <p:spPr bwMode="auto">
          <a:xfrm rot="10800000" flipH="1">
            <a:off x="2568329" y="4601963"/>
            <a:ext cx="14702" cy="1372733"/>
          </a:xfrm>
          <a:prstGeom prst="bentConnector3">
            <a:avLst>
              <a:gd name="adj1" fmla="val -1554890"/>
            </a:avLst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Right Arrow 76">
            <a:extLst>
              <a:ext uri="{FF2B5EF4-FFF2-40B4-BE49-F238E27FC236}">
                <a16:creationId xmlns:a16="http://schemas.microsoft.com/office/drawing/2014/main" id="{68DCA7D9-BA57-8349-6349-5BAF9D5C4131}"/>
              </a:ext>
            </a:extLst>
          </p:cNvPr>
          <p:cNvSpPr/>
          <p:nvPr/>
        </p:nvSpPr>
        <p:spPr bwMode="auto">
          <a:xfrm rot="10800000">
            <a:off x="2583030" y="6134633"/>
            <a:ext cx="2118000" cy="237480"/>
          </a:xfrm>
          <a:prstGeom prst="rightArrow">
            <a:avLst>
              <a:gd name="adj1" fmla="val 35650"/>
              <a:gd name="adj2" fmla="val 76308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5F14F-35D9-AFC5-C490-60579F8BB378}"/>
              </a:ext>
            </a:extLst>
          </p:cNvPr>
          <p:cNvSpPr txBox="1"/>
          <p:nvPr/>
        </p:nvSpPr>
        <p:spPr>
          <a:xfrm>
            <a:off x="4746768" y="4387968"/>
            <a:ext cx="1189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u="none" dirty="0">
                <a:latin typeface="KoPubDotum Medium" pitchFamily="2" charset="-127"/>
                <a:ea typeface="KoPubDotum Medium" pitchFamily="2" charset="-127"/>
              </a:rPr>
              <a:t>Server with initial landing page</a:t>
            </a:r>
            <a:endParaRPr lang="en-KR" sz="1000" u="none" dirty="0">
              <a:latin typeface="KoPubDotum Medium" pitchFamily="2" charset="-127"/>
              <a:ea typeface="KoPubDotum Medium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05857-CD0C-A5B3-7A21-40736B65F4BD}"/>
              </a:ext>
            </a:extLst>
          </p:cNvPr>
          <p:cNvSpPr txBox="1"/>
          <p:nvPr/>
        </p:nvSpPr>
        <p:spPr>
          <a:xfrm>
            <a:off x="5880944" y="6347904"/>
            <a:ext cx="1780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u="none" dirty="0">
                <a:latin typeface="KoPubDotum Medium" pitchFamily="2" charset="-127"/>
                <a:ea typeface="KoPubDotum Medium" pitchFamily="2" charset="-127"/>
              </a:rPr>
              <a:t>Subdomain ad servers with 4 certificate configurations</a:t>
            </a:r>
            <a:endParaRPr lang="en-KR" sz="1000" u="none" dirty="0">
              <a:latin typeface="KoPubDotum Medium" pitchFamily="2" charset="-127"/>
              <a:ea typeface="KoPubDotum Medium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9FBB6D-32C3-5860-9D4F-1AC17A65CA3C}"/>
              </a:ext>
            </a:extLst>
          </p:cNvPr>
          <p:cNvSpPr txBox="1"/>
          <p:nvPr/>
        </p:nvSpPr>
        <p:spPr>
          <a:xfrm>
            <a:off x="43280" y="658100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9 / </a:t>
            </a:r>
            <a:r>
              <a:rPr lang="en-US" altLang="ko-KR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15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097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2E89D-C7A5-9F98-DA60-6C0986E13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0FB2D4-89C2-833E-85C6-3DC7632D0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Three separate campaigns based on continents with equal budget</a:t>
            </a:r>
          </a:p>
          <a:p>
            <a:r>
              <a:rPr lang="en-US" altLang="ko-KR" dirty="0"/>
              <a:t>“Pop-under” ads</a:t>
            </a:r>
          </a:p>
          <a:p>
            <a:pPr lvl="1"/>
            <a:r>
              <a:rPr lang="en-US" altLang="ko-KR" dirty="0"/>
              <a:t>Open in the background</a:t>
            </a:r>
          </a:p>
          <a:p>
            <a:pPr lvl="1"/>
            <a:r>
              <a:rPr lang="en-US" altLang="ko-KR" dirty="0">
                <a:sym typeface="Wingdings" pitchFamily="2" charset="2"/>
              </a:rPr>
              <a:t>More likely to remain open long enough to trigger all ad requests</a:t>
            </a:r>
            <a:endParaRPr lang="en-US" altLang="ko-KR" dirty="0"/>
          </a:p>
          <a:p>
            <a:r>
              <a:rPr lang="en-US" altLang="ko-KR" dirty="0"/>
              <a:t>“Untargeted” ads to achieve random sampling of clients</a:t>
            </a:r>
          </a:p>
          <a:p>
            <a:pPr lvl="1"/>
            <a:r>
              <a:rPr lang="en-US" altLang="ko-KR" dirty="0"/>
              <a:t>Published sites were chosen by the </a:t>
            </a:r>
            <a:r>
              <a:rPr lang="en-US" altLang="ko-KR" dirty="0" err="1"/>
              <a:t>adnet</a:t>
            </a:r>
            <a:r>
              <a:rPr lang="en-US" altLang="ko-KR" dirty="0"/>
              <a:t> </a:t>
            </a:r>
            <a:r>
              <a:rPr lang="en-US" altLang="ko-KR" dirty="0">
                <a:sym typeface="Wingdings" pitchFamily="2" charset="2"/>
              </a:rPr>
              <a:t> possible bias</a:t>
            </a:r>
            <a:endParaRPr lang="en-US" altLang="ko-KR" dirty="0"/>
          </a:p>
          <a:p>
            <a:pPr lvl="1"/>
            <a:r>
              <a:rPr lang="en-US" altLang="ko-KR" dirty="0"/>
              <a:t>Measured data was close to known OSes and browsers market share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24FF11-F720-AC39-E250-343A7A332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Revocation Checking in the Wild – Methodology</a:t>
            </a:r>
            <a:endParaRPr lang="en-K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C8489-6260-D758-E6EF-82A063FFE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7FC"/>
              </a:clrFrom>
              <a:clrTo>
                <a:srgbClr val="F6F7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55"/>
          <a:stretch/>
        </p:blipFill>
        <p:spPr bwMode="auto">
          <a:xfrm>
            <a:off x="181409" y="4537923"/>
            <a:ext cx="4390590" cy="163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AFDF6-3EB5-EE0C-69C0-5C9EA7A79326}"/>
              </a:ext>
            </a:extLst>
          </p:cNvPr>
          <p:cNvGrpSpPr/>
          <p:nvPr/>
        </p:nvGrpSpPr>
        <p:grpSpPr>
          <a:xfrm>
            <a:off x="4662873" y="4537923"/>
            <a:ext cx="4414356" cy="2162003"/>
            <a:chOff x="4596024" y="4592714"/>
            <a:chExt cx="3987087" cy="1857314"/>
          </a:xfrm>
        </p:grpSpPr>
        <p:pic>
          <p:nvPicPr>
            <p:cNvPr id="7" name="Picture 6" descr="A close-up of a graph&#10;&#10;Description automatically generated">
              <a:extLst>
                <a:ext uri="{FF2B5EF4-FFF2-40B4-BE49-F238E27FC236}">
                  <a16:creationId xmlns:a16="http://schemas.microsoft.com/office/drawing/2014/main" id="{06E401DD-D2F1-91E6-CA8A-9E202BE0B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02"/>
            <a:stretch/>
          </p:blipFill>
          <p:spPr>
            <a:xfrm>
              <a:off x="4596024" y="4592714"/>
              <a:ext cx="3987087" cy="1857314"/>
            </a:xfrm>
            <a:prstGeom prst="rect">
              <a:avLst/>
            </a:prstGeom>
          </p:spPr>
        </p:pic>
        <p:pic>
          <p:nvPicPr>
            <p:cNvPr id="9" name="Picture 8" descr="A close-up of a graph&#10;&#10;Description automatically generated">
              <a:extLst>
                <a:ext uri="{FF2B5EF4-FFF2-40B4-BE49-F238E27FC236}">
                  <a16:creationId xmlns:a16="http://schemas.microsoft.com/office/drawing/2014/main" id="{9C08E173-E28C-8A71-D83F-D6D8B5BF01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650" r="602"/>
            <a:stretch/>
          </p:blipFill>
          <p:spPr>
            <a:xfrm>
              <a:off x="4787821" y="4592714"/>
              <a:ext cx="1845839" cy="1857314"/>
            </a:xfrm>
            <a:prstGeom prst="rect">
              <a:avLst/>
            </a:prstGeom>
          </p:spPr>
        </p:pic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8984775-9A13-6B07-84D8-A7A50A2E6228}"/>
              </a:ext>
            </a:extLst>
          </p:cNvPr>
          <p:cNvSpPr/>
          <p:nvPr/>
        </p:nvSpPr>
        <p:spPr bwMode="auto">
          <a:xfrm>
            <a:off x="2376704" y="4634475"/>
            <a:ext cx="2144180" cy="1647055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90BE29-F3ED-8F26-DF4A-F55C37C07C3B}"/>
              </a:ext>
            </a:extLst>
          </p:cNvPr>
          <p:cNvSpPr txBox="1"/>
          <p:nvPr/>
        </p:nvSpPr>
        <p:spPr>
          <a:xfrm>
            <a:off x="0" y="6581001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10 / </a:t>
            </a:r>
            <a:r>
              <a:rPr lang="en-US" altLang="ko-KR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15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0290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A8A16-BBC5-5144-D63F-AE8ABF83A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33AD5B-9BD1-45E2-3CAB-930CFF9D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Revocation Checking in the Wild – Results</a:t>
            </a:r>
            <a:endParaRPr lang="en-K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9FB26A-6E02-FC7E-0B6B-A265C5A96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Majority of clients do not check revocation at all</a:t>
            </a:r>
          </a:p>
          <a:p>
            <a:r>
              <a:rPr lang="en-KR" dirty="0"/>
              <a:t>Stapling cached valid OCSP response increases the chance of accepting a revoked certificate</a:t>
            </a:r>
          </a:p>
          <a:p>
            <a:pPr lvl="1"/>
            <a:r>
              <a:rPr lang="en-KR" dirty="0"/>
              <a:t>Still, some clients ignores OCSP stapling and performs realtime revocation checking + older clients with no OCSP stapling support</a:t>
            </a:r>
          </a:p>
          <a:p>
            <a:r>
              <a:rPr lang="en-KR" dirty="0"/>
              <a:t>Most clients disregard the “must-staple” extension</a:t>
            </a:r>
          </a:p>
          <a:p>
            <a:pPr lvl="1"/>
            <a:r>
              <a:rPr lang="en-KR" dirty="0"/>
              <a:t>“must-staple” is often discussed as a prime</a:t>
            </a:r>
            <a:br>
              <a:rPr lang="en-KR" dirty="0"/>
            </a:br>
            <a:r>
              <a:rPr lang="en-KR" dirty="0"/>
              <a:t>candidate for improving revocation</a:t>
            </a:r>
          </a:p>
        </p:txBody>
      </p:sp>
      <p:pic>
        <p:nvPicPr>
          <p:cNvPr id="7" name="Content Placeholder 4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645B0FFB-DBEB-2F20-0591-3EFB897D4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357" y="4854306"/>
            <a:ext cx="5183602" cy="147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F77B49-6DEB-14F7-6955-B7EF8E2C4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805" y="4984780"/>
            <a:ext cx="653352" cy="6533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AE7944-B891-7DD8-AD8F-89D7648DA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805" y="4308127"/>
            <a:ext cx="653352" cy="653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F7B9A2-E4B3-406C-3609-EE73C51D3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805" y="3633455"/>
            <a:ext cx="653352" cy="653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A1FDDD-F9CA-0863-A0B8-223F5174AE48}"/>
              </a:ext>
            </a:extLst>
          </p:cNvPr>
          <p:cNvSpPr txBox="1"/>
          <p:nvPr/>
        </p:nvSpPr>
        <p:spPr>
          <a:xfrm>
            <a:off x="7184923" y="3965872"/>
            <a:ext cx="1363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sz="1000" u="none" dirty="0">
                <a:solidFill>
                  <a:srgbClr val="FF0000"/>
                </a:solidFill>
                <a:latin typeface="KoPubDotum Medium" pitchFamily="2" charset="-127"/>
                <a:ea typeface="KoPubDotum Medium" pitchFamily="2" charset="-127"/>
              </a:rPr>
              <a:t>Revoked</a:t>
            </a:r>
            <a:r>
              <a:rPr lang="en-KR" sz="1000" u="none" dirty="0">
                <a:latin typeface="KoPubDotum Medium" pitchFamily="2" charset="-127"/>
                <a:ea typeface="KoPubDotum Medium" pitchFamily="2" charset="-127"/>
              </a:rPr>
              <a:t> Certificate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27F4F8-D676-9892-0F93-2F0429C0DCBD}"/>
              </a:ext>
            </a:extLst>
          </p:cNvPr>
          <p:cNvSpPr txBox="1"/>
          <p:nvPr/>
        </p:nvSpPr>
        <p:spPr>
          <a:xfrm>
            <a:off x="7184923" y="4398443"/>
            <a:ext cx="13131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1000" u="none" dirty="0">
                <a:solidFill>
                  <a:srgbClr val="FF0000"/>
                </a:solidFill>
                <a:latin typeface="KoPubDotum Medium" pitchFamily="2" charset="-127"/>
                <a:ea typeface="KoPubDotum Medium" pitchFamily="2" charset="-127"/>
              </a:rPr>
              <a:t>Revoked</a:t>
            </a:r>
            <a:r>
              <a:rPr lang="en-KR" sz="1000" u="none" dirty="0">
                <a:latin typeface="KoPubDotum Medium" pitchFamily="2" charset="-127"/>
                <a:ea typeface="KoPubDotum Medium" pitchFamily="2" charset="-127"/>
              </a:rPr>
              <a:t> Certificate</a:t>
            </a:r>
          </a:p>
          <a:p>
            <a:r>
              <a:rPr lang="en-KR" sz="1000" u="none" dirty="0">
                <a:latin typeface="KoPubDotum Medium" pitchFamily="2" charset="-127"/>
                <a:ea typeface="KoPubDotum Medium" pitchFamily="2" charset="-127"/>
              </a:rPr>
              <a:t>but staples a </a:t>
            </a:r>
            <a:r>
              <a:rPr lang="en-KR" sz="1000" u="none" dirty="0">
                <a:solidFill>
                  <a:srgbClr val="00B050"/>
                </a:solidFill>
                <a:latin typeface="KoPubDotum Medium" pitchFamily="2" charset="-127"/>
                <a:ea typeface="KoPubDotum Medium" pitchFamily="2" charset="-127"/>
              </a:rPr>
              <a:t>valid</a:t>
            </a:r>
          </a:p>
          <a:p>
            <a:r>
              <a:rPr lang="en-KR" sz="1000" u="none" dirty="0">
                <a:latin typeface="KoPubDotum Medium" pitchFamily="2" charset="-127"/>
                <a:ea typeface="KoPubDotum Medium" pitchFamily="2" charset="-127"/>
              </a:rPr>
              <a:t>OCSP response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8B104D-1AB7-F87B-FE21-F414681C6E2B}"/>
              </a:ext>
            </a:extLst>
          </p:cNvPr>
          <p:cNvSpPr txBox="1"/>
          <p:nvPr/>
        </p:nvSpPr>
        <p:spPr>
          <a:xfrm>
            <a:off x="7184923" y="5073115"/>
            <a:ext cx="1663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sz="1000" u="none" dirty="0">
                <a:solidFill>
                  <a:srgbClr val="00B050"/>
                </a:solidFill>
                <a:latin typeface="KoPubDotum Medium" pitchFamily="2" charset="-127"/>
                <a:ea typeface="KoPubDotum Medium" pitchFamily="2" charset="-127"/>
              </a:rPr>
              <a:t>Valid</a:t>
            </a:r>
            <a:r>
              <a:rPr lang="en-KR" sz="1000" u="none" dirty="0">
                <a:latin typeface="KoPubDotum Medium" pitchFamily="2" charset="-127"/>
                <a:ea typeface="KoPubDotum Medium" pitchFamily="2" charset="-127"/>
              </a:rPr>
              <a:t> Certificate with “must-staple” extension</a:t>
            </a:r>
          </a:p>
          <a:p>
            <a:r>
              <a:rPr lang="en-KR" sz="1000" u="none" dirty="0">
                <a:latin typeface="KoPubDotum Medium" pitchFamily="2" charset="-127"/>
                <a:ea typeface="KoPubDotum Medium" pitchFamily="2" charset="-127"/>
              </a:rPr>
              <a:t>but with </a:t>
            </a:r>
            <a:r>
              <a:rPr lang="en-KR" sz="1000" u="none" dirty="0">
                <a:solidFill>
                  <a:srgbClr val="FF0000"/>
                </a:solidFill>
                <a:latin typeface="KoPubDotum Medium" pitchFamily="2" charset="-127"/>
                <a:ea typeface="KoPubDotum Medium" pitchFamily="2" charset="-127"/>
              </a:rPr>
              <a:t>no stapled</a:t>
            </a:r>
            <a:r>
              <a:rPr lang="en-KR" sz="1000" u="none" dirty="0">
                <a:latin typeface="KoPubDotum Medium" pitchFamily="2" charset="-127"/>
                <a:ea typeface="KoPubDotum Medium" pitchFamily="2" charset="-127"/>
              </a:rPr>
              <a:t> OCSP response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BCDB02-AC7D-057B-513C-0DDD815F8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805" y="5662488"/>
            <a:ext cx="653352" cy="6533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52ACB9-6552-38D6-BBDB-DB72DA25ADA4}"/>
              </a:ext>
            </a:extLst>
          </p:cNvPr>
          <p:cNvSpPr txBox="1"/>
          <p:nvPr/>
        </p:nvSpPr>
        <p:spPr>
          <a:xfrm>
            <a:off x="7184923" y="5943326"/>
            <a:ext cx="16637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sz="1000" u="none" dirty="0">
                <a:latin typeface="KoPubDotum Medium" pitchFamily="2" charset="-127"/>
                <a:ea typeface="KoPubDotum Medium" pitchFamily="2" charset="-127"/>
              </a:rPr>
              <a:t>Certificate with </a:t>
            </a:r>
            <a:r>
              <a:rPr lang="en-KR" sz="1000" u="none" dirty="0">
                <a:solidFill>
                  <a:srgbClr val="FF0000"/>
                </a:solidFill>
                <a:latin typeface="KoPubDotum Medium" pitchFamily="2" charset="-127"/>
                <a:ea typeface="KoPubDotum Medium" pitchFamily="2" charset="-127"/>
              </a:rPr>
              <a:t>no SCTs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95B1E9-DFEF-14AD-7CF7-8CF895594253}"/>
              </a:ext>
            </a:extLst>
          </p:cNvPr>
          <p:cNvSpPr/>
          <p:nvPr/>
        </p:nvSpPr>
        <p:spPr bwMode="auto">
          <a:xfrm>
            <a:off x="3458817" y="5665298"/>
            <a:ext cx="1941444" cy="27196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5B114EE2-DE4C-7444-9525-23B113C0F619}"/>
              </a:ext>
            </a:extLst>
          </p:cNvPr>
          <p:cNvCxnSpPr>
            <a:stCxn id="24" idx="3"/>
            <a:endCxn id="2" idx="1"/>
          </p:cNvCxnSpPr>
          <p:nvPr/>
        </p:nvCxnSpPr>
        <p:spPr bwMode="auto">
          <a:xfrm flipV="1">
            <a:off x="5400261" y="5311456"/>
            <a:ext cx="1154544" cy="489823"/>
          </a:xfrm>
          <a:prstGeom prst="bentConnector3">
            <a:avLst>
              <a:gd name="adj1" fmla="val 68939"/>
            </a:avLst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7248713-C402-F243-5EDF-DCEF3633CB78}"/>
              </a:ext>
            </a:extLst>
          </p:cNvPr>
          <p:cNvSpPr txBox="1"/>
          <p:nvPr/>
        </p:nvSpPr>
        <p:spPr>
          <a:xfrm>
            <a:off x="0" y="6581001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11 / </a:t>
            </a:r>
            <a:r>
              <a:rPr lang="en-US" altLang="ko-KR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15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BBA1D4-07B2-DE46-E90A-F35841F6169F}"/>
              </a:ext>
            </a:extLst>
          </p:cNvPr>
          <p:cNvSpPr/>
          <p:nvPr/>
        </p:nvSpPr>
        <p:spPr bwMode="auto">
          <a:xfrm>
            <a:off x="3458817" y="5155096"/>
            <a:ext cx="1941444" cy="27196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6D83DB9F-A45E-7628-67E5-448524D82E92}"/>
              </a:ext>
            </a:extLst>
          </p:cNvPr>
          <p:cNvCxnSpPr>
            <a:stCxn id="18" idx="3"/>
          </p:cNvCxnSpPr>
          <p:nvPr/>
        </p:nvCxnSpPr>
        <p:spPr bwMode="auto">
          <a:xfrm flipV="1">
            <a:off x="5400261" y="3960131"/>
            <a:ext cx="1154544" cy="133094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5206793-99B4-C79C-C63A-1E4941720D84}"/>
              </a:ext>
            </a:extLst>
          </p:cNvPr>
          <p:cNvSpPr/>
          <p:nvPr/>
        </p:nvSpPr>
        <p:spPr bwMode="auto">
          <a:xfrm>
            <a:off x="3458817" y="5400258"/>
            <a:ext cx="1941444" cy="27196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427431AA-0281-7662-6D6A-018E30C52C43}"/>
              </a:ext>
            </a:extLst>
          </p:cNvPr>
          <p:cNvCxnSpPr>
            <a:stCxn id="20" idx="3"/>
          </p:cNvCxnSpPr>
          <p:nvPr/>
        </p:nvCxnSpPr>
        <p:spPr bwMode="auto">
          <a:xfrm flipV="1">
            <a:off x="5400261" y="4634803"/>
            <a:ext cx="1154544" cy="901436"/>
          </a:xfrm>
          <a:prstGeom prst="bentConnector3">
            <a:avLst>
              <a:gd name="adj1" fmla="val 60330"/>
            </a:avLst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38915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15BFE-29F0-9317-84B1-E36B0E075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8EF5D8-2B9E-7E9D-337A-7FA2F4819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Revocation Checking in the Wild – Results</a:t>
            </a:r>
            <a:endParaRPr lang="en-KR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B9691C6-5DD9-94C0-6EF5-CBE507BF4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Clients ignoring the absence of SCTs 70.4%  31.2%</a:t>
            </a:r>
          </a:p>
          <a:p>
            <a:pPr lvl="1"/>
            <a:r>
              <a:rPr lang="en-US" dirty="0">
                <a:sym typeface="Wingdings" pitchFamily="2" charset="2"/>
              </a:rPr>
              <a:t>Increased enforcement by Chrome across all platforms</a:t>
            </a:r>
          </a:p>
          <a:p>
            <a:pPr lvl="1"/>
            <a:r>
              <a:rPr lang="en-US" dirty="0">
                <a:sym typeface="Wingdings" pitchFamily="2" charset="2"/>
              </a:rPr>
              <a:t>Similarly Mobile Safari, Edge</a:t>
            </a:r>
          </a:p>
          <a:p>
            <a:r>
              <a:rPr lang="en-KR" dirty="0"/>
              <a:t>Due to browsers declining certificates with no SCTs</a:t>
            </a:r>
            <a:br>
              <a:rPr lang="en-KR" dirty="0"/>
            </a:br>
            <a:r>
              <a:rPr lang="en-KR" dirty="0">
                <a:sym typeface="Wingdings" pitchFamily="2" charset="2"/>
              </a:rPr>
              <a:t> </a:t>
            </a:r>
            <a:r>
              <a:rPr lang="en-US" dirty="0">
                <a:sym typeface="Wingdings" pitchFamily="2" charset="2"/>
              </a:rPr>
              <a:t>CAs are incentivized to log all their certificates to the CT</a:t>
            </a:r>
          </a:p>
        </p:txBody>
      </p:sp>
      <p:pic>
        <p:nvPicPr>
          <p:cNvPr id="11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7D122162-23F9-CCBC-8052-578FFD6690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9"/>
          <a:stretch/>
        </p:blipFill>
        <p:spPr bwMode="auto">
          <a:xfrm>
            <a:off x="536863" y="3738706"/>
            <a:ext cx="8070850" cy="27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4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CB3B4A68-C638-1429-7DA9-3F281A9125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4"/>
          <a:stretch/>
        </p:blipFill>
        <p:spPr bwMode="auto">
          <a:xfrm>
            <a:off x="7597794" y="841446"/>
            <a:ext cx="1546206" cy="113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1A95FA-667A-A68E-4721-7E0E0CA4A7D7}"/>
              </a:ext>
            </a:extLst>
          </p:cNvPr>
          <p:cNvSpPr txBox="1"/>
          <p:nvPr/>
        </p:nvSpPr>
        <p:spPr>
          <a:xfrm>
            <a:off x="2566052" y="4528985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b="1" u="none" dirty="0">
                <a:latin typeface="KoPubDotum Medium" pitchFamily="2" charset="-127"/>
                <a:ea typeface="KoPubDotum Medium" pitchFamily="2" charset="-127"/>
              </a:rPr>
              <a:t>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5E44DE-7AE2-3D77-3BB5-730A63351713}"/>
              </a:ext>
            </a:extLst>
          </p:cNvPr>
          <p:cNvSpPr txBox="1"/>
          <p:nvPr/>
        </p:nvSpPr>
        <p:spPr>
          <a:xfrm>
            <a:off x="6841771" y="4528984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b="1" u="none" dirty="0">
                <a:latin typeface="KoPubDotum Medium" pitchFamily="2" charset="-127"/>
                <a:ea typeface="KoPubDotum Medium" pitchFamily="2" charset="-127"/>
              </a:rPr>
              <a:t>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F73F35-599F-9E41-866E-110F4BDAB95A}"/>
              </a:ext>
            </a:extLst>
          </p:cNvPr>
          <p:cNvSpPr/>
          <p:nvPr/>
        </p:nvSpPr>
        <p:spPr bwMode="auto">
          <a:xfrm>
            <a:off x="7545543" y="1681627"/>
            <a:ext cx="1546206" cy="2190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CCD43-D468-8F6A-3EF8-02224A7EDC4C}"/>
              </a:ext>
            </a:extLst>
          </p:cNvPr>
          <p:cNvSpPr txBox="1"/>
          <p:nvPr/>
        </p:nvSpPr>
        <p:spPr>
          <a:xfrm>
            <a:off x="2380950" y="6419603"/>
            <a:ext cx="4382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none" dirty="0">
                <a:latin typeface="KoPubDotum Medium" pitchFamily="2" charset="-127"/>
                <a:ea typeface="KoPubDotum Medium" pitchFamily="2" charset="-127"/>
              </a:rPr>
              <a:t>Percentage of accepting a certificate without SCTs</a:t>
            </a:r>
            <a:endParaRPr lang="en-KR" b="1" u="none" dirty="0">
              <a:latin typeface="KoPubDotum Medium" pitchFamily="2" charset="-127"/>
              <a:ea typeface="KoPubDotum Medium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0B5E19-7EE8-D437-C224-65B985361817}"/>
              </a:ext>
            </a:extLst>
          </p:cNvPr>
          <p:cNvSpPr txBox="1"/>
          <p:nvPr/>
        </p:nvSpPr>
        <p:spPr>
          <a:xfrm>
            <a:off x="0" y="6581001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12 / </a:t>
            </a:r>
            <a:r>
              <a:rPr lang="en-US" altLang="ko-KR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15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pic>
        <p:nvPicPr>
          <p:cNvPr id="22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50FA48EB-DDF4-6DF0-0AA4-888239CF16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9"/>
          <a:stretch/>
        </p:blipFill>
        <p:spPr bwMode="auto">
          <a:xfrm>
            <a:off x="536863" y="3738706"/>
            <a:ext cx="8070850" cy="27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E6F6B7-D080-56AC-7A50-59A5BCB56C1F}"/>
              </a:ext>
            </a:extLst>
          </p:cNvPr>
          <p:cNvSpPr/>
          <p:nvPr/>
        </p:nvSpPr>
        <p:spPr bwMode="auto">
          <a:xfrm>
            <a:off x="1476672" y="4319284"/>
            <a:ext cx="2817034" cy="986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A2DC2F-4AA5-E063-C670-691264B7083F}"/>
              </a:ext>
            </a:extLst>
          </p:cNvPr>
          <p:cNvSpPr txBox="1"/>
          <p:nvPr/>
        </p:nvSpPr>
        <p:spPr>
          <a:xfrm>
            <a:off x="2554695" y="4534665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b="1" u="none" dirty="0">
                <a:latin typeface="KoPubDotum Medium" pitchFamily="2" charset="-127"/>
                <a:ea typeface="KoPubDotum Medium" pitchFamily="2" charset="-127"/>
              </a:rPr>
              <a:t>2022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97917B-33DE-8640-01E4-144F901E3011}"/>
              </a:ext>
            </a:extLst>
          </p:cNvPr>
          <p:cNvSpPr/>
          <p:nvPr/>
        </p:nvSpPr>
        <p:spPr bwMode="auto">
          <a:xfrm>
            <a:off x="5663316" y="4319284"/>
            <a:ext cx="2794884" cy="9866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E04A2C-783A-C846-087D-F11C83B6FC4C}"/>
              </a:ext>
            </a:extLst>
          </p:cNvPr>
          <p:cNvSpPr txBox="1"/>
          <p:nvPr/>
        </p:nvSpPr>
        <p:spPr>
          <a:xfrm>
            <a:off x="6835285" y="4534665"/>
            <a:ext cx="601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b="1" u="none" dirty="0">
                <a:latin typeface="KoPubDotum Medium" pitchFamily="2" charset="-127"/>
                <a:ea typeface="KoPubDotum Medium" pitchFamily="2" charset="-127"/>
              </a:rPr>
              <a:t>2023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E8DB08-E94E-D1C3-70A7-6091B7574943}"/>
              </a:ext>
            </a:extLst>
          </p:cNvPr>
          <p:cNvSpPr/>
          <p:nvPr/>
        </p:nvSpPr>
        <p:spPr bwMode="auto">
          <a:xfrm>
            <a:off x="1266530" y="4319284"/>
            <a:ext cx="210142" cy="101095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CA7FFE-13B4-81BC-1704-AAFF3AED1B7F}"/>
              </a:ext>
            </a:extLst>
          </p:cNvPr>
          <p:cNvSpPr/>
          <p:nvPr/>
        </p:nvSpPr>
        <p:spPr bwMode="auto">
          <a:xfrm>
            <a:off x="5446643" y="4319284"/>
            <a:ext cx="210142" cy="101568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F34C9801-3AE4-4BAB-DD4C-DFF2E6AC26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9"/>
          <a:stretch/>
        </p:blipFill>
        <p:spPr bwMode="auto">
          <a:xfrm>
            <a:off x="536575" y="3738706"/>
            <a:ext cx="8070850" cy="27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C0DB8403-A263-7183-A771-5565273592F9}"/>
              </a:ext>
            </a:extLst>
          </p:cNvPr>
          <p:cNvSpPr/>
          <p:nvPr/>
        </p:nvSpPr>
        <p:spPr bwMode="auto">
          <a:xfrm>
            <a:off x="1266242" y="4319284"/>
            <a:ext cx="210142" cy="101095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1C48BE-3E99-61C1-A261-F259BF54721F}"/>
              </a:ext>
            </a:extLst>
          </p:cNvPr>
          <p:cNvSpPr/>
          <p:nvPr/>
        </p:nvSpPr>
        <p:spPr bwMode="auto">
          <a:xfrm>
            <a:off x="2087918" y="4702650"/>
            <a:ext cx="210142" cy="62758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F208250-5E40-674D-6F9F-506150434401}"/>
              </a:ext>
            </a:extLst>
          </p:cNvPr>
          <p:cNvSpPr/>
          <p:nvPr/>
        </p:nvSpPr>
        <p:spPr bwMode="auto">
          <a:xfrm>
            <a:off x="2890446" y="5120661"/>
            <a:ext cx="415634" cy="19547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0944CDF-E99F-631A-C0D9-286ECE839623}"/>
              </a:ext>
            </a:extLst>
          </p:cNvPr>
          <p:cNvSpPr txBox="1"/>
          <p:nvPr/>
        </p:nvSpPr>
        <p:spPr>
          <a:xfrm>
            <a:off x="2554407" y="4534665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b="1" u="none" dirty="0">
                <a:latin typeface="KoPubDotum Medium" pitchFamily="2" charset="-127"/>
                <a:ea typeface="KoPubDotum Medium" pitchFamily="2" charset="-127"/>
              </a:rPr>
              <a:t>2022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1716C13-1D97-A718-8D51-AA3EB422846E}"/>
              </a:ext>
            </a:extLst>
          </p:cNvPr>
          <p:cNvSpPr/>
          <p:nvPr/>
        </p:nvSpPr>
        <p:spPr bwMode="auto">
          <a:xfrm>
            <a:off x="5446355" y="4319284"/>
            <a:ext cx="210142" cy="101568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360DBAA-ECBF-B8FE-6227-AEEBD99CE2EC}"/>
              </a:ext>
            </a:extLst>
          </p:cNvPr>
          <p:cNvSpPr/>
          <p:nvPr/>
        </p:nvSpPr>
        <p:spPr bwMode="auto">
          <a:xfrm>
            <a:off x="6256431" y="4702183"/>
            <a:ext cx="210142" cy="62758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4701942-B06E-1016-BD3B-6F1830A56DB4}"/>
              </a:ext>
            </a:extLst>
          </p:cNvPr>
          <p:cNvSpPr/>
          <p:nvPr/>
        </p:nvSpPr>
        <p:spPr bwMode="auto">
          <a:xfrm>
            <a:off x="7055506" y="5129936"/>
            <a:ext cx="415634" cy="19547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B35F6E9-55A4-391F-2087-E02856B854D4}"/>
              </a:ext>
            </a:extLst>
          </p:cNvPr>
          <p:cNvSpPr txBox="1"/>
          <p:nvPr/>
        </p:nvSpPr>
        <p:spPr>
          <a:xfrm>
            <a:off x="6834997" y="4534665"/>
            <a:ext cx="601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b="1" u="none" dirty="0">
                <a:latin typeface="KoPubDotum Medium" pitchFamily="2" charset="-127"/>
                <a:ea typeface="KoPubDotum Medium" pitchFamily="2" charset="-127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063387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10F4CF-8849-94FD-3CF8-C63B70921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Difference between lab and wild results</a:t>
            </a:r>
          </a:p>
          <a:p>
            <a:pPr lvl="1"/>
            <a:r>
              <a:rPr lang="en-KR" dirty="0"/>
              <a:t>For example, iOS should decline all revoked certificates</a:t>
            </a:r>
          </a:p>
          <a:p>
            <a:pPr lvl="1"/>
            <a:r>
              <a:rPr lang="en-US" dirty="0"/>
              <a:t>H</a:t>
            </a:r>
            <a:r>
              <a:rPr lang="en-KR" dirty="0"/>
              <a:t>owever a significant fraction of iOS clients accepted revoked certificates</a:t>
            </a:r>
          </a:p>
          <a:p>
            <a:pPr marL="0" indent="0">
              <a:buNone/>
            </a:pPr>
            <a:r>
              <a:rPr lang="en-KR" dirty="0">
                <a:sym typeface="Wingdings" pitchFamily="2" charset="2"/>
              </a:rPr>
              <a:t> </a:t>
            </a:r>
            <a:r>
              <a:rPr lang="en-KR" dirty="0"/>
              <a:t>Comparison of client versions showed increase enforcement</a:t>
            </a:r>
            <a:br>
              <a:rPr lang="en-KR" dirty="0"/>
            </a:br>
            <a:r>
              <a:rPr lang="en-KR" dirty="0"/>
              <a:t>     trend starting from 2020</a:t>
            </a:r>
          </a:p>
          <a:p>
            <a:r>
              <a:rPr lang="en-KR" dirty="0"/>
              <a:t>We still see both the presence and absence of revocation checks</a:t>
            </a:r>
          </a:p>
          <a:p>
            <a:pPr lvl="1"/>
            <a:endParaRPr lang="en-K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706393-AAB9-466C-3A15-06D40B194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Revocation Checking in the Wild – Results</a:t>
            </a:r>
            <a:endParaRPr lang="en-KR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E2A80F-39D8-632B-7D17-4A0ECB6C9B27}"/>
              </a:ext>
            </a:extLst>
          </p:cNvPr>
          <p:cNvGrpSpPr/>
          <p:nvPr/>
        </p:nvGrpSpPr>
        <p:grpSpPr>
          <a:xfrm>
            <a:off x="261257" y="4117616"/>
            <a:ext cx="3391319" cy="2562428"/>
            <a:chOff x="0" y="4436496"/>
            <a:chExt cx="2969287" cy="2243547"/>
          </a:xfrm>
        </p:grpSpPr>
        <p:pic>
          <p:nvPicPr>
            <p:cNvPr id="4" name="Picture 2" descr="Uploaded image">
              <a:extLst>
                <a:ext uri="{FF2B5EF4-FFF2-40B4-BE49-F238E27FC236}">
                  <a16:creationId xmlns:a16="http://schemas.microsoft.com/office/drawing/2014/main" id="{61924C56-6017-FB71-DFE7-7E1EE49489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010"/>
            <a:stretch/>
          </p:blipFill>
          <p:spPr bwMode="auto">
            <a:xfrm>
              <a:off x="1" y="4436496"/>
              <a:ext cx="2886074" cy="2243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Uploaded image">
              <a:extLst>
                <a:ext uri="{FF2B5EF4-FFF2-40B4-BE49-F238E27FC236}">
                  <a16:creationId xmlns:a16="http://schemas.microsoft.com/office/drawing/2014/main" id="{00379934-12B7-B425-D273-CA9FA0F589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1" t="5402" r="1786" b="61659"/>
            <a:stretch/>
          </p:blipFill>
          <p:spPr bwMode="auto">
            <a:xfrm>
              <a:off x="608673" y="5786748"/>
              <a:ext cx="666849" cy="523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Uploaded image">
              <a:extLst>
                <a:ext uri="{FF2B5EF4-FFF2-40B4-BE49-F238E27FC236}">
                  <a16:creationId xmlns:a16="http://schemas.microsoft.com/office/drawing/2014/main" id="{ED97ADBF-3AF3-6827-C36A-B973E29C47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390" r="23877"/>
            <a:stretch/>
          </p:blipFill>
          <p:spPr bwMode="auto">
            <a:xfrm>
              <a:off x="0" y="6370655"/>
              <a:ext cx="2969287" cy="305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31D48F6-043B-E5C9-D246-8D41A5DB05A8}"/>
              </a:ext>
            </a:extLst>
          </p:cNvPr>
          <p:cNvGrpSpPr/>
          <p:nvPr/>
        </p:nvGrpSpPr>
        <p:grpSpPr>
          <a:xfrm>
            <a:off x="4151830" y="4173282"/>
            <a:ext cx="4335907" cy="2512186"/>
            <a:chOff x="3972452" y="4436496"/>
            <a:chExt cx="3865261" cy="2239498"/>
          </a:xfrm>
        </p:grpSpPr>
        <p:pic>
          <p:nvPicPr>
            <p:cNvPr id="9" name="Picture 8" descr="Uploaded image">
              <a:extLst>
                <a:ext uri="{FF2B5EF4-FFF2-40B4-BE49-F238E27FC236}">
                  <a16:creationId xmlns:a16="http://schemas.microsoft.com/office/drawing/2014/main" id="{DB1BBB26-AB92-A7B1-7146-728BB06C94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623"/>
            <a:stretch/>
          </p:blipFill>
          <p:spPr bwMode="auto">
            <a:xfrm>
              <a:off x="3972453" y="4436496"/>
              <a:ext cx="3779850" cy="2239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Uploaded image">
              <a:extLst>
                <a:ext uri="{FF2B5EF4-FFF2-40B4-BE49-F238E27FC236}">
                  <a16:creationId xmlns:a16="http://schemas.microsoft.com/office/drawing/2014/main" id="{D8927690-6B4E-017F-A6A5-E58360BCFF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35" t="4862" b="24984"/>
            <a:stretch/>
          </p:blipFill>
          <p:spPr bwMode="auto">
            <a:xfrm>
              <a:off x="4501526" y="5369373"/>
              <a:ext cx="1236193" cy="940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Uploaded image">
              <a:extLst>
                <a:ext uri="{FF2B5EF4-FFF2-40B4-BE49-F238E27FC236}">
                  <a16:creationId xmlns:a16="http://schemas.microsoft.com/office/drawing/2014/main" id="{A2BF4CB3-6EF6-8225-1468-0350E4045C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86366" r="34169"/>
            <a:stretch/>
          </p:blipFill>
          <p:spPr bwMode="auto">
            <a:xfrm>
              <a:off x="3972452" y="6370654"/>
              <a:ext cx="3865261" cy="305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77E2DC2-9D7E-6FCA-3903-D3CF867C39A5}"/>
              </a:ext>
            </a:extLst>
          </p:cNvPr>
          <p:cNvSpPr txBox="1"/>
          <p:nvPr/>
        </p:nvSpPr>
        <p:spPr>
          <a:xfrm>
            <a:off x="0" y="6581001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13 / </a:t>
            </a:r>
            <a:r>
              <a:rPr lang="en-US" altLang="ko-KR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15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A9DAA323-753E-CAAF-823C-5BFD2429E465}"/>
              </a:ext>
            </a:extLst>
          </p:cNvPr>
          <p:cNvGrpSpPr/>
          <p:nvPr/>
        </p:nvGrpSpPr>
        <p:grpSpPr>
          <a:xfrm>
            <a:off x="260185" y="4113648"/>
            <a:ext cx="3391319" cy="2562428"/>
            <a:chOff x="0" y="4436496"/>
            <a:chExt cx="2969287" cy="2243547"/>
          </a:xfrm>
        </p:grpSpPr>
        <p:pic>
          <p:nvPicPr>
            <p:cNvPr id="207" name="Picture 2" descr="Uploaded image">
              <a:extLst>
                <a:ext uri="{FF2B5EF4-FFF2-40B4-BE49-F238E27FC236}">
                  <a16:creationId xmlns:a16="http://schemas.microsoft.com/office/drawing/2014/main" id="{AEC2B941-50FB-D79C-0F60-441E8875E5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010"/>
            <a:stretch/>
          </p:blipFill>
          <p:spPr bwMode="auto">
            <a:xfrm>
              <a:off x="1" y="4436496"/>
              <a:ext cx="2886074" cy="2243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" name="Picture 2" descr="Uploaded image">
              <a:extLst>
                <a:ext uri="{FF2B5EF4-FFF2-40B4-BE49-F238E27FC236}">
                  <a16:creationId xmlns:a16="http://schemas.microsoft.com/office/drawing/2014/main" id="{2A81CCD6-708F-2403-A959-C3D30BF567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71" t="5402" r="1786" b="61659"/>
            <a:stretch/>
          </p:blipFill>
          <p:spPr bwMode="auto">
            <a:xfrm>
              <a:off x="608673" y="5786748"/>
              <a:ext cx="666849" cy="523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" name="Picture 2" descr="Uploaded image">
              <a:extLst>
                <a:ext uri="{FF2B5EF4-FFF2-40B4-BE49-F238E27FC236}">
                  <a16:creationId xmlns:a16="http://schemas.microsoft.com/office/drawing/2014/main" id="{819FAFD8-ED97-94CA-3439-8AFE845C3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390" r="23877"/>
            <a:stretch/>
          </p:blipFill>
          <p:spPr bwMode="auto">
            <a:xfrm>
              <a:off x="0" y="6370655"/>
              <a:ext cx="2969287" cy="305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C1F6CC76-53DF-3936-A499-A988374B1996}"/>
              </a:ext>
            </a:extLst>
          </p:cNvPr>
          <p:cNvGrpSpPr/>
          <p:nvPr/>
        </p:nvGrpSpPr>
        <p:grpSpPr>
          <a:xfrm>
            <a:off x="4150758" y="4169314"/>
            <a:ext cx="4335907" cy="2512186"/>
            <a:chOff x="3972452" y="4436496"/>
            <a:chExt cx="3865261" cy="2239498"/>
          </a:xfrm>
        </p:grpSpPr>
        <p:pic>
          <p:nvPicPr>
            <p:cNvPr id="214" name="Picture 213" descr="Uploaded image">
              <a:extLst>
                <a:ext uri="{FF2B5EF4-FFF2-40B4-BE49-F238E27FC236}">
                  <a16:creationId xmlns:a16="http://schemas.microsoft.com/office/drawing/2014/main" id="{8AA340A4-AC74-304F-5E9C-E2E5F307D7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623"/>
            <a:stretch/>
          </p:blipFill>
          <p:spPr bwMode="auto">
            <a:xfrm>
              <a:off x="3972453" y="4436496"/>
              <a:ext cx="3779850" cy="2239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6" name="Picture 8" descr="Uploaded image">
              <a:extLst>
                <a:ext uri="{FF2B5EF4-FFF2-40B4-BE49-F238E27FC236}">
                  <a16:creationId xmlns:a16="http://schemas.microsoft.com/office/drawing/2014/main" id="{C9473C02-1955-A4C1-B05A-F7E9DFFDD9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35" t="4862" b="24984"/>
            <a:stretch/>
          </p:blipFill>
          <p:spPr bwMode="auto">
            <a:xfrm>
              <a:off x="4501526" y="5369373"/>
              <a:ext cx="1236193" cy="940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" name="Picture 216" descr="Uploaded image">
              <a:extLst>
                <a:ext uri="{FF2B5EF4-FFF2-40B4-BE49-F238E27FC236}">
                  <a16:creationId xmlns:a16="http://schemas.microsoft.com/office/drawing/2014/main" id="{2BE38956-4808-707C-3873-CAA1B7345B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86366" r="34169"/>
            <a:stretch/>
          </p:blipFill>
          <p:spPr bwMode="auto">
            <a:xfrm>
              <a:off x="3972452" y="6370654"/>
              <a:ext cx="3865261" cy="305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2790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0CDAB4-237D-0DEE-AFF2-7CD9A3567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sym typeface="Wingdings" pitchFamily="2" charset="2"/>
              </a:rPr>
              <a:t>Advocates for shortening the validity period of stapled OCSP response </a:t>
            </a:r>
          </a:p>
          <a:p>
            <a:pPr lvl="1"/>
            <a:r>
              <a:rPr lang="en-US" altLang="ko-KR" dirty="0">
                <a:sym typeface="Wingdings" pitchFamily="2" charset="2"/>
              </a:rPr>
              <a:t>Reliable and fast delivery of revocation information</a:t>
            </a:r>
            <a:br>
              <a:rPr lang="en-US" altLang="ko-KR" dirty="0">
                <a:sym typeface="Wingdings" pitchFamily="2" charset="2"/>
              </a:rPr>
            </a:br>
            <a:r>
              <a:rPr lang="en-US" altLang="ko-KR" dirty="0">
                <a:sym typeface="Wingdings" pitchFamily="2" charset="2"/>
              </a:rPr>
              <a:t>= Availability of robust, performant, DDoS-resilient OCSP responders</a:t>
            </a:r>
          </a:p>
          <a:p>
            <a:pPr lvl="1"/>
            <a:r>
              <a:rPr lang="en-US" dirty="0"/>
              <a:t>CAs need to balance responder load with the shortest viable OCSP response validity</a:t>
            </a:r>
            <a:endParaRPr lang="en-US" altLang="ko-KR" dirty="0">
              <a:sym typeface="Wingdings" pitchFamily="2" charset="2"/>
            </a:endParaRPr>
          </a:p>
          <a:p>
            <a:r>
              <a:rPr lang="en-US" altLang="ko-KR" dirty="0">
                <a:sym typeface="Wingdings" pitchFamily="2" charset="2"/>
              </a:rPr>
              <a:t>Revocation checks via DNS-based delivery</a:t>
            </a:r>
          </a:p>
          <a:p>
            <a:pPr lvl="1"/>
            <a:r>
              <a:rPr lang="en-US" altLang="ko-KR" dirty="0">
                <a:sym typeface="Wingdings" pitchFamily="2" charset="2"/>
              </a:rPr>
              <a:t>OCSP over DNS (ODIN): An IETF draft expired in May 2018</a:t>
            </a:r>
            <a:endParaRPr lang="en-US" dirty="0"/>
          </a:p>
          <a:p>
            <a:pPr lvl="1"/>
            <a:r>
              <a:rPr lang="en-US" dirty="0"/>
              <a:t>“An up-to-date certificate status is as important to a TLS-based Internet as an up-to-date IP address”</a:t>
            </a:r>
            <a:endParaRPr lang="en-US" altLang="ko-KR" dirty="0">
              <a:sym typeface="Wingdings" pitchFamily="2" charset="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39EE33-E35B-0707-2D2A-94B4E7FA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Discussions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9A0AE-3B4F-7662-5230-BB7DC4FCFF5C}"/>
              </a:ext>
            </a:extLst>
          </p:cNvPr>
          <p:cNvSpPr txBox="1"/>
          <p:nvPr/>
        </p:nvSpPr>
        <p:spPr>
          <a:xfrm>
            <a:off x="0" y="6581001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14 / </a:t>
            </a:r>
            <a:r>
              <a:rPr lang="en-US" altLang="ko-KR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15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pic>
        <p:nvPicPr>
          <p:cNvPr id="5" name="Picture 4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F6788381-D38D-1AB2-376B-4E791EF76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65" y="5080122"/>
            <a:ext cx="5301670" cy="150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28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FCEDD-E7D9-A16C-6D89-43B3EFECB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3008CA-AB93-189F-F371-F97178776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R" dirty="0"/>
          </a:p>
          <a:p>
            <a:endParaRPr lang="en-KR" dirty="0"/>
          </a:p>
          <a:p>
            <a:endParaRPr lang="en-KR" dirty="0"/>
          </a:p>
          <a:p>
            <a:endParaRPr lang="en-KR" dirty="0"/>
          </a:p>
          <a:p>
            <a:r>
              <a:rPr lang="en-US" dirty="0"/>
              <a:t>Certificate revocation by CAs are already too slow; fully automated solutions are necessary</a:t>
            </a:r>
            <a:endParaRPr lang="en-KR" dirty="0"/>
          </a:p>
          <a:p>
            <a:pPr lvl="1"/>
            <a:r>
              <a:rPr lang="en-US" dirty="0"/>
              <a:t>Ideal goal is to make detection time equal to revocation time</a:t>
            </a:r>
            <a:endParaRPr lang="en-KR" dirty="0"/>
          </a:p>
          <a:p>
            <a:endParaRPr lang="en-KR" dirty="0"/>
          </a:p>
          <a:p>
            <a:r>
              <a:rPr lang="en-US" dirty="0"/>
              <a:t>CAs lack incentives for quick and reliable revocation information delivery. Domain owners must proactively disseminate revocation details via alternative channels</a:t>
            </a:r>
            <a:endParaRPr lang="en-K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D5DB1C-24CB-006B-79AD-9516920FF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Conclusion and </a:t>
            </a:r>
            <a:r>
              <a:rPr lang="en-KR" dirty="0">
                <a:sym typeface="Wingdings" pitchFamily="2" charset="2"/>
              </a:rPr>
              <a:t>Critiques</a:t>
            </a:r>
            <a:endParaRPr lang="en-KR" dirty="0"/>
          </a:p>
        </p:txBody>
      </p:sp>
      <p:pic>
        <p:nvPicPr>
          <p:cNvPr id="4" name="Picture 3" descr="A graph showing the amount of cash in the amount of cash&#10;&#10;Description automatically generated with medium confidence">
            <a:extLst>
              <a:ext uri="{FF2B5EF4-FFF2-40B4-BE49-F238E27FC236}">
                <a16:creationId xmlns:a16="http://schemas.microsoft.com/office/drawing/2014/main" id="{F4F7F648-179F-2C82-AD49-F9D08E124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1" y="1397097"/>
            <a:ext cx="8408695" cy="1449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3108BC-9773-4F6E-CC1F-BCFE23A0A778}"/>
              </a:ext>
            </a:extLst>
          </p:cNvPr>
          <p:cNvSpPr txBox="1"/>
          <p:nvPr/>
        </p:nvSpPr>
        <p:spPr>
          <a:xfrm>
            <a:off x="0" y="6581001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15 / </a:t>
            </a:r>
            <a:r>
              <a:rPr lang="en-US" altLang="ko-KR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15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6910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C9908CD-BAB5-436C-B5B4-BDA743EF8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805" y="2748567"/>
            <a:ext cx="2880320" cy="104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95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33F404-6E51-A58E-456E-BB1F5B5DF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The security of the Public Key Infrastructure (PKI) </a:t>
            </a:r>
            <a:r>
              <a:rPr lang="en-US" dirty="0"/>
              <a:t>relies on the trusted operations of Certificate Authorities (CAs)</a:t>
            </a:r>
            <a:endParaRPr lang="en-KR" dirty="0"/>
          </a:p>
          <a:p>
            <a:r>
              <a:rPr lang="en-US" dirty="0"/>
              <a:t>Unfortunately, real-world CA operations often fall short of ideal, perfectly-managed certificate issuance</a:t>
            </a:r>
            <a:endParaRPr lang="en-KR" dirty="0"/>
          </a:p>
          <a:p>
            <a:pPr lvl="1"/>
            <a:r>
              <a:rPr lang="en-KR" dirty="0"/>
              <a:t>Downgrade attacks on Let’s Encrypt [CCS 2021]</a:t>
            </a:r>
          </a:p>
          <a:p>
            <a:pPr lvl="1"/>
            <a:r>
              <a:rPr lang="en-KR" dirty="0"/>
              <a:t>CAs operational issue, bugs in automated software</a:t>
            </a:r>
          </a:p>
          <a:p>
            <a:endParaRPr lang="en-KR" dirty="0"/>
          </a:p>
          <a:p>
            <a:r>
              <a:rPr lang="en-KR" dirty="0">
                <a:solidFill>
                  <a:srgbClr val="FF0000"/>
                </a:solidFill>
              </a:rPr>
              <a:t>Revocation as Damage control</a:t>
            </a:r>
            <a:r>
              <a:rPr lang="en-KR" dirty="0"/>
              <a:t> </a:t>
            </a:r>
            <a:r>
              <a:rPr lang="en-KR" dirty="0">
                <a:sym typeface="Wingdings" pitchFamily="2" charset="2"/>
              </a:rPr>
              <a:t> Time is critical</a:t>
            </a:r>
          </a:p>
          <a:p>
            <a:pPr lvl="1"/>
            <a:r>
              <a:rPr lang="en-KR" dirty="0"/>
              <a:t>Mitigating Man-in-the-Middle attacks</a:t>
            </a:r>
          </a:p>
          <a:p>
            <a:pPr lvl="1"/>
            <a:r>
              <a:rPr lang="en-US" dirty="0"/>
              <a:t>Efforts in dismantling phishing sites</a:t>
            </a:r>
          </a:p>
          <a:p>
            <a:r>
              <a:rPr lang="en-US" dirty="0"/>
              <a:t>Assessing the revocation system's efficacy begins with measuring reaction delays</a:t>
            </a:r>
            <a:endParaRPr lang="en-K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80DD45-C9FA-1B22-69FF-953F664B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Why Do We Need to Speed Up Revocation?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E25FF-1CD3-44FE-40E7-A6008F86B9E0}"/>
              </a:ext>
            </a:extLst>
          </p:cNvPr>
          <p:cNvSpPr txBox="1"/>
          <p:nvPr/>
        </p:nvSpPr>
        <p:spPr>
          <a:xfrm>
            <a:off x="43280" y="658100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 / </a:t>
            </a:r>
            <a:r>
              <a:rPr lang="en-US" altLang="ko-KR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15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36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7CB0B1-E8C0-5BF2-12AD-A9A8C84C8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3" y="1297706"/>
            <a:ext cx="8070274" cy="5026897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Detection of Fraudulent Certificates</a:t>
            </a:r>
          </a:p>
          <a:p>
            <a:pPr>
              <a:buSzPct val="100000"/>
              <a:buFont typeface="Wingdings" pitchFamily="2" charset="2"/>
              <a:buChar char="è"/>
            </a:pPr>
            <a:r>
              <a:rPr lang="en-KR" dirty="0"/>
              <a:t> </a:t>
            </a:r>
            <a:r>
              <a:rPr lang="en-US" dirty="0"/>
              <a:t>Assess the detection speed for fraudulent certificates</a:t>
            </a:r>
          </a:p>
          <a:p>
            <a:pPr marL="457200" indent="-457200">
              <a:buSzPct val="100000"/>
              <a:buFont typeface="+mj-lt"/>
              <a:buAutoNum type="arabicPeriod" startAt="2"/>
            </a:pPr>
            <a:r>
              <a:rPr lang="en-US" dirty="0"/>
              <a:t>Certificate Revocation by CAs</a:t>
            </a:r>
          </a:p>
          <a:p>
            <a:pPr>
              <a:buSzPct val="100000"/>
              <a:buFont typeface="Wingdings" pitchFamily="2" charset="2"/>
              <a:buChar char="è"/>
            </a:pPr>
            <a:r>
              <a:rPr lang="en-KR" dirty="0"/>
              <a:t> </a:t>
            </a:r>
            <a:r>
              <a:rPr lang="en-US" dirty="0"/>
              <a:t>Evaluate CAs' response time to administrative revocation requests from domain owners</a:t>
            </a:r>
          </a:p>
          <a:p>
            <a:pPr marL="457200" indent="-457200">
              <a:buSzPct val="100000"/>
              <a:buFont typeface="+mj-lt"/>
              <a:buAutoNum type="arabicPeriod" startAt="3"/>
            </a:pPr>
            <a:r>
              <a:rPr lang="en-US" dirty="0"/>
              <a:t>Client-Side Revocation Checks</a:t>
            </a:r>
          </a:p>
          <a:p>
            <a:pPr>
              <a:buSzPct val="100000"/>
              <a:buFont typeface="Wingdings" pitchFamily="2" charset="2"/>
              <a:buChar char="è"/>
            </a:pPr>
            <a:r>
              <a:rPr lang="en-US" dirty="0"/>
              <a:t> Conduct initial real-world measurements of revocation checks and compare them to lab results</a:t>
            </a:r>
            <a:endParaRPr lang="en-KR" dirty="0"/>
          </a:p>
          <a:p>
            <a:pPr>
              <a:buSzPct val="100000"/>
            </a:pPr>
            <a:endParaRPr lang="en-US" dirty="0"/>
          </a:p>
          <a:p>
            <a:pPr>
              <a:buSzPct val="100000"/>
            </a:pPr>
            <a:r>
              <a:rPr lang="en-US" dirty="0"/>
              <a:t>First comprehensive end-to-end analysis of the revocation system's performance</a:t>
            </a:r>
            <a:endParaRPr lang="en-KR" dirty="0"/>
          </a:p>
          <a:p>
            <a:endParaRPr lang="en-K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D297BE-E0D6-7651-28F5-CC29C8A0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In this paper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3C8D82-EB70-16DD-645B-72BC975BF0BF}"/>
              </a:ext>
            </a:extLst>
          </p:cNvPr>
          <p:cNvSpPr txBox="1"/>
          <p:nvPr/>
        </p:nvSpPr>
        <p:spPr>
          <a:xfrm>
            <a:off x="43280" y="658100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2 / </a:t>
            </a:r>
            <a:r>
              <a:rPr lang="en-US" altLang="ko-KR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15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003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44C2FE-69A1-75EA-4CEB-1B8042075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Certificate Transparency (CT) logs</a:t>
            </a:r>
          </a:p>
          <a:p>
            <a:pPr lvl="1"/>
            <a:r>
              <a:rPr lang="en-US" dirty="0"/>
              <a:t>Domain owners monitor certificate issuances via public APIs</a:t>
            </a:r>
          </a:p>
          <a:p>
            <a:pPr lvl="1"/>
            <a:r>
              <a:rPr lang="en-US" dirty="0"/>
              <a:t>However, CT logs lack domain name indexing, necessitating comprehensive scans, which demand significant storage and bandwidth</a:t>
            </a:r>
          </a:p>
          <a:p>
            <a:r>
              <a:rPr lang="en-KR" dirty="0"/>
              <a:t>Third-party CT Monitors</a:t>
            </a:r>
          </a:p>
          <a:p>
            <a:pPr lvl="1"/>
            <a:r>
              <a:rPr lang="en-US" altLang="ko-KR" dirty="0"/>
              <a:t>Index certificates by domain after scanning CT logs</a:t>
            </a:r>
          </a:p>
          <a:p>
            <a:pPr lvl="1"/>
            <a:r>
              <a:rPr lang="en-US" altLang="ko-KR" dirty="0"/>
              <a:t>Offer search capabilities and email notifications</a:t>
            </a:r>
          </a:p>
          <a:p>
            <a:pPr lvl="1"/>
            <a:endParaRPr lang="en-US" altLang="ko-KR" dirty="0"/>
          </a:p>
          <a:p>
            <a:endParaRPr lang="en-K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461A37-4745-5B30-F52A-2ABAD8B08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of Fraudulent Certificates</a:t>
            </a:r>
            <a:endParaRPr lang="en-KR" dirty="0"/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6B19101B-1519-84C6-8478-E9E206BA2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746" y="4783337"/>
            <a:ext cx="3145869" cy="12229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3EA4EE9-A8ED-F69D-638F-40ED5BF6F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33" y="4510414"/>
            <a:ext cx="3339427" cy="2029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3560FB-1FF0-B8F9-7D9E-ED97038A5C0D}"/>
              </a:ext>
            </a:extLst>
          </p:cNvPr>
          <p:cNvSpPr txBox="1"/>
          <p:nvPr/>
        </p:nvSpPr>
        <p:spPr>
          <a:xfrm>
            <a:off x="43280" y="658100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3 / </a:t>
            </a:r>
            <a:r>
              <a:rPr lang="en-US" altLang="ko-KR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15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32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D3728-01FA-4E05-3F8B-A440D5B9A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925245-F5AA-7CC0-EB96-A1C11F0F6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4" y="1297706"/>
            <a:ext cx="8419488" cy="5026897"/>
          </a:xfrm>
        </p:spPr>
        <p:txBody>
          <a:bodyPr/>
          <a:lstStyle/>
          <a:p>
            <a:pPr marL="347661" indent="-342900">
              <a:buSzPct val="100000"/>
              <a:buFont typeface="+mj-lt"/>
              <a:buAutoNum type="arabicPeriod"/>
            </a:pPr>
            <a:r>
              <a:rPr lang="en-US" dirty="0"/>
              <a:t>Issue various certificates from multiple CAs and track the notification speed of each monitor</a:t>
            </a:r>
          </a:p>
          <a:p>
            <a:pPr lvl="1"/>
            <a:r>
              <a:rPr lang="en-US" dirty="0"/>
              <a:t>Measure the interval from domain validation (DV) completion to each monitor's notification</a:t>
            </a:r>
          </a:p>
          <a:p>
            <a:pPr marL="347661" indent="-342900">
              <a:buSzPct val="100000"/>
              <a:buFont typeface="+mj-lt"/>
              <a:buAutoNum type="arabicPeriod"/>
            </a:pPr>
            <a:r>
              <a:rPr lang="en-US" dirty="0"/>
              <a:t>Issue a rogue certificate for each domain using the same respective CA</a:t>
            </a:r>
          </a:p>
          <a:p>
            <a:pPr lvl="1"/>
            <a:r>
              <a:rPr lang="en-US" dirty="0"/>
              <a:t>Utilize distinct accounts to purchase certificates and complete DV from various IP addresses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6DB24D-A087-2A21-ADB1-7CFF721A4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of Fraudulent Certificates</a:t>
            </a:r>
            <a:endParaRPr lang="en-KR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C77E01-ADA7-1B8A-1A32-E31CCEF0E115}"/>
              </a:ext>
            </a:extLst>
          </p:cNvPr>
          <p:cNvGrpSpPr/>
          <p:nvPr/>
        </p:nvGrpSpPr>
        <p:grpSpPr>
          <a:xfrm>
            <a:off x="3316356" y="4133478"/>
            <a:ext cx="4051853" cy="2724521"/>
            <a:chOff x="3316356" y="3823824"/>
            <a:chExt cx="4512366" cy="3034176"/>
          </a:xfrm>
        </p:grpSpPr>
        <p:pic>
          <p:nvPicPr>
            <p:cNvPr id="8" name="Picture 7" descr="A graph of email and email&#10;&#10;Description automatically generated with medium confidence">
              <a:extLst>
                <a:ext uri="{FF2B5EF4-FFF2-40B4-BE49-F238E27FC236}">
                  <a16:creationId xmlns:a16="http://schemas.microsoft.com/office/drawing/2014/main" id="{04AC6866-6F88-7FDB-91CC-025493DCA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6356" y="3823824"/>
              <a:ext cx="4512366" cy="3034176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5A461B-EBA9-0CD6-FEE1-54ECB6C8B5F2}"/>
                </a:ext>
              </a:extLst>
            </p:cNvPr>
            <p:cNvCxnSpPr/>
            <p:nvPr/>
          </p:nvCxnSpPr>
          <p:spPr bwMode="auto">
            <a:xfrm>
              <a:off x="3763618" y="5744235"/>
              <a:ext cx="4002157" cy="0"/>
            </a:xfrm>
            <a:prstGeom prst="line">
              <a:avLst/>
            </a:prstGeom>
            <a:noFill/>
            <a:ln w="1905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Rectangular Callout 11">
              <a:extLst>
                <a:ext uri="{FF2B5EF4-FFF2-40B4-BE49-F238E27FC236}">
                  <a16:creationId xmlns:a16="http://schemas.microsoft.com/office/drawing/2014/main" id="{1579B953-CA17-67C0-F9F9-5ED5E43D746B}"/>
                </a:ext>
              </a:extLst>
            </p:cNvPr>
            <p:cNvSpPr/>
            <p:nvPr/>
          </p:nvSpPr>
          <p:spPr bwMode="auto">
            <a:xfrm>
              <a:off x="5437870" y="3993150"/>
              <a:ext cx="2221887" cy="968401"/>
            </a:xfrm>
            <a:prstGeom prst="wedgeRectCallout">
              <a:avLst>
                <a:gd name="adj1" fmla="val 4603"/>
                <a:gd name="adj2" fmla="val 151814"/>
              </a:avLst>
            </a:pr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37" tIns="45719" rIns="91437" bIns="45719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50000"/>
                </a:spcBef>
                <a:buClr>
                  <a:schemeClr val="folHlink"/>
                </a:buClr>
                <a:buSzPct val="260000"/>
              </a:pPr>
              <a:r>
                <a:rPr lang="en-US" sz="1200" u="none" dirty="0">
                  <a:solidFill>
                    <a:srgbClr val="00B050"/>
                  </a:solidFill>
                  <a:latin typeface="KoPubDotum Medium" pitchFamily="2" charset="-127"/>
                  <a:ea typeface="KoPubDotum Medium" pitchFamily="2" charset="-127"/>
                  <a:cs typeface="Arial" panose="020B0604020202020204" pitchFamily="34" charset="0"/>
                </a:rPr>
                <a:t>Majority of monitoring solutions generally detect new certificates within 30 minutes of their issuance</a:t>
              </a:r>
              <a:endParaRPr kumimoji="0" lang="en-KR" sz="12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KoPubDotum Medium" pitchFamily="2" charset="-127"/>
                <a:ea typeface="KoPubDotum Medium" pitchFamily="2" charset="-127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66A1B27-98C0-FA8D-D216-C5C5933FC784}"/>
                </a:ext>
              </a:extLst>
            </p:cNvPr>
            <p:cNvSpPr/>
            <p:nvPr/>
          </p:nvSpPr>
          <p:spPr bwMode="auto">
            <a:xfrm rot="19480355">
              <a:off x="5201243" y="6387221"/>
              <a:ext cx="904173" cy="180079"/>
            </a:xfrm>
            <a:prstGeom prst="rect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37" tIns="45719" rIns="91437" bIns="45719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SzPct val="260000"/>
                <a:buFont typeface="Wingdings" panose="05000000000000000000" pitchFamily="2" charset="2"/>
                <a:buChar char="§"/>
                <a:tabLst/>
              </a:pPr>
              <a:endParaRPr kumimoji="0" lang="en-KR" sz="14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A9BD768-693D-D8AD-7ACF-9F5695D4B742}"/>
                </a:ext>
              </a:extLst>
            </p:cNvPr>
            <p:cNvSpPr/>
            <p:nvPr/>
          </p:nvSpPr>
          <p:spPr bwMode="auto">
            <a:xfrm rot="19480355">
              <a:off x="6323868" y="6374845"/>
              <a:ext cx="801636" cy="180079"/>
            </a:xfrm>
            <a:prstGeom prst="rect">
              <a:avLst/>
            </a:pr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37" tIns="45719" rIns="91437" bIns="45719" numCol="1" rtlCol="0" anchor="t" anchorCtr="0" compatLnSpc="1">
              <a:prstTxWarp prst="textNoShape">
                <a:avLst/>
              </a:prstTxWarp>
            </a:bodyPr>
            <a:lstStyle/>
            <a:p>
              <a:pPr marL="228600" marR="0" indent="-2286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folHlink"/>
                </a:buClr>
                <a:buSzPct val="260000"/>
                <a:buFont typeface="Wingdings" panose="05000000000000000000" pitchFamily="2" charset="2"/>
                <a:buChar char="§"/>
                <a:tabLst/>
              </a:pPr>
              <a:endParaRPr kumimoji="0" lang="en-KR" sz="1400" b="0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FB1ED3F-86E8-2DCE-3E42-9A5866E7C7B0}"/>
              </a:ext>
            </a:extLst>
          </p:cNvPr>
          <p:cNvSpPr txBox="1"/>
          <p:nvPr/>
        </p:nvSpPr>
        <p:spPr>
          <a:xfrm>
            <a:off x="6960915" y="6366503"/>
            <a:ext cx="1706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none" dirty="0">
                <a:solidFill>
                  <a:srgbClr val="FFC000"/>
                </a:solidFill>
                <a:latin typeface="KoPubDotum Medium" pitchFamily="2" charset="-127"/>
                <a:ea typeface="KoPubDotum Medium" pitchFamily="2" charset="-127"/>
              </a:rPr>
              <a:t>Failed to notify at all </a:t>
            </a:r>
            <a:endParaRPr lang="en-KR" sz="1200" u="none" dirty="0">
              <a:solidFill>
                <a:srgbClr val="FFC000"/>
              </a:solidFill>
              <a:latin typeface="KoPubDotum Medium" pitchFamily="2" charset="-127"/>
              <a:ea typeface="KoPubDotum Medium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7099F3-3522-BD31-BAC8-68F752E5BC32}"/>
              </a:ext>
            </a:extLst>
          </p:cNvPr>
          <p:cNvSpPr txBox="1"/>
          <p:nvPr/>
        </p:nvSpPr>
        <p:spPr>
          <a:xfrm>
            <a:off x="797249" y="5711083"/>
            <a:ext cx="2742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 dirty="0">
                <a:solidFill>
                  <a:srgbClr val="FF0000"/>
                </a:solidFill>
                <a:latin typeface="KoPubDotum Medium" pitchFamily="2" charset="-127"/>
                <a:ea typeface="KoPubDotum Medium" pitchFamily="2" charset="-127"/>
              </a:rPr>
              <a:t>Fraudulent</a:t>
            </a:r>
            <a:r>
              <a:rPr lang="en-US" sz="1200" u="none" dirty="0">
                <a:latin typeface="KoPubDotum Medium" pitchFamily="2" charset="-127"/>
                <a:ea typeface="KoPubDotum Medium" pitchFamily="2" charset="-127"/>
              </a:rPr>
              <a:t> and </a:t>
            </a:r>
            <a:r>
              <a:rPr lang="en-US" sz="1200" u="none" dirty="0">
                <a:solidFill>
                  <a:schemeClr val="bg2">
                    <a:lumMod val="50000"/>
                  </a:schemeClr>
                </a:solidFill>
                <a:latin typeface="KoPubDotum Medium" pitchFamily="2" charset="-127"/>
                <a:ea typeface="KoPubDotum Medium" pitchFamily="2" charset="-127"/>
              </a:rPr>
              <a:t>legitimate</a:t>
            </a:r>
            <a:r>
              <a:rPr lang="en-US" sz="1200" u="none" dirty="0">
                <a:latin typeface="KoPubDotum Medium" pitchFamily="2" charset="-127"/>
                <a:ea typeface="KoPubDotum Medium" pitchFamily="2" charset="-127"/>
              </a:rPr>
              <a:t> certificates are not fundamentally differentiable based on detection speed</a:t>
            </a:r>
            <a:endParaRPr lang="en-KR" sz="1200" u="none" dirty="0">
              <a:latin typeface="KoPubDotum Medium" pitchFamily="2" charset="-127"/>
              <a:ea typeface="KoPubDotum Medium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55A327-1484-23C6-AD54-33F795699488}"/>
              </a:ext>
            </a:extLst>
          </p:cNvPr>
          <p:cNvSpPr txBox="1"/>
          <p:nvPr/>
        </p:nvSpPr>
        <p:spPr>
          <a:xfrm>
            <a:off x="43280" y="658100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4 / </a:t>
            </a:r>
            <a:r>
              <a:rPr lang="en-US" altLang="ko-KR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15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575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7E7270-67F0-CD35-BDBE-92102B577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63" y="1297706"/>
            <a:ext cx="8242702" cy="5026897"/>
          </a:xfrm>
        </p:spPr>
        <p:txBody>
          <a:bodyPr/>
          <a:lstStyle/>
          <a:p>
            <a:r>
              <a:rPr lang="en-US" dirty="0"/>
              <a:t>Domain owners must contact the CA to revoke detected fraudulent certificates</a:t>
            </a:r>
          </a:p>
          <a:p>
            <a:pPr lvl="1"/>
            <a:r>
              <a:rPr lang="en-US" dirty="0"/>
              <a:t>Without the account or private key of the fraudulent certificate,</a:t>
            </a:r>
            <a:br>
              <a:rPr lang="en-US" dirty="0"/>
            </a:br>
            <a:r>
              <a:rPr lang="en-US" dirty="0"/>
              <a:t>the domain owner needs to request an </a:t>
            </a:r>
            <a:r>
              <a:rPr lang="en-US" dirty="0">
                <a:solidFill>
                  <a:srgbClr val="FF0000"/>
                </a:solidFill>
              </a:rPr>
              <a:t>administrative revocation</a:t>
            </a:r>
          </a:p>
          <a:p>
            <a:pPr marL="347661" indent="-342900">
              <a:buSzPct val="100000"/>
              <a:buFont typeface="+mj-lt"/>
              <a:buAutoNum type="arabicPeriod"/>
            </a:pPr>
            <a:r>
              <a:rPr lang="en-US" dirty="0"/>
              <a:t>Revocation is requested through email or an online portal</a:t>
            </a:r>
            <a:endParaRPr lang="en-KR" dirty="0"/>
          </a:p>
          <a:p>
            <a:pPr lvl="1"/>
            <a:r>
              <a:rPr lang="en-US" dirty="0"/>
              <a:t>Emails from administrative addresses (e.g., admin, postmaster) typically influence the process. However, all CAs except </a:t>
            </a:r>
            <a:r>
              <a:rPr lang="en-US" dirty="0">
                <a:highlight>
                  <a:srgbClr val="FFFF00"/>
                </a:highlight>
              </a:rPr>
              <a:t>GoDaddy</a:t>
            </a:r>
            <a:r>
              <a:rPr lang="en-US" dirty="0"/>
              <a:t> were unaffected, allowing room for </a:t>
            </a:r>
            <a:r>
              <a:rPr lang="en-US" dirty="0">
                <a:solidFill>
                  <a:srgbClr val="FF0000"/>
                </a:solidFill>
              </a:rPr>
              <a:t>spoofed requests</a:t>
            </a:r>
          </a:p>
          <a:p>
            <a:pPr marL="347661" indent="-342900">
              <a:buSzPct val="100000"/>
              <a:buFont typeface="+mj-lt"/>
              <a:buAutoNum type="arabicPeriod"/>
            </a:pPr>
            <a:r>
              <a:rPr lang="en-US" dirty="0"/>
              <a:t>CAs mandate a domain control challenge</a:t>
            </a:r>
            <a:endParaRPr lang="en-KR" dirty="0"/>
          </a:p>
          <a:p>
            <a:pPr lvl="1"/>
            <a:r>
              <a:rPr lang="en-US" dirty="0"/>
              <a:t>DV certificates involve a DNS TXT-based challenge; successful verification leads to revocation</a:t>
            </a: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Track the time from the initial revocation request to the OCSP revocation timestamp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4312DB-4F4C-90CE-8530-C7AB1F48B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Revocation by CAs</a:t>
            </a:r>
            <a:endParaRPr lang="en-K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C8C35D-91A7-E4B8-5320-8AD7DCB098D9}"/>
              </a:ext>
            </a:extLst>
          </p:cNvPr>
          <p:cNvSpPr txBox="1"/>
          <p:nvPr/>
        </p:nvSpPr>
        <p:spPr>
          <a:xfrm>
            <a:off x="43280" y="658100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5 / </a:t>
            </a:r>
            <a:r>
              <a:rPr lang="en-US" altLang="ko-KR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15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94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A1B6F-B452-C3FF-38F9-883D2C5DF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7E4FAA-9D2E-A960-E724-C39FE497B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Median: 3.18 hours / Average: 6.5 hours</a:t>
            </a:r>
          </a:p>
          <a:p>
            <a:r>
              <a:rPr lang="en-KR" dirty="0"/>
              <a:t>Possible reasons for high variability of these delays</a:t>
            </a:r>
          </a:p>
          <a:p>
            <a:pPr lvl="1"/>
            <a:r>
              <a:rPr lang="en-US" dirty="0"/>
              <a:t>Propagation of the DNS TXT records created to complete the domain control challenges</a:t>
            </a:r>
          </a:p>
          <a:p>
            <a:pPr lvl="1"/>
            <a:r>
              <a:rPr lang="en-US" dirty="0"/>
              <a:t>Workload of the employee at the time of each measurement and the CA’s prioritization of incoming revocation requests</a:t>
            </a:r>
            <a:endParaRPr lang="en-K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85720A-33E4-FAD8-E9DF-AA5B3238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Revocation by CAs</a:t>
            </a:r>
            <a:endParaRPr lang="en-KR" dirty="0"/>
          </a:p>
        </p:txBody>
      </p:sp>
      <p:pic>
        <p:nvPicPr>
          <p:cNvPr id="5" name="Picture 4" descr="A graph with blue dots&#10;&#10;Description automatically generated">
            <a:extLst>
              <a:ext uri="{FF2B5EF4-FFF2-40B4-BE49-F238E27FC236}">
                <a16:creationId xmlns:a16="http://schemas.microsoft.com/office/drawing/2014/main" id="{184257FC-2F8B-8863-C8E9-C9DA2A735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29" y="3557111"/>
            <a:ext cx="5003142" cy="3300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F13D03-51F8-5914-C172-277F6DBE3699}"/>
              </a:ext>
            </a:extLst>
          </p:cNvPr>
          <p:cNvSpPr txBox="1"/>
          <p:nvPr/>
        </p:nvSpPr>
        <p:spPr>
          <a:xfrm>
            <a:off x="2559789" y="3690127"/>
            <a:ext cx="274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 dirty="0">
                <a:latin typeface="KoPubDotum Medium" pitchFamily="2" charset="-127"/>
                <a:ea typeface="KoPubDotum Medium" pitchFamily="2" charset="-127"/>
              </a:rPr>
              <a:t>Small amount of data due to budget constraints of issuing certificates</a:t>
            </a:r>
            <a:endParaRPr lang="en-KR" sz="1200" u="none" dirty="0">
              <a:latin typeface="KoPubDotum Medium" pitchFamily="2" charset="-127"/>
              <a:ea typeface="KoPubDotum Medium" pitchFamily="2" charset="-12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FC9309-AD38-FAE4-B22D-A3FC8015BA22}"/>
              </a:ext>
            </a:extLst>
          </p:cNvPr>
          <p:cNvCxnSpPr/>
          <p:nvPr/>
        </p:nvCxnSpPr>
        <p:spPr bwMode="auto">
          <a:xfrm>
            <a:off x="2533285" y="4915975"/>
            <a:ext cx="4430732" cy="0"/>
          </a:xfrm>
          <a:prstGeom prst="line">
            <a:avLst/>
          </a:prstGeom>
          <a:noFill/>
          <a:ln w="1905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747E3D4-489C-F9B8-E4BF-E08A92366196}"/>
              </a:ext>
            </a:extLst>
          </p:cNvPr>
          <p:cNvSpPr txBox="1"/>
          <p:nvPr/>
        </p:nvSpPr>
        <p:spPr>
          <a:xfrm>
            <a:off x="6964017" y="4606710"/>
            <a:ext cx="2179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 dirty="0">
                <a:solidFill>
                  <a:srgbClr val="00B050"/>
                </a:solidFill>
                <a:latin typeface="KoPubDotum Medium" pitchFamily="2" charset="-127"/>
                <a:ea typeface="KoPubDotum Medium" pitchFamily="2" charset="-127"/>
              </a:rPr>
              <a:t>90% of revocations were completed within 14.2 hours</a:t>
            </a:r>
            <a:endParaRPr lang="en-KR" sz="1200" u="none" dirty="0">
              <a:solidFill>
                <a:srgbClr val="00B050"/>
              </a:solidFill>
              <a:latin typeface="KoPubDotum Medium" pitchFamily="2" charset="-127"/>
              <a:ea typeface="KoPubDotum Medium" pitchFamily="2" charset="-12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836606-BF2D-CBC8-BEBF-DC2B6CF1C86D}"/>
              </a:ext>
            </a:extLst>
          </p:cNvPr>
          <p:cNvSpPr/>
          <p:nvPr/>
        </p:nvSpPr>
        <p:spPr bwMode="auto">
          <a:xfrm rot="19480355">
            <a:off x="4644651" y="6310763"/>
            <a:ext cx="904173" cy="180079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9" rIns="91437" bIns="45719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260000"/>
              <a:buFont typeface="Wingdings" panose="05000000000000000000" pitchFamily="2" charset="2"/>
              <a:buChar char="§"/>
              <a:tabLst/>
            </a:pPr>
            <a:endParaRPr kumimoji="0" lang="en-KR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F83F23-AC4D-B42E-F8C5-86037D89ED28}"/>
              </a:ext>
            </a:extLst>
          </p:cNvPr>
          <p:cNvSpPr txBox="1"/>
          <p:nvPr/>
        </p:nvSpPr>
        <p:spPr>
          <a:xfrm>
            <a:off x="5159162" y="6403035"/>
            <a:ext cx="39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none" dirty="0">
                <a:solidFill>
                  <a:srgbClr val="FF0000"/>
                </a:solidFill>
                <a:latin typeface="KoPubDotum Medium" pitchFamily="2" charset="-127"/>
                <a:ea typeface="KoPubDotum Medium" pitchFamily="2" charset="-127"/>
              </a:rPr>
              <a:t>No response from the CA’s support address, beyond automated confirmation emails</a:t>
            </a:r>
            <a:r>
              <a:rPr lang="ko-KR" altLang="en-US" sz="1200" u="none" dirty="0">
                <a:solidFill>
                  <a:srgbClr val="FF0000"/>
                </a:solidFill>
                <a:latin typeface="KoPubDotum Medium" pitchFamily="2" charset="-127"/>
                <a:ea typeface="KoPubDotum Medium" pitchFamily="2" charset="-127"/>
              </a:rPr>
              <a:t> </a:t>
            </a:r>
            <a:r>
              <a:rPr lang="en-US" altLang="ko-KR" sz="1200" u="none" dirty="0">
                <a:solidFill>
                  <a:srgbClr val="FF0000"/>
                </a:solidFill>
                <a:latin typeface="KoPubDotum Medium" pitchFamily="2" charset="-127"/>
                <a:ea typeface="KoPubDotum Medium" pitchFamily="2" charset="-127"/>
                <a:sym typeface="Wingdings" pitchFamily="2" charset="2"/>
              </a:rPr>
              <a:t></a:t>
            </a:r>
            <a:r>
              <a:rPr lang="ko-KR" altLang="en-US" sz="1200" u="none" dirty="0">
                <a:solidFill>
                  <a:srgbClr val="FF0000"/>
                </a:solidFill>
                <a:latin typeface="KoPubDotum Medium" pitchFamily="2" charset="-127"/>
                <a:ea typeface="KoPubDotum Medium" pitchFamily="2" charset="-127"/>
                <a:sym typeface="Wingdings" pitchFamily="2" charset="2"/>
              </a:rPr>
              <a:t> </a:t>
            </a:r>
            <a:r>
              <a:rPr lang="en-US" altLang="ko-KR" sz="1200" u="none" dirty="0">
                <a:solidFill>
                  <a:srgbClr val="FF0000"/>
                </a:solidFill>
                <a:highlight>
                  <a:srgbClr val="FFFF00"/>
                </a:highlight>
                <a:latin typeface="KoPubDotum Medium" pitchFamily="2" charset="-127"/>
                <a:ea typeface="KoPubDotum Medium" pitchFamily="2" charset="-127"/>
                <a:sym typeface="Wingdings" pitchFamily="2" charset="2"/>
              </a:rPr>
              <a:t>HUGE PROBLEM</a:t>
            </a:r>
            <a:endParaRPr lang="en-KR" sz="1200" u="none" dirty="0">
              <a:solidFill>
                <a:srgbClr val="FF0000"/>
              </a:solidFill>
              <a:highlight>
                <a:srgbClr val="FFFF00"/>
              </a:highlight>
              <a:latin typeface="KoPubDotum Medium" pitchFamily="2" charset="-127"/>
              <a:ea typeface="KoPubDotum Medium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4AE794-075E-81E5-B384-19DB92D6C502}"/>
              </a:ext>
            </a:extLst>
          </p:cNvPr>
          <p:cNvSpPr txBox="1"/>
          <p:nvPr/>
        </p:nvSpPr>
        <p:spPr>
          <a:xfrm>
            <a:off x="43280" y="658100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6 / </a:t>
            </a:r>
            <a:r>
              <a:rPr lang="en-US" altLang="ko-KR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15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185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DAC111-5230-C09D-9C48-D66382FB4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how popular OS and browser combinations respond to revoked certificates</a:t>
            </a:r>
          </a:p>
          <a:p>
            <a:r>
              <a:rPr lang="en-US" dirty="0"/>
              <a:t>Discovered OS-level caching of revocation information</a:t>
            </a:r>
          </a:p>
          <a:p>
            <a:pPr marL="685759" lvl="1" indent="-342900">
              <a:buFont typeface="+mj-lt"/>
              <a:buAutoNum type="arabicPeriod"/>
            </a:pPr>
            <a:r>
              <a:rPr lang="en-US" dirty="0"/>
              <a:t>Accessed a revoked-certificate site on Windows via Edge or Internet Explorer, using OCSP/CRL</a:t>
            </a:r>
          </a:p>
          <a:p>
            <a:pPr marL="685759" lvl="1" indent="-342900">
              <a:buFont typeface="+mj-lt"/>
              <a:buAutoNum type="arabicPeriod"/>
            </a:pPr>
            <a:r>
              <a:rPr lang="en-US" dirty="0"/>
              <a:t>Accessed the site for the first time on Firefox and Chrome without OCSP/CRL access</a:t>
            </a:r>
          </a:p>
          <a:p>
            <a:pPr marL="685759" lvl="1" indent="-342900">
              <a:buFont typeface="+mj-lt"/>
              <a:buAutoNum type="arabicPeriod"/>
            </a:pPr>
            <a:r>
              <a:rPr lang="en-US" dirty="0"/>
              <a:t>Firefox and Chrome displayed a warning sign</a:t>
            </a:r>
          </a:p>
          <a:p>
            <a:pPr>
              <a:buSzPct val="100000"/>
              <a:buFont typeface="Wingdings" pitchFamily="2" charset="2"/>
              <a:buChar char="è"/>
            </a:pPr>
            <a:r>
              <a:rPr lang="en-US" dirty="0"/>
              <a:t> Used a VM to isolate browsers and reset the state to prevent OS-level interaction</a:t>
            </a:r>
            <a:endParaRPr lang="en-KR" dirty="0"/>
          </a:p>
          <a:p>
            <a:r>
              <a:rPr lang="en-US" dirty="0"/>
              <a:t>Browsers consistently soft-fail if OCSP and CRLs are inaccessible</a:t>
            </a:r>
          </a:p>
          <a:p>
            <a:r>
              <a:rPr lang="en-US" dirty="0"/>
              <a:t>Furthermore, this soft-fail caching results in certificates being accepted even after revocation endpoints become available again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CFAC20-94E9-822B-EC00-50BF8A55F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Client-Side Revocation Checks in the Lab</a:t>
            </a:r>
            <a:endParaRPr lang="en-KR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C1AE58E-E84F-79E0-E155-401949FE58C9}"/>
              </a:ext>
            </a:extLst>
          </p:cNvPr>
          <p:cNvSpPr txBox="1"/>
          <p:nvPr/>
        </p:nvSpPr>
        <p:spPr>
          <a:xfrm>
            <a:off x="43280" y="658100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7 / </a:t>
            </a:r>
            <a:r>
              <a:rPr lang="en-US" altLang="ko-KR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15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19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2A8869-2F0B-EAB5-4E9C-38A1B46E1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Client-Side Revocation Checks in the Lab</a:t>
            </a:r>
            <a:endParaRPr lang="en-KR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AF9F22E-F8EE-603E-E0A4-6CAC66B63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0252524"/>
              </p:ext>
            </p:extLst>
          </p:nvPr>
        </p:nvGraphicFramePr>
        <p:xfrm>
          <a:off x="241783" y="1433036"/>
          <a:ext cx="8802826" cy="4914393"/>
        </p:xfrm>
        <a:graphic>
          <a:graphicData uri="http://schemas.openxmlformats.org/drawingml/2006/table">
            <a:tbl>
              <a:tblPr/>
              <a:tblGrid>
                <a:gridCol w="951373">
                  <a:extLst>
                    <a:ext uri="{9D8B030D-6E8A-4147-A177-3AD203B41FA5}">
                      <a16:colId xmlns:a16="http://schemas.microsoft.com/office/drawing/2014/main" val="2516648821"/>
                    </a:ext>
                  </a:extLst>
                </a:gridCol>
                <a:gridCol w="1191720">
                  <a:extLst>
                    <a:ext uri="{9D8B030D-6E8A-4147-A177-3AD203B41FA5}">
                      <a16:colId xmlns:a16="http://schemas.microsoft.com/office/drawing/2014/main" val="898889345"/>
                    </a:ext>
                  </a:extLst>
                </a:gridCol>
                <a:gridCol w="1432068">
                  <a:extLst>
                    <a:ext uri="{9D8B030D-6E8A-4147-A177-3AD203B41FA5}">
                      <a16:colId xmlns:a16="http://schemas.microsoft.com/office/drawing/2014/main" val="3842105126"/>
                    </a:ext>
                  </a:extLst>
                </a:gridCol>
                <a:gridCol w="1432068">
                  <a:extLst>
                    <a:ext uri="{9D8B030D-6E8A-4147-A177-3AD203B41FA5}">
                      <a16:colId xmlns:a16="http://schemas.microsoft.com/office/drawing/2014/main" val="3202449042"/>
                    </a:ext>
                  </a:extLst>
                </a:gridCol>
                <a:gridCol w="1432068">
                  <a:extLst>
                    <a:ext uri="{9D8B030D-6E8A-4147-A177-3AD203B41FA5}">
                      <a16:colId xmlns:a16="http://schemas.microsoft.com/office/drawing/2014/main" val="1332912867"/>
                    </a:ext>
                  </a:extLst>
                </a:gridCol>
                <a:gridCol w="2363529">
                  <a:extLst>
                    <a:ext uri="{9D8B030D-6E8A-4147-A177-3AD203B41FA5}">
                      <a16:colId xmlns:a16="http://schemas.microsoft.com/office/drawing/2014/main" val="599860732"/>
                    </a:ext>
                  </a:extLst>
                </a:gridCol>
              </a:tblGrid>
              <a:tr h="4173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OS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Browser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OCSP/CRL endpoints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Available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OCSP/CRL endpoints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Blocked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OCSP/CRL endpoints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Blocked -&gt; Available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OCSP/CRL endpoints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Blocked -&gt; clear cache -&gt; Available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785871"/>
                  </a:ext>
                </a:extLst>
              </a:tr>
              <a:tr h="22886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Ubuntu 20.04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Chromium 90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153597"/>
                  </a:ext>
                </a:extLst>
              </a:tr>
              <a:tr h="215400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Firefox 88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238361"/>
                  </a:ext>
                </a:extLst>
              </a:tr>
              <a:tr h="215400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Brave 1.24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241638"/>
                  </a:ext>
                </a:extLst>
              </a:tr>
              <a:tr h="215400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Opera 76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318831"/>
                  </a:ext>
                </a:extLst>
              </a:tr>
              <a:tr h="2154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Windows 10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Chrome 90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526008"/>
                  </a:ext>
                </a:extLst>
              </a:tr>
              <a:tr h="215400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Firefox 88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206458"/>
                  </a:ext>
                </a:extLst>
              </a:tr>
              <a:tr h="215400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Brave 1.24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787148"/>
                  </a:ext>
                </a:extLst>
              </a:tr>
              <a:tr h="215400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Opera 76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006880"/>
                  </a:ext>
                </a:extLst>
              </a:tr>
              <a:tr h="215400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Edge 90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165873"/>
                  </a:ext>
                </a:extLst>
              </a:tr>
              <a:tr h="215400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IE 11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121201"/>
                  </a:ext>
                </a:extLst>
              </a:tr>
              <a:tr h="2154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Mac OS 11.3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Safari 14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411260"/>
                  </a:ext>
                </a:extLst>
              </a:tr>
              <a:tr h="215400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Chrome 90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493916"/>
                  </a:ext>
                </a:extLst>
              </a:tr>
              <a:tr h="215400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Firefox 88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543882"/>
                  </a:ext>
                </a:extLst>
              </a:tr>
              <a:tr h="215400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Brave 1.24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658486"/>
                  </a:ext>
                </a:extLst>
              </a:tr>
              <a:tr h="228863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Opera 76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015931"/>
                  </a:ext>
                </a:extLst>
              </a:tr>
              <a:tr h="22886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Android 11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Chrome 90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178613"/>
                  </a:ext>
                </a:extLst>
              </a:tr>
              <a:tr h="215400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Firefox 88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77255"/>
                  </a:ext>
                </a:extLst>
              </a:tr>
              <a:tr h="215400">
                <a:tc vMerge="1">
                  <a:txBody>
                    <a:bodyPr/>
                    <a:lstStyle/>
                    <a:p>
                      <a:endParaRPr lang="en-K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DuckDuckGo 5.80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169269"/>
                  </a:ext>
                </a:extLst>
              </a:tr>
              <a:tr h="215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iOS 14.5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Safari 14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B05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X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KoPubDotum Medium" pitchFamily="2" charset="-127"/>
                          <a:ea typeface="KoPubDotum Medium" pitchFamily="2" charset="-127"/>
                        </a:rPr>
                        <a:t>O</a:t>
                      </a:r>
                    </a:p>
                  </a:txBody>
                  <a:tcPr marL="9313" marR="9313" marT="9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46411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3E692D-E6D3-E4D0-40C9-EB64A16CDD62}"/>
              </a:ext>
            </a:extLst>
          </p:cNvPr>
          <p:cNvSpPr txBox="1"/>
          <p:nvPr/>
        </p:nvSpPr>
        <p:spPr>
          <a:xfrm>
            <a:off x="43280" y="6581001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8 / </a:t>
            </a:r>
            <a:r>
              <a:rPr lang="en-US" altLang="ko-KR" sz="1200" u="none" dirty="0">
                <a:latin typeface="KoPub돋움체 Medium" panose="00000600000000000000" pitchFamily="2" charset="-127"/>
                <a:ea typeface="KoPub돋움체 Medium" panose="00000600000000000000" pitchFamily="2" charset="-127"/>
              </a:rPr>
              <a:t>15</a:t>
            </a:r>
            <a:endParaRPr lang="en-US" u="none" dirty="0"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13390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&gt;&lt;Slide id=&quot;257&quot; dur=&quot;1.332&quot;/&gt;&lt;/Timings&gt;&lt;/WMTools&gt;"/>
</p:tagLst>
</file>

<file path=ppt/theme/theme1.xml><?xml version="1.0" encoding="utf-8"?>
<a:theme xmlns:a="http://schemas.openxmlformats.org/drawingml/2006/main" name="1_wafer_whitebground">
  <a:themeElements>
    <a:clrScheme name="1_wafer_whitebground 1">
      <a:dk1>
        <a:srgbClr val="000000"/>
      </a:dk1>
      <a:lt1>
        <a:srgbClr val="FFFFFF"/>
      </a:lt1>
      <a:dk2>
        <a:srgbClr val="808080"/>
      </a:dk2>
      <a:lt2>
        <a:srgbClr val="CCCCFF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7889FB"/>
      </a:hlink>
      <a:folHlink>
        <a:srgbClr val="D18213"/>
      </a:folHlink>
    </a:clrScheme>
    <a:fontScheme name="Custom 2">
      <a:majorFont>
        <a:latin typeface="Times New Roman"/>
        <a:ea typeface="나눔바른고딕"/>
        <a:cs typeface="Arial"/>
      </a:majorFont>
      <a:minorFont>
        <a:latin typeface="Times New Roman"/>
        <a:ea typeface="나눔바른고딕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37" tIns="45719" rIns="91437" bIns="45719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260000"/>
          <a:buFont typeface="Wingdings" panose="05000000000000000000" pitchFamily="2" charset="2"/>
          <a:buChar char="§"/>
          <a:tabLst/>
          <a:defRPr kumimoji="0" lang="en-US" altLang="ko-KR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37" tIns="45719" rIns="91437" bIns="45719" numCol="1" anchor="t" anchorCtr="0" compatLnSpc="1">
        <a:prstTxWarp prst="textNoShape">
          <a:avLst/>
        </a:prstTxWarp>
      </a:bodyPr>
      <a:lstStyle>
        <a:defPPr marL="228600" marR="0" indent="-2286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260000"/>
          <a:buFont typeface="Wingdings" panose="05000000000000000000" pitchFamily="2" charset="2"/>
          <a:buChar char="§"/>
          <a:tabLst/>
          <a:defRPr kumimoji="0" lang="en-US" altLang="ko-KR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1_wafer_whitebground 1">
        <a:dk1>
          <a:srgbClr val="000000"/>
        </a:dk1>
        <a:lt1>
          <a:srgbClr val="FFFFFF"/>
        </a:lt1>
        <a:dk2>
          <a:srgbClr val="808080"/>
        </a:dk2>
        <a:lt2>
          <a:srgbClr val="CCCCFF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7889FB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155477</TotalTime>
  <Words>1392</Words>
  <Application>Microsoft Macintosh PowerPoint</Application>
  <PresentationFormat>On-screen Show (4:3)</PresentationFormat>
  <Paragraphs>266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KoPub돋움체 Bold</vt:lpstr>
      <vt:lpstr>Times New Roman</vt:lpstr>
      <vt:lpstr>굴림</vt:lpstr>
      <vt:lpstr>KOPUBDOTUM MEDIUM</vt:lpstr>
      <vt:lpstr>Wingdings</vt:lpstr>
      <vt:lpstr>KoPub돋움체 Medium</vt:lpstr>
      <vt:lpstr>Verdana</vt:lpstr>
      <vt:lpstr>1_wafer_whitebground</vt:lpstr>
      <vt:lpstr>PowerPoint Presentation</vt:lpstr>
      <vt:lpstr>Why Do We Need to Speed Up Revocation?</vt:lpstr>
      <vt:lpstr>In this paper</vt:lpstr>
      <vt:lpstr>Detection of Fraudulent Certificates</vt:lpstr>
      <vt:lpstr>Detection of Fraudulent Certificates</vt:lpstr>
      <vt:lpstr>Certificate Revocation by CAs</vt:lpstr>
      <vt:lpstr>Certificate Revocation by CAs</vt:lpstr>
      <vt:lpstr>Client-Side Revocation Checks in the Lab</vt:lpstr>
      <vt:lpstr>Client-Side Revocation Checks in the Lab</vt:lpstr>
      <vt:lpstr>Revocation Checking in the Wild – Methodology</vt:lpstr>
      <vt:lpstr>Revocation Checking in the Wild – Methodology</vt:lpstr>
      <vt:lpstr>Revocation Checking in the Wild – Results</vt:lpstr>
      <vt:lpstr>Revocation Checking in the Wild – Results</vt:lpstr>
      <vt:lpstr>Revocation Checking in the Wild – Results</vt:lpstr>
      <vt:lpstr>Discussions</vt:lpstr>
      <vt:lpstr>Conclusion and Critiques</vt:lpstr>
      <vt:lpstr>PowerPoint Presentation</vt:lpstr>
    </vt:vector>
  </TitlesOfParts>
  <Manager>Sam Lin, Palisades, New York</Manager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MMLAB Wayles</dc:title>
  <dc:creator>Wayles</dc:creator>
  <dc:description>Blue Onyx Deluxe, Blue Pearl Deluxe:  Generally for "customer-facing" presentations_x000d_
-  Blue Pearl Deluxe is useful for one-on-one laptop presentations and for easy printing.  Textures on the opening screen carry through the blue bands on text slides._x000d_
-  Blue Onyx Deluxe relies heavily on black for maximum contrast, particularly in projection._x000d_
Blue Onyx Basic, Blue Pearl Basic:  Intended for basic internal presentations.  May also be used for customers._x000d_
-  Blue Onyx Basic uses black throughout for maximum contrast, particularly in projection._x000d_
-  Blue Pearl Basic works well for one-on-one laptop presentations and makes printing easy.</dc:description>
  <cp:lastModifiedBy>김현수</cp:lastModifiedBy>
  <cp:revision>3163</cp:revision>
  <dcterms:created xsi:type="dcterms:W3CDTF">2004-06-09T16:14:47Z</dcterms:created>
  <dcterms:modified xsi:type="dcterms:W3CDTF">2024-01-25T01:50:55Z</dcterms:modified>
</cp:coreProperties>
</file>