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9" r:id="rId1"/>
  </p:sldMasterIdLst>
  <p:notesMasterIdLst>
    <p:notesMasterId r:id="rId24"/>
  </p:notesMasterIdLst>
  <p:handoutMasterIdLst>
    <p:handoutMasterId r:id="rId25"/>
  </p:handoutMasterIdLst>
  <p:sldIdLst>
    <p:sldId id="2188" r:id="rId2"/>
    <p:sldId id="2747" r:id="rId3"/>
    <p:sldId id="2699" r:id="rId4"/>
    <p:sldId id="2761" r:id="rId5"/>
    <p:sldId id="2780" r:id="rId6"/>
    <p:sldId id="2781" r:id="rId7"/>
    <p:sldId id="2763" r:id="rId8"/>
    <p:sldId id="2764" r:id="rId9"/>
    <p:sldId id="2769" r:id="rId10"/>
    <p:sldId id="2770" r:id="rId11"/>
    <p:sldId id="2749" r:id="rId12"/>
    <p:sldId id="2771" r:id="rId13"/>
    <p:sldId id="2772" r:id="rId14"/>
    <p:sldId id="2756" r:id="rId15"/>
    <p:sldId id="2775" r:id="rId16"/>
    <p:sldId id="2776" r:id="rId17"/>
    <p:sldId id="2773" r:id="rId18"/>
    <p:sldId id="2777" r:id="rId19"/>
    <p:sldId id="2758" r:id="rId20"/>
    <p:sldId id="2779" r:id="rId21"/>
    <p:sldId id="2752" r:id="rId22"/>
    <p:sldId id="2197" r:id="rId23"/>
  </p:sldIdLst>
  <p:sldSz cx="9144000" cy="6858000" type="screen4x3"/>
  <p:notesSz cx="6985000" cy="9271000"/>
  <p:embeddedFontLst>
    <p:embeddedFont>
      <p:font typeface="굴림" panose="020B0600000101010101" pitchFamily="34" charset="-127"/>
      <p:regular r:id="rId26"/>
    </p:embeddedFont>
    <p:embeddedFont>
      <p:font typeface="KOPUBDOTUM MEDIUM" pitchFamily="2" charset="-127"/>
      <p:regular r:id="rId27"/>
    </p:embeddedFont>
    <p:embeddedFont>
      <p:font typeface="KOPUBDOTUM MEDIUM" pitchFamily="2" charset="-127"/>
      <p:regular r:id="rId27"/>
    </p:embeddedFont>
    <p:embeddedFont>
      <p:font typeface="KoPub돋움체 Bold" pitchFamily="2" charset="-127"/>
      <p:bold r:id="rId28"/>
    </p:embeddedFont>
    <p:embeddedFont>
      <p:font typeface="KoPub돋움체 Medium" pitchFamily="2" charset="-127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6" userDrawn="1">
          <p15:clr>
            <a:srgbClr val="A4A3A4"/>
          </p15:clr>
        </p15:guide>
        <p15:guide id="2" pos="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현수" initials="김" lastIdx="1" clrIdx="0">
    <p:extLst>
      <p:ext uri="{19B8F6BF-5375-455C-9EA6-DF929625EA0E}">
        <p15:presenceInfo xmlns:p15="http://schemas.microsoft.com/office/powerpoint/2012/main" userId="김현수" providerId="None"/>
      </p:ext>
    </p:extLst>
  </p:cmAuthor>
  <p:cmAuthor id="2" name="Kim Hyunsoo Wayles" initials="KHW" lastIdx="4" clrIdx="1">
    <p:extLst>
      <p:ext uri="{19B8F6BF-5375-455C-9EA6-DF929625EA0E}">
        <p15:presenceInfo xmlns:p15="http://schemas.microsoft.com/office/powerpoint/2012/main" userId="b4ea89962c7703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908D"/>
    <a:srgbClr val="FFFFFF"/>
    <a:srgbClr val="0057B7"/>
    <a:srgbClr val="FFC8B1"/>
    <a:srgbClr val="FF7167"/>
    <a:srgbClr val="012F87"/>
    <a:srgbClr val="9C0006"/>
    <a:srgbClr val="AC8300"/>
    <a:srgbClr val="FF0000"/>
    <a:srgbClr val="F9C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5" autoAdjust="0"/>
    <p:restoredTop sz="87520" autoAdjust="0"/>
  </p:normalViewPr>
  <p:slideViewPr>
    <p:cSldViewPr snapToGrid="0">
      <p:cViewPr>
        <p:scale>
          <a:sx n="141" d="100"/>
          <a:sy n="141" d="100"/>
        </p:scale>
        <p:origin x="5112" y="1344"/>
      </p:cViewPr>
      <p:guideLst>
        <p:guide orient="horz" pos="786"/>
        <p:guide pos="174"/>
      </p:guideLst>
    </p:cSldViewPr>
  </p:slideViewPr>
  <p:outlineViewPr>
    <p:cViewPr>
      <p:scale>
        <a:sx n="33" d="100"/>
        <a:sy n="33" d="100"/>
      </p:scale>
      <p:origin x="0" y="-1254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50" y="90"/>
      </p:cViewPr>
      <p:guideLst>
        <p:guide orient="horz" pos="2920"/>
        <p:guide pos="220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446C002-B02D-49D7-A12F-3CF2D2BB7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B68E16F-6EE3-4D08-BF27-334096DF7B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C8209A3-1092-4E8E-A1A5-0104C8E904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35CBE10-C2C8-4DFB-B7DE-193BDC051F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4F2A9A16-F584-426A-AD2F-8B78CBD895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133CE9-9937-4434-93D3-0D5FE17DB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7CB0B-1A4E-4CD2-BB39-FEC907CBBF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F5CA0E1-B6D3-442A-AB79-3E17F02C56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8DBFB5D-928C-4952-9221-E77E072841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62A583B-3069-416C-A990-D26D7A61F0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3A73CE1-387C-49CA-B789-9F4F001D8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C131F14D-3577-4953-9209-0BF1E564E4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23BD157-E2BD-4ECA-AFCD-E8B8252B5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1pPr>
            <a:lvl2pPr marL="742950" indent="-28575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2pPr>
            <a:lvl3pPr marL="11430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3pPr>
            <a:lvl4pPr marL="16002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4pPr>
            <a:lvl5pPr marL="20574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9pPr>
          </a:lstStyle>
          <a:p>
            <a:fld id="{B8E9EE13-470E-4B98-A9B7-548062BFB2D9}" type="slidenum">
              <a:rPr lang="en-US" altLang="ko-KR" sz="1200" u="none">
                <a:ea typeface="굴림" panose="020B0600000101010101" pitchFamily="50" charset="-127"/>
              </a:rPr>
              <a:pPr/>
              <a:t>1</a:t>
            </a:fld>
            <a:endParaRPr lang="en-US" altLang="ko-KR" sz="1200" u="none"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B61087-883E-4E0E-A95A-6A57F71D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76786CC-51CB-4F16-83DA-C2196B10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097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20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267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591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974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80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1F14D-3577-4953-9209-0BF1E564E4D2}" type="slidenum">
              <a:rPr lang="en-US" altLang="ko-KR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609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>
            <a:extLst>
              <a:ext uri="{FF2B5EF4-FFF2-40B4-BE49-F238E27FC236}">
                <a16:creationId xmlns:a16="http://schemas.microsoft.com/office/drawing/2014/main" id="{F44EE8E0-177E-4A25-9DBC-C0E40128653D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863725" y="3903667"/>
            <a:ext cx="0" cy="9413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71E6E42-6A0D-4F08-980A-673B3B982B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11734" y="6613527"/>
            <a:ext cx="184727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 marL="2286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260000"/>
              <a:buFont typeface="Wingdings" panose="05000000000000000000" pitchFamily="2" charset="2"/>
              <a:buNone/>
              <a:defRPr/>
            </a:pPr>
            <a:endParaRPr lang="ko-KR" altLang="ko-KR" sz="1000" u="none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66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1185" y="1501418"/>
            <a:ext cx="7954963" cy="1470025"/>
          </a:xfrm>
        </p:spPr>
        <p:txBody>
          <a:bodyPr anchor="ctr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title style</a:t>
            </a:r>
          </a:p>
        </p:txBody>
      </p:sp>
      <p:sp>
        <p:nvSpPr>
          <p:cNvPr id="4669446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792175"/>
            <a:ext cx="6400800" cy="13843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subtitle style</a:t>
            </a:r>
          </a:p>
        </p:txBody>
      </p:sp>
      <p:pic>
        <p:nvPicPr>
          <p:cNvPr id="39938" name="Picture 2" descr="MMLAB">
            <a:extLst>
              <a:ext uri="{FF2B5EF4-FFF2-40B4-BE49-F238E27FC236}">
                <a16:creationId xmlns:a16="http://schemas.microsoft.com/office/drawing/2014/main" id="{C9C87D66-6B22-4DA5-BF5C-DB1FE615A5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서울대학교 로고(CI) : 네이버 블로그">
            <a:extLst>
              <a:ext uri="{FF2B5EF4-FFF2-40B4-BE49-F238E27FC236}">
                <a16:creationId xmlns:a16="http://schemas.microsoft.com/office/drawing/2014/main" id="{82C44631-8DCF-4155-86E5-C01866C6D1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9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3B0D7D-3ECD-4F03-A040-C79654A9B6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DFD2-2516-476D-8563-18F5176F3A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65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8896" y="547691"/>
            <a:ext cx="2060575" cy="50911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47691"/>
            <a:ext cx="6032500" cy="50911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AED767-E67B-464A-9A9E-142D02FDB6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4D6E-F8F1-42CF-BF26-693DC0E24E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396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" y="547692"/>
            <a:ext cx="8245475" cy="49847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3888" y="1736728"/>
            <a:ext cx="3598862" cy="18748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3888" y="3763963"/>
            <a:ext cx="3598862" cy="1874837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19ED4-18D8-4C0F-8233-638FF9207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22492-AE8C-40F6-959E-B7B059F55A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95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863" y="1297706"/>
            <a:ext cx="8070273" cy="5026897"/>
          </a:xfrm>
        </p:spPr>
        <p:txBody>
          <a:bodyPr/>
          <a:lstStyle>
            <a:lvl1pPr>
              <a:defRPr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>
              <a:buSzPct val="100000"/>
              <a:defRPr>
                <a:latin typeface="KoPub돋움체 Medium" panose="00000600000000000000" pitchFamily="2" charset="-127"/>
                <a:ea typeface="KoPub돋움체 Medium" panose="00000600000000000000" pitchFamily="2" charset="-127"/>
              </a:defRPr>
            </a:lvl2pPr>
            <a:lvl3pPr>
              <a:defRPr sz="1600">
                <a:latin typeface="KoPub돋움체 Medium" panose="00000600000000000000" pitchFamily="2" charset="-127"/>
                <a:ea typeface="KoPub돋움체 Medium" panose="00000600000000000000" pitchFamily="2" charset="-127"/>
              </a:defRPr>
            </a:lvl3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83CEB-A658-432D-A83A-12437CE20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98" y="84923"/>
            <a:ext cx="1924287" cy="479872"/>
          </a:xfrm>
          <a:prstGeom prst="rect">
            <a:avLst/>
          </a:prstGeom>
        </p:spPr>
      </p:pic>
      <p:pic>
        <p:nvPicPr>
          <p:cNvPr id="6" name="Picture 2" descr="MMLAB">
            <a:extLst>
              <a:ext uri="{FF2B5EF4-FFF2-40B4-BE49-F238E27FC236}">
                <a16:creationId xmlns:a16="http://schemas.microsoft.com/office/drawing/2014/main" id="{0D815266-B918-410B-8F7B-6593D234D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01" y="69663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9C23CBF4-7179-4ACF-A919-9DBDB368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3" y="627063"/>
            <a:ext cx="8070274" cy="455612"/>
          </a:xfrm>
        </p:spPr>
        <p:txBody>
          <a:bodyPr/>
          <a:lstStyle>
            <a:lvl1pPr>
              <a:defRPr cap="none" baseline="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833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bout the OVUN | Our Voices">
            <a:extLst>
              <a:ext uri="{FF2B5EF4-FFF2-40B4-BE49-F238E27FC236}">
                <a16:creationId xmlns:a16="http://schemas.microsoft.com/office/drawing/2014/main" id="{2883B03D-AC64-430E-AB12-DA119E7C9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" y="2208968"/>
            <a:ext cx="3938637" cy="19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0959EE-B7B8-4201-B856-5F261B70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0831"/>
            <a:ext cx="4286627" cy="5090986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pic>
        <p:nvPicPr>
          <p:cNvPr id="7" name="Picture 2" descr="MMLAB">
            <a:extLst>
              <a:ext uri="{FF2B5EF4-FFF2-40B4-BE49-F238E27FC236}">
                <a16:creationId xmlns:a16="http://schemas.microsoft.com/office/drawing/2014/main" id="{42EE15C8-0C57-468B-9978-90D738E32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서울대학교 로고(CI) : 네이버 블로그">
            <a:extLst>
              <a:ext uri="{FF2B5EF4-FFF2-40B4-BE49-F238E27FC236}">
                <a16:creationId xmlns:a16="http://schemas.microsoft.com/office/drawing/2014/main" id="{F2C912D9-A7D1-4434-AAEE-6544890973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3888" y="1736731"/>
            <a:ext cx="3598862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A45C3A-74BE-4DCC-A2B3-F5AA572736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377A8-11EC-480B-87D4-B493FE03CE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5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2505076"/>
            <a:ext cx="386873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812BC-0D86-4FAE-ABED-73640EE327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0CBEC-C1DE-4093-8303-FAF4C2CBF4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25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D3EDEAC-D883-46FC-A683-E2C5D7B861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3DC32-F474-49BD-BD2C-C805965D5D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12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CCB529-55FD-4B55-93D4-3B5466A28B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261B3-942F-4A5F-8003-7CF778276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21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59B857-673C-4E8E-876A-EA898F692C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49901-5180-4112-8B19-296AC37595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104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E10A09B3-31FE-47DC-8C2D-BAE57B60C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7063"/>
            <a:ext cx="8877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9EFC02-C56A-413E-86F4-12CF4D016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303337"/>
            <a:ext cx="8877300" cy="502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4668422" name="Rectangle 6">
            <a:extLst>
              <a:ext uri="{FF2B5EF4-FFF2-40B4-BE49-F238E27FC236}">
                <a16:creationId xmlns:a16="http://schemas.microsoft.com/office/drawing/2014/main" id="{E1C7182E-F889-4CC0-8631-E4A6C87569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97" y="6539629"/>
            <a:ext cx="1006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000" b="1" u="none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</a:lstStyle>
          <a:p>
            <a:fld id="{A6A6027F-CD0F-49F1-BE4A-2715BE30EB31}" type="slidenum">
              <a:rPr lang="en-US" altLang="ko-KR" smtClean="0"/>
              <a:pPr/>
              <a:t>‹#›</a:t>
            </a:fld>
            <a:r>
              <a:rPr lang="en-US" altLang="ko-KR" dirty="0"/>
              <a:t> </a:t>
            </a:r>
            <a:r>
              <a:rPr lang="en-GB" altLang="ko-KR" dirty="0"/>
              <a:t>/ 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 cap="small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292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43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228572" indent="-228572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66670" indent="-223811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292" indent="-233335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80000"/>
        <a:buFont typeface="Wingdings" panose="05000000000000000000" pitchFamily="2" charset="2"/>
        <a:buChar char="ü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57149" indent="-22857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Wingdings" panose="05000000000000000000" pitchFamily="2" charset="2"/>
        <a:buChar char="s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63500" indent="-23492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Arial" panose="020B0604020202020204" pitchFamily="34" charset="0"/>
        <a:buChar char="&gt;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29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ibeld.net/misc/assets/dns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3">
            <a:extLst>
              <a:ext uri="{FF2B5EF4-FFF2-40B4-BE49-F238E27FC236}">
                <a16:creationId xmlns:a16="http://schemas.microsoft.com/office/drawing/2014/main" id="{B7CCC107-1BEF-4CCD-9CF3-0CECD907C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577" y="3960329"/>
            <a:ext cx="5525279" cy="693508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600" dirty="0" err="1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Hyunsoo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Kim</a:t>
            </a:r>
            <a:r>
              <a:rPr lang="ko-KR" altLang="en-US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en-US" altLang="ko-KR" sz="1600" dirty="0" err="1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hskim@mmlab.snu.ac.kr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2024. 09. 10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CF88538-626D-42A9-8CC8-4147583DBE49}"/>
              </a:ext>
            </a:extLst>
          </p:cNvPr>
          <p:cNvSpPr txBox="1">
            <a:spLocks/>
          </p:cNvSpPr>
          <p:nvPr/>
        </p:nvSpPr>
        <p:spPr bwMode="auto">
          <a:xfrm>
            <a:off x="322265" y="977744"/>
            <a:ext cx="8661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sm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5pPr>
            <a:lvl6pPr marL="45714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2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43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5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ko-KR" b="1" u="none" dirty="0">
                <a:ea typeface="KoPub돋움체 Bold" panose="00000800000000000000" pitchFamily="2" charset="-127"/>
              </a:rPr>
              <a:t>Rethinking the Security Threats of</a:t>
            </a:r>
            <a:br>
              <a:rPr lang="en-US" altLang="ko-KR" b="1" u="none" dirty="0">
                <a:ea typeface="KoPub돋움체 Bold" panose="00000800000000000000" pitchFamily="2" charset="-127"/>
              </a:rPr>
            </a:br>
            <a:r>
              <a:rPr lang="en-US" altLang="ko-KR" b="1" u="none" dirty="0">
                <a:ea typeface="KoPub돋움체 Bold" panose="00000800000000000000" pitchFamily="2" charset="-127"/>
              </a:rPr>
              <a:t>Stale* DNS Glue Records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8ED35A4F-5D8B-F384-6403-4660F0C6798D}"/>
              </a:ext>
            </a:extLst>
          </p:cNvPr>
          <p:cNvSpPr txBox="1">
            <a:spLocks/>
          </p:cNvSpPr>
          <p:nvPr/>
        </p:nvSpPr>
        <p:spPr bwMode="black">
          <a:xfrm>
            <a:off x="322265" y="417678"/>
            <a:ext cx="35523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125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66670" indent="-223811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292" indent="-233335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80000"/>
              <a:buFont typeface="Wingdings" panose="05000000000000000000" pitchFamily="2" charset="2"/>
              <a:buChar char="ü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57149" indent="-228572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s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63500" indent="-234922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&gt;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298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4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8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600" u="none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MMLAB Main Seminar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FDC49-5573-65A1-53E7-A2ABE5D07BE2}"/>
              </a:ext>
            </a:extLst>
          </p:cNvPr>
          <p:cNvSpPr txBox="1"/>
          <p:nvPr/>
        </p:nvSpPr>
        <p:spPr>
          <a:xfrm>
            <a:off x="322264" y="2733969"/>
            <a:ext cx="849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none" cap="small" dirty="0" err="1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Yunyi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Zhang (National University of Defense Technology, Tsinghua University),</a:t>
            </a:r>
            <a:r>
              <a:rPr lang="ko-KR" altLang="en-US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Et Al </a:t>
            </a:r>
            <a:endParaRPr lang="en-US" altLang="ko-KR" u="none" cap="small" baseline="30000" dirty="0">
              <a:solidFill>
                <a:srgbClr val="000000"/>
              </a:solidFill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Distinguished Paper Award</a:t>
            </a:r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USENIX Security Symposium 2024</a:t>
            </a:r>
            <a:r>
              <a:rPr kumimoji="0" lang="en-US" altLang="ko-KR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(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August</a:t>
            </a:r>
            <a:r>
              <a:rPr kumimoji="0" lang="en-US" altLang="ko-KR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14-16, 2024)</a:t>
            </a:r>
          </a:p>
        </p:txBody>
      </p:sp>
      <p:pic>
        <p:nvPicPr>
          <p:cNvPr id="1028" name="Picture 4" descr="Tsinghua University | Best Architecture Masters">
            <a:extLst>
              <a:ext uri="{FF2B5EF4-FFF2-40B4-BE49-F238E27FC236}">
                <a16:creationId xmlns:a16="http://schemas.microsoft.com/office/drawing/2014/main" id="{1FBD8295-7394-508F-A2E4-BDF1EF22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59" y="3033797"/>
            <a:ext cx="1027243" cy="3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,200+ Stale Stock Photos, Pictures &amp; Royalty-Free Images - iStock | Stale  milk, Stale bear, Stale cookie">
            <a:extLst>
              <a:ext uri="{FF2B5EF4-FFF2-40B4-BE49-F238E27FC236}">
                <a16:creationId xmlns:a16="http://schemas.microsoft.com/office/drawing/2014/main" id="{A9C7FE89-D856-FA21-9F6A-7E2DBDC1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79" y="3731591"/>
            <a:ext cx="2596841" cy="185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ED178-8ADC-6182-E57C-C1539002B24E}"/>
              </a:ext>
            </a:extLst>
          </p:cNvPr>
          <p:cNvSpPr txBox="1"/>
          <p:nvPr/>
        </p:nvSpPr>
        <p:spPr>
          <a:xfrm>
            <a:off x="6936316" y="4238338"/>
            <a:ext cx="95436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KR" sz="1600" b="1" u="none" dirty="0">
                <a:latin typeface="KOPUBDOTUM MEDIUM" pitchFamily="2" charset="-127"/>
                <a:ea typeface="KOPUBDOTUM MEDIUM" pitchFamily="2" charset="-127"/>
              </a:rPr>
              <a:t>DNS</a:t>
            </a:r>
          </a:p>
          <a:p>
            <a:pPr algn="ctr"/>
            <a:r>
              <a:rPr lang="en-KR" sz="1600" b="1" u="none" dirty="0">
                <a:latin typeface="KOPUBDOTUM MEDIUM" pitchFamily="2" charset="-127"/>
                <a:ea typeface="KOPUBDOTUM MEDIUM" pitchFamily="2" charset="-127"/>
              </a:rPr>
              <a:t>Glue</a:t>
            </a:r>
          </a:p>
          <a:p>
            <a:pPr algn="ctr"/>
            <a:r>
              <a:rPr lang="en-KR" sz="1600" b="1" u="none" dirty="0">
                <a:latin typeface="KOPUBDOTUM MEDIUM" pitchFamily="2" charset="-127"/>
                <a:ea typeface="KOPUBDOTUM MEDIUM" pitchFamily="2" charset="-127"/>
              </a:rPr>
              <a:t>Records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6EE73F2-53C6-D289-0D25-615DA60016A1}"/>
              </a:ext>
            </a:extLst>
          </p:cNvPr>
          <p:cNvSpPr txBox="1">
            <a:spLocks/>
          </p:cNvSpPr>
          <p:nvPr/>
        </p:nvSpPr>
        <p:spPr bwMode="black">
          <a:xfrm>
            <a:off x="5637125" y="476472"/>
            <a:ext cx="34508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125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66670" indent="-223811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292" indent="-233335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80000"/>
              <a:buFont typeface="Wingdings" panose="05000000000000000000" pitchFamily="2" charset="2"/>
              <a:buChar char="ü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57149" indent="-228572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s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63500" indent="-234922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&gt;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298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4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8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050" b="1" i="1" u="none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* stale     </a:t>
            </a:r>
            <a:r>
              <a:rPr lang="en-US" altLang="ko-KR" sz="1050" u="none" dirty="0">
                <a:latin typeface="KoPubDotum Medium" pitchFamily="2" charset="-127"/>
                <a:ea typeface="KoPubDotum Medium" pitchFamily="2" charset="-127"/>
              </a:rPr>
              <a:t>(of food) no longer fresh and pleasant to eat.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52255-D3D9-2787-21D4-59C04109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Dataset: ICANN </a:t>
            </a:r>
            <a:r>
              <a:rPr lang="en-US" dirty="0"/>
              <a:t>Centralized Zone Data Service (CZDS)</a:t>
            </a:r>
          </a:p>
          <a:p>
            <a:pPr lvl="1"/>
            <a:r>
              <a:rPr lang="en-US" dirty="0"/>
              <a:t>Authorized zone files for 1,096 TLDs (e.g., com, net, org, …)</a:t>
            </a:r>
          </a:p>
          <a:p>
            <a:pPr lvl="1"/>
            <a:r>
              <a:rPr lang="en-US" dirty="0"/>
              <a:t>Delegation information for all its associated SLDs</a:t>
            </a:r>
          </a:p>
          <a:p>
            <a:r>
              <a:rPr lang="en-US" dirty="0">
                <a:sym typeface="Wingdings" pitchFamily="2" charset="2"/>
              </a:rPr>
              <a:t>2,283,196 glue records found</a:t>
            </a:r>
            <a:endParaRPr lang="en-US" dirty="0"/>
          </a:p>
          <a:p>
            <a:r>
              <a:rPr lang="en-US" dirty="0"/>
              <a:t>529,197 </a:t>
            </a:r>
            <a:r>
              <a:rPr lang="en-US" dirty="0">
                <a:solidFill>
                  <a:srgbClr val="7030A0"/>
                </a:solidFill>
              </a:rPr>
              <a:t>stale</a:t>
            </a:r>
            <a:r>
              <a:rPr lang="en-US" dirty="0"/>
              <a:t> glue records (23.18%)</a:t>
            </a:r>
          </a:p>
          <a:p>
            <a:pPr lvl="1"/>
            <a:r>
              <a:rPr lang="en-US" dirty="0"/>
              <a:t>Glue record IP (Old) </a:t>
            </a:r>
            <a:r>
              <a:rPr lang="en-US" dirty="0">
                <a:sym typeface="Wingdings" pitchFamily="2" charset="2"/>
              </a:rPr>
              <a:t> Current IP migration occurs in cloud platforms</a:t>
            </a: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A5867-C1DF-5555-CE03-89DB42BE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Stale Glue Records Measurement</a:t>
            </a:r>
            <a:endParaRPr lang="en-KR" dirty="0"/>
          </a:p>
        </p:txBody>
      </p:sp>
      <p:pic>
        <p:nvPicPr>
          <p:cNvPr id="4" name="Content Placeholder 4" descr="A graph with a white background&#10;&#10;Description automatically generated">
            <a:extLst>
              <a:ext uri="{FF2B5EF4-FFF2-40B4-BE49-F238E27FC236}">
                <a16:creationId xmlns:a16="http://schemas.microsoft.com/office/drawing/2014/main" id="{E96674FF-8073-5ED6-C5E0-5C2F0D16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69" y="3868924"/>
            <a:ext cx="3662535" cy="28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chart of different colored lines&#10;&#10;Description automatically generated">
            <a:extLst>
              <a:ext uri="{FF2B5EF4-FFF2-40B4-BE49-F238E27FC236}">
                <a16:creationId xmlns:a16="http://schemas.microsoft.com/office/drawing/2014/main" id="{EF03CD20-79D9-B37C-DAE7-36312C02B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18" y="4144651"/>
            <a:ext cx="4945036" cy="2297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6E9A4C-6B1D-529B-9F02-28869E552553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9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501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076DD3-03B5-2F8A-4457-2A15087B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Glue Records Usage of DNS Implementaion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DF58C-80F8-D143-96F4-7FE67B15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A typical user (stub resolver) sending recursive queries will never see glue records</a:t>
            </a:r>
          </a:p>
          <a:p>
            <a:endParaRPr lang="en-KR" dirty="0"/>
          </a:p>
          <a:p>
            <a:r>
              <a:rPr lang="en-KR" dirty="0"/>
              <a:t>DNS software usage of glue records</a:t>
            </a:r>
          </a:p>
          <a:p>
            <a:pPr lvl="1"/>
            <a:r>
              <a:rPr lang="en-US" dirty="0"/>
              <a:t>Does DNS software validate glue records before use?</a:t>
            </a:r>
          </a:p>
          <a:p>
            <a:pPr lvl="1"/>
            <a:r>
              <a:rPr lang="en-US" dirty="0"/>
              <a:t>Whether the software caches unvalidated glue records?</a:t>
            </a:r>
          </a:p>
          <a:p>
            <a:pPr lvl="1"/>
            <a:r>
              <a:rPr lang="en-US" dirty="0"/>
              <a:t>How does the software handle it when no response is received from the Glue IP?</a:t>
            </a:r>
          </a:p>
          <a:p>
            <a:endParaRPr lang="en-US" dirty="0"/>
          </a:p>
          <a:p>
            <a:r>
              <a:rPr lang="en-US" dirty="0"/>
              <a:t>DNS resolvers’ usage of glue records</a:t>
            </a:r>
          </a:p>
          <a:p>
            <a:pPr lvl="1"/>
            <a:r>
              <a:rPr lang="en-US" dirty="0"/>
              <a:t>Public DNS: 14 (1.1.1.1, 8.8.8.8, 9.9.9.9, …)</a:t>
            </a:r>
          </a:p>
          <a:p>
            <a:pPr lvl="1"/>
            <a:r>
              <a:rPr lang="en-US" dirty="0"/>
              <a:t>Open DNS resolvers: 895,674</a:t>
            </a:r>
          </a:p>
          <a:p>
            <a:endParaRPr lang="en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A37A2-A663-45F3-158E-2E2440EA678C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10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1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E473F-EB98-2D43-9E80-0363809E9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AEFE2-72A3-3737-774C-F866E79F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Glue Records Usage of DNS Implementaion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93208-877D-0D59-9214-CC3C7105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DNS software cache and use glue records without validation</a:t>
            </a:r>
          </a:p>
          <a:p>
            <a:r>
              <a:rPr lang="en-US" dirty="0"/>
              <a:t>For out-domain delegation, this behavior results in </a:t>
            </a:r>
            <a:r>
              <a:rPr lang="en-US" i="1" u="sng" dirty="0">
                <a:highlight>
                  <a:srgbClr val="FFFF00"/>
                </a:highlight>
              </a:rPr>
              <a:t>shadow caching</a:t>
            </a:r>
            <a:r>
              <a:rPr lang="en-US" dirty="0"/>
              <a:t>, which enables domain hijacking and DoS attacks </a:t>
            </a:r>
            <a:endParaRPr lang="en-KR" dirty="0"/>
          </a:p>
          <a:p>
            <a:endParaRPr lang="en-KR" dirty="0"/>
          </a:p>
        </p:txBody>
      </p:sp>
      <p:pic>
        <p:nvPicPr>
          <p:cNvPr id="7" name="Content Placeholder 4" descr="A screenshot of a software&#10;&#10;Description automatically generated">
            <a:extLst>
              <a:ext uri="{FF2B5EF4-FFF2-40B4-BE49-F238E27FC236}">
                <a16:creationId xmlns:a16="http://schemas.microsoft.com/office/drawing/2014/main" id="{DB86E17D-591B-1404-5908-06AE939E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74" y="2760578"/>
            <a:ext cx="7336967" cy="34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B541DA-4B96-5812-121B-3D0D0880D127}"/>
              </a:ext>
            </a:extLst>
          </p:cNvPr>
          <p:cNvSpPr/>
          <p:nvPr/>
        </p:nvSpPr>
        <p:spPr bwMode="auto">
          <a:xfrm>
            <a:off x="757556" y="4367676"/>
            <a:ext cx="5515497" cy="2558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48CF4-5079-890B-F1D3-4188A458139D}"/>
              </a:ext>
            </a:extLst>
          </p:cNvPr>
          <p:cNvSpPr txBox="1"/>
          <p:nvPr/>
        </p:nvSpPr>
        <p:spPr>
          <a:xfrm>
            <a:off x="7383630" y="4886647"/>
            <a:ext cx="1693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solidFill>
                  <a:srgbClr val="0070C0"/>
                </a:solidFill>
                <a:latin typeface="KoPubDotum Medium" pitchFamily="2" charset="-127"/>
                <a:ea typeface="KoPubDotum Medium" pitchFamily="2" charset="-127"/>
              </a:rPr>
              <a:t>Does not cache out-domain delegation records</a:t>
            </a:r>
            <a:endParaRPr lang="en-KR" u="none" dirty="0">
              <a:solidFill>
                <a:srgbClr val="0070C0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40923-078E-CCBA-0A08-5998BCD21527}"/>
              </a:ext>
            </a:extLst>
          </p:cNvPr>
          <p:cNvSpPr/>
          <p:nvPr/>
        </p:nvSpPr>
        <p:spPr bwMode="auto">
          <a:xfrm>
            <a:off x="757556" y="5133036"/>
            <a:ext cx="5515497" cy="2558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77610-4330-E68E-363B-C4F6A2A5F9FD}"/>
              </a:ext>
            </a:extLst>
          </p:cNvPr>
          <p:cNvSpPr/>
          <p:nvPr/>
        </p:nvSpPr>
        <p:spPr bwMode="auto">
          <a:xfrm>
            <a:off x="7012641" y="4877207"/>
            <a:ext cx="389965" cy="74810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AACF-555D-8E49-E198-A3263C9B3CD7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11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99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DA6CBE-D2E5-3111-F644-63419B9A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Glue records are only allowed to be used under in-domain or sibling-domain delegation</a:t>
            </a:r>
          </a:p>
          <a:p>
            <a:pPr lvl="1"/>
            <a:r>
              <a:rPr lang="en-US" dirty="0"/>
              <a:t>For out-domain delegation, the referral response should not contain glue records</a:t>
            </a:r>
          </a:p>
          <a:p>
            <a:r>
              <a:rPr lang="en-US" dirty="0"/>
              <a:t>Mainstream DNS software caches the glue records in the referral response</a:t>
            </a:r>
          </a:p>
          <a:p>
            <a:r>
              <a:rPr lang="en-US" dirty="0"/>
              <a:t>By creating sibling-domain delegation, we can inject specific stale glue records into the target resolver in advance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shadow caching</a:t>
            </a: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63A90-3E3E-F555-1EC0-C301A68E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Shadow Caching</a:t>
            </a:r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48F528-EA69-DF08-38B0-6E0186ECE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3"/>
          <a:stretch/>
        </p:blipFill>
        <p:spPr bwMode="auto">
          <a:xfrm>
            <a:off x="593825" y="4165582"/>
            <a:ext cx="7956348" cy="237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E0E7E-2EDC-AA39-DF56-C04694A53733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12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886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3E308-9776-A296-7A73-DD9CC379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Find stale glue record that matches the victim’s NS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;;NS RR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victim.net.		NS	ns1.vulner.com</a:t>
            </a:r>
          </a:p>
          <a:p>
            <a:pPr marL="0" indent="0">
              <a:buNone/>
            </a:pPr>
            <a:r>
              <a:rPr lang="en-KR" dirty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S</a:t>
            </a:r>
            <a:r>
              <a:rPr lang="en-KR" dirty="0">
                <a:sym typeface="Wingdings" pitchFamily="2" charset="2"/>
              </a:rPr>
              <a:t>tale glue record found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ns1.vulner.com		A	 (stale IP)</a:t>
            </a:r>
            <a:endParaRPr lang="en-KR" dirty="0">
              <a:latin typeface="KoPubDotum Medium" pitchFamily="2" charset="-127"/>
              <a:ea typeface="KoPubDotum Medium" pitchFamily="2" charset="-127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6AEA0-1530-91E1-6830-EEDC35AC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Preparation Phase (1)</a:t>
            </a:r>
          </a:p>
        </p:txBody>
      </p:sp>
      <p:pic>
        <p:nvPicPr>
          <p:cNvPr id="8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525F898-F318-E532-65AB-940A7115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3"/>
          <a:stretch/>
        </p:blipFill>
        <p:spPr bwMode="auto">
          <a:xfrm>
            <a:off x="593825" y="4165582"/>
            <a:ext cx="7956348" cy="237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341AD6-A717-B183-9AE5-9ED7B973C453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13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50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64F80-D74E-52AD-3B9B-B6206390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BA739-1429-743B-C4F1-5834E434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Register attack.com and the following sibling-domain glue record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;;NS RR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attack.com.		NS	ns1.vulner.com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;;G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lue records in .com zone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ns1.vulner.com	A	(stale IP)</a:t>
            </a:r>
            <a:endParaRPr lang="en-KR" dirty="0">
              <a:latin typeface="KoPubDotum Medium" pitchFamily="2" charset="-127"/>
              <a:ea typeface="KoPubDotum Medium" pitchFamily="2" charset="-127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KR" dirty="0">
              <a:latin typeface="KoPubDotum Medium" pitchFamily="2" charset="-127"/>
              <a:ea typeface="KoPubDotum Medium" pitchFamily="2" charset="-127"/>
              <a:cs typeface="Menlo" panose="020B060903080402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301108-D8E9-EA79-95ED-2CEDD496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Preparation Phase (2)</a:t>
            </a:r>
          </a:p>
        </p:txBody>
      </p:sp>
      <p:pic>
        <p:nvPicPr>
          <p:cNvPr id="8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A27D92D-E2F8-67FF-F7CD-58D3C88C7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3"/>
          <a:stretch/>
        </p:blipFill>
        <p:spPr bwMode="auto">
          <a:xfrm>
            <a:off x="593825" y="4165582"/>
            <a:ext cx="7956348" cy="237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A26D7-D473-8547-BF3C-2C85162A6168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14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581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5C3B0-8087-7926-5A95-D7964E9E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9A9AE4-AF28-0153-C16C-E522389B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Query attack.com</a:t>
            </a:r>
          </a:p>
          <a:p>
            <a:pPr marL="0" indent="0">
              <a:buNone/>
            </a:pPr>
            <a:r>
              <a:rPr lang="en-KR" dirty="0">
                <a:sym typeface="Wingdings" pitchFamily="2" charset="2"/>
              </a:rPr>
              <a:t> Glue record is now cached in the recursive resolver</a:t>
            </a:r>
            <a:endParaRPr lang="en-KR" dirty="0"/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ns1.vulner.com	A	(stale IP)</a:t>
            </a:r>
            <a:endParaRPr lang="en-KR" dirty="0">
              <a:latin typeface="KoPubDotum Medium" pitchFamily="2" charset="-127"/>
              <a:ea typeface="KoPubDotum Medium" pitchFamily="2" charset="-127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KR" dirty="0">
              <a:latin typeface="KoPubDotum Medium" pitchFamily="2" charset="-127"/>
              <a:ea typeface="KoPubDotum Medium" pitchFamily="2" charset="-127"/>
              <a:cs typeface="Menlo" panose="020B060903080402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1139D4-9873-35D1-4A8C-A87C1C86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Preparation Phase (3) – (4)</a:t>
            </a:r>
          </a:p>
        </p:txBody>
      </p:sp>
      <p:pic>
        <p:nvPicPr>
          <p:cNvPr id="8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B560927-2675-3D95-419A-94A0E19F4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3"/>
          <a:stretch/>
        </p:blipFill>
        <p:spPr bwMode="auto">
          <a:xfrm>
            <a:off x="593825" y="4165582"/>
            <a:ext cx="7956348" cy="237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D1910-4A7A-5CC3-8D8A-F4628D2F9A57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15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855EB-0851-69C9-334C-96CD0B854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257BD3-7B2B-D19A-7CBF-7A3367AE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If 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(stale IP) </a:t>
            </a:r>
            <a:r>
              <a:rPr lang="en-KR" dirty="0"/>
              <a:t>is obtainable</a:t>
            </a:r>
          </a:p>
          <a:p>
            <a:pPr lvl="1"/>
            <a:r>
              <a:rPr lang="en-US" dirty="0"/>
              <a:t>E.g., Acquiring and releasing cloud IPs for 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(stale IP)</a:t>
            </a:r>
            <a:endParaRPr lang="en-KR" dirty="0"/>
          </a:p>
          <a:p>
            <a:pPr marL="0" indent="0">
              <a:buNone/>
            </a:pPr>
            <a:r>
              <a:rPr lang="en-KR" dirty="0">
                <a:sym typeface="Wingdings" pitchFamily="2" charset="2"/>
              </a:rPr>
              <a:t> Domain hijacking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victim.net.		NS	ns1.vulner.com 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2" charset="2"/>
              </a:rPr>
              <a:t> 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(stale IP)</a:t>
            </a:r>
          </a:p>
          <a:p>
            <a:pPr marL="0" indent="0">
              <a:buNone/>
            </a:pP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4E926-B985-5935-17F2-88BEDCD4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Attack vectors</a:t>
            </a:r>
          </a:p>
        </p:txBody>
      </p:sp>
      <p:pic>
        <p:nvPicPr>
          <p:cNvPr id="6" name="Picture 5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66346D4E-B18C-0CF5-A176-626A77695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94" y="3114922"/>
            <a:ext cx="5041810" cy="3743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A4E35-806D-5549-D998-4504D58CF318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16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459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CFDD-BDEA-0488-5C8B-437A762B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59FB9-C9EE-F014-1BEB-00BECC77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(stale IP)</a:t>
            </a:r>
            <a:r>
              <a:rPr lang="en-KR" dirty="0">
                <a:latin typeface="KoPubDotum Medium" pitchFamily="2" charset="-127"/>
                <a:ea typeface="KoPubDotum Medium" pitchFamily="2" charset="-127"/>
                <a:cs typeface="Menlo" panose="020B0609030804020204" pitchFamily="49" charset="0"/>
              </a:rPr>
              <a:t> </a:t>
            </a:r>
            <a:r>
              <a:rPr lang="en-US" dirty="0"/>
              <a:t>is not obtainable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Denial of Service (DoS)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B84426-8E50-8F38-D2AE-1FEC196B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Attack vectors</a:t>
            </a:r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FBB455F9-7F6F-FDE8-C2AC-E19B1180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39" y="2535763"/>
            <a:ext cx="5839519" cy="3269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05C7C-9211-98BE-A0B5-F254CA400A13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17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326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C90EA8-A828-69DF-E58D-14968630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2,283,196 glue records found  </a:t>
            </a:r>
            <a:r>
              <a:rPr lang="en-US" dirty="0"/>
              <a:t>529,197 </a:t>
            </a:r>
            <a:r>
              <a:rPr lang="en-US" dirty="0">
                <a:solidFill>
                  <a:srgbClr val="7030A0"/>
                </a:solidFill>
              </a:rPr>
              <a:t>stale</a:t>
            </a:r>
            <a:r>
              <a:rPr lang="en-US" dirty="0"/>
              <a:t> glue records</a:t>
            </a:r>
          </a:p>
          <a:p>
            <a:r>
              <a:rPr lang="en-KR" dirty="0"/>
              <a:t>193,558 </a:t>
            </a:r>
            <a:r>
              <a:rPr lang="en-KR" dirty="0">
                <a:solidFill>
                  <a:srgbClr val="FF0000"/>
                </a:solidFill>
              </a:rPr>
              <a:t>exploitable</a:t>
            </a:r>
            <a:r>
              <a:rPr lang="en-KR" dirty="0"/>
              <a:t> </a:t>
            </a:r>
            <a:r>
              <a:rPr lang="en-KR" dirty="0">
                <a:solidFill>
                  <a:srgbClr val="7030A0"/>
                </a:solidFill>
              </a:rPr>
              <a:t>stale</a:t>
            </a:r>
            <a:r>
              <a:rPr lang="en-KR" dirty="0"/>
              <a:t> glue records</a:t>
            </a:r>
          </a:p>
          <a:p>
            <a:pPr lvl="1"/>
            <a:r>
              <a:rPr lang="en-US" dirty="0">
                <a:sym typeface="Wingdings" pitchFamily="2" charset="2"/>
              </a:rPr>
              <a:t>6M domain names, among 5,395 were ranked in </a:t>
            </a:r>
            <a:r>
              <a:rPr lang="en-US" dirty="0" err="1">
                <a:sym typeface="Wingdings" pitchFamily="2" charset="2"/>
              </a:rPr>
              <a:t>Tranco</a:t>
            </a:r>
            <a:r>
              <a:rPr lang="en-US" dirty="0">
                <a:sym typeface="Wingdings" pitchFamily="2" charset="2"/>
              </a:rPr>
              <a:t> Top 1M</a:t>
            </a:r>
          </a:p>
          <a:p>
            <a:r>
              <a:rPr lang="en-US" dirty="0">
                <a:sym typeface="Wingdings" pitchFamily="2" charset="2"/>
              </a:rPr>
              <a:t>Acquiring 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(stale IP)s </a:t>
            </a:r>
            <a:r>
              <a:rPr lang="en-US" dirty="0">
                <a:sym typeface="Wingdings" pitchFamily="2" charset="2"/>
              </a:rPr>
              <a:t>within two weeks</a:t>
            </a:r>
          </a:p>
          <a:p>
            <a:pPr lvl="1"/>
            <a:r>
              <a:rPr lang="en-US" dirty="0"/>
              <a:t>Successfully applied for 27 stale IPs, costing $2.3 total</a:t>
            </a: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4A70B-37E5-07B0-11D1-C67C7BB2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Exploitable Stale Glue Records Measurement</a:t>
            </a:r>
          </a:p>
        </p:txBody>
      </p:sp>
      <p:pic>
        <p:nvPicPr>
          <p:cNvPr id="5" name="Picture 4" descr="A graph with numbers and a number of items&#10;&#10;Description automatically generated">
            <a:extLst>
              <a:ext uri="{FF2B5EF4-FFF2-40B4-BE49-F238E27FC236}">
                <a16:creationId xmlns:a16="http://schemas.microsoft.com/office/drawing/2014/main" id="{67E949D9-2D0E-48FF-CE05-D46E893B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5" y="3721546"/>
            <a:ext cx="3532908" cy="2603057"/>
          </a:xfrm>
          <a:prstGeom prst="rect">
            <a:avLst/>
          </a:prstGeom>
        </p:spPr>
      </p:pic>
      <p:pic>
        <p:nvPicPr>
          <p:cNvPr id="6" name="Picture 5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A6D67EB3-2E3B-9D33-3627-A62F8F1D2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3721545"/>
            <a:ext cx="4648983" cy="2603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224173-1B36-D8B8-B51E-0AE0B05ACFCE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18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08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58E34E-BFEE-F7FB-7281-A3E5907E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 Records of </a:t>
            </a:r>
            <a:r>
              <a:rPr lang="en-US" dirty="0" err="1"/>
              <a:t>kaist.ac.kr</a:t>
            </a:r>
            <a:r>
              <a:rPr lang="en-US" dirty="0"/>
              <a:t> @</a:t>
            </a:r>
            <a:r>
              <a:rPr lang="en-US" dirty="0" err="1"/>
              <a:t>ns.kaist.ac.kr</a:t>
            </a:r>
            <a:endParaRPr lang="en-KR" dirty="0"/>
          </a:p>
        </p:txBody>
      </p:sp>
      <p:pic>
        <p:nvPicPr>
          <p:cNvPr id="4" name="Content Placeholder 3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958B1435-4860-B657-E8A8-D34ECBD09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3" y="1296988"/>
            <a:ext cx="6264152" cy="5027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273106-3BCE-B2AA-052F-59A1FC007C93}"/>
              </a:ext>
            </a:extLst>
          </p:cNvPr>
          <p:cNvSpPr/>
          <p:nvPr/>
        </p:nvSpPr>
        <p:spPr bwMode="auto">
          <a:xfrm>
            <a:off x="3583631" y="4363571"/>
            <a:ext cx="2790265" cy="102197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268A6A-A1E5-8B39-EB27-ED348F42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63" y="2099839"/>
            <a:ext cx="2388701" cy="3421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1C2026-8087-E3C8-686C-C41CC5201DED}"/>
              </a:ext>
            </a:extLst>
          </p:cNvPr>
          <p:cNvSpPr/>
          <p:nvPr/>
        </p:nvSpPr>
        <p:spPr bwMode="auto">
          <a:xfrm>
            <a:off x="8086155" y="4405757"/>
            <a:ext cx="990609" cy="10996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6F5DE8-6186-CEAD-7001-D29E80333F97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581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6276-0420-32A3-657C-4B53BD5D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Public resolvers: 14</a:t>
            </a:r>
          </a:p>
          <a:p>
            <a:pPr lvl="1"/>
            <a:r>
              <a:rPr lang="en-US" dirty="0"/>
              <a:t>A</a:t>
            </a:r>
            <a:r>
              <a:rPr lang="en-KR" dirty="0"/>
              <a:t>ll 14 public DNS resolvers are vulnerable to in-domain and sibling-domain hijacking</a:t>
            </a:r>
          </a:p>
          <a:p>
            <a:pPr lvl="1"/>
            <a:r>
              <a:rPr lang="en-KR" dirty="0"/>
              <a:t>Only 1.1.1.1 (Cloudflare) and 8.8.8.8 (Google) </a:t>
            </a:r>
            <a:r>
              <a:rPr lang="en-US" dirty="0"/>
              <a:t>trust the records they resolve actively instead of using glue records under out-domain delegation</a:t>
            </a:r>
            <a:endParaRPr lang="en-KR" dirty="0"/>
          </a:p>
          <a:p>
            <a:endParaRPr lang="en-KR" dirty="0"/>
          </a:p>
          <a:p>
            <a:r>
              <a:rPr lang="en-US" dirty="0"/>
              <a:t>Open DNS resolvers: 895,674</a:t>
            </a:r>
          </a:p>
          <a:p>
            <a:pPr lvl="1"/>
            <a:r>
              <a:rPr lang="en-US" dirty="0"/>
              <a:t>Over 90% of resolvers cache and use unvalidated glue records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C39804-2CB8-2671-9D4D-E5B76E57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Glue Records Usage of DNS Implementaion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0C34D-8DE5-46D1-83A1-006C938338B8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19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840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32BE9B-F907-16E2-F211-8BF51950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Registrars and Registries</a:t>
            </a:r>
          </a:p>
          <a:p>
            <a:pPr lvl="1"/>
            <a:r>
              <a:rPr lang="en-KR" dirty="0"/>
              <a:t>Registrars comprehensive cleanup of all invalid glue records</a:t>
            </a:r>
          </a:p>
          <a:p>
            <a:pPr lvl="1"/>
            <a:r>
              <a:rPr lang="en-KR" dirty="0"/>
              <a:t>Standardization of proper operations on expired domains</a:t>
            </a:r>
          </a:p>
          <a:p>
            <a:r>
              <a:rPr lang="en-KR" dirty="0"/>
              <a:t>Resolver software</a:t>
            </a:r>
          </a:p>
          <a:p>
            <a:pPr lvl="1"/>
            <a:r>
              <a:rPr lang="en-KR" dirty="0"/>
              <a:t>For sibling-domain and out-domain delegations</a:t>
            </a:r>
            <a:br>
              <a:rPr lang="en-KR" dirty="0"/>
            </a:br>
            <a:r>
              <a:rPr lang="en-KR" dirty="0">
                <a:sym typeface="Wingdings" pitchFamily="2" charset="2"/>
              </a:rPr>
              <a:t></a:t>
            </a:r>
            <a:r>
              <a:rPr lang="en-KR" dirty="0"/>
              <a:t> Actively query the IP of the glued nameserver domain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6DDE43-B576-9F65-1798-B00CC854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Mitigations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680F9-8D81-4613-E79F-F11CA11E271D}"/>
              </a:ext>
            </a:extLst>
          </p:cNvPr>
          <p:cNvSpPr txBox="1"/>
          <p:nvPr/>
        </p:nvSpPr>
        <p:spPr>
          <a:xfrm>
            <a:off x="8454388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20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5" name="Picture 2" descr="DNS Overview">
            <a:hlinkClick r:id="rId3"/>
            <a:extLst>
              <a:ext uri="{FF2B5EF4-FFF2-40B4-BE49-F238E27FC236}">
                <a16:creationId xmlns:a16="http://schemas.microsoft.com/office/drawing/2014/main" id="{1A521427-F87B-940A-661C-C5211A38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02" y="3767712"/>
            <a:ext cx="6971504" cy="29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Vectors | Arrow pig tail type 3">
            <a:extLst>
              <a:ext uri="{FF2B5EF4-FFF2-40B4-BE49-F238E27FC236}">
                <a16:creationId xmlns:a16="http://schemas.microsoft.com/office/drawing/2014/main" id="{6C9EE6A9-FE00-44D8-3180-010C7593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2171" y="6195557"/>
            <a:ext cx="615183" cy="5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7EB3EECE-DA47-4557-5C1F-A5D42B401484}"/>
              </a:ext>
            </a:extLst>
          </p:cNvPr>
          <p:cNvSpPr/>
          <p:nvPr/>
        </p:nvSpPr>
        <p:spPr bwMode="auto">
          <a:xfrm>
            <a:off x="4432403" y="5897011"/>
            <a:ext cx="537224" cy="537224"/>
          </a:xfrm>
          <a:prstGeom prst="donut">
            <a:avLst>
              <a:gd name="adj" fmla="val 10513"/>
            </a:avLst>
          </a:prstGeom>
          <a:solidFill>
            <a:srgbClr val="25908D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Under construction - Free web icons">
            <a:extLst>
              <a:ext uri="{FF2B5EF4-FFF2-40B4-BE49-F238E27FC236}">
                <a16:creationId xmlns:a16="http://schemas.microsoft.com/office/drawing/2014/main" id="{BE530350-9EAD-E429-1512-A4EBDA14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73" y="4801875"/>
            <a:ext cx="480009" cy="4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der construction - Free web icons">
            <a:extLst>
              <a:ext uri="{FF2B5EF4-FFF2-40B4-BE49-F238E27FC236}">
                <a16:creationId xmlns:a16="http://schemas.microsoft.com/office/drawing/2014/main" id="{A38422FF-A7C2-6A7D-357B-20EAE607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979498"/>
            <a:ext cx="480009" cy="4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r construction - Free web icons">
            <a:extLst>
              <a:ext uri="{FF2B5EF4-FFF2-40B4-BE49-F238E27FC236}">
                <a16:creationId xmlns:a16="http://schemas.microsoft.com/office/drawing/2014/main" id="{39055CF5-134B-7153-F244-42B8B2E0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34" y="5560294"/>
            <a:ext cx="480009" cy="4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7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C9908CD-BAB5-436C-B5B4-BDA743EF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5" y="2748567"/>
            <a:ext cx="2880320" cy="10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5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3C793035-0D7D-BFFD-01AF-E9DA08A52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9" y="1296988"/>
            <a:ext cx="5551616" cy="50276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7FCC2D-F578-1FF8-7305-CFA38C97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3" y="627063"/>
            <a:ext cx="8445772" cy="455612"/>
          </a:xfrm>
        </p:spPr>
        <p:txBody>
          <a:bodyPr/>
          <a:lstStyle/>
          <a:p>
            <a:r>
              <a:rPr lang="en-US" dirty="0"/>
              <a:t>NS Records of </a:t>
            </a:r>
            <a:r>
              <a:rPr lang="en-US" dirty="0" err="1"/>
              <a:t>kaist.ac.kr</a:t>
            </a:r>
            <a:r>
              <a:rPr lang="en-US" dirty="0"/>
              <a:t> @KR ccTLD [Parent Zone]</a:t>
            </a:r>
            <a:endParaRPr lang="en-K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094648-C08D-B087-398F-395EE6C9B2B4}"/>
              </a:ext>
            </a:extLst>
          </p:cNvPr>
          <p:cNvSpPr/>
          <p:nvPr/>
        </p:nvSpPr>
        <p:spPr bwMode="auto">
          <a:xfrm>
            <a:off x="3899649" y="4161864"/>
            <a:ext cx="2185147" cy="48409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DB6BC-3E6A-5DF7-4ACE-FD4A6337CFB9}"/>
              </a:ext>
            </a:extLst>
          </p:cNvPr>
          <p:cNvSpPr txBox="1"/>
          <p:nvPr/>
        </p:nvSpPr>
        <p:spPr>
          <a:xfrm>
            <a:off x="3899649" y="3826510"/>
            <a:ext cx="165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u="none" dirty="0">
                <a:solidFill>
                  <a:srgbClr val="FFFF00"/>
                </a:solidFill>
                <a:latin typeface="KOPUBDOTUM MEDIUM" pitchFamily="2" charset="-127"/>
                <a:ea typeface="KOPUBDOTUM MEDIUM" pitchFamily="2" charset="-127"/>
              </a:rPr>
              <a:t>Referral response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3A107-7A6C-48BF-5C58-EE0EC43C3EF1}"/>
              </a:ext>
            </a:extLst>
          </p:cNvPr>
          <p:cNvSpPr/>
          <p:nvPr/>
        </p:nvSpPr>
        <p:spPr bwMode="auto">
          <a:xfrm>
            <a:off x="632013" y="4760259"/>
            <a:ext cx="5452534" cy="60664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5062B-6BD5-3B57-4FDE-F7609B832806}"/>
              </a:ext>
            </a:extLst>
          </p:cNvPr>
          <p:cNvSpPr txBox="1"/>
          <p:nvPr/>
        </p:nvSpPr>
        <p:spPr>
          <a:xfrm>
            <a:off x="3733107" y="5384088"/>
            <a:ext cx="148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u="none" dirty="0">
                <a:solidFill>
                  <a:srgbClr val="FFFF00"/>
                </a:solidFill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 </a:t>
            </a:r>
            <a:r>
              <a:rPr lang="en-KR" b="1" u="none" dirty="0">
                <a:solidFill>
                  <a:srgbClr val="FFFF00"/>
                </a:solidFill>
                <a:latin typeface="KOPUBDOTUM MEDIUM" pitchFamily="2" charset="-127"/>
                <a:ea typeface="KOPUBDOTUM MEDIUM" pitchFamily="2" charset="-127"/>
              </a:rPr>
              <a:t>Glue records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5AFC9-7459-F3A4-B343-4C7E7617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63" y="2099839"/>
            <a:ext cx="2388701" cy="34219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D14305-D9F0-1110-9133-0AF259922947}"/>
              </a:ext>
            </a:extLst>
          </p:cNvPr>
          <p:cNvSpPr/>
          <p:nvPr/>
        </p:nvSpPr>
        <p:spPr bwMode="auto">
          <a:xfrm>
            <a:off x="8086155" y="3218603"/>
            <a:ext cx="990609" cy="9996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B1C96-BDE8-1D90-55F2-7EE1080FE635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800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DC556-ADC1-7C74-B992-C8086F45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</a:t>
            </a:r>
            <a:r>
              <a:rPr lang="en-US" b="1" dirty="0"/>
              <a:t>A records</a:t>
            </a:r>
            <a:r>
              <a:rPr lang="en-US" dirty="0"/>
              <a:t> of delegated nameservers in the DNS zone</a:t>
            </a:r>
            <a:endParaRPr lang="en-KR" dirty="0"/>
          </a:p>
          <a:p>
            <a:pPr lvl="1"/>
            <a:r>
              <a:rPr lang="en-US" dirty="0"/>
              <a:t>Prevents resolution loop in “in-domain delegation” or “in-bailiwick”</a:t>
            </a:r>
          </a:p>
          <a:p>
            <a:pPr lvl="1"/>
            <a:r>
              <a:rPr lang="en-US" dirty="0"/>
              <a:t>RFC states that glue records are only used as part of a referral response</a:t>
            </a:r>
          </a:p>
          <a:p>
            <a:r>
              <a:rPr lang="en-KR" dirty="0"/>
              <a:t>Domain owners may configure their glue records via web interface</a:t>
            </a:r>
          </a:p>
          <a:p>
            <a:pPr lvl="1"/>
            <a:r>
              <a:rPr lang="en-US" dirty="0"/>
              <a:t>Not all registrars support the configuration of glue records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BAD1F9-08EB-953E-5EED-D2EB3A53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Background – Glue Records</a:t>
            </a:r>
          </a:p>
        </p:txBody>
      </p:sp>
      <p:pic>
        <p:nvPicPr>
          <p:cNvPr id="1026" name="Picture 2" descr="How To Create Glue Records – easyDNS Technologies Inc">
            <a:extLst>
              <a:ext uri="{FF2B5EF4-FFF2-40B4-BE49-F238E27FC236}">
                <a16:creationId xmlns:a16="http://schemas.microsoft.com/office/drawing/2014/main" id="{BE0D886D-C259-EC57-CB04-5E6EE7E4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68274"/>
            <a:ext cx="45720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reate Glue Records – easyDNS Technologies Inc">
            <a:extLst>
              <a:ext uri="{FF2B5EF4-FFF2-40B4-BE49-F238E27FC236}">
                <a16:creationId xmlns:a16="http://schemas.microsoft.com/office/drawing/2014/main" id="{0C8F2431-90F6-393C-000D-56251FE9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545145"/>
            <a:ext cx="4377018" cy="16345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2FCBB-4E93-D1D8-5C9B-A47CF7631471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866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FC3AAF-9424-A9AD-8F4B-1F7CF52A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“In-bailiwick” or “</a:t>
            </a:r>
            <a:r>
              <a:rPr lang="en-KR" dirty="0">
                <a:solidFill>
                  <a:srgbClr val="0070C0"/>
                </a:solidFill>
              </a:rPr>
              <a:t>In-domain</a:t>
            </a:r>
            <a:r>
              <a:rPr lang="en-KR" dirty="0"/>
              <a:t>” delegation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;;NS RR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ab.ca.	NS	ns.ab.ca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;;G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lue records in .ca zone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ns.ab.ca	A	9.5.6.6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729CFE-E744-8964-C483-E622284C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Background – Domain Delegations (1)</a:t>
            </a:r>
          </a:p>
        </p:txBody>
      </p:sp>
      <p:pic>
        <p:nvPicPr>
          <p:cNvPr id="4" name="Content Placeholder 5" descr="A diagram of a cell&#10;&#10;Description automatically generated">
            <a:extLst>
              <a:ext uri="{FF2B5EF4-FFF2-40B4-BE49-F238E27FC236}">
                <a16:creationId xmlns:a16="http://schemas.microsoft.com/office/drawing/2014/main" id="{E4B8A413-17C5-6A7A-64F7-613F68A2E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96" y="3605897"/>
            <a:ext cx="5362015" cy="31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97E81E4F-B6EB-06D3-BED8-5BBEB0CAB1BB}"/>
              </a:ext>
            </a:extLst>
          </p:cNvPr>
          <p:cNvSpPr/>
          <p:nvPr/>
        </p:nvSpPr>
        <p:spPr bwMode="auto">
          <a:xfrm>
            <a:off x="4477871" y="4121523"/>
            <a:ext cx="396688" cy="396688"/>
          </a:xfrm>
          <a:prstGeom prst="donut">
            <a:avLst>
              <a:gd name="adj" fmla="val 79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5AEC1DDC-06E6-EFDF-8703-EFD312DC2266}"/>
              </a:ext>
            </a:extLst>
          </p:cNvPr>
          <p:cNvSpPr/>
          <p:nvPr/>
        </p:nvSpPr>
        <p:spPr bwMode="auto">
          <a:xfrm>
            <a:off x="3816723" y="5020235"/>
            <a:ext cx="396688" cy="396688"/>
          </a:xfrm>
          <a:prstGeom prst="donut">
            <a:avLst>
              <a:gd name="adj" fmla="val 79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4B3AB952-49F6-54DF-8E7F-8607C1D90BD6}"/>
              </a:ext>
            </a:extLst>
          </p:cNvPr>
          <p:cNvSpPr/>
          <p:nvPr/>
        </p:nvSpPr>
        <p:spPr bwMode="auto">
          <a:xfrm rot="13155239">
            <a:off x="4220251" y="4437647"/>
            <a:ext cx="165983" cy="618011"/>
          </a:xfrm>
          <a:prstGeom prst="upArrow">
            <a:avLst>
              <a:gd name="adj1" fmla="val 33989"/>
              <a:gd name="adj2" fmla="val 95366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46FB6-8FF9-39E5-094C-A63BC1D32CA6}"/>
              </a:ext>
            </a:extLst>
          </p:cNvPr>
          <p:cNvSpPr txBox="1"/>
          <p:nvPr/>
        </p:nvSpPr>
        <p:spPr>
          <a:xfrm>
            <a:off x="3253908" y="434720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I</a:t>
            </a:r>
            <a:r>
              <a:rPr lang="en-KR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n-bailiwick</a:t>
            </a:r>
          </a:p>
          <a:p>
            <a:r>
              <a:rPr lang="en-KR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delegation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9E211-E387-2F48-B34C-B3D0AB9C628C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483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7C9C-C3CB-B5F5-E1FA-599301C5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48B284-E3F6-1AD6-B09C-6CFB5136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4" y="1297706"/>
            <a:ext cx="5104178" cy="5026897"/>
          </a:xfrm>
        </p:spPr>
        <p:txBody>
          <a:bodyPr/>
          <a:lstStyle/>
          <a:p>
            <a:r>
              <a:rPr lang="en-US" dirty="0"/>
              <a:t>Assume no glue record,</a:t>
            </a:r>
            <a:br>
              <a:rPr lang="en-US" dirty="0"/>
            </a:br>
            <a:r>
              <a:rPr lang="en-US" dirty="0"/>
              <a:t>i.e. A record of </a:t>
            </a:r>
            <a:r>
              <a:rPr lang="en-US" dirty="0" err="1"/>
              <a:t>ns.example.com</a:t>
            </a: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latin typeface="KoPubDotum Medium" pitchFamily="2" charset="-127"/>
                <a:ea typeface="KoPubDotum Medium" pitchFamily="2" charset="-127"/>
              </a:rPr>
              <a:t>The recursive resolver queries the .com TLD for </a:t>
            </a:r>
            <a:r>
              <a:rPr lang="en-US" dirty="0" err="1">
                <a:latin typeface="KoPubDotum Medium" pitchFamily="2" charset="-127"/>
                <a:ea typeface="KoPubDotum Medium" pitchFamily="2" charset="-127"/>
              </a:rPr>
              <a:t>example.com</a:t>
            </a:r>
            <a:endParaRPr lang="en-US" dirty="0">
              <a:latin typeface="KoPubDotum Medium" pitchFamily="2" charset="-127"/>
              <a:ea typeface="KoPubDotum Medium" pitchFamily="2" charset="-127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latin typeface="KoPubDotum Medium" pitchFamily="2" charset="-127"/>
                <a:ea typeface="KoPubDotum Medium" pitchFamily="2" charset="-127"/>
              </a:rPr>
              <a:t>.com TLD gives the referral response where it tells the NS record of </a:t>
            </a:r>
            <a:r>
              <a:rPr lang="en-US" dirty="0" err="1">
                <a:latin typeface="KoPubDotum Medium" pitchFamily="2" charset="-127"/>
                <a:ea typeface="KoPubDotum Medium" pitchFamily="2" charset="-127"/>
              </a:rPr>
              <a:t>example.com</a:t>
            </a:r>
            <a:r>
              <a:rPr lang="en-US" dirty="0">
                <a:latin typeface="KoPubDotum Medium" pitchFamily="2" charset="-127"/>
                <a:ea typeface="KoPubDotum Medium" pitchFamily="2" charset="-127"/>
              </a:rPr>
              <a:t> is </a:t>
            </a:r>
            <a:r>
              <a:rPr lang="en-US" dirty="0" err="1">
                <a:latin typeface="KoPubDotum Medium" pitchFamily="2" charset="-127"/>
                <a:ea typeface="KoPubDotum Medium" pitchFamily="2" charset="-127"/>
              </a:rPr>
              <a:t>ns.example.com</a:t>
            </a:r>
            <a:endParaRPr lang="en-US" dirty="0">
              <a:latin typeface="KoPubDotum Medium" pitchFamily="2" charset="-127"/>
              <a:ea typeface="KoPubDotum Medium" pitchFamily="2" charset="-127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latin typeface="KoPubDotum Medium" pitchFamily="2" charset="-127"/>
                <a:ea typeface="KoPubDotum Medium" pitchFamily="2" charset="-127"/>
              </a:rPr>
              <a:t>The recursive resolver now needs to resolve </a:t>
            </a:r>
            <a:r>
              <a:rPr lang="en-US" dirty="0" err="1">
                <a:latin typeface="KoPubDotum Medium" pitchFamily="2" charset="-127"/>
                <a:ea typeface="KoPubDotum Medium" pitchFamily="2" charset="-127"/>
              </a:rPr>
              <a:t>ns.example.com</a:t>
            </a:r>
            <a:r>
              <a:rPr lang="en-US" dirty="0">
                <a:latin typeface="KoPubDotum Medium" pitchFamily="2" charset="-127"/>
                <a:ea typeface="KoPubDotum Medium" pitchFamily="2" charset="-127"/>
              </a:rPr>
              <a:t> which is a subdomain of </a:t>
            </a:r>
            <a:r>
              <a:rPr lang="en-US" dirty="0" err="1">
                <a:latin typeface="KoPubDotum Medium" pitchFamily="2" charset="-127"/>
                <a:ea typeface="KoPubDotum Medium" pitchFamily="2" charset="-127"/>
              </a:rPr>
              <a:t>example.com</a:t>
            </a:r>
            <a:endParaRPr lang="en-US" dirty="0">
              <a:latin typeface="KoPubDotum Medium" pitchFamily="2" charset="-127"/>
              <a:ea typeface="KoPubDotum Medium" pitchFamily="2" charset="-127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latin typeface="KoPubDotum Medium" pitchFamily="2" charset="-127"/>
                <a:ea typeface="KoPubDotum Medium" pitchFamily="2" charset="-127"/>
              </a:rPr>
              <a:t>The recursive resolver queries the .com TLD for </a:t>
            </a:r>
            <a:r>
              <a:rPr lang="en-US" dirty="0" err="1">
                <a:latin typeface="KoPubDotum Medium" pitchFamily="2" charset="-127"/>
                <a:ea typeface="KoPubDotum Medium" pitchFamily="2" charset="-127"/>
              </a:rPr>
              <a:t>example.com</a:t>
            </a:r>
            <a:endParaRPr lang="en-US" dirty="0">
              <a:latin typeface="KoPubDotum Medium" pitchFamily="2" charset="-127"/>
              <a:ea typeface="KoPubDotum Medium" pitchFamily="2" charset="-127"/>
            </a:endParaRPr>
          </a:p>
          <a:p>
            <a:pPr marL="0" indent="0">
              <a:buSzPct val="100000"/>
              <a:buNone/>
            </a:pPr>
            <a:r>
              <a:rPr lang="en-US" dirty="0">
                <a:sym typeface="Wingdings" pitchFamily="2" charset="2"/>
              </a:rPr>
              <a:t> Loop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F786D-7509-F239-B791-7180B570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Records Prevents Resolution Loop</a:t>
            </a:r>
            <a:endParaRPr lang="en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37904-DA8E-9C55-5339-7E81088C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34" y="1518372"/>
            <a:ext cx="916924" cy="916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F6BEFB-4BFC-FEAC-B8C5-23759E5F7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34" y="4672851"/>
            <a:ext cx="916924" cy="916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1249B-941F-01A3-28EA-933F30BD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34" y="3090474"/>
            <a:ext cx="916924" cy="916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6020B-3B1D-481D-AD3B-A1A01C964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71" y="3005946"/>
            <a:ext cx="1085980" cy="1085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1CF23-24DF-3A65-D572-4E92ECC3E535}"/>
              </a:ext>
            </a:extLst>
          </p:cNvPr>
          <p:cNvSpPr txBox="1"/>
          <p:nvPr/>
        </p:nvSpPr>
        <p:spPr>
          <a:xfrm>
            <a:off x="7526296" y="5589773"/>
            <a:ext cx="1316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 err="1">
                <a:latin typeface="KoPubDotum Medium" pitchFamily="2" charset="-127"/>
                <a:ea typeface="KoPubDotum Medium" pitchFamily="2" charset="-127"/>
              </a:rPr>
              <a:t>example.com</a:t>
            </a:r>
            <a:endParaRPr lang="en-US" sz="1200" u="none" dirty="0">
              <a:latin typeface="KoPubDotum Medium" pitchFamily="2" charset="-127"/>
              <a:ea typeface="KoPubDotum Medium" pitchFamily="2" charset="-127"/>
            </a:endParaRPr>
          </a:p>
          <a:p>
            <a:pPr algn="ctr"/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Authoritative NS</a:t>
            </a:r>
            <a:endParaRPr lang="en-KR" sz="12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D66E4-7863-32F5-579B-BEF6BCB0F142}"/>
              </a:ext>
            </a:extLst>
          </p:cNvPr>
          <p:cNvSpPr txBox="1"/>
          <p:nvPr/>
        </p:nvSpPr>
        <p:spPr>
          <a:xfrm>
            <a:off x="5641042" y="4118496"/>
            <a:ext cx="1501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Recursive Resolver</a:t>
            </a:r>
            <a:endParaRPr lang="en-KR" sz="12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942EBD37-CC24-65AB-2A36-D093A812841B}"/>
              </a:ext>
            </a:extLst>
          </p:cNvPr>
          <p:cNvSpPr/>
          <p:nvPr/>
        </p:nvSpPr>
        <p:spPr bwMode="auto">
          <a:xfrm rot="5400000">
            <a:off x="7262743" y="3147671"/>
            <a:ext cx="165983" cy="636550"/>
          </a:xfrm>
          <a:prstGeom prst="upArrow">
            <a:avLst>
              <a:gd name="adj1" fmla="val 33989"/>
              <a:gd name="adj2" fmla="val 95366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D55CEF-109B-EB04-22A6-F04269B8347B}"/>
              </a:ext>
            </a:extLst>
          </p:cNvPr>
          <p:cNvSpPr txBox="1"/>
          <p:nvPr/>
        </p:nvSpPr>
        <p:spPr>
          <a:xfrm>
            <a:off x="7806564" y="2435398"/>
            <a:ext cx="755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Root NS</a:t>
            </a:r>
            <a:endParaRPr lang="en-KR" sz="12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48BF2D-090D-1B8B-78F5-9DE74434DC02}"/>
              </a:ext>
            </a:extLst>
          </p:cNvPr>
          <p:cNvSpPr txBox="1"/>
          <p:nvPr/>
        </p:nvSpPr>
        <p:spPr>
          <a:xfrm>
            <a:off x="7527482" y="4011691"/>
            <a:ext cx="1313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gTLD “.com” NS</a:t>
            </a:r>
            <a:endParaRPr lang="en-KR" sz="12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728F7-7B77-DDD4-0E94-5E915D246C06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21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14D3B-5AA3-4F54-590E-908F1A28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73BDA9-E1FF-B090-D2AE-3168A020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“Out-of-bailiwick” </a:t>
            </a:r>
            <a:r>
              <a:rPr lang="en-KR" dirty="0">
                <a:sym typeface="Wingdings" pitchFamily="2" charset="2"/>
              </a:rPr>
              <a:t></a:t>
            </a:r>
            <a:r>
              <a:rPr lang="en-KR" dirty="0"/>
              <a:t> “</a:t>
            </a:r>
            <a:r>
              <a:rPr lang="en-KR" dirty="0">
                <a:solidFill>
                  <a:srgbClr val="0070C0"/>
                </a:solidFill>
              </a:rPr>
              <a:t>Sibling-domain</a:t>
            </a:r>
            <a:r>
              <a:rPr lang="en-KR" dirty="0"/>
              <a:t>” delegation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;;NS RR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ab.ca.	NS	ns.on.ca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;;G</a:t>
            </a: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lue records in .ca zone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ns.on.ca	A	9.8.4.1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428E4E-33F9-FE5E-FD56-B9CE332C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Background – Domain Delegations (2)</a:t>
            </a:r>
          </a:p>
        </p:txBody>
      </p:sp>
      <p:pic>
        <p:nvPicPr>
          <p:cNvPr id="4" name="Content Placeholder 5" descr="A diagram of a cell&#10;&#10;Description automatically generated">
            <a:extLst>
              <a:ext uri="{FF2B5EF4-FFF2-40B4-BE49-F238E27FC236}">
                <a16:creationId xmlns:a16="http://schemas.microsoft.com/office/drawing/2014/main" id="{03BBCA0B-EED3-1C43-75D6-C54F4F88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96" y="3605897"/>
            <a:ext cx="5362015" cy="31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80789522-534A-8630-4E96-20A50A08D2DF}"/>
              </a:ext>
            </a:extLst>
          </p:cNvPr>
          <p:cNvSpPr/>
          <p:nvPr/>
        </p:nvSpPr>
        <p:spPr bwMode="auto">
          <a:xfrm>
            <a:off x="4477871" y="4121523"/>
            <a:ext cx="396688" cy="396688"/>
          </a:xfrm>
          <a:prstGeom prst="donut">
            <a:avLst>
              <a:gd name="adj" fmla="val 79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4FD9473A-CDC4-5501-62FE-AF8F2867D7B2}"/>
              </a:ext>
            </a:extLst>
          </p:cNvPr>
          <p:cNvSpPr/>
          <p:nvPr/>
        </p:nvSpPr>
        <p:spPr bwMode="auto">
          <a:xfrm>
            <a:off x="5074023" y="5038445"/>
            <a:ext cx="396688" cy="396688"/>
          </a:xfrm>
          <a:prstGeom prst="donut">
            <a:avLst>
              <a:gd name="adj" fmla="val 79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10C51477-26CC-7EB3-F056-52663DF88E8B}"/>
              </a:ext>
            </a:extLst>
          </p:cNvPr>
          <p:cNvSpPr/>
          <p:nvPr/>
        </p:nvSpPr>
        <p:spPr bwMode="auto">
          <a:xfrm rot="8796497">
            <a:off x="4879308" y="4505057"/>
            <a:ext cx="165983" cy="618011"/>
          </a:xfrm>
          <a:prstGeom prst="upArrow">
            <a:avLst>
              <a:gd name="adj1" fmla="val 33989"/>
              <a:gd name="adj2" fmla="val 95366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61FA4-7121-A7A0-BA40-3F848DB6473C}"/>
              </a:ext>
            </a:extLst>
          </p:cNvPr>
          <p:cNvSpPr txBox="1"/>
          <p:nvPr/>
        </p:nvSpPr>
        <p:spPr>
          <a:xfrm>
            <a:off x="4874559" y="4415300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Sibling-domain</a:t>
            </a:r>
            <a:endParaRPr lang="en-KR" u="none" dirty="0">
              <a:solidFill>
                <a:srgbClr val="FF0000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algn="r"/>
            <a:r>
              <a:rPr lang="en-KR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delegation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84437-AE81-27F2-38CF-9166216CCA65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6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CB67AF6-657B-B3A1-FB60-C6F3FC8BBDA7}"/>
              </a:ext>
            </a:extLst>
          </p:cNvPr>
          <p:cNvSpPr/>
          <p:nvPr/>
        </p:nvSpPr>
        <p:spPr bwMode="auto">
          <a:xfrm rot="16200000">
            <a:off x="4643606" y="4835225"/>
            <a:ext cx="165983" cy="618011"/>
          </a:xfrm>
          <a:prstGeom prst="upArrow">
            <a:avLst>
              <a:gd name="adj1" fmla="val 33989"/>
              <a:gd name="adj2" fmla="val 9536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00B8AF72-AC99-9C38-4611-025191F21895}"/>
              </a:ext>
            </a:extLst>
          </p:cNvPr>
          <p:cNvSpPr/>
          <p:nvPr/>
        </p:nvSpPr>
        <p:spPr bwMode="auto">
          <a:xfrm>
            <a:off x="3634267" y="5038445"/>
            <a:ext cx="843603" cy="1035096"/>
          </a:xfrm>
          <a:prstGeom prst="donut">
            <a:avLst>
              <a:gd name="adj" fmla="val 4434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5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5C03-7235-848C-C461-9A8602383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6BA0C-91F0-8C5F-18CC-E4D7E3915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“Out-of-bailiwick” </a:t>
            </a:r>
            <a:r>
              <a:rPr lang="en-KR" dirty="0">
                <a:sym typeface="Wingdings" pitchFamily="2" charset="2"/>
              </a:rPr>
              <a:t></a:t>
            </a:r>
            <a:r>
              <a:rPr lang="en-KR" dirty="0"/>
              <a:t> “</a:t>
            </a:r>
            <a:r>
              <a:rPr lang="en-KR" dirty="0">
                <a:solidFill>
                  <a:srgbClr val="0070C0"/>
                </a:solidFill>
              </a:rPr>
              <a:t>out-domain</a:t>
            </a:r>
            <a:r>
              <a:rPr lang="en-KR" dirty="0"/>
              <a:t>” delegation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;;NS RR</a:t>
            </a:r>
          </a:p>
          <a:p>
            <a:pPr marL="0" indent="0">
              <a:buNone/>
            </a:pPr>
            <a:r>
              <a:rPr lang="en-KR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ab.ca.	NS	ns.ya.hoo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[No glue records]</a:t>
            </a:r>
            <a:endParaRPr lang="en-KR" dirty="0">
              <a:solidFill>
                <a:schemeClr val="bg1">
                  <a:lumMod val="6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1CF99-AD80-E5C7-AF1E-7D9CD8A1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Background – Domain Delegations (3)</a:t>
            </a:r>
          </a:p>
        </p:txBody>
      </p:sp>
      <p:pic>
        <p:nvPicPr>
          <p:cNvPr id="4" name="Content Placeholder 5" descr="A diagram of a cell&#10;&#10;Description automatically generated">
            <a:extLst>
              <a:ext uri="{FF2B5EF4-FFF2-40B4-BE49-F238E27FC236}">
                <a16:creationId xmlns:a16="http://schemas.microsoft.com/office/drawing/2014/main" id="{CC36FBD4-6F92-0BB0-3B82-8E386103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96" y="3605897"/>
            <a:ext cx="5362015" cy="31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638B78F4-F9F4-697D-F217-F743D4B4BD93}"/>
              </a:ext>
            </a:extLst>
          </p:cNvPr>
          <p:cNvSpPr/>
          <p:nvPr/>
        </p:nvSpPr>
        <p:spPr bwMode="auto">
          <a:xfrm>
            <a:off x="4477871" y="4121523"/>
            <a:ext cx="396688" cy="396688"/>
          </a:xfrm>
          <a:prstGeom prst="donut">
            <a:avLst>
              <a:gd name="adj" fmla="val 79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884092B3-C68C-C345-7B4C-8CD4F6D37AD5}"/>
              </a:ext>
            </a:extLst>
          </p:cNvPr>
          <p:cNvSpPr/>
          <p:nvPr/>
        </p:nvSpPr>
        <p:spPr bwMode="auto">
          <a:xfrm>
            <a:off x="7803223" y="4603651"/>
            <a:ext cx="396688" cy="396688"/>
          </a:xfrm>
          <a:prstGeom prst="donut">
            <a:avLst>
              <a:gd name="adj" fmla="val 791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35D6370-C088-37DF-3B58-5990DCEB7C6B}"/>
              </a:ext>
            </a:extLst>
          </p:cNvPr>
          <p:cNvSpPr/>
          <p:nvPr/>
        </p:nvSpPr>
        <p:spPr bwMode="auto">
          <a:xfrm rot="5854721">
            <a:off x="6305490" y="3134274"/>
            <a:ext cx="165983" cy="2811072"/>
          </a:xfrm>
          <a:prstGeom prst="upArrow">
            <a:avLst>
              <a:gd name="adj1" fmla="val 33989"/>
              <a:gd name="adj2" fmla="val 95366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9796F-A3C4-CEA2-E9F6-DACC26D6D2AF}"/>
              </a:ext>
            </a:extLst>
          </p:cNvPr>
          <p:cNvSpPr txBox="1"/>
          <p:nvPr/>
        </p:nvSpPr>
        <p:spPr>
          <a:xfrm>
            <a:off x="6155063" y="401056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Out-domain</a:t>
            </a:r>
            <a:endParaRPr lang="en-KR" u="none" dirty="0">
              <a:solidFill>
                <a:srgbClr val="FF0000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algn="r"/>
            <a:r>
              <a:rPr lang="en-KR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delegation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0FD5D-D102-D550-C202-B016C22F9628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7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FE428A51-F4FC-B983-7D8D-D3C7CD99AF46}"/>
              </a:ext>
            </a:extLst>
          </p:cNvPr>
          <p:cNvSpPr/>
          <p:nvPr/>
        </p:nvSpPr>
        <p:spPr bwMode="auto">
          <a:xfrm>
            <a:off x="3634267" y="5038445"/>
            <a:ext cx="843603" cy="1035096"/>
          </a:xfrm>
          <a:prstGeom prst="donut">
            <a:avLst>
              <a:gd name="adj" fmla="val 4434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31A7193-28BB-C3FA-0675-930E1BDBB1C8}"/>
              </a:ext>
            </a:extLst>
          </p:cNvPr>
          <p:cNvSpPr/>
          <p:nvPr/>
        </p:nvSpPr>
        <p:spPr bwMode="auto">
          <a:xfrm rot="15650563">
            <a:off x="6011688" y="3608656"/>
            <a:ext cx="165983" cy="3177158"/>
          </a:xfrm>
          <a:prstGeom prst="upArrow">
            <a:avLst>
              <a:gd name="adj1" fmla="val 33989"/>
              <a:gd name="adj2" fmla="val 9536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8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0385D-9F91-4946-57CC-F0F3A48A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Abandoned glue records</a:t>
            </a:r>
          </a:p>
          <a:p>
            <a:pPr lvl="1"/>
            <a:r>
              <a:rPr lang="en-US" dirty="0"/>
              <a:t>When domain owners change their</a:t>
            </a:r>
            <a:br>
              <a:rPr lang="en-US" dirty="0"/>
            </a:br>
            <a:r>
              <a:rPr lang="en-US" dirty="0"/>
              <a:t>authoritative nameserver’s IP</a:t>
            </a:r>
          </a:p>
          <a:p>
            <a:pPr lvl="1"/>
            <a:r>
              <a:rPr lang="en-US" dirty="0"/>
              <a:t>When the domain is expired or the</a:t>
            </a:r>
            <a:br>
              <a:rPr lang="en-US" dirty="0"/>
            </a:br>
            <a:r>
              <a:rPr lang="en-US" dirty="0"/>
              <a:t>nameserver is deprecated</a:t>
            </a:r>
            <a:endParaRPr lang="en-KR" dirty="0"/>
          </a:p>
          <a:p>
            <a:endParaRPr lang="en-KR" dirty="0"/>
          </a:p>
          <a:p>
            <a:r>
              <a:rPr lang="en-KR" dirty="0"/>
              <a:t>Finding stale glue records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Glue record IP </a:t>
            </a:r>
            <a:r>
              <a:rPr lang="en-US" dirty="0"/>
              <a:t>does not match the </a:t>
            </a:r>
            <a:r>
              <a:rPr lang="en-US" dirty="0">
                <a:solidFill>
                  <a:srgbClr val="0070C0"/>
                </a:solidFill>
              </a:rPr>
              <a:t>authoritative nameserver’s IP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Authoritative nameserver’s IP</a:t>
            </a:r>
            <a:r>
              <a:rPr lang="en-US" dirty="0"/>
              <a:t> can be found by actively resolving the NS record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KR" dirty="0">
                <a:solidFill>
                  <a:srgbClr val="FF0000"/>
                </a:solidFill>
              </a:rPr>
              <a:t>Glue record domain </a:t>
            </a:r>
            <a:r>
              <a:rPr lang="en-KR" dirty="0"/>
              <a:t>does not provide services for the delegated domains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B85B35-7680-8D7C-AE98-885D6DA7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Stale Glue Records</a:t>
            </a:r>
            <a:endParaRPr lang="en-KR" dirty="0"/>
          </a:p>
        </p:txBody>
      </p:sp>
      <p:pic>
        <p:nvPicPr>
          <p:cNvPr id="4" name="Picture 2" descr="2,200+ Stale Stock Photos, Pictures &amp; Royalty-Free Images - iStock | Stale  milk, Stale bear, Stale cookie">
            <a:extLst>
              <a:ext uri="{FF2B5EF4-FFF2-40B4-BE49-F238E27FC236}">
                <a16:creationId xmlns:a16="http://schemas.microsoft.com/office/drawing/2014/main" id="{6C241FF9-3B17-41CC-16DF-7DC6627E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20" y="1445590"/>
            <a:ext cx="2596841" cy="185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E765A-4D55-0CAF-5513-75A71B61F531}"/>
              </a:ext>
            </a:extLst>
          </p:cNvPr>
          <p:cNvSpPr txBox="1"/>
          <p:nvPr/>
        </p:nvSpPr>
        <p:spPr>
          <a:xfrm>
            <a:off x="6495357" y="1952337"/>
            <a:ext cx="95436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KR" sz="1600" b="1" u="none" dirty="0">
                <a:latin typeface="KOPUBDOTUM MEDIUM" pitchFamily="2" charset="-127"/>
                <a:ea typeface="KOPUBDOTUM MEDIUM" pitchFamily="2" charset="-127"/>
              </a:rPr>
              <a:t>DNS</a:t>
            </a:r>
          </a:p>
          <a:p>
            <a:pPr algn="ctr"/>
            <a:r>
              <a:rPr lang="en-KR" sz="1600" b="1" u="none" dirty="0">
                <a:latin typeface="KOPUBDOTUM MEDIUM" pitchFamily="2" charset="-127"/>
                <a:ea typeface="KOPUBDOTUM MEDIUM" pitchFamily="2" charset="-127"/>
              </a:rPr>
              <a:t>Glue</a:t>
            </a:r>
          </a:p>
          <a:p>
            <a:pPr algn="ctr"/>
            <a:r>
              <a:rPr lang="en-KR" sz="1600" b="1" u="none" dirty="0">
                <a:latin typeface="KOPUBDOTUM MEDIUM" pitchFamily="2" charset="-127"/>
                <a:ea typeface="KOPUBDOTUM MEDIUM" pitchFamily="2" charset="-127"/>
              </a:rPr>
              <a:t>Records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7153-A56E-C42B-4FF0-A46C3E9DEF9A}"/>
              </a:ext>
            </a:extLst>
          </p:cNvPr>
          <p:cNvSpPr txBox="1"/>
          <p:nvPr/>
        </p:nvSpPr>
        <p:spPr>
          <a:xfrm>
            <a:off x="854095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8 / 20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6065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1.332&quot;/&gt;&lt;/Timings&gt;&lt;/WMTools&gt;"/>
</p:tagLst>
</file>

<file path=ppt/theme/theme1.xml><?xml version="1.0" encoding="utf-8"?>
<a:theme xmlns:a="http://schemas.openxmlformats.org/drawingml/2006/main" name="1_wafer_whitebground">
  <a:themeElements>
    <a:clrScheme name="1_wafer_whitebground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7889FB"/>
      </a:hlink>
      <a:folHlink>
        <a:srgbClr val="D18213"/>
      </a:folHlink>
    </a:clrScheme>
    <a:fontScheme name="Custom 2">
      <a:majorFont>
        <a:latin typeface="Times New Roman"/>
        <a:ea typeface="나눔바른고딕"/>
        <a:cs typeface="Arial"/>
      </a:majorFont>
      <a:minorFont>
        <a:latin typeface="Times New Roman"/>
        <a:ea typeface="나눔바른고딕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wafer_whitebground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7889FB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162873</TotalTime>
  <Words>1143</Words>
  <Application>Microsoft Macintosh PowerPoint</Application>
  <PresentationFormat>On-screen Show (4:3)</PresentationFormat>
  <Paragraphs>167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KOPUBDOTUM MEDIUM</vt:lpstr>
      <vt:lpstr>.SF NS</vt:lpstr>
      <vt:lpstr>Menlo</vt:lpstr>
      <vt:lpstr>Wingdings</vt:lpstr>
      <vt:lpstr>KOPUBDOTUM MEDIUM</vt:lpstr>
      <vt:lpstr>Verdana</vt:lpstr>
      <vt:lpstr>KoPub돋움체 Medium</vt:lpstr>
      <vt:lpstr>Arial</vt:lpstr>
      <vt:lpstr>KoPub돋움체 Bold</vt:lpstr>
      <vt:lpstr>Times New Roman</vt:lpstr>
      <vt:lpstr>굴림</vt:lpstr>
      <vt:lpstr>1_wafer_whitebground</vt:lpstr>
      <vt:lpstr>PowerPoint Presentation</vt:lpstr>
      <vt:lpstr>NS Records of kaist.ac.kr @ns.kaist.ac.kr</vt:lpstr>
      <vt:lpstr>NS Records of kaist.ac.kr @KR ccTLD [Parent Zone]</vt:lpstr>
      <vt:lpstr>Background – Glue Records</vt:lpstr>
      <vt:lpstr>Background – Domain Delegations (1)</vt:lpstr>
      <vt:lpstr>Glue Records Prevents Resolution Loop</vt:lpstr>
      <vt:lpstr>Background – Domain Delegations (2)</vt:lpstr>
      <vt:lpstr>Background – Domain Delegations (3)</vt:lpstr>
      <vt:lpstr>Stale Glue Records</vt:lpstr>
      <vt:lpstr>Stale Glue Records Measurement</vt:lpstr>
      <vt:lpstr>Glue Records Usage of DNS Implementaion</vt:lpstr>
      <vt:lpstr>Glue Records Usage of DNS Implementaion</vt:lpstr>
      <vt:lpstr>Shadow Caching</vt:lpstr>
      <vt:lpstr>Preparation Phase (1)</vt:lpstr>
      <vt:lpstr>Preparation Phase (2)</vt:lpstr>
      <vt:lpstr>Preparation Phase (3) – (4)</vt:lpstr>
      <vt:lpstr>Attack vectors</vt:lpstr>
      <vt:lpstr>Attack vectors</vt:lpstr>
      <vt:lpstr>Exploitable Stale Glue Records Measurement</vt:lpstr>
      <vt:lpstr>Glue Records Usage of DNS Implementaion</vt:lpstr>
      <vt:lpstr>Mitigations</vt:lpstr>
      <vt:lpstr>PowerPoint Presentation</vt:lpstr>
    </vt:vector>
  </TitlesOfParts>
  <Manager>Sam Lin, Palisades, New York</Manager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MMLAB Wayles</dc:title>
  <dc:creator>Wayles</dc:creator>
  <dc:description>Blue Onyx Deluxe, Blue Pearl Deluxe:  Generally for "customer-facing" presentations_x000d_
-  Blue Pearl Deluxe is useful for one-on-one laptop presentations and for easy printing.  Textures on the opening screen carry through the blue bands on text slides._x000d_
-  Blue Onyx Deluxe relies heavily on black for maximum contrast, particularly in projection._x000d_
Blue Onyx Basic, Blue Pearl Basic:  Intended for basic internal presentations.  May also be used for customers._x000d_
-  Blue Onyx Basic uses black throughout for maximum contrast, particularly in projection._x000d_
-  Blue Pearl Basic works well for one-on-one laptop presentations and makes printing easy.</dc:description>
  <cp:lastModifiedBy>김현수</cp:lastModifiedBy>
  <cp:revision>3179</cp:revision>
  <dcterms:created xsi:type="dcterms:W3CDTF">2004-06-09T16:14:47Z</dcterms:created>
  <dcterms:modified xsi:type="dcterms:W3CDTF">2024-09-09T23:14:29Z</dcterms:modified>
</cp:coreProperties>
</file>