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439" r:id="rId3"/>
    <p:sldId id="684" r:id="rId4"/>
    <p:sldId id="735" r:id="rId5"/>
    <p:sldId id="769" r:id="rId6"/>
    <p:sldId id="738" r:id="rId7"/>
    <p:sldId id="770" r:id="rId8"/>
    <p:sldId id="771" r:id="rId9"/>
    <p:sldId id="772" r:id="rId10"/>
    <p:sldId id="774" r:id="rId11"/>
    <p:sldId id="775" r:id="rId12"/>
    <p:sldId id="776" r:id="rId13"/>
    <p:sldId id="773" r:id="rId14"/>
    <p:sldId id="777" r:id="rId15"/>
    <p:sldId id="778" r:id="rId16"/>
    <p:sldId id="779" r:id="rId17"/>
    <p:sldId id="780" r:id="rId18"/>
    <p:sldId id="781" r:id="rId19"/>
    <p:sldId id="782" r:id="rId20"/>
    <p:sldId id="783" r:id="rId21"/>
  </p:sldIdLst>
  <p:sldSz cx="12192000" cy="6858000"/>
  <p:notesSz cx="10234613" cy="70993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4" autoAdjust="0"/>
    <p:restoredTop sz="73130" autoAdjust="0"/>
  </p:normalViewPr>
  <p:slideViewPr>
    <p:cSldViewPr snapToGrid="0">
      <p:cViewPr varScale="1">
        <p:scale>
          <a:sx n="81" d="100"/>
          <a:sy n="81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9" cy="35619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797248" y="1"/>
            <a:ext cx="4434999" cy="35619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9E1B6210-3074-4F1E-8685-A17732EED1AE}" type="datetimeFigureOut">
              <a:rPr lang="ko-KR" altLang="en-US" smtClean="0"/>
              <a:t>2024-12-24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889000"/>
            <a:ext cx="4256087" cy="239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3463" y="3416539"/>
            <a:ext cx="8187690" cy="2795350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743104"/>
            <a:ext cx="4434999" cy="35619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797248" y="6743104"/>
            <a:ext cx="4434999" cy="35619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C18C7828-7532-499B-8CDB-7BDB066C0C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50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8396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068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445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430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212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276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8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853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09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082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3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071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80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000" baseline="30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721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636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98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605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316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362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7828-7532-499B-8CDB-7BDB066C0C1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024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2CE7D6-EC6A-433A-930F-7A4DE5985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DD5882B-CBCC-472E-86D5-7DEEBE88D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8EB12A-564D-4FDE-A459-814A33E9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8D8A-C45E-4BD3-A207-C5F1472328BC}" type="datetime1">
              <a:rPr lang="ko-KR" altLang="en-US" smtClean="0"/>
              <a:t>2024-12-24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09235D-D834-487E-B1D7-52C765BC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5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81273E-F4AA-4CF8-AE05-203E6C1CB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82268FA-B582-4836-8771-A3329AC66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A8520A-5CF5-48A2-80E4-A7AEC68F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322-4115-4FA5-AAC0-676914275A1A}" type="datetime1">
              <a:rPr lang="ko-KR" altLang="en-US" smtClean="0"/>
              <a:t>2024-12-24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9DF126-FD45-4E1E-814C-63EFD387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2149A1-246C-4001-B44F-7DB722C6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58C6-8BB7-41A3-B016-3FB598F55A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80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134FF2B-08A8-4CB1-B440-D1A84EE5B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8E72D5F-E933-4B0C-AA3B-163F30427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F7AA83-35E0-4D4F-B476-CD368BE4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ED9C-38AD-4025-9945-AE0CA7C639FA}" type="datetime1">
              <a:rPr lang="ko-KR" altLang="en-US" smtClean="0"/>
              <a:t>2024-12-24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F534C6-5E3D-443B-86DA-AE2D326B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1E840B-B465-48AB-91FE-FC475231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58C6-8BB7-41A3-B016-3FB598F55A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2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778595-BE1B-4FA7-B796-1572F16C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D65786-522A-4E08-A317-DB9F31AA8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664B06-61E9-4BF7-8B9B-0D7BFE7D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E725-DD00-4D9B-8E5E-FEC750403408}" type="datetime1">
              <a:rPr lang="ko-KR" altLang="en-US" smtClean="0"/>
              <a:t>2024-12-24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78A45A-B7DD-4829-AF3F-9F0C6177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4D48F8-02BC-474A-A888-738024A6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58C6-8BB7-41A3-B016-3FB598F55A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27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330B51-E4E7-4D72-8818-D34D8011D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091690-3824-4654-B48C-BEEC07C7F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8BC9A-BC34-4BBB-86F7-5F7265EE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9AD8-A6CE-45D2-8C66-3D0C695FE76B}" type="datetime1">
              <a:rPr lang="ko-KR" altLang="en-US" smtClean="0"/>
              <a:t>2024-12-24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53A6C3-5DA4-4CE1-B4EF-8DA1DBA2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A9062D-89B8-4536-9FB1-FB0245BC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58C6-8BB7-41A3-B016-3FB598F55A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67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311860-291C-4917-823D-9EFB324E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79E4E9-6539-41F1-B84D-756D88450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7DE6EBB-710A-44C1-BDCE-1C5D4D782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9B41949-37BE-417C-839E-E42C7093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3834-886F-42F3-88CA-1498362C2A7D}" type="datetime1">
              <a:rPr lang="ko-KR" altLang="en-US" smtClean="0"/>
              <a:t>2024-12-24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9F4B1D9-E261-4560-AB87-C2FE8767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7F568B8-BAA4-4E49-91E1-35EB1961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58C6-8BB7-41A3-B016-3FB598F55A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34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69166D-3291-42A2-A24F-C047CD4C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733F927-108F-4E5A-BC05-EB6B26470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6E23BF8-4BD0-4CE1-AC76-EA659D295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C8AFC55-9396-4738-BCAC-B468B2769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76D12B3-4BEA-4BEA-B41C-523F91009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C50A071-3CB4-4FBC-B6CD-2E9BA1400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6621-DD0D-477E-A0CA-809067BAFD1B}" type="datetime1">
              <a:rPr lang="ko-KR" altLang="en-US" smtClean="0"/>
              <a:t>2024-12-24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FFFC42A-EA33-4407-870F-CF0153D1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E4039EA-1114-4BC3-ACBC-A210ED71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58C6-8BB7-41A3-B016-3FB598F55A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5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7513A1-3E1C-40B2-BAD0-9A8CE5BEE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63A559F-9256-4074-BD7F-48156DEC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9ECE-3713-4892-BF3D-1B32525B096D}" type="datetime1">
              <a:rPr lang="ko-KR" altLang="en-US" smtClean="0"/>
              <a:t>2024-12-24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DB56775-3058-4A61-BE57-0A98CC22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2D13021-651B-49E6-BC34-D1362BBD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58C6-8BB7-41A3-B016-3FB598F55A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056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97ABBF5-7C3E-479C-9C69-85631C245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E420-E8C1-4AED-9D4D-46861FAA9355}" type="datetime1">
              <a:rPr lang="ko-KR" altLang="en-US" smtClean="0"/>
              <a:t>2024-12-24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96ED2BA-8067-4BD5-B4D3-5EE00366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7A474E-764A-4EB8-B141-A0693DFC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58C6-8BB7-41A3-B016-3FB598F55A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6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B71A72-A3E3-465F-B3AF-5A8C4BF6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DC601C-9959-46E9-A65E-A476465F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E6781CB-15CB-4B7C-872D-1178CA5E2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8DC509C-D4CC-41C0-98AB-ECA8BD70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193A-994B-462B-B2AD-82D75BE4E330}" type="datetime1">
              <a:rPr lang="ko-KR" altLang="en-US" smtClean="0"/>
              <a:t>2024-12-24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CF9647-7CFD-4338-86B1-C511DE65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C95186F-C0F9-419E-95C2-4CC38D57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58C6-8BB7-41A3-B016-3FB598F55A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78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689FE3-536D-4B6B-938E-E4A6E87C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01EFEC0-65FA-4EA8-84B6-EBFE859C7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FB440DD-CEB9-48DF-9910-0A670BEF4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B3E038-3F93-4717-B8E4-8E2ED66C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40B4-8B6C-4A2D-BD33-82CDC9F0F504}" type="datetime1">
              <a:rPr lang="ko-KR" altLang="en-US" smtClean="0"/>
              <a:t>2024-12-24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064935-99AE-440C-BAA5-65317E62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1C0F18-CE4F-4FFB-A0FD-12934A68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A58C6-8BB7-41A3-B016-3FB598F55A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82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EA0993C-65D1-437E-AD95-0836ABFB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45F65A-46AB-4986-91EB-F3978C5A7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9289A4-8B65-479E-8BBB-626B356DD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17402-AF57-48DE-AEDA-D87FF6D6F4D7}" type="datetime1">
              <a:rPr lang="ko-KR" altLang="en-US" smtClean="0"/>
              <a:t>2024-12-24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B3A95F-AC07-4DBF-9649-1F42F37D0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1DBA0-37A2-461B-BA1C-78178D6B090A}"/>
              </a:ext>
            </a:extLst>
          </p:cNvPr>
          <p:cNvSpPr txBox="1"/>
          <p:nvPr userDrawn="1"/>
        </p:nvSpPr>
        <p:spPr>
          <a:xfrm>
            <a:off x="11067414" y="6408107"/>
            <a:ext cx="628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01FF0FD-FCD3-4D1B-B17E-D1491B569BF4}" type="slidenum">
              <a:rPr lang="ko-KR" alt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r>
              <a:rPr lang="ko-KR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20</a:t>
            </a: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7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ngwonlim@snu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B955A9-0351-46A7-9773-86C93E36D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5" y="1245124"/>
            <a:ext cx="10572750" cy="2658608"/>
          </a:xfrm>
        </p:spPr>
        <p:txBody>
          <a:bodyPr>
            <a:noAutofit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/>
              <a:t>On the Complexity of the Web’s PKI: Evaluating Certificate Validation of Mobile Browsers</a:t>
            </a:r>
            <a:b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en-US" altLang="ko-KR" sz="2000" dirty="0"/>
              <a:t>IEEE TRANSACTIONS ON DEPENDABLE AND SECURE COMPUTING, VOL. 21, NO. 1, JANUARY/FEBRUARY 2024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8C62807-5210-4000-9435-2B5C43857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 anchor="ctr">
            <a:norm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Summarized by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Sangwon Lim (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sangwonlim@snu.ac.kr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2024-12-24</a:t>
            </a:r>
          </a:p>
        </p:txBody>
      </p:sp>
    </p:spTree>
    <p:extLst>
      <p:ext uri="{BB962C8B-B14F-4D97-AF65-F5344CB8AC3E}">
        <p14:creationId xmlns:p14="http://schemas.microsoft.com/office/powerpoint/2010/main" val="83120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86A7C9-4DEF-4608-AE82-B3D7C278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</a:t>
            </a:r>
            <a:r>
              <a:rPr lang="ko-KR" altLang="en-US" dirty="0"/>
              <a:t> </a:t>
            </a:r>
            <a:r>
              <a:rPr lang="en-US" altLang="ko-KR" dirty="0"/>
              <a:t>Suite</a:t>
            </a:r>
            <a:r>
              <a:rPr lang="ko-KR" altLang="en-US" dirty="0"/>
              <a:t> </a:t>
            </a:r>
            <a:r>
              <a:rPr lang="en-US" altLang="ko-KR" dirty="0"/>
              <a:t>Overview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738046-F04D-419E-B411-86135BC0C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Certificate Chain Validity (C3)</a:t>
            </a:r>
          </a:p>
          <a:p>
            <a:pPr lvl="1"/>
            <a:r>
              <a:rPr lang="en-US" altLang="ko-KR" b="1" dirty="0"/>
              <a:t>Signature </a:t>
            </a:r>
            <a:r>
              <a:rPr lang="en-US" altLang="ko-KR" dirty="0"/>
              <a:t>and</a:t>
            </a:r>
            <a:r>
              <a:rPr lang="en-US" altLang="ko-KR" b="1" dirty="0"/>
              <a:t> period of validity </a:t>
            </a:r>
            <a:r>
              <a:rPr lang="en-US" altLang="ko-KR" dirty="0"/>
              <a:t>of all certificates</a:t>
            </a:r>
            <a:endParaRPr lang="en-US" altLang="ko-KR" b="1" dirty="0"/>
          </a:p>
          <a:p>
            <a:pPr lvl="1"/>
            <a:r>
              <a:rPr lang="en-US" altLang="ko-KR" dirty="0"/>
              <a:t>Name chaining: [Subject field…] </a:t>
            </a:r>
            <a:r>
              <a:rPr lang="en-US" altLang="ko-KR" dirty="0">
                <a:sym typeface="Wingdings" panose="05000000000000000000" pitchFamily="2" charset="2"/>
              </a:rPr>
              <a:t> [</a:t>
            </a:r>
            <a:r>
              <a:rPr lang="en-US" altLang="ko-KR" dirty="0"/>
              <a:t>Issuer field …]</a:t>
            </a:r>
          </a:p>
          <a:p>
            <a:pPr lvl="1"/>
            <a:r>
              <a:rPr lang="en-US" altLang="ko-KR" dirty="0"/>
              <a:t>Path length constraints: the maximum number of subordinate CA certificates following a CA certificate in the certificate chain</a:t>
            </a:r>
          </a:p>
          <a:p>
            <a:pPr lvl="1"/>
            <a:r>
              <a:rPr lang="en-US" altLang="ko-KR" dirty="0"/>
              <a:t>Name Constraints: restrictions regarding subject namespace on any certificates sitting below that CA in the certificate chain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FFB7C11-5083-4949-BE77-61411E51D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2" y="4533900"/>
            <a:ext cx="560554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86A7C9-4DEF-4608-AE82-B3D7C278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</a:t>
            </a:r>
            <a:r>
              <a:rPr lang="ko-KR" altLang="en-US" dirty="0"/>
              <a:t> </a:t>
            </a:r>
            <a:r>
              <a:rPr lang="en-US" altLang="ko-KR" dirty="0"/>
              <a:t>Suite</a:t>
            </a:r>
            <a:r>
              <a:rPr lang="ko-KR" altLang="en-US" dirty="0"/>
              <a:t> </a:t>
            </a:r>
            <a:r>
              <a:rPr lang="en-US" altLang="ko-KR" dirty="0"/>
              <a:t>Overview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738046-F04D-419E-B411-86135BC0C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Key Usage (C4)</a:t>
            </a:r>
          </a:p>
          <a:p>
            <a:pPr lvl="1"/>
            <a:r>
              <a:rPr lang="en-US" altLang="ko-KR" dirty="0"/>
              <a:t>The consistency between Key Usage and Extended Key Usage</a:t>
            </a:r>
          </a:p>
          <a:p>
            <a:pPr lvl="1"/>
            <a:r>
              <a:rPr lang="en-US" altLang="ko-KR" dirty="0"/>
              <a:t>A CA certificate can set </a:t>
            </a:r>
            <a:r>
              <a:rPr lang="en-US" altLang="ko-KR" dirty="0" err="1"/>
              <a:t>keyUsage</a:t>
            </a:r>
            <a:r>
              <a:rPr lang="en-US" altLang="ko-KR" dirty="0"/>
              <a:t> extension to </a:t>
            </a:r>
            <a:r>
              <a:rPr lang="en-US" altLang="ko-KR" dirty="0" err="1"/>
              <a:t>keyCertSign</a:t>
            </a:r>
            <a:r>
              <a:rPr lang="en-US" altLang="ko-KR" dirty="0"/>
              <a:t> to allow using the key to sign other certificates</a:t>
            </a:r>
            <a:br>
              <a:rPr lang="en-US" altLang="ko-KR" dirty="0"/>
            </a:b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A leaf certificate is not permitted to do so</a:t>
            </a:r>
            <a:br>
              <a:rPr lang="en-US" altLang="ko-KR" dirty="0"/>
            </a:b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F34BB72-744F-489A-B7C9-449B5424C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26"/>
          <a:stretch/>
        </p:blipFill>
        <p:spPr>
          <a:xfrm>
            <a:off x="1866701" y="3429000"/>
            <a:ext cx="5210902" cy="1009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49ACE77-76B8-452B-B52F-AD3D9EC40A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718" b="5594"/>
          <a:stretch/>
        </p:blipFill>
        <p:spPr>
          <a:xfrm>
            <a:off x="1866701" y="4903076"/>
            <a:ext cx="5210902" cy="1213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303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86A7C9-4DEF-4608-AE82-B3D7C278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</a:t>
            </a:r>
            <a:r>
              <a:rPr lang="ko-KR" altLang="en-US" dirty="0"/>
              <a:t> </a:t>
            </a:r>
            <a:r>
              <a:rPr lang="en-US" altLang="ko-KR" dirty="0"/>
              <a:t>Suite</a:t>
            </a:r>
            <a:r>
              <a:rPr lang="ko-KR" altLang="en-US" dirty="0"/>
              <a:t> </a:t>
            </a:r>
            <a:r>
              <a:rPr lang="en-US" altLang="ko-KR" dirty="0"/>
              <a:t>Overview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738046-F04D-419E-B411-86135BC0C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Certificate Revocation (C5)</a:t>
            </a:r>
          </a:p>
          <a:p>
            <a:pPr lvl="1"/>
            <a:r>
              <a:rPr lang="en-US" altLang="ko-KR" dirty="0"/>
              <a:t>Certificate Revocation List (CRL)</a:t>
            </a:r>
          </a:p>
          <a:p>
            <a:pPr lvl="1"/>
            <a:r>
              <a:rPr lang="it-IT" altLang="ko-KR" dirty="0"/>
              <a:t>Online Certificate Status Protocol (OCSP)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1DD98CC-B65F-4DF6-A804-08361C5CAAA5}"/>
              </a:ext>
            </a:extLst>
          </p:cNvPr>
          <p:cNvGrpSpPr/>
          <p:nvPr/>
        </p:nvGrpSpPr>
        <p:grpSpPr>
          <a:xfrm>
            <a:off x="1173772" y="3287111"/>
            <a:ext cx="10180028" cy="2410867"/>
            <a:chOff x="611469" y="3459272"/>
            <a:chExt cx="10969062" cy="2593429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76972BA6-C4D7-4307-BC84-E231F2EDA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0071" b="22114"/>
            <a:stretch/>
          </p:blipFill>
          <p:spPr>
            <a:xfrm>
              <a:off x="6096000" y="3459273"/>
              <a:ext cx="5484531" cy="2593428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288C8AC-9C51-4814-B3C0-A9A9B8F26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0071" b="22113"/>
            <a:stretch/>
          </p:blipFill>
          <p:spPr>
            <a:xfrm>
              <a:off x="611469" y="3459272"/>
              <a:ext cx="5484531" cy="2593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83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F836C-226C-41CF-BB2B-62B49C6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Automatic Testing of Cert Validation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0ED98A-6608-42EA-8BB1-192CDF197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/>
          <a:lstStyle/>
          <a:p>
            <a:r>
              <a:rPr lang="en-US" altLang="ko-KR" dirty="0"/>
              <a:t>Browser Dataset</a:t>
            </a:r>
          </a:p>
          <a:p>
            <a:pPr lvl="1"/>
            <a:r>
              <a:rPr lang="en-US" altLang="ko-KR" dirty="0"/>
              <a:t>The mobile browser list </a:t>
            </a:r>
            <a:br>
              <a:rPr lang="en-US" altLang="ko-KR" dirty="0"/>
            </a:br>
            <a:r>
              <a:rPr lang="en-US" altLang="ko-KR" dirty="0"/>
              <a:t>obtained from Google Play Store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On Android 6 and 10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The five most popular ones </a:t>
            </a:r>
            <a:br>
              <a:rPr lang="en-US" altLang="ko-KR" dirty="0"/>
            </a:br>
            <a:r>
              <a:rPr lang="en-US" altLang="ko-KR" dirty="0"/>
              <a:t>whose mobile counterparts </a:t>
            </a:r>
            <a:br>
              <a:rPr lang="en-US" altLang="ko-KR" dirty="0"/>
            </a:br>
            <a:r>
              <a:rPr lang="en-US" altLang="ko-KR" dirty="0"/>
              <a:t>are also in browser list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1050B49-1286-4AE6-BD57-D162B4092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518" y="1448013"/>
            <a:ext cx="4401164" cy="510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48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F836C-226C-41CF-BB2B-62B49C6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Automatic Testing of Cert Validation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0ED98A-6608-42EA-8BB1-192CDF197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/>
          <a:lstStyle/>
          <a:p>
            <a:r>
              <a:rPr lang="en-US" altLang="ko-KR" dirty="0"/>
              <a:t>Automatic Testing Pipeline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BBBF7F6-F86D-4E1E-90D4-C557E5FE4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941" y="2366717"/>
            <a:ext cx="9088118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9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72FF1F-99F6-4D44-9497-89C236B2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 of Cert Validation Problem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DD1257-D96B-4EC1-83C2-62D05C3B5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Baseline: reject 100%</a:t>
            </a:r>
          </a:p>
          <a:p>
            <a:endParaRPr lang="en-US" altLang="ko-KR" dirty="0"/>
          </a:p>
          <a:p>
            <a:r>
              <a:rPr lang="en-US" altLang="ko-KR" dirty="0"/>
              <a:t>Accept / </a:t>
            </a:r>
            <a:r>
              <a:rPr lang="en-US" altLang="ko-KR" b="1" dirty="0"/>
              <a:t>Warning</a:t>
            </a:r>
            <a:r>
              <a:rPr lang="en-US" altLang="ko-KR" dirty="0"/>
              <a:t> / Reject: </a:t>
            </a:r>
          </a:p>
          <a:p>
            <a:pPr lvl="1"/>
            <a:r>
              <a:rPr lang="en-US" altLang="ko-KR" dirty="0"/>
              <a:t>Mobile Android   6: 	33.2% / </a:t>
            </a:r>
            <a:r>
              <a:rPr lang="en-US" altLang="ko-KR" b="1" dirty="0"/>
              <a:t>61.4</a:t>
            </a:r>
            <a:r>
              <a:rPr lang="en-US" altLang="ko-KR" dirty="0"/>
              <a:t>% /   5.4%</a:t>
            </a:r>
          </a:p>
          <a:p>
            <a:pPr lvl="1"/>
            <a:r>
              <a:rPr lang="en-US" altLang="ko-KR" dirty="0"/>
              <a:t>Mobile Android 10: 	27.2% / </a:t>
            </a:r>
            <a:r>
              <a:rPr lang="en-US" altLang="ko-KR" b="1" dirty="0"/>
              <a:t>63.8</a:t>
            </a:r>
            <a:r>
              <a:rPr lang="en-US" altLang="ko-KR" dirty="0"/>
              <a:t>% /   9.0%</a:t>
            </a:r>
          </a:p>
          <a:p>
            <a:pPr lvl="1"/>
            <a:r>
              <a:rPr lang="en-US" altLang="ko-KR" dirty="0"/>
              <a:t>Desktop: 		20.9% / </a:t>
            </a:r>
            <a:r>
              <a:rPr lang="en-US" altLang="ko-KR" b="1" dirty="0"/>
              <a:t>41.5</a:t>
            </a:r>
            <a:r>
              <a:rPr lang="en-US" altLang="ko-KR" dirty="0"/>
              <a:t>% / 37.6%</a:t>
            </a:r>
          </a:p>
          <a:p>
            <a:pPr lvl="1"/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400" dirty="0"/>
              <a:t> Favoring Warning over Reject carefully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400" dirty="0"/>
              <a:t> Mobile browsers becomes slightly more secure due to system updates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0451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1A7B48-D75D-4401-97E8-515C2464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 of Cert Validation Problem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ED79A8-C0B2-4A2F-8356-7B30C3C0D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Comparison of evaluation results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3E49264-8591-49D5-87D5-F868877A1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57208"/>
            <a:ext cx="10515600" cy="37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39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E8AA4E-2CB8-4A50-9C9D-1C197906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 of Cert Validation Problem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A2866A-989E-4351-9E1D-6A0702ED7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Comparison of results between mobile(bars) and desktop(points) browsers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2000" dirty="0"/>
              <a:t> Desktop browsers care more about the security of certificate validation</a:t>
            </a:r>
            <a:endParaRPr lang="ko-KR" altLang="en-US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DFDCDCA-3AC4-4292-A2E0-FC96D016C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431" y="2858522"/>
            <a:ext cx="7643137" cy="34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42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1DC73E-448F-43B2-9E81-1748FEB6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 of Real-World Certificates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2520A0-C40F-4FD8-9896-FDC0A74EC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Distribution of problematic certificates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2000" dirty="0"/>
              <a:t>Renewing expired certificates is similarly challenging for websites across all rankings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2000" dirty="0"/>
              <a:t>Hostname mismatch issues are less common on high ranking websites</a:t>
            </a:r>
            <a:endParaRPr lang="ko-KR" altLang="en-US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A99F96A-F041-4AF5-88D1-68DF643008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78"/>
          <a:stretch/>
        </p:blipFill>
        <p:spPr>
          <a:xfrm>
            <a:off x="867264" y="3380582"/>
            <a:ext cx="6954107" cy="2883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61FFC4-3716-4C21-83BF-8B5BB067E613}"/>
              </a:ext>
            </a:extLst>
          </p:cNvPr>
          <p:cNvSpPr txBox="1"/>
          <p:nvPr/>
        </p:nvSpPr>
        <p:spPr>
          <a:xfrm>
            <a:off x="0" y="6464300"/>
            <a:ext cx="10812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ko-KR" sz="1200" dirty="0"/>
              <a:t>* Alexa top websites by randomly choosing 10K from the top, middle, and bottom of the list, respectively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435E9F0-83B6-4106-973D-E80557505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2" t="4541" r="12658" b="79802"/>
          <a:stretch/>
        </p:blipFill>
        <p:spPr>
          <a:xfrm>
            <a:off x="7847683" y="5551884"/>
            <a:ext cx="3582746" cy="55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69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BDBE62-5F6C-4909-A9D2-D1765F7F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 of Real-World Certificates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7756C9-0C1B-4A13-86B1-0EC687A18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Behaviors of Mobile Browsers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2000" dirty="0"/>
              <a:t> None of the mobile browsers can detect revoked certificates</a:t>
            </a:r>
            <a:endParaRPr lang="ko-KR" altLang="en-US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1DFB213-94E1-4E72-9F87-73B880710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09"/>
          <a:stretch/>
        </p:blipFill>
        <p:spPr>
          <a:xfrm>
            <a:off x="1556881" y="2740025"/>
            <a:ext cx="6853694" cy="39301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8C2FE5F-72A9-40FE-A49D-FF0F7044E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46" r="20746" b="92240"/>
          <a:stretch/>
        </p:blipFill>
        <p:spPr>
          <a:xfrm>
            <a:off x="8448675" y="5305138"/>
            <a:ext cx="2867025" cy="3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5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73F40B-3178-4A4D-B230-8D13ED9A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6C8D13-1F15-4BA7-B318-DB1BCB360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dirty="0">
                <a:latin typeface="+mj-lt"/>
                <a:cs typeface="Arial" panose="020B0604020202020204" pitchFamily="34" charset="0"/>
              </a:rPr>
              <a:t>Introduction</a:t>
            </a:r>
          </a:p>
          <a:p>
            <a:r>
              <a:rPr lang="en-US" altLang="ko-KR" dirty="0"/>
              <a:t>Background</a:t>
            </a:r>
            <a:endParaRPr lang="en-US" altLang="ko-KR" dirty="0">
              <a:latin typeface="+mj-lt"/>
              <a:cs typeface="Arial" panose="020B0604020202020204" pitchFamily="34" charset="0"/>
            </a:endParaRPr>
          </a:p>
          <a:p>
            <a:r>
              <a:rPr lang="en-US" altLang="ko-KR" dirty="0"/>
              <a:t>Test</a:t>
            </a:r>
            <a:r>
              <a:rPr lang="ko-KR" altLang="en-US" dirty="0"/>
              <a:t> </a:t>
            </a:r>
            <a:r>
              <a:rPr lang="en-US" altLang="ko-KR" dirty="0"/>
              <a:t>Suite</a:t>
            </a:r>
            <a:r>
              <a:rPr lang="ko-KR" altLang="en-US" dirty="0"/>
              <a:t> </a:t>
            </a:r>
            <a:r>
              <a:rPr lang="en-US" altLang="ko-KR" dirty="0"/>
              <a:t>Overview</a:t>
            </a:r>
          </a:p>
          <a:p>
            <a:r>
              <a:rPr lang="en-US" altLang="ko-KR" dirty="0"/>
              <a:t>Automatic Testing of Cert Validation</a:t>
            </a:r>
          </a:p>
          <a:p>
            <a:r>
              <a:rPr lang="en-US" altLang="ko-KR" dirty="0"/>
              <a:t>Analysis of Cert Validation Problem</a:t>
            </a:r>
          </a:p>
          <a:p>
            <a:r>
              <a:rPr lang="en-US" altLang="ko-KR" dirty="0"/>
              <a:t>Analysis of Real-World Certificates </a:t>
            </a:r>
          </a:p>
          <a:p>
            <a:r>
              <a:rPr lang="en-US" altLang="ko-KR" dirty="0">
                <a:latin typeface="+mj-lt"/>
                <a:cs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14078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14D22C-0005-41FA-AB00-552BA2C1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AEDFBA-FF12-4C94-A86E-88EFA1405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Certificate validation plays a crucial role in establishing secure HTTPS connections</a:t>
            </a:r>
          </a:p>
          <a:p>
            <a:endParaRPr lang="en-US" altLang="ko-KR" sz="2000" dirty="0"/>
          </a:p>
          <a:p>
            <a:r>
              <a:rPr lang="en-US" altLang="ko-KR" dirty="0"/>
              <a:t>Due to the limitations of mobile platforms, it is challenging for mobile browsers to implement complete and secure certificate validation mechanisms</a:t>
            </a:r>
          </a:p>
          <a:p>
            <a:endParaRPr lang="en-US" altLang="ko-KR" sz="2000" dirty="0"/>
          </a:p>
          <a:p>
            <a:r>
              <a:rPr lang="en-US" altLang="ko-KR" dirty="0"/>
              <a:t>The evaluation reveals that desktop browsers are more secure than mobile browsers and mobile browsers can achieve significant security improvements by updating OSes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99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F05A6E-69ED-4EC7-8351-B6FB4AE5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30002A-754C-48BD-8B0B-36FAF10AD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dirty="0"/>
              <a:t>Transport Layer Security(TLS) protocols coupled</a:t>
            </a:r>
            <a:r>
              <a:rPr lang="ko-KR" altLang="en-US" dirty="0"/>
              <a:t> </a:t>
            </a:r>
            <a:r>
              <a:rPr lang="en-US" altLang="ko-KR" dirty="0"/>
              <a:t>with the Public Key Infrastructure(PKI) is pervasively used within the Web</a:t>
            </a:r>
          </a:p>
          <a:p>
            <a:endParaRPr lang="en-US" altLang="ko-KR" sz="2000" dirty="0"/>
          </a:p>
          <a:p>
            <a:r>
              <a:rPr lang="en-US" altLang="ko-KR" dirty="0"/>
              <a:t>Securing the Web’s PKI relies on not only trustworthy certificate issuance and management procedures but also reliable certificate validation mechanisms</a:t>
            </a:r>
          </a:p>
          <a:p>
            <a:endParaRPr lang="en-US" altLang="ko-KR" sz="2000" dirty="0"/>
          </a:p>
          <a:p>
            <a:r>
              <a:rPr lang="en-US" altLang="ko-KR" dirty="0"/>
              <a:t>Nonetheless, certificate validation itself is complex and error-prone, especially for mobile browsers</a:t>
            </a:r>
          </a:p>
        </p:txBody>
      </p:sp>
    </p:spTree>
    <p:extLst>
      <p:ext uri="{BB962C8B-B14F-4D97-AF65-F5344CB8AC3E}">
        <p14:creationId xmlns:p14="http://schemas.microsoft.com/office/powerpoint/2010/main" val="8728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F05A6E-69ED-4EC7-8351-B6FB4AE5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30002A-754C-48BD-8B0B-36FAF10AD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dirty="0"/>
              <a:t>The authors perform large-scale automated testing of certificate validation across 30 mobile browsers and 5 desktop browsers</a:t>
            </a:r>
          </a:p>
          <a:p>
            <a:endParaRPr lang="en-US" altLang="ko-KR" sz="2000" dirty="0"/>
          </a:p>
          <a:p>
            <a:r>
              <a:rPr lang="en-US" altLang="ko-KR" dirty="0"/>
              <a:t>They compile a comprehensive test suite and design and implement an automated test pipeline to identify security vulnerabilities in certificate validation across various aspects</a:t>
            </a:r>
          </a:p>
          <a:p>
            <a:endParaRPr lang="en-US" altLang="ko-KR" sz="2000" dirty="0"/>
          </a:p>
          <a:p>
            <a:r>
              <a:rPr lang="en-US" altLang="ko-KR" dirty="0"/>
              <a:t>The latest mobile browsers could Accept as many as 33.2% invalid certificates and Reject merely about 5.4% invalid ones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7620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DDFF9E-FD7D-4F74-BF30-0348EFE1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Background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7D17F8-786E-4473-B223-96CAAD2B4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2400" dirty="0"/>
          </a:p>
          <a:p>
            <a:endParaRPr lang="ko-KR" altLang="en-US" dirty="0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15DF8EC0-FDCB-4DC7-98CD-636681241760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The Web’s Public Key Infrastructure </a:t>
            </a:r>
          </a:p>
          <a:p>
            <a:pPr lvl="1"/>
            <a:r>
              <a:rPr lang="en-US" altLang="ko-KR" sz="2000" dirty="0"/>
              <a:t>Secure issuance and management of certificates by CAs and web servers </a:t>
            </a:r>
          </a:p>
          <a:p>
            <a:pPr lvl="1"/>
            <a:r>
              <a:rPr lang="en-US" altLang="ko-KR" sz="2000" b="1" dirty="0">
                <a:solidFill>
                  <a:srgbClr val="FF0000"/>
                </a:solidFill>
              </a:rPr>
              <a:t>Certificate validation </a:t>
            </a:r>
            <a:r>
              <a:rPr lang="en-US" altLang="ko-KR" sz="2000" dirty="0"/>
              <a:t>by browsers</a:t>
            </a:r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3CAC09F-FEEC-4665-97C1-27D7477E1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415" y="3137416"/>
            <a:ext cx="5215169" cy="28792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1F5E77-F435-49BB-8459-61AEADEBBC32}"/>
              </a:ext>
            </a:extLst>
          </p:cNvPr>
          <p:cNvSpPr txBox="1"/>
          <p:nvPr/>
        </p:nvSpPr>
        <p:spPr>
          <a:xfrm>
            <a:off x="0" y="6464300"/>
            <a:ext cx="10812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ko-KR" sz="1200" dirty="0"/>
              <a:t>* There exist multiple ways, such as Certificate Revocation List (CRL) and Online Certificate Status Protocol (OCSP)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BFBF9-0B8B-4105-A33A-24F108196AA6}"/>
              </a:ext>
            </a:extLst>
          </p:cNvPr>
          <p:cNvSpPr txBox="1"/>
          <p:nvPr/>
        </p:nvSpPr>
        <p:spPr>
          <a:xfrm>
            <a:off x="2894029" y="3816628"/>
            <a:ext cx="195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CRL or OCSP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875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DDFF9E-FD7D-4F74-BF30-0348EFE1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Background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7D17F8-786E-4473-B223-96CAAD2B4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2400" dirty="0"/>
          </a:p>
          <a:p>
            <a:endParaRPr lang="ko-KR" altLang="en-US" dirty="0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15DF8EC0-FDCB-4DC7-98CD-636681241760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Certificate Validation</a:t>
            </a:r>
          </a:p>
          <a:p>
            <a:pPr lvl="1"/>
            <a:r>
              <a:rPr lang="en-US" altLang="ko-KR" sz="2000" dirty="0"/>
              <a:t>Matching the identity of the leaf certificate against a website’s hostname</a:t>
            </a:r>
          </a:p>
          <a:p>
            <a:pPr lvl="1"/>
            <a:r>
              <a:rPr lang="en-US" altLang="ko-KR" sz="2000" dirty="0"/>
              <a:t>Validating the chain of trust</a:t>
            </a:r>
          </a:p>
          <a:p>
            <a:pPr lvl="1"/>
            <a:r>
              <a:rPr lang="en-US" altLang="ko-KR" sz="2000" dirty="0"/>
              <a:t>Checking the validity of all certificates</a:t>
            </a:r>
          </a:p>
          <a:p>
            <a:pPr lvl="2"/>
            <a:r>
              <a:rPr lang="en-US" altLang="ko-KR" dirty="0"/>
              <a:t>Signature to verify the certificate’s integrity</a:t>
            </a:r>
          </a:p>
          <a:p>
            <a:pPr lvl="2"/>
            <a:r>
              <a:rPr lang="en-US" altLang="ko-KR" dirty="0"/>
              <a:t>Validity to ensure the certificate does not expire</a:t>
            </a:r>
          </a:p>
          <a:p>
            <a:pPr lvl="2"/>
            <a:r>
              <a:rPr lang="en-US" altLang="ko-KR" dirty="0"/>
              <a:t>Key Usage to guarantee the usage of the certificate follows what it intends for</a:t>
            </a:r>
          </a:p>
          <a:p>
            <a:pPr lvl="2"/>
            <a:r>
              <a:rPr lang="en-US" altLang="ko-KR" dirty="0"/>
              <a:t>The revocation status</a:t>
            </a:r>
          </a:p>
          <a:p>
            <a:pPr marL="457200" lvl="1" indent="0">
              <a:buNone/>
            </a:pPr>
            <a:endParaRPr lang="en-US" altLang="ko-KR" sz="1800" dirty="0"/>
          </a:p>
          <a:p>
            <a:pPr lvl="1"/>
            <a:endParaRPr lang="en-US" altLang="ko-KR" sz="1800" dirty="0"/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72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DDFF9E-FD7D-4F74-BF30-0348EFE1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Background</a:t>
            </a:r>
            <a:endParaRPr lang="ko-KR" alt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7D17F8-786E-4473-B223-96CAAD2B4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2400" dirty="0"/>
          </a:p>
          <a:p>
            <a:endParaRPr lang="ko-KR" altLang="en-US" dirty="0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15DF8EC0-FDCB-4DC7-98CD-636681241760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Related Standards of Certificate Validation</a:t>
            </a:r>
          </a:p>
          <a:p>
            <a:pPr lvl="1"/>
            <a:r>
              <a:rPr lang="en-US" altLang="ko-KR" sz="2000" b="1" dirty="0"/>
              <a:t>RFC 5280: Internet X.509 public key infrastructure certificate and certificate revocation list (CRL) profile</a:t>
            </a:r>
          </a:p>
          <a:p>
            <a:pPr lvl="1"/>
            <a:r>
              <a:rPr lang="en-US" altLang="ko-KR" sz="2000" b="1" dirty="0"/>
              <a:t>CA/B baseline requirements (BR)</a:t>
            </a:r>
            <a:r>
              <a:rPr lang="en-US" altLang="ko-KR" sz="2000" b="1" baseline="30000" dirty="0"/>
              <a:t>1)</a:t>
            </a:r>
          </a:p>
          <a:p>
            <a:pPr lvl="1"/>
            <a:r>
              <a:rPr lang="en-US" altLang="ko-KR" sz="2000" dirty="0"/>
              <a:t>RFC 6125: Representation and Verification of Domain-Based Application Service Identity within Internet Public Key Infrastructure Using X.509 (PKIX) Certificates in the Context of Transport Layer Security (TLS)</a:t>
            </a:r>
          </a:p>
          <a:p>
            <a:pPr lvl="1"/>
            <a:r>
              <a:rPr lang="en-US" altLang="ko-KR" sz="2000" dirty="0"/>
              <a:t>RFC 6960: X.509 Internet Public Key Infrastructure Online Certificate Status Protocol – OCSP</a:t>
            </a:r>
          </a:p>
          <a:p>
            <a:pPr lvl="1"/>
            <a:r>
              <a:rPr lang="en-US" altLang="ko-KR" sz="2000" dirty="0"/>
              <a:t>RFC 6962: Certificate Transparency</a:t>
            </a:r>
          </a:p>
          <a:p>
            <a:pPr lvl="1"/>
            <a:endParaRPr lang="en-US" altLang="ko-KR" sz="1800" dirty="0"/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3B843-241C-4C9B-A935-AE930D3ACBDD}"/>
              </a:ext>
            </a:extLst>
          </p:cNvPr>
          <p:cNvSpPr txBox="1"/>
          <p:nvPr/>
        </p:nvSpPr>
        <p:spPr>
          <a:xfrm>
            <a:off x="0" y="6464300"/>
            <a:ext cx="10812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ko-KR" sz="1200" dirty="0"/>
              <a:t>1) Baseline Requirements for TLS Server Certificates</a:t>
            </a:r>
          </a:p>
        </p:txBody>
      </p:sp>
    </p:spTree>
    <p:extLst>
      <p:ext uri="{BB962C8B-B14F-4D97-AF65-F5344CB8AC3E}">
        <p14:creationId xmlns:p14="http://schemas.microsoft.com/office/powerpoint/2010/main" val="150507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86A7C9-4DEF-4608-AE82-B3D7C278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</a:t>
            </a:r>
            <a:r>
              <a:rPr lang="ko-KR" altLang="en-US" dirty="0"/>
              <a:t> </a:t>
            </a:r>
            <a:r>
              <a:rPr lang="en-US" altLang="ko-KR" dirty="0"/>
              <a:t>Suite</a:t>
            </a:r>
            <a:r>
              <a:rPr lang="ko-KR" altLang="en-US" dirty="0"/>
              <a:t> </a:t>
            </a:r>
            <a:r>
              <a:rPr lang="en-US" altLang="ko-KR" dirty="0"/>
              <a:t>Overview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738046-F04D-419E-B411-86135BC0C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Certificate Field Value (C1)</a:t>
            </a:r>
          </a:p>
          <a:p>
            <a:pPr lvl="1"/>
            <a:r>
              <a:rPr lang="en-US" altLang="ko-KR" b="1" dirty="0"/>
              <a:t>Version</a:t>
            </a:r>
            <a:r>
              <a:rPr lang="en-US" altLang="ko-KR" dirty="0"/>
              <a:t>: X.509 certificate version is either v1, v2, or v3</a:t>
            </a:r>
          </a:p>
          <a:p>
            <a:pPr lvl="1"/>
            <a:r>
              <a:rPr lang="en-US" altLang="ko-KR" b="1" dirty="0"/>
              <a:t>Subject name</a:t>
            </a:r>
            <a:r>
              <a:rPr lang="en-US" altLang="ko-KR" dirty="0"/>
              <a:t>: focus on the format of identity representation and the wildcard domain (illegal </a:t>
            </a:r>
            <a:r>
              <a:rPr lang="en-US" altLang="ko-KR" dirty="0" err="1"/>
              <a:t>e.g.,∗.co.uk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b="1" dirty="0"/>
              <a:t>Basic constraints</a:t>
            </a:r>
            <a:r>
              <a:rPr lang="en-US" altLang="ko-KR" dirty="0"/>
              <a:t>: only CA certificates can have a ‘</a:t>
            </a:r>
            <a:r>
              <a:rPr lang="en-US" altLang="ko-KR" dirty="0" err="1"/>
              <a:t>pathLenConstraint</a:t>
            </a:r>
            <a:r>
              <a:rPr lang="en-US" altLang="ko-KR" dirty="0"/>
              <a:t>’ field Value that indicates the maximum number of subordinate CA certificates on a certificate chain </a:t>
            </a:r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F84D694-6B26-4FA1-A2A6-C88E5C747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84" b="40062"/>
          <a:stretch/>
        </p:blipFill>
        <p:spPr>
          <a:xfrm>
            <a:off x="5394433" y="5890172"/>
            <a:ext cx="5484531" cy="53175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5304192-7501-4C3F-BFFD-AECC6E8B4F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299" b="39540"/>
          <a:stretch/>
        </p:blipFill>
        <p:spPr>
          <a:xfrm>
            <a:off x="4063183" y="5263026"/>
            <a:ext cx="5484531" cy="55967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A4CB01F-786E-4A33-86CA-C7337108C3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333" b="39656"/>
          <a:stretch/>
        </p:blipFill>
        <p:spPr>
          <a:xfrm>
            <a:off x="2833471" y="4647241"/>
            <a:ext cx="5484531" cy="4808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BE83D7-D4AA-442C-8FA3-C9D34D23B99A}"/>
              </a:ext>
            </a:extLst>
          </p:cNvPr>
          <p:cNvSpPr txBox="1"/>
          <p:nvPr/>
        </p:nvSpPr>
        <p:spPr>
          <a:xfrm>
            <a:off x="1679028" y="475875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Root CA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1EDA5-1F16-46BD-A81D-965CD0C141EB}"/>
              </a:ext>
            </a:extLst>
          </p:cNvPr>
          <p:cNvSpPr txBox="1"/>
          <p:nvPr/>
        </p:nvSpPr>
        <p:spPr>
          <a:xfrm>
            <a:off x="1679028" y="535819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Intermediate CA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7B2A7-B19D-4E37-83D8-0BE6AE518909}"/>
              </a:ext>
            </a:extLst>
          </p:cNvPr>
          <p:cNvSpPr txBox="1"/>
          <p:nvPr/>
        </p:nvSpPr>
        <p:spPr>
          <a:xfrm>
            <a:off x="1679028" y="603234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Leaf Certificate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330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86A7C9-4DEF-4608-AE82-B3D7C278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</a:t>
            </a:r>
            <a:r>
              <a:rPr lang="ko-KR" altLang="en-US" dirty="0"/>
              <a:t> </a:t>
            </a:r>
            <a:r>
              <a:rPr lang="en-US" altLang="ko-KR" dirty="0"/>
              <a:t>Suite</a:t>
            </a:r>
            <a:r>
              <a:rPr lang="ko-KR" altLang="en-US" dirty="0"/>
              <a:t> </a:t>
            </a:r>
            <a:r>
              <a:rPr lang="en-US" altLang="ko-KR" dirty="0"/>
              <a:t>Overview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738046-F04D-419E-B411-86135BC0C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Certificate Identity (C2)</a:t>
            </a:r>
          </a:p>
          <a:p>
            <a:pPr lvl="1"/>
            <a:r>
              <a:rPr lang="en-US" altLang="ko-KR" dirty="0"/>
              <a:t>The website domain matches the certificate's Subject field or Subject Alternative Name extension</a:t>
            </a:r>
          </a:p>
          <a:p>
            <a:pPr lvl="1"/>
            <a:r>
              <a:rPr lang="en-US" altLang="ko-KR" dirty="0"/>
              <a:t>Subject Alternative Name extension must contain the Subject name</a:t>
            </a:r>
          </a:p>
          <a:p>
            <a:pPr lvl="1"/>
            <a:r>
              <a:rPr lang="en-US" altLang="ko-KR" dirty="0"/>
              <a:t>The types of values ​​covered by SAN and CN include fully qualified domain names, wildcard domain names, and IP addresses</a:t>
            </a:r>
            <a:br>
              <a:rPr lang="en-US" altLang="ko-KR" dirty="0"/>
            </a:br>
            <a:r>
              <a:rPr lang="en-US" altLang="ko-KR" dirty="0"/>
              <a:t>(Private IP addresses are not allowed)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63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3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51345</TotalTime>
  <Words>975</Words>
  <Application>Microsoft Office PowerPoint</Application>
  <PresentationFormat>와이드스크린</PresentationFormat>
  <Paragraphs>139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맑은 고딕</vt:lpstr>
      <vt:lpstr>Arial</vt:lpstr>
      <vt:lpstr>Wingdings</vt:lpstr>
      <vt:lpstr>Office 테마</vt:lpstr>
      <vt:lpstr> On the Complexity of the Web’s PKI: Evaluating Certificate Validation of Mobile Browsers   Published in: IEEE TRANSACTIONS ON DEPENDABLE AND SECURE COMPUTING, VOL. 21, NO. 1, JANUARY/FEBRUARY 2024</vt:lpstr>
      <vt:lpstr>Contents</vt:lpstr>
      <vt:lpstr>Introduction </vt:lpstr>
      <vt:lpstr>Introduction </vt:lpstr>
      <vt:lpstr>Background</vt:lpstr>
      <vt:lpstr>Background</vt:lpstr>
      <vt:lpstr>Background</vt:lpstr>
      <vt:lpstr>Test Suite Overview</vt:lpstr>
      <vt:lpstr>Test Suite Overview</vt:lpstr>
      <vt:lpstr>Test Suite Overview</vt:lpstr>
      <vt:lpstr>Test Suite Overview</vt:lpstr>
      <vt:lpstr>Test Suite Overview</vt:lpstr>
      <vt:lpstr>Automatic Testing of Cert Validation</vt:lpstr>
      <vt:lpstr>Automatic Testing of Cert Validation</vt:lpstr>
      <vt:lpstr>Analysis of Cert Validation Problem</vt:lpstr>
      <vt:lpstr>Analysis of Cert Validation Problem</vt:lpstr>
      <vt:lpstr>Analysis of Cert Validation Problem</vt:lpstr>
      <vt:lpstr>Analysis of Real-World Certificates</vt:lpstr>
      <vt:lpstr>Analysis of Real-World Certificates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TCPLS</dc:title>
  <dc:creator>sangwon.lim</dc:creator>
  <cp:lastModifiedBy>LG</cp:lastModifiedBy>
  <cp:revision>1743</cp:revision>
  <cp:lastPrinted>2022-10-30T10:46:21Z</cp:lastPrinted>
  <dcterms:created xsi:type="dcterms:W3CDTF">2021-02-28T12:00:58Z</dcterms:created>
  <dcterms:modified xsi:type="dcterms:W3CDTF">2024-12-24T01:18:34Z</dcterms:modified>
</cp:coreProperties>
</file>