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4" r:id="rId5"/>
    <p:sldId id="281" r:id="rId6"/>
    <p:sldId id="282" r:id="rId7"/>
    <p:sldId id="325" r:id="rId8"/>
    <p:sldId id="326" r:id="rId9"/>
    <p:sldId id="299" r:id="rId10"/>
    <p:sldId id="300" r:id="rId11"/>
    <p:sldId id="292" r:id="rId12"/>
    <p:sldId id="322" r:id="rId13"/>
    <p:sldId id="304" r:id="rId14"/>
    <p:sldId id="331" r:id="rId15"/>
    <p:sldId id="305" r:id="rId16"/>
    <p:sldId id="306" r:id="rId17"/>
    <p:sldId id="308" r:id="rId18"/>
    <p:sldId id="321" r:id="rId19"/>
    <p:sldId id="328" r:id="rId20"/>
    <p:sldId id="311" r:id="rId21"/>
    <p:sldId id="320" r:id="rId22"/>
    <p:sldId id="294" r:id="rId23"/>
    <p:sldId id="295" r:id="rId24"/>
    <p:sldId id="296" r:id="rId25"/>
    <p:sldId id="329" r:id="rId26"/>
    <p:sldId id="318" r:id="rId27"/>
    <p:sldId id="314" r:id="rId28"/>
    <p:sldId id="315" r:id="rId29"/>
    <p:sldId id="330" r:id="rId30"/>
  </p:sldIdLst>
  <p:sldSz cx="9144000" cy="6858000" type="screen4x3"/>
  <p:notesSz cx="6858000" cy="9144000"/>
  <p:embeddedFontLst>
    <p:embeddedFont>
      <p:font typeface="D2Coding" panose="020B0609020101020101" pitchFamily="49" charset="-127"/>
      <p:regular r:id="rId33"/>
      <p:bold r:id="rId34"/>
    </p:embeddedFont>
    <p:embeddedFont>
      <p:font typeface="KoPub돋움체 Bold" panose="00000800000000000000" pitchFamily="2" charset="-127"/>
      <p:bold r:id="rId35"/>
    </p:embeddedFont>
    <p:embeddedFont>
      <p:font typeface="KoPub돋움체 Light" panose="00000300000000000000" pitchFamily="2" charset="-127"/>
      <p:regular r:id="rId36"/>
    </p:embeddedFont>
    <p:embeddedFont>
      <p:font typeface="KoPub돋움체 Medium" panose="00000600000000000000" pitchFamily="2" charset="-127"/>
      <p:regular r:id="rId37"/>
    </p:embeddedFont>
    <p:embeddedFont>
      <p:font typeface="맑은 고딕" panose="020B0503020000020004" pitchFamily="50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94C973"/>
    <a:srgbClr val="638C80"/>
    <a:srgbClr val="E2808A"/>
    <a:srgbClr val="F1CCD7"/>
    <a:srgbClr val="B1D8B7"/>
    <a:srgbClr val="2E765E"/>
    <a:srgbClr val="FFFFFF"/>
    <a:srgbClr val="B6E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99"/>
    <p:restoredTop sz="74564" autoAdjust="0"/>
  </p:normalViewPr>
  <p:slideViewPr>
    <p:cSldViewPr snapToGrid="0" showGuides="1">
      <p:cViewPr varScale="1">
        <p:scale>
          <a:sx n="62" d="100"/>
          <a:sy n="62" d="100"/>
        </p:scale>
        <p:origin x="14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FA34CA5-EB80-BB54-A107-9CFB671AC7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A80CC3-5963-D17F-E7BC-42DB67C0B8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7E7D-703F-4245-877E-36A853A972FB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731AD5-8119-E288-64D6-3116368C8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3BB59B-F0F7-DF5F-427A-D20443BAC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9C45F-F433-4DE1-89A1-924C2F14BD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097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7ED5-4808-4DDF-A4FF-C90C00EAAAAD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B24F9-5954-459D-AC55-1E990EDFA6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82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77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69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80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729A1-3CE7-8ADA-AE8D-6651C218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38BE21-D692-BA4C-31C7-2C760B7B9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342260-0CF2-2C4A-19E6-0E76A9EEA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5DD1D1-7E38-3CFE-FE3C-90D50816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75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C05BA-FCF8-8BA3-7958-2954386E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BCC73CF-61B7-15FB-DB64-ED9D6CD7A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C2D02E-A292-DB06-1ED6-4670A11CF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1033DE-BF9D-3A5B-0EED-F7AD868C4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79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6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83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4848B-54D5-F3B0-22DB-5846DE3CD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4E219E-970A-421D-9048-F6CD24887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44CFB7F-CB79-2498-6B01-F7B2922AA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1CE842-C853-9821-8705-978D9E571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939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51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151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289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250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70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394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111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892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5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5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4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31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EF67B-2063-A8C9-B174-469D4693B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FB016B-36C3-17ED-5232-01ECCCD8E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81D8E7-7C93-6914-DD0E-DA36AFD5B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F41EF8-F1EA-89FF-E6B5-E4FE4F969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9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75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63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B24F9-5954-459D-AC55-1E990EDFA6F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30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28C3A6-DBD0-F928-80C6-BCFBF9BF1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56111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71F287-5508-A0D1-3EB8-1882942F4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60104"/>
            <a:ext cx="6858000" cy="129769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E3CFB-39F0-F2F4-D1FF-060D42EE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9A1493-75E1-C217-2F6D-77FC5CB38956}"/>
              </a:ext>
            </a:extLst>
          </p:cNvPr>
          <p:cNvSpPr/>
          <p:nvPr userDrawn="1"/>
        </p:nvSpPr>
        <p:spPr>
          <a:xfrm>
            <a:off x="1775805" y="3801010"/>
            <a:ext cx="5592390" cy="41563"/>
          </a:xfrm>
          <a:prstGeom prst="rect">
            <a:avLst/>
          </a:prstGeom>
          <a:solidFill>
            <a:srgbClr val="0F0F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9698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3DA55C-95E7-5760-6BDE-E507E209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C24D793-5A11-E363-C679-7F904C7FA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39E69A-4D55-6C56-89FF-149B08D5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734DBF-6F68-2764-3037-273D66EF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CE95E3-95BF-5537-5605-86CE745D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4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E7DF33D-BD1D-9789-D9B7-816CD9375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ADB48A-4722-CD55-C984-CC39474F9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A791-B103-21FB-6DEF-996371CD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C9E07-B2D6-EF40-4F6D-F29CA727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0C5E2B-B794-10C9-F0BA-A0BADEEE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D162B-896B-6864-40FD-27AA04BB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4" y="334027"/>
            <a:ext cx="8348354" cy="905534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8C4037-FD4E-6ABA-5DF0-00051E48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7702C-0454-2DBB-79BE-E7A9C493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2633C9-51C9-383E-776F-A10DA4879231}"/>
              </a:ext>
            </a:extLst>
          </p:cNvPr>
          <p:cNvSpPr/>
          <p:nvPr userDrawn="1"/>
        </p:nvSpPr>
        <p:spPr>
          <a:xfrm>
            <a:off x="1" y="1086358"/>
            <a:ext cx="831273" cy="41563"/>
          </a:xfrm>
          <a:prstGeom prst="rect">
            <a:avLst/>
          </a:prstGeom>
          <a:solidFill>
            <a:srgbClr val="0F0F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107CE-A073-93A5-2859-05F924F06185}"/>
              </a:ext>
            </a:extLst>
          </p:cNvPr>
          <p:cNvSpPr txBox="1"/>
          <p:nvPr userDrawn="1"/>
        </p:nvSpPr>
        <p:spPr>
          <a:xfrm>
            <a:off x="8505453" y="649012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tx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/26</a:t>
            </a:r>
            <a:endParaRPr lang="ko-KR" altLang="en-US" sz="1000" dirty="0">
              <a:solidFill>
                <a:schemeClr val="tx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03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7DF3BB-4683-82FC-2E66-9D0B4B52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9C29F9-B34C-35E4-BCF6-4EECB22E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9D6776-302A-8EC2-4468-4A2FB4EC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4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FCED8-F4BF-2DF2-2EAB-9C824992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DFB00A-F25B-7439-0D3C-CC0C5C973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09DBF6-B441-9DEF-952F-7BDE29EA3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1353D5-C72E-911F-783A-A77550E1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904E71-0025-7FF5-07AB-FA42A491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5F7A30-C881-FDA1-4C87-A1007EB0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BC5F-8237-6396-2C57-240358126DC1}"/>
              </a:ext>
            </a:extLst>
          </p:cNvPr>
          <p:cNvSpPr txBox="1"/>
          <p:nvPr userDrawn="1"/>
        </p:nvSpPr>
        <p:spPr>
          <a:xfrm>
            <a:off x="8505453" y="6490126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chemeClr val="tx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/10</a:t>
            </a:r>
            <a:endParaRPr lang="ko-KR" altLang="en-US" sz="1000">
              <a:solidFill>
                <a:schemeClr val="tx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6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E266E-4D1C-0497-295E-6C69F996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06BDF9-5B64-E44C-CB82-A926130F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8FB162-A202-2439-42DF-E5E3113F6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5817D36-05F8-4FB2-0053-2624651BC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481F8AD-AEBF-006C-DBCB-C42420BD5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C66F05-7452-2AB8-B9F3-B9CD78BC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CEEA7-DDEA-5A2E-31AB-6A41F61736E5}"/>
              </a:ext>
            </a:extLst>
          </p:cNvPr>
          <p:cNvSpPr txBox="1"/>
          <p:nvPr userDrawn="1"/>
        </p:nvSpPr>
        <p:spPr>
          <a:xfrm>
            <a:off x="8505453" y="6490126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chemeClr val="tx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/10</a:t>
            </a:r>
            <a:endParaRPr lang="ko-KR" altLang="en-US" sz="1000">
              <a:solidFill>
                <a:schemeClr val="tx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17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5A6ACC-A242-99DA-921B-63BB7263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0B54C7A-39DF-B1A8-7CA1-C40C3DE8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02EB2B2-2759-7EC8-C4C3-094CB85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52FAA1-96CA-4716-C91B-83812641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15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BBDCBC4-4363-0017-FB43-633AEEB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2F76413-80EA-CF72-40E9-347CC2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662A0F-A3BB-F7C0-439F-6801991C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7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FF5C25-E31E-E384-5555-CBF1029E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558F55-D65A-E9B8-E48D-88DEA98E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E46647-384D-4475-4104-77A895249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1D4E7F-2117-85C7-F955-995F89C0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DECE15-3CCC-C1A1-09C1-A535E0DD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1DD622-D170-3DE4-9FE9-CB74B09E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21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F34A1-19B0-4B86-DF9E-F1E5BDF5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F46C42-73C0-FE47-EADA-C9F8035F3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4EFB26-E797-E42D-1A67-C948199D7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AFA8F1-89CE-601D-9F40-D195F6FE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07273C-3ABA-32D1-3893-84071654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94B03B-5D31-4EB2-E028-D11981E9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14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B6E24C-2314-4368-8D91-6E19F1E2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4" y="365127"/>
            <a:ext cx="8348354" cy="905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7C83C5-876C-F183-5587-710FA7939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824" y="1492897"/>
            <a:ext cx="8348354" cy="4684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BF6FA0-7C06-ED95-D18E-F1A8CF4A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03870" y="64306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defRPr>
            </a:lvl1pPr>
          </a:lstStyle>
          <a:p>
            <a:fld id="{25BAB8C9-6951-4132-A186-A26B1CB9B1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389E81B-5650-22FE-4F1F-ED97EF9516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6378128"/>
            <a:ext cx="1924287" cy="479872"/>
          </a:xfrm>
          <a:prstGeom prst="rect">
            <a:avLst/>
          </a:prstGeom>
        </p:spPr>
      </p:pic>
      <p:pic>
        <p:nvPicPr>
          <p:cNvPr id="9" name="그림 8" descr="스크린샷, 시계, 디자인이(가) 표시된 사진&#10;&#10;자동 생성된 설명">
            <a:extLst>
              <a:ext uri="{FF2B5EF4-FFF2-40B4-BE49-F238E27FC236}">
                <a16:creationId xmlns:a16="http://schemas.microsoft.com/office/drawing/2014/main" id="{46E02CCA-5DA5-0788-2E24-A819F86F8B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01" y="6378128"/>
            <a:ext cx="1447398" cy="4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KoPub돋움체 Bold" panose="00000800000000000000" pitchFamily="2" charset="-127"/>
          <a:ea typeface="KoPub돋움체 Bold" panose="00000800000000000000" pitchFamily="2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rgbClr val="0F0F70"/>
        </a:buClr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KoPub돋움체 Medium" panose="00000600000000000000" pitchFamily="2" charset="-127"/>
          <a:ea typeface="KoPub돋움체 Medium" panose="00000600000000000000" pitchFamily="2" charset="-127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0F0F7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oPub돋움체 Medium" panose="00000600000000000000" pitchFamily="2" charset="-127"/>
          <a:ea typeface="KoPub돋움체 Medium" panose="00000600000000000000" pitchFamily="2" charset="-127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0F0F70"/>
        </a:buClr>
        <a:buFont typeface="Wingdings" panose="05000000000000000000" pitchFamily="2" charset="2"/>
        <a:buChar char="ü"/>
        <a:defRPr sz="1700" kern="1200">
          <a:solidFill>
            <a:schemeClr val="tx1"/>
          </a:solidFill>
          <a:latin typeface="KoPub돋움체 Light" panose="00000300000000000000" pitchFamily="2" charset="-127"/>
          <a:ea typeface="KoPub돋움체 Light" panose="00000300000000000000" pitchFamily="2" charset="-127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0F0F70"/>
        </a:buClr>
        <a:buFont typeface="Wingdings" panose="05000000000000000000" pitchFamily="2" charset="2"/>
        <a:buChar char="ü"/>
        <a:defRPr sz="1700" kern="1200">
          <a:solidFill>
            <a:schemeClr val="tx1"/>
          </a:solidFill>
          <a:latin typeface="KoPub돋움체 Light" panose="00000300000000000000" pitchFamily="2" charset="-127"/>
          <a:ea typeface="KoPub돋움체 Light" panose="00000300000000000000" pitchFamily="2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0F0F70"/>
        </a:buClr>
        <a:buFont typeface="Wingdings" panose="05000000000000000000" pitchFamily="2" charset="2"/>
        <a:buChar char="ü"/>
        <a:defRPr sz="1700" kern="1200">
          <a:solidFill>
            <a:schemeClr val="tx1"/>
          </a:solidFill>
          <a:latin typeface="KoPub돋움체 Light" panose="00000300000000000000" pitchFamily="2" charset="-127"/>
          <a:ea typeface="KoPub돋움체 Light" panose="00000300000000000000" pitchFamily="2" charset="-127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CE2DB2-63AF-2E4F-CF50-8ECD5FE91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/>
              <a:t>On the Validation of</a:t>
            </a:r>
            <a:br>
              <a:rPr lang="en-US" altLang="ko-KR" sz="3500" dirty="0"/>
            </a:br>
            <a:r>
              <a:rPr lang="en-US" altLang="ko-KR" sz="3500" dirty="0"/>
              <a:t>Web X.509 Certificates</a:t>
            </a:r>
            <a:br>
              <a:rPr lang="en-US" altLang="ko-KR" sz="3500" dirty="0"/>
            </a:br>
            <a:r>
              <a:rPr lang="en-US" altLang="ko-KR" sz="3500" dirty="0"/>
              <a:t>by TLS Interception Products</a:t>
            </a:r>
            <a:endParaRPr lang="ko-KR" altLang="en-US" sz="35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316D37A-E923-1ABC-E312-78A21DB75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황 은 비 </a:t>
            </a:r>
            <a:r>
              <a:rPr lang="en-US" altLang="ko-KR" dirty="0"/>
              <a:t>| </a:t>
            </a:r>
            <a:r>
              <a:rPr lang="en-US" altLang="ko-KR" dirty="0" err="1"/>
              <a:t>Eunbee</a:t>
            </a:r>
            <a:r>
              <a:rPr lang="en-US" altLang="ko-KR" dirty="0"/>
              <a:t> Hwang</a:t>
            </a:r>
          </a:p>
          <a:p>
            <a:r>
              <a:rPr lang="ko-KR" altLang="en-US" dirty="0"/>
              <a:t>서울대학교 컴퓨터공학부 석사 과정</a:t>
            </a:r>
            <a:endParaRPr lang="en-US" altLang="ko-KR" dirty="0"/>
          </a:p>
          <a:p>
            <a:r>
              <a:rPr lang="ko-KR" altLang="en-US" dirty="0"/>
              <a:t>인터넷 융합 및 보안 연구실 </a:t>
            </a:r>
            <a:r>
              <a:rPr lang="en-US" altLang="ko-KR" dirty="0"/>
              <a:t>(MMLAB)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B6E44-D64F-E9DB-BA53-6C15107EF07B}"/>
              </a:ext>
            </a:extLst>
          </p:cNvPr>
          <p:cNvSpPr txBox="1"/>
          <p:nvPr/>
        </p:nvSpPr>
        <p:spPr>
          <a:xfrm>
            <a:off x="0" y="1729"/>
            <a:ext cx="499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IEEE TRANSACTIONS ON DEPENDABLE AND SECURE COMPUTING,</a:t>
            </a:r>
          </a:p>
          <a:p>
            <a:r>
              <a:rPr 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VOL. 19, NO. 1, JANUARY/FEBRUARY 2022</a:t>
            </a:r>
          </a:p>
        </p:txBody>
      </p:sp>
    </p:spTree>
    <p:extLst>
      <p:ext uri="{BB962C8B-B14F-4D97-AF65-F5344CB8AC3E}">
        <p14:creationId xmlns:p14="http://schemas.microsoft.com/office/powerpoint/2010/main" val="172218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7CAE-3F4A-9687-07DB-D63E5085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38C8-CFA3-00F5-DF17-22465CE0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Slightly different requirements and guidelines for CN and SAN</a:t>
            </a:r>
          </a:p>
          <a:p>
            <a:pPr lvl="1" latinLnBrk="0"/>
            <a:r>
              <a:rPr lang="en-US" dirty="0"/>
              <a:t>X.509 Standard: CN is considered as the primary entity</a:t>
            </a:r>
          </a:p>
          <a:p>
            <a:pPr lvl="1" latinLnBrk="0"/>
            <a:r>
              <a:rPr lang="en-US" dirty="0"/>
              <a:t>RFC 5280: CN and SAN can be used in combination</a:t>
            </a:r>
          </a:p>
          <a:p>
            <a:pPr lvl="1" latinLnBrk="0"/>
            <a:r>
              <a:rPr lang="en-US" dirty="0"/>
              <a:t>CA/B BR: SAN should be used</a:t>
            </a:r>
          </a:p>
          <a:p>
            <a:pPr latinLnBrk="0"/>
            <a:endParaRPr lang="en-US" dirty="0"/>
          </a:p>
          <a:p>
            <a:pPr latinLnBrk="0"/>
            <a:r>
              <a:rPr lang="en-US" dirty="0"/>
              <a:t>Best Practices for selecting CN and SAN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dirty="0"/>
              <a:t>Use SAN to list all domain names and IP addresses associated with the entity.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dirty="0"/>
              <a:t>CN can be included for compatibility, but it should mirror one of the values in SAN.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dirty="0"/>
              <a:t>Avoid using private IPs (e.g., 192.168.*.*) in both SAN and CN for security and interoperability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35BCD-F8A9-2DC1-D538-F07D5676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67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DAE-3D95-782A-9EC1-F8D46EB5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Subject Validation Test</a:t>
            </a:r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8DEB-8757-DF01-27F8-4C7D90E6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8" name="Content Placeholder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68DF6807-BFAD-BE35-8CFE-2E1F66AF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8" y="1239561"/>
            <a:ext cx="7052124" cy="50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32D40C-3BD6-BFBA-AA24-14AFAF02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Subject Validation Test: CN, SAN-DNS</a:t>
            </a:r>
            <a:endParaRPr lang="ko-KR" altLang="en-US" dirty="0"/>
          </a:p>
        </p:txBody>
      </p:sp>
      <p:graphicFrame>
        <p:nvGraphicFramePr>
          <p:cNvPr id="17" name="내용 개체 틀 16">
            <a:extLst>
              <a:ext uri="{FF2B5EF4-FFF2-40B4-BE49-F238E27FC236}">
                <a16:creationId xmlns:a16="http://schemas.microsoft.com/office/drawing/2014/main" id="{E5874E82-11D3-35FE-DD9B-3A505BC2E6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08027" y="2337124"/>
          <a:ext cx="1127945" cy="67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945">
                  <a:extLst>
                    <a:ext uri="{9D8B030D-6E8A-4147-A177-3AD203B41FA5}">
                      <a16:colId xmlns:a16="http://schemas.microsoft.com/office/drawing/2014/main" val="833193943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SCN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41564" marB="41564" anchor="ctr"/>
                </a:tc>
                <a:extLst>
                  <a:ext uri="{0D108BD9-81ED-4DB2-BD59-A6C34878D82A}">
                    <a16:rowId xmlns:a16="http://schemas.microsoft.com/office/drawing/2014/main" val="116921467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Ext. SAN-DNS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41564" marB="41564" anchor="ctr"/>
                </a:tc>
                <a:extLst>
                  <a:ext uri="{0D108BD9-81ED-4DB2-BD59-A6C34878D82A}">
                    <a16:rowId xmlns:a16="http://schemas.microsoft.com/office/drawing/2014/main" val="265017399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78FB90-F6DC-4CE9-9B87-D6845997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C48334-FB92-0DDE-1696-00BF1C302162}"/>
              </a:ext>
            </a:extLst>
          </p:cNvPr>
          <p:cNvGrpSpPr/>
          <p:nvPr/>
        </p:nvGrpSpPr>
        <p:grpSpPr>
          <a:xfrm>
            <a:off x="1052876" y="1585257"/>
            <a:ext cx="1211101" cy="1346032"/>
            <a:chOff x="230840" y="1992809"/>
            <a:chExt cx="1211101" cy="134603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5931C8D-6EB9-B254-58BC-28B2EBCB3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824" y="1992809"/>
              <a:ext cx="877135" cy="8771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A9FE39-9062-8C40-E6A6-9AFE994AE378}"/>
                </a:ext>
              </a:extLst>
            </p:cNvPr>
            <p:cNvSpPr txBox="1"/>
            <p:nvPr/>
          </p:nvSpPr>
          <p:spPr>
            <a:xfrm>
              <a:off x="230840" y="2877176"/>
              <a:ext cx="1211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Test Server</a:t>
              </a:r>
            </a:p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(example.com)</a:t>
              </a:r>
              <a:endPara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4658295-3BBB-5147-620C-023F56B13556}"/>
              </a:ext>
            </a:extLst>
          </p:cNvPr>
          <p:cNvGrpSpPr/>
          <p:nvPr/>
        </p:nvGrpSpPr>
        <p:grpSpPr>
          <a:xfrm>
            <a:off x="6118981" y="1585257"/>
            <a:ext cx="1972143" cy="1160730"/>
            <a:chOff x="3585928" y="2484957"/>
            <a:chExt cx="1972143" cy="116073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76D185F-8E2A-A746-D880-FFFF5940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5506" y="2484957"/>
              <a:ext cx="877135" cy="8771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A330C2-D422-0F1A-8823-09356EA1551D}"/>
                </a:ext>
              </a:extLst>
            </p:cNvPr>
            <p:cNvSpPr txBox="1"/>
            <p:nvPr/>
          </p:nvSpPr>
          <p:spPr>
            <a:xfrm>
              <a:off x="3585928" y="3368688"/>
              <a:ext cx="19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TLS Interception Products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5136B82-CDAE-741D-D344-A8D2C48A6C2F}"/>
              </a:ext>
            </a:extLst>
          </p:cNvPr>
          <p:cNvGrpSpPr/>
          <p:nvPr/>
        </p:nvGrpSpPr>
        <p:grpSpPr>
          <a:xfrm>
            <a:off x="2263977" y="1939261"/>
            <a:ext cx="4284025" cy="276999"/>
            <a:chOff x="2263977" y="1708354"/>
            <a:chExt cx="4284025" cy="276999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3F0C639B-0DAE-6A53-23BD-D992A106A269}"/>
                </a:ext>
              </a:extLst>
            </p:cNvPr>
            <p:cNvCxnSpPr>
              <a:cxnSpLocks/>
            </p:cNvCxnSpPr>
            <p:nvPr/>
          </p:nvCxnSpPr>
          <p:spPr>
            <a:xfrm>
              <a:off x="2263977" y="1985353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49F79-7CAD-1BE3-BCCC-0910180A3E96}"/>
                </a:ext>
              </a:extLst>
            </p:cNvPr>
            <p:cNvSpPr txBox="1"/>
            <p:nvPr/>
          </p:nvSpPr>
          <p:spPr>
            <a:xfrm>
              <a:off x="3660981" y="1708354"/>
              <a:ext cx="1822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Certificate Chain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197F69-EA37-9AE2-BFDA-7B98FDB678EC}"/>
              </a:ext>
            </a:extLst>
          </p:cNvPr>
          <p:cNvSpPr txBox="1"/>
          <p:nvPr/>
        </p:nvSpPr>
        <p:spPr>
          <a:xfrm>
            <a:off x="4466041" y="1539766"/>
            <a:ext cx="211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  <a:endParaRPr lang="ko-KR" altLang="en-US" sz="70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aphicFrame>
        <p:nvGraphicFramePr>
          <p:cNvPr id="16" name="내용 개체 틀 7">
            <a:extLst>
              <a:ext uri="{FF2B5EF4-FFF2-40B4-BE49-F238E27FC236}">
                <a16:creationId xmlns:a16="http://schemas.microsoft.com/office/drawing/2014/main" id="{7466C73F-E437-8766-319E-DE23AEBFF9AD}"/>
              </a:ext>
            </a:extLst>
          </p:cNvPr>
          <p:cNvGraphicFramePr>
            <a:graphicFrameLocks/>
          </p:cNvGraphicFramePr>
          <p:nvPr/>
        </p:nvGraphicFramePr>
        <p:xfrm>
          <a:off x="399102" y="3462694"/>
          <a:ext cx="8347077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2359">
                  <a:extLst>
                    <a:ext uri="{9D8B030D-6E8A-4147-A177-3AD203B41FA5}">
                      <a16:colId xmlns:a16="http://schemas.microsoft.com/office/drawing/2014/main" val="929039102"/>
                    </a:ext>
                  </a:extLst>
                </a:gridCol>
                <a:gridCol w="2782359">
                  <a:extLst>
                    <a:ext uri="{9D8B030D-6E8A-4147-A177-3AD203B41FA5}">
                      <a16:colId xmlns:a16="http://schemas.microsoft.com/office/drawing/2014/main" val="3441702625"/>
                    </a:ext>
                  </a:extLst>
                </a:gridCol>
                <a:gridCol w="2782359">
                  <a:extLst>
                    <a:ext uri="{9D8B030D-6E8A-4147-A177-3AD203B41FA5}">
                      <a16:colId xmlns:a16="http://schemas.microsoft.com/office/drawing/2014/main" val="214559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Subject Common Name</a:t>
                      </a:r>
                      <a:b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</a:br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(SCN)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Extension Subject Alt Name</a:t>
                      </a:r>
                      <a:b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</a:br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(</a:t>
                      </a:r>
                      <a:r>
                        <a:rPr lang="en-US" altLang="ko-KR" sz="1200" i="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SAN-DNS</a:t>
                      </a:r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)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Standards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exampler.com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7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exampler.com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84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?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8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 / </a:t>
                      </a:r>
                      <a:r>
                        <a:rPr lang="en-US" altLang="ko-KR" sz="1200" dirty="0" err="1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exampler.com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819532"/>
                  </a:ext>
                </a:extLst>
              </a:tr>
            </a:tbl>
          </a:graphicData>
        </a:graphic>
      </p:graphicFrame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06EAA6-184A-F4C8-F9F9-5660D21A2204}"/>
              </a:ext>
            </a:extLst>
          </p:cNvPr>
          <p:cNvSpPr/>
          <p:nvPr/>
        </p:nvSpPr>
        <p:spPr>
          <a:xfrm>
            <a:off x="6929610" y="3059214"/>
            <a:ext cx="1816568" cy="283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3/4 FV Product Passed</a:t>
            </a:r>
            <a:endParaRPr lang="ko-KR" altLang="en-US" sz="1200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E8520CF-6533-A868-C3AB-0A68C5F39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986" y="2364873"/>
            <a:ext cx="648702" cy="6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1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94BA-6CE6-862A-CFD2-7CCA3473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27052-3B1A-290E-3E95-7524CB4F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Subject Validation Test: CN, SAN-DNS</a:t>
            </a:r>
            <a:endParaRPr lang="ko-KR" altLang="en-US" dirty="0"/>
          </a:p>
        </p:txBody>
      </p:sp>
      <p:graphicFrame>
        <p:nvGraphicFramePr>
          <p:cNvPr id="17" name="내용 개체 틀 16">
            <a:extLst>
              <a:ext uri="{FF2B5EF4-FFF2-40B4-BE49-F238E27FC236}">
                <a16:creationId xmlns:a16="http://schemas.microsoft.com/office/drawing/2014/main" id="{BCD98CB1-F03B-2601-0498-B415323C8B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08027" y="2337124"/>
          <a:ext cx="1127945" cy="67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945">
                  <a:extLst>
                    <a:ext uri="{9D8B030D-6E8A-4147-A177-3AD203B41FA5}">
                      <a16:colId xmlns:a16="http://schemas.microsoft.com/office/drawing/2014/main" val="833193943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SCN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41564" marB="41564" anchor="ctr"/>
                </a:tc>
                <a:extLst>
                  <a:ext uri="{0D108BD9-81ED-4DB2-BD59-A6C34878D82A}">
                    <a16:rowId xmlns:a16="http://schemas.microsoft.com/office/drawing/2014/main" val="116921467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Ext. SAN-DNS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41564" marB="41564" anchor="ctr"/>
                </a:tc>
                <a:extLst>
                  <a:ext uri="{0D108BD9-81ED-4DB2-BD59-A6C34878D82A}">
                    <a16:rowId xmlns:a16="http://schemas.microsoft.com/office/drawing/2014/main" val="265017399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158D31-7B0F-B6F5-5848-A5F4799E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02DF035-B97F-71AF-2291-CFF567EB729A}"/>
              </a:ext>
            </a:extLst>
          </p:cNvPr>
          <p:cNvGrpSpPr/>
          <p:nvPr/>
        </p:nvGrpSpPr>
        <p:grpSpPr>
          <a:xfrm>
            <a:off x="1026427" y="1585257"/>
            <a:ext cx="1264000" cy="1346032"/>
            <a:chOff x="204391" y="1992809"/>
            <a:chExt cx="1264000" cy="134603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C6355F1-F0DA-7399-C172-E15D33DC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824" y="1992809"/>
              <a:ext cx="877135" cy="8771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4B37D-F7EE-06FC-952A-40BAB698FC40}"/>
                </a:ext>
              </a:extLst>
            </p:cNvPr>
            <p:cNvSpPr txBox="1"/>
            <p:nvPr/>
          </p:nvSpPr>
          <p:spPr>
            <a:xfrm>
              <a:off x="204391" y="2877176"/>
              <a:ext cx="1264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Test Server</a:t>
              </a:r>
            </a:p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(exampler.com)</a:t>
              </a:r>
              <a:endPara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F5014CCF-3ADD-12FF-444C-AE86630F2FFF}"/>
              </a:ext>
            </a:extLst>
          </p:cNvPr>
          <p:cNvGrpSpPr/>
          <p:nvPr/>
        </p:nvGrpSpPr>
        <p:grpSpPr>
          <a:xfrm>
            <a:off x="6118981" y="1585257"/>
            <a:ext cx="1972143" cy="1160730"/>
            <a:chOff x="3585928" y="2484957"/>
            <a:chExt cx="1972143" cy="116073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5337309-4563-8855-DA5C-123CA4788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5506" y="2484957"/>
              <a:ext cx="877135" cy="8771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79478A-B27C-3A78-949A-8B85B2053D88}"/>
                </a:ext>
              </a:extLst>
            </p:cNvPr>
            <p:cNvSpPr txBox="1"/>
            <p:nvPr/>
          </p:nvSpPr>
          <p:spPr>
            <a:xfrm>
              <a:off x="3585928" y="3368688"/>
              <a:ext cx="19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TLS Interception Products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D3D5198-C02E-FAF9-3333-D17BF6609DCB}"/>
              </a:ext>
            </a:extLst>
          </p:cNvPr>
          <p:cNvGrpSpPr/>
          <p:nvPr/>
        </p:nvGrpSpPr>
        <p:grpSpPr>
          <a:xfrm>
            <a:off x="2263977" y="1939261"/>
            <a:ext cx="4284025" cy="276999"/>
            <a:chOff x="2263977" y="1708354"/>
            <a:chExt cx="4284025" cy="276999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01EDE819-FEA7-6407-D3B7-C8618A6B5C11}"/>
                </a:ext>
              </a:extLst>
            </p:cNvPr>
            <p:cNvCxnSpPr>
              <a:cxnSpLocks/>
            </p:cNvCxnSpPr>
            <p:nvPr/>
          </p:nvCxnSpPr>
          <p:spPr>
            <a:xfrm>
              <a:off x="2263977" y="1985353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1A1533-3F55-48B3-C74A-83E6D83E7317}"/>
                </a:ext>
              </a:extLst>
            </p:cNvPr>
            <p:cNvSpPr txBox="1"/>
            <p:nvPr/>
          </p:nvSpPr>
          <p:spPr>
            <a:xfrm>
              <a:off x="3660981" y="1708354"/>
              <a:ext cx="1822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Certificate Chain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569762-CB89-E804-0852-6193AC6B8062}"/>
              </a:ext>
            </a:extLst>
          </p:cNvPr>
          <p:cNvSpPr txBox="1"/>
          <p:nvPr/>
        </p:nvSpPr>
        <p:spPr>
          <a:xfrm>
            <a:off x="4466041" y="1539766"/>
            <a:ext cx="211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  <a:endParaRPr lang="ko-KR" altLang="en-US" sz="70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aphicFrame>
        <p:nvGraphicFramePr>
          <p:cNvPr id="16" name="내용 개체 틀 7">
            <a:extLst>
              <a:ext uri="{FF2B5EF4-FFF2-40B4-BE49-F238E27FC236}">
                <a16:creationId xmlns:a16="http://schemas.microsoft.com/office/drawing/2014/main" id="{E7364C92-2F8C-5B46-01AE-05D7DBF804E1}"/>
              </a:ext>
            </a:extLst>
          </p:cNvPr>
          <p:cNvGraphicFramePr>
            <a:graphicFrameLocks/>
          </p:cNvGraphicFramePr>
          <p:nvPr/>
        </p:nvGraphicFramePr>
        <p:xfrm>
          <a:off x="399102" y="3462694"/>
          <a:ext cx="8347077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2359">
                  <a:extLst>
                    <a:ext uri="{9D8B030D-6E8A-4147-A177-3AD203B41FA5}">
                      <a16:colId xmlns:a16="http://schemas.microsoft.com/office/drawing/2014/main" val="929039102"/>
                    </a:ext>
                  </a:extLst>
                </a:gridCol>
                <a:gridCol w="2782359">
                  <a:extLst>
                    <a:ext uri="{9D8B030D-6E8A-4147-A177-3AD203B41FA5}">
                      <a16:colId xmlns:a16="http://schemas.microsoft.com/office/drawing/2014/main" val="3441702625"/>
                    </a:ext>
                  </a:extLst>
                </a:gridCol>
                <a:gridCol w="2782359">
                  <a:extLst>
                    <a:ext uri="{9D8B030D-6E8A-4147-A177-3AD203B41FA5}">
                      <a16:colId xmlns:a16="http://schemas.microsoft.com/office/drawing/2014/main" val="214559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Subject Common Name</a:t>
                      </a:r>
                      <a:b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</a:br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(SCN)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Extension Subject Alt Name</a:t>
                      </a:r>
                      <a:b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</a:br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(</a:t>
                      </a:r>
                      <a:r>
                        <a:rPr lang="en-US" altLang="ko-KR" sz="1200" i="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SAN-DNS</a:t>
                      </a:r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)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Standards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exampler.com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7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exampler.com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84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8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 / exampler.com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819532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894B4FF4-6038-3281-6656-BEFE084959CD}"/>
              </a:ext>
            </a:extLst>
          </p:cNvPr>
          <p:cNvSpPr/>
          <p:nvPr/>
        </p:nvSpPr>
        <p:spPr>
          <a:xfrm>
            <a:off x="6929610" y="3059214"/>
            <a:ext cx="1816568" cy="283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4/4 FV Product Passed</a:t>
            </a:r>
            <a:endParaRPr lang="ko-KR" altLang="en-US" sz="1200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162EDB3-9E2A-8DF9-43BD-C230E9411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986" y="2364873"/>
            <a:ext cx="648702" cy="6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7EF6-E69C-9E01-EEE5-B4AF3C495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361FED-CC02-46E3-BD13-18088317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Subject Validation Test: CN, SAN-DNS/IP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CD00DE-0F92-972C-E1A3-F6F46AFB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B85DBA7-2052-0D98-AC5A-6714EA4269B5}"/>
              </a:ext>
            </a:extLst>
          </p:cNvPr>
          <p:cNvGrpSpPr/>
          <p:nvPr/>
        </p:nvGrpSpPr>
        <p:grpSpPr>
          <a:xfrm>
            <a:off x="1058744" y="1585257"/>
            <a:ext cx="1199367" cy="1346032"/>
            <a:chOff x="236708" y="1992809"/>
            <a:chExt cx="1199367" cy="134603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6C85E05-AD4E-04C6-F627-66AF7D91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824" y="1992809"/>
              <a:ext cx="877135" cy="8771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FD18B8-F2F1-96BC-E54C-A68C8C6529CD}"/>
                </a:ext>
              </a:extLst>
            </p:cNvPr>
            <p:cNvSpPr txBox="1"/>
            <p:nvPr/>
          </p:nvSpPr>
          <p:spPr>
            <a:xfrm>
              <a:off x="236708" y="2877176"/>
              <a:ext cx="119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Test Server</a:t>
              </a:r>
            </a:p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(192.168.3.22)</a:t>
              </a:r>
              <a:endPara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EE1A5C0-DC39-DCE9-E92E-27C08D1465BB}"/>
              </a:ext>
            </a:extLst>
          </p:cNvPr>
          <p:cNvGrpSpPr/>
          <p:nvPr/>
        </p:nvGrpSpPr>
        <p:grpSpPr>
          <a:xfrm>
            <a:off x="6118981" y="1585257"/>
            <a:ext cx="1972143" cy="1160730"/>
            <a:chOff x="3585928" y="2484957"/>
            <a:chExt cx="1972143" cy="116073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108D0D1-26B7-45E3-386F-0EE4ED1E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5506" y="2484957"/>
              <a:ext cx="877135" cy="8771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EF2F87-555A-AD6A-C7D3-4D66AE028994}"/>
                </a:ext>
              </a:extLst>
            </p:cNvPr>
            <p:cNvSpPr txBox="1"/>
            <p:nvPr/>
          </p:nvSpPr>
          <p:spPr>
            <a:xfrm>
              <a:off x="3585928" y="3368688"/>
              <a:ext cx="19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TLS Interception Products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757442C-4A97-464E-5071-BF27C93E2945}"/>
              </a:ext>
            </a:extLst>
          </p:cNvPr>
          <p:cNvGrpSpPr/>
          <p:nvPr/>
        </p:nvGrpSpPr>
        <p:grpSpPr>
          <a:xfrm>
            <a:off x="2263977" y="1913383"/>
            <a:ext cx="4284025" cy="276999"/>
            <a:chOff x="2263977" y="1708354"/>
            <a:chExt cx="4284025" cy="276999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7398829D-BA7B-36F1-4D7C-4FB3102EE179}"/>
                </a:ext>
              </a:extLst>
            </p:cNvPr>
            <p:cNvCxnSpPr>
              <a:cxnSpLocks/>
            </p:cNvCxnSpPr>
            <p:nvPr/>
          </p:nvCxnSpPr>
          <p:spPr>
            <a:xfrm>
              <a:off x="2263977" y="1985353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A6D5A5-444B-8994-B79C-A228F99550E0}"/>
                </a:ext>
              </a:extLst>
            </p:cNvPr>
            <p:cNvSpPr txBox="1"/>
            <p:nvPr/>
          </p:nvSpPr>
          <p:spPr>
            <a:xfrm>
              <a:off x="3660981" y="1708354"/>
              <a:ext cx="1822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Certificate Chain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392283E-2E28-1BC1-3792-92953B96BE3E}"/>
              </a:ext>
            </a:extLst>
          </p:cNvPr>
          <p:cNvSpPr txBox="1"/>
          <p:nvPr/>
        </p:nvSpPr>
        <p:spPr>
          <a:xfrm>
            <a:off x="4466041" y="1513888"/>
            <a:ext cx="211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  <a:endParaRPr lang="ko-KR" altLang="en-US" sz="70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aphicFrame>
        <p:nvGraphicFramePr>
          <p:cNvPr id="16" name="내용 개체 틀 7">
            <a:extLst>
              <a:ext uri="{FF2B5EF4-FFF2-40B4-BE49-F238E27FC236}">
                <a16:creationId xmlns:a16="http://schemas.microsoft.com/office/drawing/2014/main" id="{9CF737CB-1D77-A2BE-7FD0-30105E0F2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112854"/>
              </p:ext>
            </p:extLst>
          </p:nvPr>
        </p:nvGraphicFramePr>
        <p:xfrm>
          <a:off x="399102" y="3462694"/>
          <a:ext cx="83470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769">
                  <a:extLst>
                    <a:ext uri="{9D8B030D-6E8A-4147-A177-3AD203B41FA5}">
                      <a16:colId xmlns:a16="http://schemas.microsoft.com/office/drawing/2014/main" val="929039102"/>
                    </a:ext>
                  </a:extLst>
                </a:gridCol>
                <a:gridCol w="2086769">
                  <a:extLst>
                    <a:ext uri="{9D8B030D-6E8A-4147-A177-3AD203B41FA5}">
                      <a16:colId xmlns:a16="http://schemas.microsoft.com/office/drawing/2014/main" val="3441702625"/>
                    </a:ext>
                  </a:extLst>
                </a:gridCol>
                <a:gridCol w="2086769">
                  <a:extLst>
                    <a:ext uri="{9D8B030D-6E8A-4147-A177-3AD203B41FA5}">
                      <a16:colId xmlns:a16="http://schemas.microsoft.com/office/drawing/2014/main" val="2145592075"/>
                    </a:ext>
                  </a:extLst>
                </a:gridCol>
                <a:gridCol w="2086769">
                  <a:extLst>
                    <a:ext uri="{9D8B030D-6E8A-4147-A177-3AD203B41FA5}">
                      <a16:colId xmlns:a16="http://schemas.microsoft.com/office/drawing/2014/main" val="272842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Subject Common Name (SCN)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Extension</a:t>
                      </a:r>
                    </a:p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Subject Alt Name (</a:t>
                      </a:r>
                      <a:r>
                        <a:rPr lang="en-US" altLang="ko-KR" sz="1200" i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SAN</a:t>
                      </a:r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)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Extension SAN IP (SAN-IP)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Standards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192.168.3.22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7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192.168.3.22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84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192.168.3.22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8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81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192.168.3.22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85762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6788DFC1-D004-C0B0-C254-146450F3BEAA}"/>
              </a:ext>
            </a:extLst>
          </p:cNvPr>
          <p:cNvSpPr/>
          <p:nvPr/>
        </p:nvSpPr>
        <p:spPr>
          <a:xfrm>
            <a:off x="6929610" y="3059214"/>
            <a:ext cx="1816568" cy="283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2/4 FV Product Passed</a:t>
            </a:r>
            <a:endParaRPr lang="ko-KR" altLang="en-US" sz="1200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CB04517-5A5C-C464-2B47-D61AE5E3A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986" y="2364873"/>
            <a:ext cx="648702" cy="648702"/>
          </a:xfrm>
          <a:prstGeom prst="rect">
            <a:avLst/>
          </a:prstGeom>
        </p:spPr>
      </p:pic>
      <p:graphicFrame>
        <p:nvGraphicFramePr>
          <p:cNvPr id="20" name="내용 개체 틀 16">
            <a:extLst>
              <a:ext uri="{FF2B5EF4-FFF2-40B4-BE49-F238E27FC236}">
                <a16:creationId xmlns:a16="http://schemas.microsoft.com/office/drawing/2014/main" id="{F41B6349-11B7-4D14-8039-5D6A047327A8}"/>
              </a:ext>
            </a:extLst>
          </p:cNvPr>
          <p:cNvGraphicFramePr>
            <a:graphicFrameLocks/>
          </p:cNvGraphicFramePr>
          <p:nvPr/>
        </p:nvGraphicFramePr>
        <p:xfrm>
          <a:off x="4008027" y="2310309"/>
          <a:ext cx="1127945" cy="919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945">
                  <a:extLst>
                    <a:ext uri="{9D8B030D-6E8A-4147-A177-3AD203B41FA5}">
                      <a16:colId xmlns:a16="http://schemas.microsoft.com/office/drawing/2014/main" val="833193943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SCN</a:t>
                      </a:r>
                      <a:endParaRPr lang="ko-KR" altLang="en-US" sz="9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37785" marB="37785" anchor="ctr"/>
                </a:tc>
                <a:extLst>
                  <a:ext uri="{0D108BD9-81ED-4DB2-BD59-A6C34878D82A}">
                    <a16:rowId xmlns:a16="http://schemas.microsoft.com/office/drawing/2014/main" val="1169214670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Ext. SAN-DNS</a:t>
                      </a:r>
                      <a:endParaRPr lang="ko-KR" altLang="en-US" sz="9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37785" marB="37785" anchor="ctr"/>
                </a:tc>
                <a:extLst>
                  <a:ext uri="{0D108BD9-81ED-4DB2-BD59-A6C34878D82A}">
                    <a16:rowId xmlns:a16="http://schemas.microsoft.com/office/drawing/2014/main" val="2650173990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Ext. SAN-IP</a:t>
                      </a:r>
                      <a:endParaRPr lang="ko-KR" altLang="en-US" sz="9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2355" marR="12355" marT="37785" marB="37785" anchor="ctr"/>
                </a:tc>
                <a:extLst>
                  <a:ext uri="{0D108BD9-81ED-4DB2-BD59-A6C34878D82A}">
                    <a16:rowId xmlns:a16="http://schemas.microsoft.com/office/drawing/2014/main" val="2620933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3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70D994-4605-03E9-D674-A2748C29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Key Usage, Extended Key Usage Fields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D3D4E3-D519-C058-CC8B-608B657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9E52D-FB30-D35A-2ED5-EE64B4539C24}"/>
              </a:ext>
            </a:extLst>
          </p:cNvPr>
          <p:cNvSpPr txBox="1"/>
          <p:nvPr/>
        </p:nvSpPr>
        <p:spPr>
          <a:xfrm>
            <a:off x="1415473" y="1295961"/>
            <a:ext cx="6313055" cy="50783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Version: 3 (0x2)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Serial Number: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f3:c9:29:12:34:18:17:b4:12:8b:8a:31:d4:98:cc:51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Issuer: C=US, O=Google Trust Services, CN=WR2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Validity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Before: Oct  7 08:23:38 2024 GMT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After : Dec 30 08:23:37 2024 GMT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Subject: CN=*.google.com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 Public Key Info: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...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X509v3 extensions: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Key Usage: critical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Digital Signature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Extended Key Usage: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TLS Web Server Authentication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Authority Information Access: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OCSP -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o.pki.goog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CA Issuers -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/wr2.crt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Subject Alternative Name: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DNS:*.google.com, DNS:*.appengine.google.com, …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CRL Distribution Points: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Full Name: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 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c.pki.goog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/wr2/75r4ZyA3vA0.crl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  ...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Value:  0e:0d:75:66:4c:68:e9:37:...</a:t>
            </a:r>
            <a:endParaRPr lang="en-KR" altLang="ko-KR" sz="1200" dirty="0">
              <a:latin typeface="D2Coding" panose="020B0609020101020101" pitchFamily="49" charset="-127"/>
              <a:ea typeface="D2Coding" panose="020B0609020101020101" pitchFamily="49" charset="-127"/>
              <a:cs typeface="Menlo" panose="020B0609030804020204" pitchFamily="49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109CBD7-C4D1-7655-4B9F-BE065AECFB9D}"/>
              </a:ext>
            </a:extLst>
          </p:cNvPr>
          <p:cNvSpPr/>
          <p:nvPr/>
        </p:nvSpPr>
        <p:spPr>
          <a:xfrm>
            <a:off x="2355274" y="3519055"/>
            <a:ext cx="2752435" cy="378691"/>
          </a:xfrm>
          <a:prstGeom prst="rect">
            <a:avLst/>
          </a:prstGeom>
          <a:solidFill>
            <a:srgbClr val="94C973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89FAF5-7376-439D-995A-3D7B9DF97D75}"/>
              </a:ext>
            </a:extLst>
          </p:cNvPr>
          <p:cNvSpPr/>
          <p:nvPr/>
        </p:nvSpPr>
        <p:spPr>
          <a:xfrm>
            <a:off x="2355273" y="3897746"/>
            <a:ext cx="2752435" cy="378691"/>
          </a:xfrm>
          <a:prstGeom prst="rect">
            <a:avLst/>
          </a:prstGeom>
          <a:solidFill>
            <a:srgbClr val="94C973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4426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7C58-4EA6-D16A-1427-B441F706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Key Usage, Extended Key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FA683-7442-3342-D016-E6AD7AE9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X.509: </a:t>
            </a:r>
            <a:r>
              <a:rPr lang="en-US" b="1" u="sng" dirty="0"/>
              <a:t>Key usage</a:t>
            </a:r>
            <a:r>
              <a:rPr lang="en-US" dirty="0"/>
              <a:t> and </a:t>
            </a:r>
            <a:r>
              <a:rPr lang="en-US" b="1" u="sng" dirty="0"/>
              <a:t>extended key usage</a:t>
            </a:r>
            <a:r>
              <a:rPr lang="en-US" dirty="0"/>
              <a:t> must be consistent; if not, the certificate is invalid</a:t>
            </a:r>
          </a:p>
          <a:p>
            <a:pPr latinLnBrk="0"/>
            <a:r>
              <a:rPr lang="en-US" dirty="0"/>
              <a:t>RFC 5280: Recommends TLS certificates with:</a:t>
            </a:r>
          </a:p>
          <a:p>
            <a:pPr lvl="1" latinLnBrk="0"/>
            <a:r>
              <a:rPr lang="en-US" dirty="0"/>
              <a:t>Key Usage: "digital signature," "key encipherment," or "key agreement."</a:t>
            </a:r>
          </a:p>
          <a:p>
            <a:pPr lvl="1" latinLnBrk="0"/>
            <a:r>
              <a:rPr lang="en-US" dirty="0"/>
              <a:t>Extended Key Usage: "Server Authentication."</a:t>
            </a:r>
          </a:p>
          <a:p>
            <a:pPr latinLnBrk="0"/>
            <a:endParaRPr lang="en-KR" dirty="0"/>
          </a:p>
          <a:p>
            <a:pPr latinLnBrk="0"/>
            <a:r>
              <a:rPr lang="en-US" dirty="0"/>
              <a:t>Testing Method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dirty="0"/>
              <a:t>Certificates generated with RSA algorithm.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dirty="0"/>
              <a:t>TLS_ECDHE_RSA</a:t>
            </a:r>
            <a:r>
              <a:rPr lang="en-US" altLang="ko-KR" dirty="0"/>
              <a:t>_</a:t>
            </a:r>
            <a:r>
              <a:rPr lang="ko-KR" altLang="en-US" dirty="0"/>
              <a:t>* </a:t>
            </a:r>
            <a:r>
              <a:rPr lang="en-US" altLang="ko-KR" dirty="0" err="1"/>
              <a:t>ciphersuite</a:t>
            </a:r>
            <a:r>
              <a:rPr lang="en-US" altLang="ko-KR" dirty="0"/>
              <a:t> is selected during TLS handshake</a:t>
            </a:r>
            <a:r>
              <a:rPr lang="en-US" dirty="0"/>
              <a:t> which requires ”</a:t>
            </a:r>
            <a:r>
              <a:rPr lang="en-US" dirty="0" err="1"/>
              <a:t>digitalSignature</a:t>
            </a:r>
            <a:r>
              <a:rPr lang="en-US" dirty="0"/>
              <a:t>” key usage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dirty="0"/>
              <a:t>Tested TLS Interception Product’s response to mismatched key usage values</a:t>
            </a:r>
          </a:p>
          <a:p>
            <a:pPr latinLnBrk="0"/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2D18C-5F68-3246-C3A7-443BA581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53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FA1B-2042-46B0-685B-B6853AC76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BDBC6C-8FA5-4DCD-A758-93A4C89E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KR" dirty="0"/>
              <a:t>Key Usage, Extended Key Usage Tests</a:t>
            </a:r>
            <a:endParaRPr lang="ko-KR" altLang="en-US" dirty="0"/>
          </a:p>
        </p:txBody>
      </p:sp>
      <p:graphicFrame>
        <p:nvGraphicFramePr>
          <p:cNvPr id="17" name="내용 개체 틀 16">
            <a:extLst>
              <a:ext uri="{FF2B5EF4-FFF2-40B4-BE49-F238E27FC236}">
                <a16:creationId xmlns:a16="http://schemas.microsoft.com/office/drawing/2014/main" id="{722D1898-DDD0-C66E-E126-4E7B97C0D8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21352" y="2624040"/>
          <a:ext cx="1501295" cy="67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295">
                  <a:extLst>
                    <a:ext uri="{9D8B030D-6E8A-4147-A177-3AD203B41FA5}">
                      <a16:colId xmlns:a16="http://schemas.microsoft.com/office/drawing/2014/main" val="833193943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Ext. Key Usage</a:t>
                      </a:r>
                      <a:endParaRPr lang="ko-KR" altLang="en-US" sz="10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6445" marR="16445" marT="41564" marB="41564" anchor="ctr"/>
                </a:tc>
                <a:extLst>
                  <a:ext uri="{0D108BD9-81ED-4DB2-BD59-A6C34878D82A}">
                    <a16:rowId xmlns:a16="http://schemas.microsoft.com/office/drawing/2014/main" val="116921467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Ext. Extended Key Usage</a:t>
                      </a:r>
                      <a:endParaRPr lang="ko-KR" altLang="en-US" sz="10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6445" marR="16445" marT="41564" marB="41564" anchor="ctr"/>
                </a:tc>
                <a:extLst>
                  <a:ext uri="{0D108BD9-81ED-4DB2-BD59-A6C34878D82A}">
                    <a16:rowId xmlns:a16="http://schemas.microsoft.com/office/drawing/2014/main" val="265017399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EC6C00-5CFF-43E4-81F4-D31ADFA6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17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3B3D52B-3C0C-1B8E-8625-F3FF41545B78}"/>
              </a:ext>
            </a:extLst>
          </p:cNvPr>
          <p:cNvGrpSpPr/>
          <p:nvPr/>
        </p:nvGrpSpPr>
        <p:grpSpPr>
          <a:xfrm>
            <a:off x="1065278" y="1518948"/>
            <a:ext cx="1199367" cy="1481116"/>
            <a:chOff x="243242" y="1926500"/>
            <a:chExt cx="1199367" cy="148111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DE3E311-655E-568D-9688-676480E2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567" y="1926500"/>
              <a:ext cx="1061334" cy="10613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27C255-BA53-F8BA-1E74-0C452379E3FE}"/>
                </a:ext>
              </a:extLst>
            </p:cNvPr>
            <p:cNvSpPr txBox="1"/>
            <p:nvPr/>
          </p:nvSpPr>
          <p:spPr>
            <a:xfrm>
              <a:off x="243242" y="2945951"/>
              <a:ext cx="119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Test Server</a:t>
              </a:r>
            </a:p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(192.168.3.22)</a:t>
              </a:r>
              <a:endPara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0457801-F4BE-FE02-014C-1F442D732AED}"/>
              </a:ext>
            </a:extLst>
          </p:cNvPr>
          <p:cNvGrpSpPr/>
          <p:nvPr/>
        </p:nvGrpSpPr>
        <p:grpSpPr>
          <a:xfrm>
            <a:off x="6121053" y="1520572"/>
            <a:ext cx="1972143" cy="1343520"/>
            <a:chOff x="3588000" y="2420272"/>
            <a:chExt cx="1972143" cy="134352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47F4528-77B3-E201-284F-420A4B80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3405" y="2420272"/>
              <a:ext cx="1061334" cy="10613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2AC0B7-4008-BF85-9E8B-492C5C78A1B8}"/>
                </a:ext>
              </a:extLst>
            </p:cNvPr>
            <p:cNvSpPr txBox="1"/>
            <p:nvPr/>
          </p:nvSpPr>
          <p:spPr>
            <a:xfrm>
              <a:off x="3588000" y="3486793"/>
              <a:ext cx="19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TLS Interception Products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152D1BA-C3B4-BCD3-4B29-F780B11FBD15}"/>
              </a:ext>
            </a:extLst>
          </p:cNvPr>
          <p:cNvGrpSpPr/>
          <p:nvPr/>
        </p:nvGrpSpPr>
        <p:grpSpPr>
          <a:xfrm>
            <a:off x="2256091" y="2289900"/>
            <a:ext cx="4284025" cy="246221"/>
            <a:chOff x="2263977" y="1743008"/>
            <a:chExt cx="4284025" cy="246221"/>
          </a:xfrm>
        </p:grpSpPr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630B1222-C13B-E4C7-590A-D8DD451E681D}"/>
                </a:ext>
              </a:extLst>
            </p:cNvPr>
            <p:cNvCxnSpPr>
              <a:cxnSpLocks/>
            </p:cNvCxnSpPr>
            <p:nvPr/>
          </p:nvCxnSpPr>
          <p:spPr>
            <a:xfrm>
              <a:off x="2263977" y="1985353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128EFC-5ECF-9434-878D-006B1AF1742D}"/>
                </a:ext>
              </a:extLst>
            </p:cNvPr>
            <p:cNvSpPr txBox="1"/>
            <p:nvPr/>
          </p:nvSpPr>
          <p:spPr>
            <a:xfrm>
              <a:off x="3640828" y="1743008"/>
              <a:ext cx="15456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Certificate Chain</a:t>
              </a:r>
              <a:endParaRPr lang="ko-KR" altLang="en-US" sz="10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1153957-2D21-98EC-4289-EF04A8F2BF5C}"/>
              </a:ext>
            </a:extLst>
          </p:cNvPr>
          <p:cNvSpPr/>
          <p:nvPr/>
        </p:nvSpPr>
        <p:spPr>
          <a:xfrm>
            <a:off x="6929610" y="3059214"/>
            <a:ext cx="1816568" cy="283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0/3 FV Product Passed</a:t>
            </a:r>
            <a:endParaRPr lang="ko-KR" altLang="en-US" sz="1200" dirty="0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364BBF1-0602-A8FA-8945-32AAABFDE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330" y="2652701"/>
            <a:ext cx="648702" cy="648702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C368354-5CC1-1D0E-EE2F-25F5A4E95449}"/>
              </a:ext>
            </a:extLst>
          </p:cNvPr>
          <p:cNvGrpSpPr/>
          <p:nvPr/>
        </p:nvGrpSpPr>
        <p:grpSpPr>
          <a:xfrm>
            <a:off x="2256091" y="1395838"/>
            <a:ext cx="4284025" cy="257336"/>
            <a:chOff x="2162133" y="2127485"/>
            <a:chExt cx="4284025" cy="257336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B3F26E69-F4F9-4154-8C1A-88C32AE7F5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2133" y="2384821"/>
              <a:ext cx="4284025" cy="0"/>
            </a:xfrm>
            <a:prstGeom prst="straightConnector1">
              <a:avLst/>
            </a:prstGeom>
            <a:ln w="38100">
              <a:solidFill>
                <a:srgbClr val="2E765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9DB3CC-85B9-1A6A-BE01-D870FAA68377}"/>
                </a:ext>
              </a:extLst>
            </p:cNvPr>
            <p:cNvSpPr txBox="1"/>
            <p:nvPr/>
          </p:nvSpPr>
          <p:spPr>
            <a:xfrm>
              <a:off x="3815002" y="2127485"/>
              <a:ext cx="8499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Client Hello</a:t>
              </a:r>
              <a:endParaRPr lang="ko-KR" altLang="en-US" sz="10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535F9A1-7DC3-36FD-39D1-47713D970043}"/>
              </a:ext>
            </a:extLst>
          </p:cNvPr>
          <p:cNvGrpSpPr/>
          <p:nvPr/>
        </p:nvGrpSpPr>
        <p:grpSpPr>
          <a:xfrm>
            <a:off x="2263737" y="1672029"/>
            <a:ext cx="4284025" cy="246221"/>
            <a:chOff x="2180607" y="2522457"/>
            <a:chExt cx="4284025" cy="246221"/>
          </a:xfrm>
        </p:grpSpPr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8FD46E2-23CD-02C4-A75C-6440C6B5A56E}"/>
                </a:ext>
              </a:extLst>
            </p:cNvPr>
            <p:cNvCxnSpPr>
              <a:cxnSpLocks/>
            </p:cNvCxnSpPr>
            <p:nvPr/>
          </p:nvCxnSpPr>
          <p:spPr>
            <a:xfrm>
              <a:off x="2180607" y="2756584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BF6D98-AF6C-77BE-9FED-3ECE133DF8F8}"/>
                </a:ext>
              </a:extLst>
            </p:cNvPr>
            <p:cNvSpPr txBox="1"/>
            <p:nvPr/>
          </p:nvSpPr>
          <p:spPr>
            <a:xfrm>
              <a:off x="3814240" y="2522457"/>
              <a:ext cx="8883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Hello</a:t>
              </a:r>
              <a:endParaRPr lang="ko-KR" altLang="en-US" sz="10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aphicFrame>
        <p:nvGraphicFramePr>
          <p:cNvPr id="24" name="내용 개체 틀 7">
            <a:extLst>
              <a:ext uri="{FF2B5EF4-FFF2-40B4-BE49-F238E27FC236}">
                <a16:creationId xmlns:a16="http://schemas.microsoft.com/office/drawing/2014/main" id="{D1973688-0FD1-F5A1-1DF4-90320DA2ED22}"/>
              </a:ext>
            </a:extLst>
          </p:cNvPr>
          <p:cNvGraphicFramePr>
            <a:graphicFrameLocks/>
          </p:cNvGraphicFramePr>
          <p:nvPr/>
        </p:nvGraphicFramePr>
        <p:xfrm>
          <a:off x="399099" y="3550985"/>
          <a:ext cx="834707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2359">
                  <a:extLst>
                    <a:ext uri="{9D8B030D-6E8A-4147-A177-3AD203B41FA5}">
                      <a16:colId xmlns:a16="http://schemas.microsoft.com/office/drawing/2014/main" val="929039102"/>
                    </a:ext>
                  </a:extLst>
                </a:gridCol>
                <a:gridCol w="1391180">
                  <a:extLst>
                    <a:ext uri="{9D8B030D-6E8A-4147-A177-3AD203B41FA5}">
                      <a16:colId xmlns:a16="http://schemas.microsoft.com/office/drawing/2014/main" val="3441702625"/>
                    </a:ext>
                  </a:extLst>
                </a:gridCol>
                <a:gridCol w="1391180">
                  <a:extLst>
                    <a:ext uri="{9D8B030D-6E8A-4147-A177-3AD203B41FA5}">
                      <a16:colId xmlns:a16="http://schemas.microsoft.com/office/drawing/2014/main" val="675106107"/>
                    </a:ext>
                  </a:extLst>
                </a:gridCol>
                <a:gridCol w="1391180">
                  <a:extLst>
                    <a:ext uri="{9D8B030D-6E8A-4147-A177-3AD203B41FA5}">
                      <a16:colId xmlns:a16="http://schemas.microsoft.com/office/drawing/2014/main" val="2145592075"/>
                    </a:ext>
                  </a:extLst>
                </a:gridCol>
                <a:gridCol w="1391180">
                  <a:extLst>
                    <a:ext uri="{9D8B030D-6E8A-4147-A177-3AD203B41FA5}">
                      <a16:colId xmlns:a16="http://schemas.microsoft.com/office/drawing/2014/main" val="672420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Key Usage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Extended Key Usage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Standards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1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Key Agreement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SA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7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Data Encipherment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SA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84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Key Encipherment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SA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8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Digital Signature 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SA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Client Authentication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81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Digital Signature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Client Authentication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76378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08F1763-F1D0-A916-F4ED-BDD95FB50D2E}"/>
              </a:ext>
            </a:extLst>
          </p:cNvPr>
          <p:cNvSpPr txBox="1"/>
          <p:nvPr/>
        </p:nvSpPr>
        <p:spPr>
          <a:xfrm>
            <a:off x="3747769" y="1915132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0070C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TLS_ECDHE_RSA_*</a:t>
            </a:r>
          </a:p>
          <a:p>
            <a:pPr algn="ctr"/>
            <a:r>
              <a:rPr lang="en-US" altLang="ko-KR" sz="1000" dirty="0">
                <a:solidFill>
                  <a:srgbClr val="0070C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“Digital Signature”</a:t>
            </a:r>
            <a:endParaRPr lang="ko-KR" altLang="en-US" sz="1000" dirty="0">
              <a:solidFill>
                <a:srgbClr val="0070C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9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8AEF61-1977-B759-EE1D-F607EDA3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Revocation Checking Fields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72BA29-0F86-134D-1302-F6F27D7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AE7B0-40E7-36FE-113F-086C7CF5B6EA}"/>
              </a:ext>
            </a:extLst>
          </p:cNvPr>
          <p:cNvSpPr txBox="1"/>
          <p:nvPr/>
        </p:nvSpPr>
        <p:spPr>
          <a:xfrm>
            <a:off x="1415473" y="1295961"/>
            <a:ext cx="6313055" cy="50783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Version: 3 (0x2)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Serial Number: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f3:c9:29:12:34:18:17:b4:12:8b:8a:31:d4:98:cc:51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Issuer: C=US, O=Google Trust Services, CN=WR2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Validity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Before: Oct  7 08:23:38 2024 GMT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After : Dec 30 08:23:37 2024 GMT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Subject: CN=*.google.com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 Public Key Info: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...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X509v3 extensions: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Key Usage: critical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Digital Signature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Extended Key Usage: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TLS Web Server Authentication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Authority Information Access: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OCSP -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o.pki.goog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CA Issuers -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/wr2.crt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Subject Alternative Name: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DNS:*.google.com, DNS:*.appengine.google.com, …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CRL Distribution Points: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Full Name: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 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c.pki.goog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/wr2/75r4ZyA3vA0.crl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  ...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Value:  0e:0d:75:66:4c:68:e9:37:...</a:t>
            </a:r>
            <a:endParaRPr lang="en-KR" altLang="ko-KR" sz="1200" dirty="0">
              <a:latin typeface="D2Coding" panose="020B0609020101020101" pitchFamily="49" charset="-127"/>
              <a:ea typeface="D2Coding" panose="020B0609020101020101" pitchFamily="49" charset="-127"/>
              <a:cs typeface="Menlo" panose="020B0609030804020204" pitchFamily="49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F72E545-5853-2006-F8E8-BE44395454C4}"/>
              </a:ext>
            </a:extLst>
          </p:cNvPr>
          <p:cNvSpPr/>
          <p:nvPr/>
        </p:nvSpPr>
        <p:spPr>
          <a:xfrm>
            <a:off x="2382983" y="5170981"/>
            <a:ext cx="3713017" cy="583273"/>
          </a:xfrm>
          <a:prstGeom prst="rect">
            <a:avLst/>
          </a:prstGeom>
          <a:solidFill>
            <a:srgbClr val="E2808A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8F5F011-3236-C677-73A8-31568570B092}"/>
              </a:ext>
            </a:extLst>
          </p:cNvPr>
          <p:cNvSpPr/>
          <p:nvPr/>
        </p:nvSpPr>
        <p:spPr>
          <a:xfrm>
            <a:off x="2382983" y="4259324"/>
            <a:ext cx="3713017" cy="583273"/>
          </a:xfrm>
          <a:prstGeom prst="rect">
            <a:avLst/>
          </a:prstGeom>
          <a:solidFill>
            <a:srgbClr val="E2808A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7916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0D72-BA5D-4621-3C21-41F38068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Revocation Checking – CRL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65E0D-2538-2ABA-66A8-4F30A55E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list of all certificates that a CA has revoked before their expiration</a:t>
            </a:r>
          </a:p>
          <a:p>
            <a:r>
              <a:rPr lang="en-US" dirty="0"/>
              <a:t>Clients are required to update/check before each HTTPS connection</a:t>
            </a:r>
          </a:p>
          <a:p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E031-4170-2041-3271-F5BA97BF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C1361-5388-C44B-57A3-7A3B7CD5B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06" y="1239186"/>
            <a:ext cx="5563387" cy="3398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427DA-FB14-0606-B09B-09D596B06DE2}"/>
              </a:ext>
            </a:extLst>
          </p:cNvPr>
          <p:cNvSpPr txBox="1"/>
          <p:nvPr/>
        </p:nvSpPr>
        <p:spPr>
          <a:xfrm>
            <a:off x="0" y="6176962"/>
            <a:ext cx="3727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출처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: 2023 </a:t>
            </a:r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인터넷 보안 프로그래밍 과제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. </a:t>
            </a:r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김현수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, </a:t>
            </a:r>
            <a:r>
              <a:rPr lang="ko-KR" altLang="en-US" sz="1000" dirty="0" err="1">
                <a:latin typeface="KoPub돋움체 Medium" panose="020B0600000101010101" charset="-127"/>
                <a:ea typeface="KoPub돋움체 Medium" panose="020B0600000101010101" charset="-127"/>
              </a:rPr>
              <a:t>강상위</a:t>
            </a:r>
            <a:endParaRPr lang="ko-KR" altLang="en-US" sz="1000" dirty="0">
              <a:latin typeface="KoPub돋움체 Medium" panose="020B0600000101010101" charset="-127"/>
              <a:ea typeface="KoPub돋움체 Medium" panose="020B0600000101010101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B0C97A-1FA6-50EE-414B-197ED11DE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00" y="2906554"/>
            <a:ext cx="2614386" cy="22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B506-164E-B345-1F5F-276B2CA4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E541-0888-C754-DB40-CF2E63FEA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TLS and Certificate Background</a:t>
            </a:r>
          </a:p>
          <a:p>
            <a:endParaRPr lang="en-US" altLang="ko-KR" dirty="0"/>
          </a:p>
          <a:p>
            <a:r>
              <a:rPr lang="en-US" altLang="ko-KR" dirty="0"/>
              <a:t>TLS Interception Products</a:t>
            </a:r>
          </a:p>
          <a:p>
            <a:endParaRPr lang="en-US" altLang="ko-KR" dirty="0"/>
          </a:p>
          <a:p>
            <a:r>
              <a:rPr lang="en-US" altLang="ko-KR" dirty="0"/>
              <a:t>Testing of TLS Interception Products</a:t>
            </a:r>
          </a:p>
          <a:p>
            <a:pPr lvl="1"/>
            <a:r>
              <a:rPr lang="en-US" altLang="ko-KR" dirty="0"/>
              <a:t>Subject</a:t>
            </a:r>
          </a:p>
          <a:p>
            <a:pPr lvl="1"/>
            <a:r>
              <a:rPr lang="en-US" altLang="ko-KR" dirty="0"/>
              <a:t>Key usage and extended key usage</a:t>
            </a:r>
          </a:p>
          <a:p>
            <a:pPr lvl="1"/>
            <a:r>
              <a:rPr lang="en-US" altLang="ko-KR" dirty="0"/>
              <a:t>Revocation Checking</a:t>
            </a:r>
          </a:p>
          <a:p>
            <a:endParaRPr lang="en-US" altLang="ko-KR" dirty="0"/>
          </a:p>
          <a:p>
            <a:r>
              <a:rPr lang="en-US" altLang="ko-KR" dirty="0"/>
              <a:t>Conclusion and Critique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475A6-3F8A-B040-1ECC-447D4108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91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2A19-2532-570D-118C-071FC3AF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CC7-6883-B13A-1D14-782422B5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Revocation Checking – OCSP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DF67-4675-CA24-137C-C9B16D901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 maintain simple HTTP servers called OCSP responders</a:t>
            </a:r>
          </a:p>
          <a:p>
            <a:r>
              <a:rPr lang="en-US" dirty="0"/>
              <a:t>OCSP responses provide real-time certificate status</a:t>
            </a:r>
          </a:p>
          <a:p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5BE5F-6D01-E305-D196-8EEAAEE5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EDEE9-61C4-FEA6-351A-5F53D8497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06" y="1239186"/>
            <a:ext cx="5563387" cy="341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194A0-C67D-832B-7A63-AD9ABDC2D3E6}"/>
              </a:ext>
            </a:extLst>
          </p:cNvPr>
          <p:cNvSpPr txBox="1"/>
          <p:nvPr/>
        </p:nvSpPr>
        <p:spPr>
          <a:xfrm>
            <a:off x="0" y="6176962"/>
            <a:ext cx="3727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출처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: 2023 </a:t>
            </a:r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인터넷 보안 프로그래밍 과제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. </a:t>
            </a:r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김현수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, </a:t>
            </a:r>
            <a:r>
              <a:rPr lang="ko-KR" altLang="en-US" sz="1000" dirty="0" err="1">
                <a:latin typeface="KoPub돋움체 Medium" panose="020B0600000101010101" charset="-127"/>
                <a:ea typeface="KoPub돋움체 Medium" panose="020B0600000101010101" charset="-127"/>
              </a:rPr>
              <a:t>강상위</a:t>
            </a:r>
            <a:endParaRPr lang="ko-KR" altLang="en-US" sz="1000" dirty="0">
              <a:latin typeface="KoPub돋움체 Medium" panose="020B0600000101010101" charset="-127"/>
              <a:ea typeface="KoPub돋움체 Medium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0854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429C-CF24-E759-8B7D-40ED731EE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558D-35F7-3A11-0839-C8DA324F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Revocation Checking – OCSP Stapling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42CD-C522-3104-1029-F8F03338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OCSP queries introduce additional round-trip time (RTT)</a:t>
            </a:r>
          </a:p>
          <a:p>
            <a:r>
              <a:rPr lang="en-US" dirty="0"/>
              <a:t>Web servers obtain and cache signed OCSP responses</a:t>
            </a:r>
            <a:br>
              <a:rPr lang="en-US" dirty="0"/>
            </a:br>
            <a:r>
              <a:rPr lang="en-US" dirty="0"/>
              <a:t>(for up to 7 days), which are sent during the TLS handshake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5D78D-07EE-D0FC-1EA9-BD1187A6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45ACD-32C8-ED92-5744-4B607609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69" y="1239186"/>
            <a:ext cx="5563387" cy="3281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BECF6-2298-9462-2FA4-4D3CB03DF397}"/>
              </a:ext>
            </a:extLst>
          </p:cNvPr>
          <p:cNvSpPr txBox="1"/>
          <p:nvPr/>
        </p:nvSpPr>
        <p:spPr>
          <a:xfrm>
            <a:off x="0" y="6176962"/>
            <a:ext cx="3727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출처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: 2023 </a:t>
            </a:r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인터넷 보안 프로그래밍 과제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. </a:t>
            </a:r>
            <a:r>
              <a:rPr lang="ko-KR" altLang="en-US" sz="1000" dirty="0">
                <a:latin typeface="KoPub돋움체 Medium" panose="020B0600000101010101" charset="-127"/>
                <a:ea typeface="KoPub돋움체 Medium" panose="020B0600000101010101" charset="-127"/>
              </a:rPr>
              <a:t>김현수</a:t>
            </a:r>
            <a:r>
              <a:rPr lang="en-US" altLang="ko-KR" sz="1000" dirty="0">
                <a:latin typeface="KoPub돋움체 Medium" panose="020B0600000101010101" charset="-127"/>
                <a:ea typeface="KoPub돋움체 Medium" panose="020B0600000101010101" charset="-127"/>
              </a:rPr>
              <a:t>, </a:t>
            </a:r>
            <a:r>
              <a:rPr lang="ko-KR" altLang="en-US" sz="1000" dirty="0" err="1">
                <a:latin typeface="KoPub돋움체 Medium" panose="020B0600000101010101" charset="-127"/>
                <a:ea typeface="KoPub돋움체 Medium" panose="020B0600000101010101" charset="-127"/>
              </a:rPr>
              <a:t>강상위</a:t>
            </a:r>
            <a:endParaRPr lang="ko-KR" altLang="en-US" sz="1000" dirty="0">
              <a:latin typeface="KoPub돋움체 Medium" panose="020B0600000101010101" charset="-127"/>
              <a:ea typeface="KoPub돋움체 Medium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7824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56AE7-BCCD-A45A-4E5A-4C948DAB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563F-5603-1BB6-5A8B-D139F3BE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Revocation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CCD5-4C63-56D0-9F81-20BEFE19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>
              <a:buFont typeface="Arial" panose="020B0604020202020204" pitchFamily="34" charset="0"/>
              <a:buChar char="•"/>
            </a:pPr>
            <a:r>
              <a:rPr 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X.509 Standard</a:t>
            </a:r>
          </a:p>
          <a:p>
            <a:pPr lvl="1" latinLnBrk="0"/>
            <a:r>
              <a:rPr lang="en-US" dirty="0"/>
              <a:t>CRL Distribution Points (CDP) is recommended as non-critical for interoperability.</a:t>
            </a:r>
          </a:p>
          <a:p>
            <a:pPr lvl="1" latinLnBrk="0"/>
            <a:r>
              <a:rPr lang="en-US" dirty="0"/>
              <a:t>If critical, the certificate must not be used until revocation check is done</a:t>
            </a:r>
          </a:p>
          <a:p>
            <a:pPr latinLnBrk="0"/>
            <a:endParaRPr lang="en-US" dirty="0"/>
          </a:p>
          <a:p>
            <a:pPr latinLnBrk="0"/>
            <a:r>
              <a:rPr 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RFC 5280</a:t>
            </a:r>
          </a:p>
          <a:p>
            <a:pPr lvl="1" latinLnBrk="0"/>
            <a:r>
              <a:rPr lang="en-US" dirty="0"/>
              <a:t>CDP and AIA Extensions are recommended as non-critical but should be supported by CAs and applications</a:t>
            </a:r>
          </a:p>
          <a:p>
            <a:pPr algn="l"/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i="0" u="none" strike="noStrike" dirty="0">
                <a:solidFill>
                  <a:srgbClr val="000000"/>
                </a:solidFill>
                <a:effectLst/>
                <a:latin typeface="KoPub돋움체 Bold" panose="00000800000000000000" pitchFamily="2" charset="-127"/>
                <a:ea typeface="KoPub돋움체 Bold" panose="00000800000000000000" pitchFamily="2" charset="-127"/>
              </a:rPr>
              <a:t>CA/Browser Forum and OCSP Stapling</a:t>
            </a:r>
          </a:p>
          <a:p>
            <a:pPr lvl="1"/>
            <a:r>
              <a:rPr lang="en-US" i="0" u="none" strike="noStrike" dirty="0">
                <a:solidFill>
                  <a:srgbClr val="000000"/>
                </a:solidFill>
                <a:effectLst/>
              </a:rPr>
              <a:t>OCSP Protocol: Required since January 2013</a:t>
            </a:r>
          </a:p>
          <a:p>
            <a:pPr lvl="1" latinLnBrk="0"/>
            <a:r>
              <a:rPr lang="en-US" i="0" u="none" strike="noStrike" dirty="0">
                <a:solidFill>
                  <a:srgbClr val="000000"/>
                </a:solidFill>
                <a:effectLst/>
              </a:rPr>
              <a:t>OCSP Stapling: For high-traffic domains, the domain owner must "staple" OCSP responses in the TLS handshake, enforced by contract or technical review</a:t>
            </a:r>
            <a:endParaRPr lang="en-US" dirty="0"/>
          </a:p>
          <a:p>
            <a:pPr latinLnBrk="0"/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9EBB6-1A45-EF0C-84A8-C5E3ED3E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95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70E85-9FDE-3EBF-9705-98BC1CEE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OCSP Stapling Survey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B7D7AC-9A81-67AE-55C8-64782551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24" y="3666836"/>
            <a:ext cx="8348354" cy="2510126"/>
          </a:xfrm>
        </p:spPr>
        <p:txBody>
          <a:bodyPr/>
          <a:lstStyle/>
          <a:p>
            <a:r>
              <a:rPr lang="en-US" altLang="ko-KR" dirty="0"/>
              <a:t>Alexa Top 1M websites</a:t>
            </a:r>
          </a:p>
          <a:p>
            <a:endParaRPr lang="en-US" altLang="ko-KR" sz="500" dirty="0"/>
          </a:p>
          <a:p>
            <a:r>
              <a:rPr lang="en-US" altLang="ko-KR" dirty="0"/>
              <a:t>Establishes a TLS connection and checks </a:t>
            </a:r>
            <a:r>
              <a:rPr lang="en-US" altLang="ko-KR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OCSP Stapling</a:t>
            </a:r>
            <a:br>
              <a:rPr lang="en-US" altLang="ko-KR" dirty="0"/>
            </a:br>
            <a:r>
              <a:rPr lang="en-US" altLang="ko-KR" dirty="0"/>
              <a:t>and </a:t>
            </a:r>
            <a:r>
              <a:rPr lang="en-US" altLang="ko-KR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Must-Staple</a:t>
            </a:r>
            <a:r>
              <a:rPr lang="en-US" altLang="ko-KR" dirty="0"/>
              <a:t> extension usage</a:t>
            </a:r>
          </a:p>
          <a:p>
            <a:endParaRPr lang="en-US" altLang="ko-KR" sz="500" dirty="0"/>
          </a:p>
          <a:p>
            <a:r>
              <a:rPr lang="en-US" altLang="ko-KR" dirty="0"/>
              <a:t>Decline in OCSP Must-Staple extension may be due to its </a:t>
            </a:r>
            <a:r>
              <a:rPr lang="en-US" altLang="ko-KR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implementation challenges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CFA033-E525-6308-3CDC-B380CD05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59717D8-9BBB-2950-BE60-CE2ADCF46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08411"/>
              </p:ext>
            </p:extLst>
          </p:nvPr>
        </p:nvGraphicFramePr>
        <p:xfrm>
          <a:off x="397823" y="1493274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0687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439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32577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Year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OCSP Stapling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OCSP Must-Staple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0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2018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19%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0.04%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15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2019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27%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0%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6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2022*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rgbClr val="B1D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31%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rgbClr val="B1D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0%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rgbClr val="B1D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3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2024**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rgbClr val="B1D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50%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rgbClr val="B1D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5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rgbClr val="B1D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426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68D03B-CF32-27F4-589F-E556A14E39CC}"/>
              </a:ext>
            </a:extLst>
          </p:cNvPr>
          <p:cNvSpPr txBox="1"/>
          <p:nvPr/>
        </p:nvSpPr>
        <p:spPr>
          <a:xfrm>
            <a:off x="397823" y="5888321"/>
            <a:ext cx="83483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* </a:t>
            </a:r>
            <a:r>
              <a:rPr lang="en-US" sz="700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Berbecaru</a:t>
            </a:r>
            <a:r>
              <a:rPr lang="en-US" sz="7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Diana </a:t>
            </a:r>
            <a:r>
              <a:rPr lang="en-US" sz="700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Gratiela</a:t>
            </a:r>
            <a:r>
              <a:rPr lang="en-US" sz="7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, and Antonio </a:t>
            </a:r>
            <a:r>
              <a:rPr lang="en-US" sz="700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Lioy</a:t>
            </a:r>
            <a:r>
              <a:rPr lang="en-US" sz="7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 "An evaluation of X. 509 certificate revocation and related privacy issues in the web PKI ecosystem." </a:t>
            </a:r>
            <a:r>
              <a:rPr lang="en-US" sz="700" i="1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IEEE Access</a:t>
            </a:r>
            <a:r>
              <a:rPr lang="en-US" sz="7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(2023).</a:t>
            </a:r>
          </a:p>
          <a:p>
            <a:endParaRPr lang="en-US" sz="7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sz="7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** www.ssllabs.com/ssl-pulse/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9BC1243-BBC5-271E-6858-5E89788A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92" y="1854255"/>
            <a:ext cx="2084285" cy="14932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356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1DD15C-331F-7FAA-C7A2-705B22D5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</a:t>
            </a:r>
            <a:r>
              <a:rPr lang="ko-KR" altLang="en-US" dirty="0"/>
              <a:t> </a:t>
            </a:r>
            <a:r>
              <a:rPr lang="en-US" altLang="ko-KR" dirty="0"/>
              <a:t>Browser’s</a:t>
            </a:r>
            <a:r>
              <a:rPr lang="ko-KR" altLang="en-US" dirty="0"/>
              <a:t> </a:t>
            </a:r>
            <a:r>
              <a:rPr lang="en-US" altLang="ko-KR" dirty="0"/>
              <a:t>Revocation</a:t>
            </a:r>
            <a:r>
              <a:rPr lang="ko-KR" altLang="en-US" dirty="0"/>
              <a:t> </a:t>
            </a:r>
            <a:r>
              <a:rPr lang="en-US" altLang="ko-KR" dirty="0"/>
              <a:t>Tests</a:t>
            </a:r>
            <a:endParaRPr lang="ko-KR" altLang="en-US" dirty="0"/>
          </a:p>
        </p:txBody>
      </p:sp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A8FDBFFD-1B3C-5BFE-5397-C61968D38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9816" y="2341957"/>
            <a:ext cx="393073" cy="393073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5D6FA5-E50B-A6FF-8CBE-454BDD4A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24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AEE1A3-B4EA-F4C2-4B99-BA7A6A5AFD9A}"/>
              </a:ext>
            </a:extLst>
          </p:cNvPr>
          <p:cNvGrpSpPr/>
          <p:nvPr/>
        </p:nvGrpSpPr>
        <p:grpSpPr>
          <a:xfrm>
            <a:off x="1174673" y="1872342"/>
            <a:ext cx="967509" cy="1161366"/>
            <a:chOff x="352637" y="1992809"/>
            <a:chExt cx="967509" cy="116136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8E5B32F-8F76-3A9D-4D75-F6F9C2957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824" y="1992809"/>
              <a:ext cx="877135" cy="8771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A26061-EA33-9288-D0DC-C405C8AE498D}"/>
                </a:ext>
              </a:extLst>
            </p:cNvPr>
            <p:cNvSpPr txBox="1"/>
            <p:nvPr/>
          </p:nvSpPr>
          <p:spPr>
            <a:xfrm>
              <a:off x="352637" y="2877176"/>
              <a:ext cx="967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Test Server</a:t>
              </a: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53EF7916-AE16-6DF1-8662-91AD94EC2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27" y="1872341"/>
            <a:ext cx="877135" cy="877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E4939E-D684-5428-84DC-47D28392D53A}"/>
              </a:ext>
            </a:extLst>
          </p:cNvPr>
          <p:cNvSpPr txBox="1"/>
          <p:nvPr/>
        </p:nvSpPr>
        <p:spPr>
          <a:xfrm>
            <a:off x="6484655" y="2756709"/>
            <a:ext cx="1203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Web Browsers</a:t>
            </a:r>
            <a:endParaRPr lang="ko-KR" altLang="en-US" sz="12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52FBDF5-F796-0123-CC97-889165C43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189" y="1948287"/>
            <a:ext cx="371991" cy="371991"/>
          </a:xfrm>
          <a:prstGeom prst="rect">
            <a:avLst/>
          </a:prstGeom>
        </p:spPr>
      </p:pic>
      <p:pic>
        <p:nvPicPr>
          <p:cNvPr id="1026" name="Picture 2" descr="Edge browser logo - Social media &amp; Logos Icons">
            <a:extLst>
              <a:ext uri="{FF2B5EF4-FFF2-40B4-BE49-F238E27FC236}">
                <a16:creationId xmlns:a16="http://schemas.microsoft.com/office/drawing/2014/main" id="{F5EF5FDA-046A-C10D-1679-6A0ADFBF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4" y="2165099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BD92EE7D-5D0E-275E-3CA4-9F002568139F}"/>
              </a:ext>
            </a:extLst>
          </p:cNvPr>
          <p:cNvGrpSpPr/>
          <p:nvPr/>
        </p:nvGrpSpPr>
        <p:grpSpPr>
          <a:xfrm>
            <a:off x="2263977" y="2172408"/>
            <a:ext cx="4284025" cy="305059"/>
            <a:chOff x="2263977" y="1680294"/>
            <a:chExt cx="4284025" cy="305059"/>
          </a:xfrm>
        </p:grpSpPr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29F45BF4-02EC-21EF-0AA6-D2A3A3CA6E55}"/>
                </a:ext>
              </a:extLst>
            </p:cNvPr>
            <p:cNvCxnSpPr>
              <a:cxnSpLocks/>
            </p:cNvCxnSpPr>
            <p:nvPr/>
          </p:nvCxnSpPr>
          <p:spPr>
            <a:xfrm>
              <a:off x="2263977" y="1985353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457731-3D89-C16C-1C47-048CA569CB7D}"/>
                </a:ext>
              </a:extLst>
            </p:cNvPr>
            <p:cNvSpPr txBox="1"/>
            <p:nvPr/>
          </p:nvSpPr>
          <p:spPr>
            <a:xfrm>
              <a:off x="2451896" y="1680294"/>
              <a:ext cx="39081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Certificate Chain with Stapled OCSP Response</a:t>
              </a:r>
              <a:endParaRPr lang="ko-KR" altLang="en-US" sz="1200" dirty="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827760E-4F02-9B05-0B7D-024C7B848ABE}"/>
              </a:ext>
            </a:extLst>
          </p:cNvPr>
          <p:cNvSpPr txBox="1"/>
          <p:nvPr/>
        </p:nvSpPr>
        <p:spPr>
          <a:xfrm>
            <a:off x="4466041" y="1800973"/>
            <a:ext cx="211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r>
              <a:rPr lang="en-US" altLang="ko-KR" sz="70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  <a:endParaRPr lang="ko-KR" altLang="en-US" sz="70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47FE7A4-5E72-5856-17D8-21921535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15936"/>
              </p:ext>
            </p:extLst>
          </p:nvPr>
        </p:nvGraphicFramePr>
        <p:xfrm>
          <a:off x="792000" y="3446530"/>
          <a:ext cx="7560000" cy="16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7951376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443131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9995962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4883332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7742415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606343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94190101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Stapled OCSP Response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Must-Stapled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Opera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FireFox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Chrome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IE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Edge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3996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Good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TRUE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6402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Revoked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TRUE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9114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TRUE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962207"/>
                  </a:ext>
                </a:extLst>
              </a:tr>
            </a:tbl>
          </a:graphicData>
        </a:graphic>
      </p:graphicFrame>
      <p:pic>
        <p:nvPicPr>
          <p:cNvPr id="20" name="내용 개체 틀 13">
            <a:extLst>
              <a:ext uri="{FF2B5EF4-FFF2-40B4-BE49-F238E27FC236}">
                <a16:creationId xmlns:a16="http://schemas.microsoft.com/office/drawing/2014/main" id="{D72F4BBC-D46D-1F4D-02B3-053D3926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96" y="3508829"/>
            <a:ext cx="268475" cy="2684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1B21352-A01D-4F0A-9A93-DE16C4DB1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425" y="3528152"/>
            <a:ext cx="254075" cy="254075"/>
          </a:xfrm>
          <a:prstGeom prst="rect">
            <a:avLst/>
          </a:prstGeom>
        </p:spPr>
      </p:pic>
      <p:pic>
        <p:nvPicPr>
          <p:cNvPr id="22" name="Picture 2" descr="Edge browser logo - Social media &amp; Logos Icons">
            <a:extLst>
              <a:ext uri="{FF2B5EF4-FFF2-40B4-BE49-F238E27FC236}">
                <a16:creationId xmlns:a16="http://schemas.microsoft.com/office/drawing/2014/main" id="{0DCF0DE6-62B1-EC83-1C81-F8C06CE5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07" y="3496665"/>
            <a:ext cx="279483" cy="2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et Explorer Icon | Simply Styled Iconpack | dAKirby309">
            <a:extLst>
              <a:ext uri="{FF2B5EF4-FFF2-40B4-BE49-F238E27FC236}">
                <a16:creationId xmlns:a16="http://schemas.microsoft.com/office/drawing/2014/main" id="{0E006023-B66B-6CAD-E055-8E42B680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47" y="3505415"/>
            <a:ext cx="299548" cy="2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, opera icon - Free download on Iconfinder">
            <a:extLst>
              <a:ext uri="{FF2B5EF4-FFF2-40B4-BE49-F238E27FC236}">
                <a16:creationId xmlns:a16="http://schemas.microsoft.com/office/drawing/2014/main" id="{41D921AB-CCCC-E6E9-C9A4-EC7A9536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78" y="3515447"/>
            <a:ext cx="279483" cy="2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F46B4B78-3AD1-0E9F-9CC6-21ADE973D706}"/>
              </a:ext>
            </a:extLst>
          </p:cNvPr>
          <p:cNvSpPr/>
          <p:nvPr/>
        </p:nvSpPr>
        <p:spPr>
          <a:xfrm>
            <a:off x="5185423" y="3446529"/>
            <a:ext cx="796874" cy="1691999"/>
          </a:xfrm>
          <a:prstGeom prst="rect">
            <a:avLst/>
          </a:prstGeom>
          <a:solidFill>
            <a:srgbClr val="94C973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B9DD578-160E-5BCE-CE1C-A86A35EE8B1B}"/>
              </a:ext>
            </a:extLst>
          </p:cNvPr>
          <p:cNvSpPr/>
          <p:nvPr/>
        </p:nvSpPr>
        <p:spPr>
          <a:xfrm>
            <a:off x="4405989" y="4763992"/>
            <a:ext cx="774012" cy="374537"/>
          </a:xfrm>
          <a:prstGeom prst="rect">
            <a:avLst/>
          </a:prstGeom>
          <a:solidFill>
            <a:srgbClr val="C000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4FAE92E-6BA6-5408-8882-DDA7AED272F1}"/>
              </a:ext>
            </a:extLst>
          </p:cNvPr>
          <p:cNvSpPr/>
          <p:nvPr/>
        </p:nvSpPr>
        <p:spPr>
          <a:xfrm>
            <a:off x="5982296" y="4764967"/>
            <a:ext cx="2369703" cy="373562"/>
          </a:xfrm>
          <a:prstGeom prst="rect">
            <a:avLst/>
          </a:prstGeom>
          <a:solidFill>
            <a:srgbClr val="C000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3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763381-F364-1211-E3A5-A3D6D3E4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Interception</a:t>
            </a:r>
            <a:r>
              <a:rPr lang="ko-KR" altLang="en-US" dirty="0"/>
              <a:t> </a:t>
            </a:r>
            <a:r>
              <a:rPr lang="en-US" altLang="ko-KR" dirty="0"/>
              <a:t>Products Revocation Tests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BE9BE7-1C9C-A04B-5699-C7B43AA5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FD79A626-98AE-596F-786D-B03723975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48471"/>
              </p:ext>
            </p:extLst>
          </p:nvPr>
        </p:nvGraphicFramePr>
        <p:xfrm>
          <a:off x="683727" y="1492250"/>
          <a:ext cx="7776546" cy="4104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866">
                  <a:extLst>
                    <a:ext uri="{9D8B030D-6E8A-4147-A177-3AD203B41FA5}">
                      <a16:colId xmlns:a16="http://schemas.microsoft.com/office/drawing/2014/main" val="3395432123"/>
                    </a:ext>
                  </a:extLst>
                </a:gridCol>
                <a:gridCol w="1086536">
                  <a:extLst>
                    <a:ext uri="{9D8B030D-6E8A-4147-A177-3AD203B41FA5}">
                      <a16:colId xmlns:a16="http://schemas.microsoft.com/office/drawing/2014/main" val="3191175679"/>
                    </a:ext>
                  </a:extLst>
                </a:gridCol>
                <a:gridCol w="1086536">
                  <a:extLst>
                    <a:ext uri="{9D8B030D-6E8A-4147-A177-3AD203B41FA5}">
                      <a16:colId xmlns:a16="http://schemas.microsoft.com/office/drawing/2014/main" val="525882820"/>
                    </a:ext>
                  </a:extLst>
                </a:gridCol>
                <a:gridCol w="1086536">
                  <a:extLst>
                    <a:ext uri="{9D8B030D-6E8A-4147-A177-3AD203B41FA5}">
                      <a16:colId xmlns:a16="http://schemas.microsoft.com/office/drawing/2014/main" val="1296708976"/>
                    </a:ext>
                  </a:extLst>
                </a:gridCol>
                <a:gridCol w="1086536">
                  <a:extLst>
                    <a:ext uri="{9D8B030D-6E8A-4147-A177-3AD203B41FA5}">
                      <a16:colId xmlns:a16="http://schemas.microsoft.com/office/drawing/2014/main" val="906749982"/>
                    </a:ext>
                  </a:extLst>
                </a:gridCol>
                <a:gridCol w="1086536">
                  <a:extLst>
                    <a:ext uri="{9D8B030D-6E8A-4147-A177-3AD203B41FA5}">
                      <a16:colId xmlns:a16="http://schemas.microsoft.com/office/drawing/2014/main" val="4152389401"/>
                    </a:ext>
                  </a:extLst>
                </a:gridCol>
              </a:tblGrid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Revocation Checking Support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Avast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Kaspersky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AVG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ESET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Fiddler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29004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CRL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24239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Test: CRL Unretrievable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Accept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(Soft-Fail)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08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Accept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(Soft-Fail)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08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Accept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(Soft-Fail)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08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74599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OCSP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587807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Test: OCSP Server is down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Accept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(Soft-Fail)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E2808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Accept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(Soft-Fail)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E2808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Accept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(Soft-Fail)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E28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57422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OCSP Stapling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80333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Test: Stapled OCSP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response is revoked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Refuse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94C97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Refuse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94C97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-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26699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OCSP Must-Stapled</a:t>
                      </a:r>
                      <a:endParaRPr lang="ko-KR" altLang="en-US" sz="12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908357"/>
                  </a:ext>
                </a:extLst>
              </a:tr>
            </a:tbl>
          </a:graphicData>
        </a:graphic>
      </p:graphicFrame>
      <p:pic>
        <p:nvPicPr>
          <p:cNvPr id="9" name="Picture 4" descr="Avast Free Antivirus Review | PCMag">
            <a:extLst>
              <a:ext uri="{FF2B5EF4-FFF2-40B4-BE49-F238E27FC236}">
                <a16:creationId xmlns:a16="http://schemas.microsoft.com/office/drawing/2014/main" id="{B4F5D8C7-F2B2-47DC-F947-303678F4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76" y="1520962"/>
            <a:ext cx="731731" cy="2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aspersky Security Cloud Preview | PCMag">
            <a:extLst>
              <a:ext uri="{FF2B5EF4-FFF2-40B4-BE49-F238E27FC236}">
                <a16:creationId xmlns:a16="http://schemas.microsoft.com/office/drawing/2014/main" id="{13D6D29F-628C-25C5-C07F-612F06328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22788" r="8406" b="21562"/>
          <a:stretch/>
        </p:blipFill>
        <p:spPr bwMode="auto">
          <a:xfrm>
            <a:off x="4166960" y="1533264"/>
            <a:ext cx="985707" cy="2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G AntiVirus - Wikipedia">
            <a:extLst>
              <a:ext uri="{FF2B5EF4-FFF2-40B4-BE49-F238E27FC236}">
                <a16:creationId xmlns:a16="http://schemas.microsoft.com/office/drawing/2014/main" id="{41A77356-6A88-9D85-E377-63C75A99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49" y="1520962"/>
            <a:ext cx="584450" cy="2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SET - Wikipedia">
            <a:extLst>
              <a:ext uri="{FF2B5EF4-FFF2-40B4-BE49-F238E27FC236}">
                <a16:creationId xmlns:a16="http://schemas.microsoft.com/office/drawing/2014/main" id="{E9609D53-F15C-5E24-C5CD-56AD7334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88" y="1532414"/>
            <a:ext cx="587343" cy="2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iddler Web Debugger – MES Engineer">
            <a:extLst>
              <a:ext uri="{FF2B5EF4-FFF2-40B4-BE49-F238E27FC236}">
                <a16:creationId xmlns:a16="http://schemas.microsoft.com/office/drawing/2014/main" id="{C60A146D-1E94-B2F8-053A-B1D3D3816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b="13693"/>
          <a:stretch/>
        </p:blipFill>
        <p:spPr bwMode="auto">
          <a:xfrm>
            <a:off x="7559093" y="1524378"/>
            <a:ext cx="702065" cy="2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43B3920-CF68-5379-E698-7B2A87BD3136}"/>
              </a:ext>
            </a:extLst>
          </p:cNvPr>
          <p:cNvCxnSpPr>
            <a:cxnSpLocks/>
          </p:cNvCxnSpPr>
          <p:nvPr/>
        </p:nvCxnSpPr>
        <p:spPr>
          <a:xfrm>
            <a:off x="683727" y="1972102"/>
            <a:ext cx="77765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68CBFB6-01F1-9377-7053-7E0C0A2DE49D}"/>
              </a:ext>
            </a:extLst>
          </p:cNvPr>
          <p:cNvCxnSpPr>
            <a:cxnSpLocks/>
          </p:cNvCxnSpPr>
          <p:nvPr/>
        </p:nvCxnSpPr>
        <p:spPr>
          <a:xfrm>
            <a:off x="683727" y="3068882"/>
            <a:ext cx="77765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E49F92C-BB83-078D-1A14-C7455011A7A7}"/>
              </a:ext>
            </a:extLst>
          </p:cNvPr>
          <p:cNvCxnSpPr>
            <a:cxnSpLocks/>
          </p:cNvCxnSpPr>
          <p:nvPr/>
        </p:nvCxnSpPr>
        <p:spPr>
          <a:xfrm>
            <a:off x="683727" y="4090712"/>
            <a:ext cx="77765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B05F82D9-A0ED-68D5-A5B2-746AE63ED76C}"/>
              </a:ext>
            </a:extLst>
          </p:cNvPr>
          <p:cNvCxnSpPr>
            <a:cxnSpLocks/>
          </p:cNvCxnSpPr>
          <p:nvPr/>
        </p:nvCxnSpPr>
        <p:spPr>
          <a:xfrm>
            <a:off x="683727" y="5117538"/>
            <a:ext cx="77765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5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05EB-EDF9-6009-FA2E-BB531451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KR" dirty="0"/>
              <a:t>Conclusion and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E9338-C191-4945-6AAF-D0426DDA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dirty="0"/>
              <a:t>The certificate validation performed by TLS interception products is even worse than that performed by web browsers</a:t>
            </a:r>
          </a:p>
          <a:p>
            <a:pPr lvl="1" latinLnBrk="0"/>
            <a:r>
              <a:rPr lang="en-US" dirty="0"/>
              <a:t>Compared to their 2017 study on web browsers</a:t>
            </a:r>
          </a:p>
          <a:p>
            <a:pPr latinLnBrk="0"/>
            <a:endParaRPr lang="en-US" dirty="0"/>
          </a:p>
          <a:p>
            <a:pPr latinLnBrk="0"/>
            <a:r>
              <a:rPr lang="en-US" dirty="0"/>
              <a:t>None of the existing revocation checking techniques work consistently or effectively today (as of 2020)</a:t>
            </a:r>
          </a:p>
          <a:p>
            <a:pPr lvl="1" latinLnBrk="0"/>
            <a:r>
              <a:rPr lang="en-US" dirty="0"/>
              <a:t>This remains true even now in 2024</a:t>
            </a:r>
          </a:p>
          <a:p>
            <a:pPr lvl="1" latinLnBrk="0"/>
            <a:r>
              <a:rPr lang="en-US" dirty="0"/>
              <a:t>Still, the usage of OCSP stapling has increased to 50%</a:t>
            </a:r>
          </a:p>
          <a:p>
            <a:pPr latinLnBrk="0"/>
            <a:endParaRPr lang="en-US" dirty="0"/>
          </a:p>
          <a:p>
            <a:pPr latinLnBrk="0"/>
            <a:r>
              <a:rPr lang="en-US" dirty="0"/>
              <a:t>The selection of TLS interception products is questionable</a:t>
            </a:r>
          </a:p>
          <a:p>
            <a:pPr lvl="1" latinLnBrk="0"/>
            <a:r>
              <a:rPr lang="en-US" dirty="0"/>
              <a:t>Why include the Charles proxy, an IV product, in the list of 8 products?</a:t>
            </a:r>
          </a:p>
          <a:p>
            <a:pPr lvl="1" latinLnBrk="0"/>
            <a:r>
              <a:rPr lang="en-US" dirty="0"/>
              <a:t>Shouldn’t other FV or DV products (7 in total) perform revocation checking based on their categorization? Only 5 of them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BC4BC-D3B3-59D1-72DB-8ACAC995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47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892A62-D48E-E3CB-60F8-8155777E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TLS: Client - Server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52CB3B-32F6-6279-2229-DA9C939C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792F82E-FFB2-923F-7B3A-EC90DBA4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70" y="1910047"/>
            <a:ext cx="1061334" cy="10613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1DA45A3-2F90-E679-37CA-6B8374EE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8" y="1910047"/>
            <a:ext cx="1061334" cy="1061334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D610885F-4094-C184-51CE-E5B3ABF06DFD}"/>
              </a:ext>
            </a:extLst>
          </p:cNvPr>
          <p:cNvGrpSpPr/>
          <p:nvPr/>
        </p:nvGrpSpPr>
        <p:grpSpPr>
          <a:xfrm>
            <a:off x="2162133" y="1771547"/>
            <a:ext cx="4284025" cy="290007"/>
            <a:chOff x="2162133" y="2094814"/>
            <a:chExt cx="4284025" cy="290007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B4C042FA-D3C1-EBB8-C6CC-4A9AC8857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2133" y="2384821"/>
              <a:ext cx="4284025" cy="0"/>
            </a:xfrm>
            <a:prstGeom prst="straightConnector1">
              <a:avLst/>
            </a:prstGeom>
            <a:ln w="38100">
              <a:solidFill>
                <a:srgbClr val="2E765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02DDB7-027A-FF68-E466-C7D046939CFF}"/>
                </a:ext>
              </a:extLst>
            </p:cNvPr>
            <p:cNvSpPr txBox="1"/>
            <p:nvPr/>
          </p:nvSpPr>
          <p:spPr>
            <a:xfrm>
              <a:off x="3815004" y="2094814"/>
              <a:ext cx="9782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Client Hello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EC09E04-769E-AC40-C19B-F753E9639F39}"/>
              </a:ext>
            </a:extLst>
          </p:cNvPr>
          <p:cNvGrpSpPr/>
          <p:nvPr/>
        </p:nvGrpSpPr>
        <p:grpSpPr>
          <a:xfrm>
            <a:off x="2180607" y="2156318"/>
            <a:ext cx="4284025" cy="276999"/>
            <a:chOff x="2180607" y="2479585"/>
            <a:chExt cx="4284025" cy="276999"/>
          </a:xfrm>
        </p:grpSpPr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E6A49A38-04E3-3EA1-CF3E-FE4281539FF0}"/>
                </a:ext>
              </a:extLst>
            </p:cNvPr>
            <p:cNvCxnSpPr>
              <a:cxnSpLocks/>
            </p:cNvCxnSpPr>
            <p:nvPr/>
          </p:nvCxnSpPr>
          <p:spPr>
            <a:xfrm>
              <a:off x="2180607" y="2756584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6034B-4DE9-2779-A5BC-18B8CB582941}"/>
                </a:ext>
              </a:extLst>
            </p:cNvPr>
            <p:cNvSpPr txBox="1"/>
            <p:nvPr/>
          </p:nvSpPr>
          <p:spPr>
            <a:xfrm>
              <a:off x="3798814" y="2479585"/>
              <a:ext cx="1026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Hello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04242ECE-564A-3C2D-F8C3-C663AA3E1B37}"/>
              </a:ext>
            </a:extLst>
          </p:cNvPr>
          <p:cNvGrpSpPr/>
          <p:nvPr/>
        </p:nvGrpSpPr>
        <p:grpSpPr>
          <a:xfrm>
            <a:off x="2180606" y="2528080"/>
            <a:ext cx="4284025" cy="276999"/>
            <a:chOff x="2180606" y="2528080"/>
            <a:chExt cx="4284025" cy="276999"/>
          </a:xfrm>
        </p:grpSpPr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C8D96D71-EC49-69BA-F317-546ABBEE44AA}"/>
                </a:ext>
              </a:extLst>
            </p:cNvPr>
            <p:cNvCxnSpPr>
              <a:cxnSpLocks/>
            </p:cNvCxnSpPr>
            <p:nvPr/>
          </p:nvCxnSpPr>
          <p:spPr>
            <a:xfrm>
              <a:off x="2180606" y="2798153"/>
              <a:ext cx="4284025" cy="0"/>
            </a:xfrm>
            <a:prstGeom prst="straightConnector1">
              <a:avLst/>
            </a:prstGeom>
            <a:ln w="38100">
              <a:solidFill>
                <a:srgbClr val="E2808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A58D1E-2D69-F42C-DCA8-19606721B633}"/>
                </a:ext>
              </a:extLst>
            </p:cNvPr>
            <p:cNvSpPr txBox="1"/>
            <p:nvPr/>
          </p:nvSpPr>
          <p:spPr>
            <a:xfrm>
              <a:off x="3411599" y="2528080"/>
              <a:ext cx="1822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 Certificate Chain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1B4A5AB-4801-438E-D500-57F317002E6D}"/>
              </a:ext>
            </a:extLst>
          </p:cNvPr>
          <p:cNvSpPr txBox="1"/>
          <p:nvPr/>
        </p:nvSpPr>
        <p:spPr>
          <a:xfrm>
            <a:off x="883975" y="2968897"/>
            <a:ext cx="12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Server</a:t>
            </a:r>
          </a:p>
          <a:p>
            <a:pPr algn="ctr"/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(example.com)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6EE31B-5A4D-492C-D2E5-06450CC8AE79}"/>
              </a:ext>
            </a:extLst>
          </p:cNvPr>
          <p:cNvSpPr txBox="1"/>
          <p:nvPr/>
        </p:nvSpPr>
        <p:spPr>
          <a:xfrm>
            <a:off x="6842630" y="297260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Client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991F64C2-1AE2-DAD5-18D5-6CE85BCA299A}"/>
              </a:ext>
            </a:extLst>
          </p:cNvPr>
          <p:cNvGrpSpPr/>
          <p:nvPr/>
        </p:nvGrpSpPr>
        <p:grpSpPr>
          <a:xfrm>
            <a:off x="7786444" y="1987966"/>
            <a:ext cx="797395" cy="905496"/>
            <a:chOff x="7619705" y="2479585"/>
            <a:chExt cx="797395" cy="905496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18A3772-3B0D-018E-7EE3-9CAF1AEFE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9705" y="2587686"/>
              <a:ext cx="797395" cy="797395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CF2F30EC-AF3B-4741-4DE5-87B816EB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83291" y="2479585"/>
              <a:ext cx="599095" cy="59909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2D9D33-3569-096F-2F68-0DFC767EDB8E}"/>
                </a:ext>
              </a:extLst>
            </p:cNvPr>
            <p:cNvSpPr txBox="1"/>
            <p:nvPr/>
          </p:nvSpPr>
          <p:spPr>
            <a:xfrm>
              <a:off x="7619895" y="2892054"/>
              <a:ext cx="797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Trusted</a:t>
              </a:r>
            </a:p>
            <a:p>
              <a:pPr algn="ctr"/>
              <a:r>
                <a:rPr lang="en-US" altLang="ko-KR" sz="1000"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Root Store</a:t>
              </a:r>
              <a:endParaRPr lang="ko-KR" altLang="en-US" sz="1000"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7E7F3503-9164-80A5-0433-D8D71AE3DF3F}"/>
              </a:ext>
            </a:extLst>
          </p:cNvPr>
          <p:cNvSpPr/>
          <p:nvPr/>
        </p:nvSpPr>
        <p:spPr>
          <a:xfrm>
            <a:off x="3405096" y="2522578"/>
            <a:ext cx="1816568" cy="283553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Server Certificate Chain</a:t>
            </a:r>
            <a:endParaRPr lang="ko-KR" altLang="en-US" sz="1200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9D913F14-4B8A-FBD6-D78B-C969AE4783F6}"/>
              </a:ext>
            </a:extLst>
          </p:cNvPr>
          <p:cNvGrpSpPr/>
          <p:nvPr/>
        </p:nvGrpSpPr>
        <p:grpSpPr>
          <a:xfrm>
            <a:off x="636646" y="3429000"/>
            <a:ext cx="8349953" cy="2578306"/>
            <a:chOff x="636646" y="3429000"/>
            <a:chExt cx="8349953" cy="2578306"/>
          </a:xfrm>
        </p:grpSpPr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31B6A435-F091-436D-287C-AA9AA75B4A76}"/>
                </a:ext>
              </a:extLst>
            </p:cNvPr>
            <p:cNvSpPr/>
            <p:nvPr/>
          </p:nvSpPr>
          <p:spPr>
            <a:xfrm>
              <a:off x="637728" y="3429000"/>
              <a:ext cx="8266127" cy="2578306"/>
            </a:xfrm>
            <a:prstGeom prst="rect">
              <a:avLst/>
            </a:prstGeom>
            <a:solidFill>
              <a:srgbClr val="FFFF9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06" name="내용 개체 틀 50">
              <a:extLst>
                <a:ext uri="{FF2B5EF4-FFF2-40B4-BE49-F238E27FC236}">
                  <a16:creationId xmlns:a16="http://schemas.microsoft.com/office/drawing/2014/main" id="{68BAB5F4-E278-3A4B-D417-C9314DE039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767753" y="4734265"/>
            <a:ext cx="1240740" cy="674254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620370">
                    <a:extLst>
                      <a:ext uri="{9D8B030D-6E8A-4147-A177-3AD203B41FA5}">
                        <a16:colId xmlns:a16="http://schemas.microsoft.com/office/drawing/2014/main" val="4195313034"/>
                      </a:ext>
                    </a:extLst>
                  </a:gridCol>
                  <a:gridCol w="620370">
                    <a:extLst>
                      <a:ext uri="{9D8B030D-6E8A-4147-A177-3AD203B41FA5}">
                        <a16:colId xmlns:a16="http://schemas.microsoft.com/office/drawing/2014/main" val="3087501748"/>
                      </a:ext>
                    </a:extLst>
                  </a:gridCol>
                </a:tblGrid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Subject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3591" marR="13591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Root CA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3591" marR="13591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61240057"/>
                    </a:ext>
                  </a:extLst>
                </a:tr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Issuer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3591" marR="13591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Root CA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3591" marR="13591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20347642"/>
                    </a:ext>
                  </a:extLst>
                </a:tr>
              </a:tbl>
            </a:graphicData>
          </a:graphic>
        </p:graphicFrame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1E1A0351-2AFA-CCF8-B0DC-21B2815A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9426" y="3782929"/>
              <a:ext cx="797395" cy="797395"/>
            </a:xfrm>
            <a:prstGeom prst="rect">
              <a:avLst/>
            </a:prstGeom>
          </p:spPr>
        </p:pic>
        <p:graphicFrame>
          <p:nvGraphicFramePr>
            <p:cNvPr id="108" name="내용 개체 틀 50">
              <a:extLst>
                <a:ext uri="{FF2B5EF4-FFF2-40B4-BE49-F238E27FC236}">
                  <a16:creationId xmlns:a16="http://schemas.microsoft.com/office/drawing/2014/main" id="{ACDE6616-5DE7-D46F-863F-0C9539866AA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093721" y="4657636"/>
            <a:ext cx="1816568" cy="75553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908284">
                    <a:extLst>
                      <a:ext uri="{9D8B030D-6E8A-4147-A177-3AD203B41FA5}">
                        <a16:colId xmlns:a16="http://schemas.microsoft.com/office/drawing/2014/main" val="4195313034"/>
                      </a:ext>
                    </a:extLst>
                  </a:gridCol>
                  <a:gridCol w="908284">
                    <a:extLst>
                      <a:ext uri="{9D8B030D-6E8A-4147-A177-3AD203B41FA5}">
                        <a16:colId xmlns:a16="http://schemas.microsoft.com/office/drawing/2014/main" val="3087501748"/>
                      </a:ext>
                    </a:extLst>
                  </a:gridCol>
                </a:tblGrid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Subject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Intermediate CA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61240057"/>
                    </a:ext>
                  </a:extLst>
                </a:tr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Issuer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 dirty="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Root CA</a:t>
                        </a:r>
                        <a:endParaRPr lang="ko-KR" altLang="en-US" sz="11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20347642"/>
                    </a:ext>
                  </a:extLst>
                </a:tr>
              </a:tbl>
            </a:graphicData>
          </a:graphic>
        </p:graphicFrame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62EC156E-3B21-8639-68D4-932DC0CA2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2532" y="4292799"/>
              <a:ext cx="450109" cy="450109"/>
            </a:xfrm>
            <a:prstGeom prst="rect">
              <a:avLst/>
            </a:prstGeom>
          </p:spPr>
        </p:pic>
        <p:graphicFrame>
          <p:nvGraphicFramePr>
            <p:cNvPr id="110" name="내용 개체 틀 50">
              <a:extLst>
                <a:ext uri="{FF2B5EF4-FFF2-40B4-BE49-F238E27FC236}">
                  <a16:creationId xmlns:a16="http://schemas.microsoft.com/office/drawing/2014/main" id="{C76F8CA6-FA70-B03F-C866-FAEA3B80504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36646" y="3873411"/>
            <a:ext cx="1816568" cy="75553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908284">
                    <a:extLst>
                      <a:ext uri="{9D8B030D-6E8A-4147-A177-3AD203B41FA5}">
                        <a16:colId xmlns:a16="http://schemas.microsoft.com/office/drawing/2014/main" val="4195313034"/>
                      </a:ext>
                    </a:extLst>
                  </a:gridCol>
                  <a:gridCol w="908284">
                    <a:extLst>
                      <a:ext uri="{9D8B030D-6E8A-4147-A177-3AD203B41FA5}">
                        <a16:colId xmlns:a16="http://schemas.microsoft.com/office/drawing/2014/main" val="3087501748"/>
                      </a:ext>
                    </a:extLst>
                  </a:gridCol>
                </a:tblGrid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Subject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example.com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61240057"/>
                    </a:ext>
                  </a:extLst>
                </a:tr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Issuer</a:t>
                        </a:r>
                        <a:endParaRPr lang="ko-KR" altLang="en-US" sz="11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100" dirty="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Intermediate CA</a:t>
                        </a:r>
                        <a:endParaRPr lang="ko-KR" altLang="en-US" sz="11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9899" marR="19899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20347642"/>
                    </a:ext>
                  </a:extLst>
                </a:tr>
              </a:tbl>
            </a:graphicData>
          </a:graphic>
        </p:graphicFrame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7F82EF31-221F-A277-F9B6-D2F11A568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5486" y="3509826"/>
              <a:ext cx="450109" cy="450109"/>
            </a:xfrm>
            <a:prstGeom prst="rect">
              <a:avLst/>
            </a:prstGeom>
          </p:spPr>
        </p:pic>
        <p:cxnSp>
          <p:nvCxnSpPr>
            <p:cNvPr id="112" name="직선 화살표 연결선 111">
              <a:extLst>
                <a:ext uri="{FF2B5EF4-FFF2-40B4-BE49-F238E27FC236}">
                  <a16:creationId xmlns:a16="http://schemas.microsoft.com/office/drawing/2014/main" id="{5734FD39-F536-B003-D96E-B4E8191A6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6845" y="5071392"/>
              <a:ext cx="18343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234984E-A2F0-8AEF-1E58-73AF1E7326F6}"/>
                </a:ext>
              </a:extLst>
            </p:cNvPr>
            <p:cNvSpPr txBox="1"/>
            <p:nvPr/>
          </p:nvSpPr>
          <p:spPr>
            <a:xfrm>
              <a:off x="5867951" y="4764329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Signs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114" name="연결선: 꺾임 113">
              <a:extLst>
                <a:ext uri="{FF2B5EF4-FFF2-40B4-BE49-F238E27FC236}">
                  <a16:creationId xmlns:a16="http://schemas.microsoft.com/office/drawing/2014/main" id="{2CE72E9D-C950-4711-719F-4837AA10AC97}"/>
                </a:ext>
              </a:extLst>
            </p:cNvPr>
            <p:cNvCxnSpPr>
              <a:cxnSpLocks/>
              <a:stCxn id="108" idx="0"/>
              <a:endCxn id="110" idx="3"/>
            </p:cNvCxnSpPr>
            <p:nvPr/>
          </p:nvCxnSpPr>
          <p:spPr>
            <a:xfrm rot="16200000" flipV="1">
              <a:off x="3024381" y="3680011"/>
              <a:ext cx="406458" cy="154879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6E1724A-E42A-16B5-8E17-3827D86ADF64}"/>
                </a:ext>
              </a:extLst>
            </p:cNvPr>
            <p:cNvSpPr txBox="1"/>
            <p:nvPr/>
          </p:nvSpPr>
          <p:spPr>
            <a:xfrm>
              <a:off x="2639446" y="3957470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Signs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BBF7579A-CD4B-41A0-40A4-10015B376837}"/>
                </a:ext>
              </a:extLst>
            </p:cNvPr>
            <p:cNvSpPr/>
            <p:nvPr/>
          </p:nvSpPr>
          <p:spPr>
            <a:xfrm>
              <a:off x="636646" y="5394348"/>
              <a:ext cx="1816568" cy="612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OCSP Response for example.com</a:t>
              </a:r>
              <a:endParaRPr lang="ko-KR" altLang="en-US" sz="110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117" name="연결선: 꺾임 116">
              <a:extLst>
                <a:ext uri="{FF2B5EF4-FFF2-40B4-BE49-F238E27FC236}">
                  <a16:creationId xmlns:a16="http://schemas.microsoft.com/office/drawing/2014/main" id="{FE085C84-CE78-801D-CD6E-AAFDEE3262EC}"/>
                </a:ext>
              </a:extLst>
            </p:cNvPr>
            <p:cNvCxnSpPr>
              <a:cxnSpLocks/>
              <a:stCxn id="108" idx="2"/>
              <a:endCxn id="116" idx="3"/>
            </p:cNvCxnSpPr>
            <p:nvPr/>
          </p:nvCxnSpPr>
          <p:spPr>
            <a:xfrm rot="5400000">
              <a:off x="3083782" y="4782604"/>
              <a:ext cx="287656" cy="154879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372E4A8-40A3-A943-93C0-ABD71D853A1A}"/>
                </a:ext>
              </a:extLst>
            </p:cNvPr>
            <p:cNvSpPr txBox="1"/>
            <p:nvPr/>
          </p:nvSpPr>
          <p:spPr>
            <a:xfrm>
              <a:off x="2639446" y="5393785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Signs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119" name="연결선: 구부러짐 118">
              <a:extLst>
                <a:ext uri="{FF2B5EF4-FFF2-40B4-BE49-F238E27FC236}">
                  <a16:creationId xmlns:a16="http://schemas.microsoft.com/office/drawing/2014/main" id="{CB71F6E2-616F-9B3D-0301-4E3F7605688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55856" y="5065042"/>
              <a:ext cx="674254" cy="12700"/>
            </a:xfrm>
            <a:prstGeom prst="curvedConnector5">
              <a:avLst>
                <a:gd name="adj1" fmla="val -17466"/>
                <a:gd name="adj2" fmla="val 4793898"/>
                <a:gd name="adj3" fmla="val 116096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03B77F5-EF9B-DDEF-4478-8B3CA9670B9B}"/>
                </a:ext>
              </a:extLst>
            </p:cNvPr>
            <p:cNvSpPr txBox="1"/>
            <p:nvPr/>
          </p:nvSpPr>
          <p:spPr>
            <a:xfrm>
              <a:off x="8014858" y="4902828"/>
              <a:ext cx="971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solidFill>
                    <a:srgbClr val="C00000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Self Signed</a:t>
              </a:r>
              <a:endParaRPr lang="ko-KR" altLang="en-US" sz="1200">
                <a:solidFill>
                  <a:srgbClr val="C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378B-0B20-775B-0E6E-51F68FF8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3" y="334027"/>
            <a:ext cx="8630430" cy="905534"/>
          </a:xfrm>
        </p:spPr>
        <p:txBody>
          <a:bodyPr>
            <a:noAutofit/>
          </a:bodyPr>
          <a:lstStyle/>
          <a:p>
            <a:r>
              <a:rPr lang="en-KR" dirty="0"/>
              <a:t>Certificate Validation</a:t>
            </a:r>
            <a:r>
              <a:rPr lang="en-US" dirty="0"/>
              <a:t>: </a:t>
            </a:r>
            <a:r>
              <a:rPr lang="en-KR" dirty="0"/>
              <a:t>Certificate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BB83-E9FC-0A5E-7B72-BE1B9A73E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Chain-of-Trust</a:t>
            </a:r>
          </a:p>
          <a:p>
            <a:endParaRPr lang="en-KR" dirty="0"/>
          </a:p>
          <a:p>
            <a:r>
              <a:rPr lang="en-KR" dirty="0"/>
              <a:t>Signature Validation</a:t>
            </a:r>
          </a:p>
          <a:p>
            <a:endParaRPr lang="en-KR" dirty="0"/>
          </a:p>
          <a:p>
            <a:r>
              <a:rPr lang="en-KR" dirty="0"/>
              <a:t>Validity check</a:t>
            </a:r>
          </a:p>
          <a:p>
            <a:endParaRPr lang="en-KR" dirty="0"/>
          </a:p>
          <a:p>
            <a:r>
              <a:rPr lang="en-KR" dirty="0"/>
              <a:t>Subject and Issuer</a:t>
            </a:r>
          </a:p>
          <a:p>
            <a:endParaRPr lang="en-KR" dirty="0"/>
          </a:p>
          <a:p>
            <a:r>
              <a:rPr lang="en-KR" dirty="0"/>
              <a:t>(Extended) Key Usage</a:t>
            </a:r>
          </a:p>
          <a:p>
            <a:endParaRPr lang="en-KR" dirty="0"/>
          </a:p>
          <a:p>
            <a:r>
              <a:rPr lang="en-US" dirty="0"/>
              <a:t>A</a:t>
            </a:r>
            <a:r>
              <a:rPr lang="en-KR" dirty="0"/>
              <a:t>nd much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934E-F3E2-777C-7BD2-428FE9EB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94F1D-55DA-62FA-C501-3F2C3667030E}"/>
              </a:ext>
            </a:extLst>
          </p:cNvPr>
          <p:cNvSpPr txBox="1"/>
          <p:nvPr/>
        </p:nvSpPr>
        <p:spPr>
          <a:xfrm>
            <a:off x="3589446" y="1387842"/>
            <a:ext cx="5071824" cy="46628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Version: 3 (0x2)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Serial Number: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f3:c9:29:12:34:18:17:b4:12:8b:8a:31:d4:98:cc:51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Issuer: C=US, O=Google Trust Services, CN=WR2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Validity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Before: Oct  7 08:23:38 2024 GMT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After : Dec 30 08:23:37 2024 GMT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Subject: CN=*.google.com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 Public Key Info: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...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X509v3 extensions: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Key Usage: critical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Digital Signature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Extended Key Usage: 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TLS Web Server Authentication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Authority Information Access: 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OCSP - </a:t>
            </a:r>
            <a:r>
              <a:rPr lang="en-US" altLang="ko-KR" sz="11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1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o.pki.goog</a:t>
            </a:r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CA Issuers - </a:t>
            </a:r>
            <a:r>
              <a:rPr lang="en-US" altLang="ko-KR" sz="11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1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i.pki.goog</a:t>
            </a:r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/wr2.crt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Subject Alternative Name: 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DNS:*.google.com, DNS:*.appengine.google.com, …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CRL Distribution Points: 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Full Name: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  </a:t>
            </a:r>
            <a:r>
              <a:rPr lang="en-US" altLang="ko-KR" sz="11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1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c.pki.goog</a:t>
            </a:r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/wr2/75r4ZyA3vA0.crl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  ...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1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Value:  0e:0d:75:66:4c:68:e9:37:...</a:t>
            </a:r>
            <a:endParaRPr lang="en-KR" altLang="ko-KR" sz="1100" dirty="0">
              <a:latin typeface="D2Coding" panose="020B0609020101020101" pitchFamily="49" charset="-127"/>
              <a:ea typeface="D2Coding" panose="020B0609020101020101" pitchFamily="49" charset="-127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8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8234-6574-B839-476E-3BDB1C2F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Standards Related to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5390E-636F-7EE3-0F49-B744849B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X.509 Standard (ISO/ITU-T)</a:t>
            </a:r>
          </a:p>
          <a:p>
            <a:pPr lvl="1"/>
            <a:r>
              <a:rPr lang="en-US" dirty="0"/>
              <a:t>Defines certificate fields (mandatory, optional, extensions)</a:t>
            </a:r>
          </a:p>
          <a:p>
            <a:pPr lvl="1"/>
            <a:r>
              <a:rPr lang="en-US" dirty="0"/>
              <a:t>Extensions can be critical or non-critical</a:t>
            </a:r>
          </a:p>
          <a:p>
            <a:endParaRPr lang="en-US" dirty="0"/>
          </a:p>
          <a:p>
            <a:r>
              <a:rPr 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IETF PKIX (RFC 5280 and many more)</a:t>
            </a:r>
          </a:p>
          <a:p>
            <a:pPr lvl="1"/>
            <a:r>
              <a:rPr lang="en-US" dirty="0"/>
              <a:t>Developed an X.509 profile specifically for the Internet</a:t>
            </a:r>
          </a:p>
          <a:p>
            <a:pPr lvl="1"/>
            <a:r>
              <a:rPr lang="en-US" dirty="0"/>
              <a:t>Reduces complexity by defining mandatory and optional extensions</a:t>
            </a:r>
          </a:p>
          <a:p>
            <a:endParaRPr lang="en-US" dirty="0"/>
          </a:p>
          <a:p>
            <a:r>
              <a:rPr 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CA/Browser Forum</a:t>
            </a:r>
          </a:p>
          <a:p>
            <a:pPr lvl="1"/>
            <a:r>
              <a:rPr lang="en-US" dirty="0"/>
              <a:t>Established in 2007 to improve certificate issuance and management</a:t>
            </a:r>
          </a:p>
          <a:p>
            <a:pPr lvl="1"/>
            <a:r>
              <a:rPr lang="en-US" dirty="0"/>
              <a:t>Developed guidelines for Extended Validation (EV) certificates</a:t>
            </a:r>
          </a:p>
          <a:p>
            <a:pPr lvl="1"/>
            <a:r>
              <a:rPr lang="en-US" dirty="0"/>
              <a:t>Issued “Baseline Requirements”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75D44-9887-A653-86D6-9D89353D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1026" name="Picture 2" descr="ITU - International Telecommunication Union | ICTFOOTPRINT.eu">
            <a:extLst>
              <a:ext uri="{FF2B5EF4-FFF2-40B4-BE49-F238E27FC236}">
                <a16:creationId xmlns:a16="http://schemas.microsoft.com/office/drawing/2014/main" id="{C9D3BABD-8790-EC90-0CE8-B8B861FC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72" y="1340972"/>
            <a:ext cx="1159699" cy="4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et Engineering Task Force - Wikipedia">
            <a:extLst>
              <a:ext uri="{FF2B5EF4-FFF2-40B4-BE49-F238E27FC236}">
                <a16:creationId xmlns:a16="http://schemas.microsoft.com/office/drawing/2014/main" id="{6CCB9814-E214-DE7E-8F92-2A9D07DD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72" y="2534912"/>
            <a:ext cx="1033550" cy="5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/Browser Forum · GitHub">
            <a:extLst>
              <a:ext uri="{FF2B5EF4-FFF2-40B4-BE49-F238E27FC236}">
                <a16:creationId xmlns:a16="http://schemas.microsoft.com/office/drawing/2014/main" id="{16ED2D8B-72DD-3675-AFB0-5C641D374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9" b="17881"/>
          <a:stretch/>
        </p:blipFill>
        <p:spPr bwMode="auto">
          <a:xfrm>
            <a:off x="7499916" y="3926970"/>
            <a:ext cx="1035205" cy="6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18BB6-A1B7-D649-1315-73D4030F3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:a16="http://schemas.microsoft.com/office/drawing/2014/main" id="{1F2F5428-7AF2-75C6-B670-F18091601BAD}"/>
              </a:ext>
            </a:extLst>
          </p:cNvPr>
          <p:cNvSpPr/>
          <p:nvPr/>
        </p:nvSpPr>
        <p:spPr>
          <a:xfrm>
            <a:off x="5038960" y="3278562"/>
            <a:ext cx="1969606" cy="2973868"/>
          </a:xfrm>
          <a:prstGeom prst="rect">
            <a:avLst/>
          </a:prstGeom>
          <a:solidFill>
            <a:srgbClr val="E2808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BD8E480-0B1A-5AEC-E1D0-0E0C84CB0FF3}"/>
              </a:ext>
            </a:extLst>
          </p:cNvPr>
          <p:cNvSpPr/>
          <p:nvPr/>
        </p:nvSpPr>
        <p:spPr>
          <a:xfrm>
            <a:off x="1396839" y="3269611"/>
            <a:ext cx="2616971" cy="2973868"/>
          </a:xfrm>
          <a:prstGeom prst="rect">
            <a:avLst/>
          </a:prstGeom>
          <a:solidFill>
            <a:srgbClr val="E2808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81365F-1AA5-9C88-4EB7-40D5D8E9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TLS Interception Products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2B12B4-BF09-E53F-2554-E8F871C1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BA12BDA-C963-2649-D69F-423BD1C17867}"/>
              </a:ext>
            </a:extLst>
          </p:cNvPr>
          <p:cNvCxnSpPr>
            <a:cxnSpLocks/>
          </p:cNvCxnSpPr>
          <p:nvPr/>
        </p:nvCxnSpPr>
        <p:spPr>
          <a:xfrm flipH="1">
            <a:off x="1370170" y="2641978"/>
            <a:ext cx="2660042" cy="0"/>
          </a:xfrm>
          <a:prstGeom prst="straightConnector1">
            <a:avLst/>
          </a:prstGeom>
          <a:ln w="38100">
            <a:solidFill>
              <a:srgbClr val="2E765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73C7DAA-0A7F-D71C-94FE-AFF22AC9657C}"/>
              </a:ext>
            </a:extLst>
          </p:cNvPr>
          <p:cNvSpPr txBox="1"/>
          <p:nvPr/>
        </p:nvSpPr>
        <p:spPr>
          <a:xfrm>
            <a:off x="2150305" y="2346133"/>
            <a:ext cx="978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Client Hello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AA19A-166F-E62D-0FD7-644F9647A4B8}"/>
              </a:ext>
            </a:extLst>
          </p:cNvPr>
          <p:cNvSpPr txBox="1"/>
          <p:nvPr/>
        </p:nvSpPr>
        <p:spPr>
          <a:xfrm>
            <a:off x="2186973" y="2656222"/>
            <a:ext cx="102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Server Hello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BADCE3-C79F-B9F7-2028-406BCB8523D0}"/>
              </a:ext>
            </a:extLst>
          </p:cNvPr>
          <p:cNvSpPr txBox="1"/>
          <p:nvPr/>
        </p:nvSpPr>
        <p:spPr>
          <a:xfrm>
            <a:off x="1789171" y="3001563"/>
            <a:ext cx="1822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Server Certificate Chain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35E2602-BE51-5845-C28F-9529C71300A5}"/>
              </a:ext>
            </a:extLst>
          </p:cNvPr>
          <p:cNvGrpSpPr/>
          <p:nvPr/>
        </p:nvGrpSpPr>
        <p:grpSpPr>
          <a:xfrm>
            <a:off x="230840" y="2491553"/>
            <a:ext cx="1211101" cy="1346032"/>
            <a:chOff x="230840" y="1992809"/>
            <a:chExt cx="1211101" cy="134603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A00F9AD-DCF8-2505-12DA-350167FA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824" y="1992809"/>
              <a:ext cx="877135" cy="87713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51364E-2BA6-5302-8107-3C023DC636A5}"/>
                </a:ext>
              </a:extLst>
            </p:cNvPr>
            <p:cNvSpPr txBox="1"/>
            <p:nvPr/>
          </p:nvSpPr>
          <p:spPr>
            <a:xfrm>
              <a:off x="230840" y="2877176"/>
              <a:ext cx="1211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Server</a:t>
              </a:r>
            </a:p>
            <a:p>
              <a:pPr algn="ctr"/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(example.com)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7E6B7B3-B015-E64A-95C7-931175F6F90D}"/>
              </a:ext>
            </a:extLst>
          </p:cNvPr>
          <p:cNvGrpSpPr/>
          <p:nvPr/>
        </p:nvGrpSpPr>
        <p:grpSpPr>
          <a:xfrm>
            <a:off x="7108480" y="2488665"/>
            <a:ext cx="877135" cy="1150426"/>
            <a:chOff x="7336934" y="1986685"/>
            <a:chExt cx="877135" cy="115042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4F3D022-50B6-10B6-F484-E81EA6DA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6934" y="1986685"/>
              <a:ext cx="877135" cy="87713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2945CE-736A-1A9C-5815-0E753D9242E3}"/>
                </a:ext>
              </a:extLst>
            </p:cNvPr>
            <p:cNvSpPr txBox="1"/>
            <p:nvPr/>
          </p:nvSpPr>
          <p:spPr>
            <a:xfrm>
              <a:off x="7483594" y="2860112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Client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656404D-48D3-BB43-93C4-0BAEEB8221AB}"/>
              </a:ext>
            </a:extLst>
          </p:cNvPr>
          <p:cNvGrpSpPr/>
          <p:nvPr/>
        </p:nvGrpSpPr>
        <p:grpSpPr>
          <a:xfrm>
            <a:off x="1384176" y="4651069"/>
            <a:ext cx="1820253" cy="851236"/>
            <a:chOff x="258730" y="4034995"/>
            <a:chExt cx="1820253" cy="851236"/>
          </a:xfrm>
        </p:grpSpPr>
        <p:graphicFrame>
          <p:nvGraphicFramePr>
            <p:cNvPr id="56" name="내용 개체 틀 50">
              <a:extLst>
                <a:ext uri="{FF2B5EF4-FFF2-40B4-BE49-F238E27FC236}">
                  <a16:creationId xmlns:a16="http://schemas.microsoft.com/office/drawing/2014/main" id="{45FDF772-E9E2-ADAA-1AB9-610B80A7A9E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8730" y="4211977"/>
            <a:ext cx="1651426" cy="674254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528392">
                    <a:extLst>
                      <a:ext uri="{9D8B030D-6E8A-4147-A177-3AD203B41FA5}">
                        <a16:colId xmlns:a16="http://schemas.microsoft.com/office/drawing/2014/main" val="4195313034"/>
                      </a:ext>
                    </a:extLst>
                  </a:gridCol>
                  <a:gridCol w="1123034">
                    <a:extLst>
                      <a:ext uri="{9D8B030D-6E8A-4147-A177-3AD203B41FA5}">
                        <a16:colId xmlns:a16="http://schemas.microsoft.com/office/drawing/2014/main" val="3087501748"/>
                      </a:ext>
                    </a:extLst>
                  </a:gridCol>
                </a:tblGrid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0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Subject</a:t>
                        </a:r>
                        <a:endParaRPr lang="ko-KR" altLang="en-US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8090" marR="18090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000" dirty="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example.com</a:t>
                        </a:r>
                        <a:endParaRPr lang="ko-KR" altLang="en-US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8090" marR="18090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61240057"/>
                    </a:ext>
                  </a:extLst>
                </a:tr>
                <a:tr h="337127"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00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Issuer</a:t>
                        </a:r>
                        <a:endParaRPr lang="ko-KR" altLang="en-US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8090" marR="18090" marT="41564" marB="41564" anchor="ctr">
                      <a:solidFill>
                        <a:srgbClr val="FF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000" dirty="0">
                            <a:latin typeface="KoPub돋움체 Medium" panose="00000600000000000000" pitchFamily="2" charset="-127"/>
                            <a:ea typeface="KoPub돋움체 Medium" panose="00000600000000000000" pitchFamily="2" charset="-127"/>
                          </a:rPr>
                          <a:t>Intermediate CA</a:t>
                        </a:r>
                        <a:endParaRPr lang="ko-KR" altLang="en-US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endParaRPr>
                      </a:p>
                    </a:txBody>
                    <a:tcPr marL="18090" marR="18090" marT="41564" marB="41564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20347642"/>
                    </a:ext>
                  </a:extLst>
                </a:tr>
              </a:tbl>
            </a:graphicData>
          </a:graphic>
        </p:graphicFrame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00A86259-49F3-F11A-CDAE-8169DA39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6992" y="4034995"/>
              <a:ext cx="371991" cy="371991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5DE0EF7-3344-AF54-B428-06FBEA096EC3}"/>
              </a:ext>
            </a:extLst>
          </p:cNvPr>
          <p:cNvSpPr txBox="1"/>
          <p:nvPr/>
        </p:nvSpPr>
        <p:spPr>
          <a:xfrm>
            <a:off x="7629492" y="4767886"/>
            <a:ext cx="712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Verified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0EBD7-ED7B-CD67-08DB-B6E9E471310F}"/>
              </a:ext>
            </a:extLst>
          </p:cNvPr>
          <p:cNvSpPr txBox="1"/>
          <p:nvPr/>
        </p:nvSpPr>
        <p:spPr>
          <a:xfrm>
            <a:off x="3244422" y="4675554"/>
            <a:ext cx="156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Copies</a:t>
            </a:r>
          </a:p>
          <a:p>
            <a:pPr algn="ctr"/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Certificate Contents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C04F66DF-C642-7676-4242-9B1F92CD3DE7}"/>
              </a:ext>
            </a:extLst>
          </p:cNvPr>
          <p:cNvSpPr/>
          <p:nvPr/>
        </p:nvSpPr>
        <p:spPr>
          <a:xfrm>
            <a:off x="1396840" y="5630521"/>
            <a:ext cx="1647741" cy="612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OCSP Response for example.com</a:t>
            </a:r>
            <a:endParaRPr lang="ko-KR" altLang="en-US" sz="1100">
              <a:solidFill>
                <a:schemeClr val="tx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F26214F-E650-F817-79E1-ABD646D6CFF6}"/>
              </a:ext>
            </a:extLst>
          </p:cNvPr>
          <p:cNvGrpSpPr/>
          <p:nvPr/>
        </p:nvGrpSpPr>
        <p:grpSpPr>
          <a:xfrm>
            <a:off x="8049475" y="2562531"/>
            <a:ext cx="797013" cy="794758"/>
            <a:chOff x="7619895" y="2554078"/>
            <a:chExt cx="797013" cy="79475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8C098C8-3C10-EA68-CBB9-E4EEE6AA3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5950" y="2623931"/>
              <a:ext cx="724905" cy="724905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5AA8FFB-91AB-84C0-798B-E5D8034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7784" y="2554078"/>
              <a:ext cx="450109" cy="4501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3A4C15-A7F6-CCC9-6A3B-E87093DD22A2}"/>
                </a:ext>
              </a:extLst>
            </p:cNvPr>
            <p:cNvSpPr txBox="1"/>
            <p:nvPr/>
          </p:nvSpPr>
          <p:spPr>
            <a:xfrm>
              <a:off x="7619895" y="2892054"/>
              <a:ext cx="797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Trusted</a:t>
              </a:r>
            </a:p>
            <a:p>
              <a:pPr algn="ctr"/>
              <a:r>
                <a:rPr lang="en-US" altLang="ko-KR" sz="1000"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Root Store</a:t>
              </a:r>
              <a:endParaRPr lang="ko-KR" altLang="en-US" sz="1000"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FE964D09-9EC5-007E-D7AE-43D08F89317C}"/>
              </a:ext>
            </a:extLst>
          </p:cNvPr>
          <p:cNvGrpSpPr/>
          <p:nvPr/>
        </p:nvGrpSpPr>
        <p:grpSpPr>
          <a:xfrm>
            <a:off x="3585928" y="2484957"/>
            <a:ext cx="1972143" cy="1160730"/>
            <a:chOff x="3585928" y="2484957"/>
            <a:chExt cx="1972143" cy="116073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AFAF1452-647A-DDA1-5930-1621C48F7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5506" y="2484957"/>
              <a:ext cx="877135" cy="8771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25CD44-F496-8E52-EA25-B266BF98796B}"/>
                </a:ext>
              </a:extLst>
            </p:cNvPr>
            <p:cNvSpPr txBox="1"/>
            <p:nvPr/>
          </p:nvSpPr>
          <p:spPr>
            <a:xfrm>
              <a:off x="3585928" y="3368688"/>
              <a:ext cx="19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TLS Interception Products</a:t>
              </a:r>
              <a:endParaRPr lang="ko-KR" altLang="en-US" sz="1200"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3DC0AAE-FB68-E7D9-3B87-A58323D15197}"/>
              </a:ext>
            </a:extLst>
          </p:cNvPr>
          <p:cNvCxnSpPr>
            <a:cxnSpLocks/>
          </p:cNvCxnSpPr>
          <p:nvPr/>
        </p:nvCxnSpPr>
        <p:spPr>
          <a:xfrm>
            <a:off x="1389489" y="2930120"/>
            <a:ext cx="2660042" cy="0"/>
          </a:xfrm>
          <a:prstGeom prst="straightConnector1">
            <a:avLst/>
          </a:prstGeom>
          <a:ln w="38100">
            <a:solidFill>
              <a:srgbClr val="E280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678E66A-5648-1ED7-523B-58BD6A5180D4}"/>
              </a:ext>
            </a:extLst>
          </p:cNvPr>
          <p:cNvCxnSpPr>
            <a:cxnSpLocks/>
          </p:cNvCxnSpPr>
          <p:nvPr/>
        </p:nvCxnSpPr>
        <p:spPr>
          <a:xfrm>
            <a:off x="1389489" y="3269611"/>
            <a:ext cx="2660042" cy="0"/>
          </a:xfrm>
          <a:prstGeom prst="straightConnector1">
            <a:avLst/>
          </a:prstGeom>
          <a:ln w="38100">
            <a:solidFill>
              <a:srgbClr val="E280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3201DAF-8732-7C7C-3342-9E9C28D62732}"/>
              </a:ext>
            </a:extLst>
          </p:cNvPr>
          <p:cNvCxnSpPr>
            <a:cxnSpLocks/>
          </p:cNvCxnSpPr>
          <p:nvPr/>
        </p:nvCxnSpPr>
        <p:spPr>
          <a:xfrm flipH="1">
            <a:off x="5026772" y="2641978"/>
            <a:ext cx="1998529" cy="0"/>
          </a:xfrm>
          <a:prstGeom prst="straightConnector1">
            <a:avLst/>
          </a:prstGeom>
          <a:ln w="38100">
            <a:solidFill>
              <a:srgbClr val="2E765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EAAF5C-58A1-C5B9-DE79-7195FF4766D5}"/>
              </a:ext>
            </a:extLst>
          </p:cNvPr>
          <p:cNvSpPr txBox="1"/>
          <p:nvPr/>
        </p:nvSpPr>
        <p:spPr>
          <a:xfrm>
            <a:off x="5571420" y="2353481"/>
            <a:ext cx="978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Client Hello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7BB7DD-F6D3-2C76-8E61-E5F7742BF421}"/>
              </a:ext>
            </a:extLst>
          </p:cNvPr>
          <p:cNvSpPr txBox="1"/>
          <p:nvPr/>
        </p:nvSpPr>
        <p:spPr>
          <a:xfrm>
            <a:off x="5547343" y="2656222"/>
            <a:ext cx="102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Server Hello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1577A4-89FE-6C9B-0F01-3AA047795C24}"/>
              </a:ext>
            </a:extLst>
          </p:cNvPr>
          <p:cNvSpPr txBox="1"/>
          <p:nvPr/>
        </p:nvSpPr>
        <p:spPr>
          <a:xfrm>
            <a:off x="5134336" y="2989512"/>
            <a:ext cx="1822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Server Certificate Chain</a:t>
            </a:r>
            <a:endParaRPr lang="ko-KR" altLang="en-US" sz="12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0186FDB-C657-51EE-D0FF-7EAD9B7F2A67}"/>
              </a:ext>
            </a:extLst>
          </p:cNvPr>
          <p:cNvCxnSpPr>
            <a:cxnSpLocks/>
          </p:cNvCxnSpPr>
          <p:nvPr/>
        </p:nvCxnSpPr>
        <p:spPr>
          <a:xfrm>
            <a:off x="5046091" y="2930120"/>
            <a:ext cx="1998529" cy="0"/>
          </a:xfrm>
          <a:prstGeom prst="straightConnector1">
            <a:avLst/>
          </a:prstGeom>
          <a:ln w="38100">
            <a:solidFill>
              <a:srgbClr val="E280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02DB8491-0BD2-51F1-9124-F00C84D2A080}"/>
              </a:ext>
            </a:extLst>
          </p:cNvPr>
          <p:cNvCxnSpPr>
            <a:cxnSpLocks/>
          </p:cNvCxnSpPr>
          <p:nvPr/>
        </p:nvCxnSpPr>
        <p:spPr>
          <a:xfrm>
            <a:off x="5046091" y="3269611"/>
            <a:ext cx="1998529" cy="0"/>
          </a:xfrm>
          <a:prstGeom prst="straightConnector1">
            <a:avLst/>
          </a:prstGeom>
          <a:ln w="38100">
            <a:solidFill>
              <a:srgbClr val="E280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내용 개체 틀 50">
            <a:extLst>
              <a:ext uri="{FF2B5EF4-FFF2-40B4-BE49-F238E27FC236}">
                <a16:creationId xmlns:a16="http://schemas.microsoft.com/office/drawing/2014/main" id="{0D696282-F1D1-91EB-2DF9-9B9F94371C98}"/>
              </a:ext>
            </a:extLst>
          </p:cNvPr>
          <p:cNvGraphicFramePr>
            <a:graphicFrameLocks/>
          </p:cNvGraphicFramePr>
          <p:nvPr/>
        </p:nvGraphicFramePr>
        <p:xfrm>
          <a:off x="3362910" y="1679715"/>
          <a:ext cx="2231655" cy="612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697">
                  <a:extLst>
                    <a:ext uri="{9D8B030D-6E8A-4147-A177-3AD203B41FA5}">
                      <a16:colId xmlns:a16="http://schemas.microsoft.com/office/drawing/2014/main" val="4195313034"/>
                    </a:ext>
                  </a:extLst>
                </a:gridCol>
                <a:gridCol w="1700958">
                  <a:extLst>
                    <a:ext uri="{9D8B030D-6E8A-4147-A177-3AD203B41FA5}">
                      <a16:colId xmlns:a16="http://schemas.microsoft.com/office/drawing/2014/main" val="3087501748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Subject</a:t>
                      </a:r>
                      <a:endParaRPr lang="ko-KR" altLang="en-US" sz="8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37785" marB="3778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TLS Interception Product Root CA</a:t>
                      </a:r>
                      <a:endParaRPr lang="ko-KR" altLang="en-US" sz="8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37785" marB="37785" anchor="ctr"/>
                </a:tc>
                <a:extLst>
                  <a:ext uri="{0D108BD9-81ED-4DB2-BD59-A6C34878D82A}">
                    <a16:rowId xmlns:a16="http://schemas.microsoft.com/office/drawing/2014/main" val="18612400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Issuer</a:t>
                      </a:r>
                      <a:endParaRPr lang="ko-KR" altLang="en-US" sz="8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37785" marB="3778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TLS Interception Product Root CA</a:t>
                      </a:r>
                      <a:endParaRPr lang="ko-KR" altLang="en-US" sz="8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37785" marB="37785" anchor="ctr"/>
                </a:tc>
                <a:extLst>
                  <a:ext uri="{0D108BD9-81ED-4DB2-BD59-A6C34878D82A}">
                    <a16:rowId xmlns:a16="http://schemas.microsoft.com/office/drawing/2014/main" val="320347642"/>
                  </a:ext>
                </a:extLst>
              </a:tr>
            </a:tbl>
          </a:graphicData>
        </a:graphic>
      </p:graphicFrame>
      <p:pic>
        <p:nvPicPr>
          <p:cNvPr id="42" name="그림 41">
            <a:extLst>
              <a:ext uri="{FF2B5EF4-FFF2-40B4-BE49-F238E27FC236}">
                <a16:creationId xmlns:a16="http://schemas.microsoft.com/office/drawing/2014/main" id="{A69FBB40-0292-B90E-72D0-3DF0EB308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467" y="1388697"/>
            <a:ext cx="371991" cy="371991"/>
          </a:xfrm>
          <a:prstGeom prst="rect">
            <a:avLst/>
          </a:prstGeom>
        </p:spPr>
      </p:pic>
      <p:graphicFrame>
        <p:nvGraphicFramePr>
          <p:cNvPr id="17" name="내용 개체 틀 50">
            <a:extLst>
              <a:ext uri="{FF2B5EF4-FFF2-40B4-BE49-F238E27FC236}">
                <a16:creationId xmlns:a16="http://schemas.microsoft.com/office/drawing/2014/main" id="{5CC2CB99-0AC4-A8F8-3550-9D5E752E4A0A}"/>
              </a:ext>
            </a:extLst>
          </p:cNvPr>
          <p:cNvGraphicFramePr>
            <a:graphicFrameLocks/>
          </p:cNvGraphicFramePr>
          <p:nvPr/>
        </p:nvGraphicFramePr>
        <p:xfrm>
          <a:off x="6487347" y="3702284"/>
          <a:ext cx="2231654" cy="77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016">
                  <a:extLst>
                    <a:ext uri="{9D8B030D-6E8A-4147-A177-3AD203B41FA5}">
                      <a16:colId xmlns:a16="http://schemas.microsoft.com/office/drawing/2014/main" val="4195313034"/>
                    </a:ext>
                  </a:extLst>
                </a:gridCol>
                <a:gridCol w="1729638">
                  <a:extLst>
                    <a:ext uri="{9D8B030D-6E8A-4147-A177-3AD203B41FA5}">
                      <a16:colId xmlns:a16="http://schemas.microsoft.com/office/drawing/2014/main" val="3087501748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Subject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TLS Interception Product</a:t>
                      </a:r>
                    </a:p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Root CA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4005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Issuer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TLS Interception Product</a:t>
                      </a:r>
                    </a:p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Root CA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7642"/>
                  </a:ext>
                </a:extLst>
              </a:tr>
            </a:tbl>
          </a:graphicData>
        </a:graphic>
      </p:graphicFrame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929EEF65-2183-6594-D1B3-C775079EF456}"/>
              </a:ext>
            </a:extLst>
          </p:cNvPr>
          <p:cNvCxnSpPr>
            <a:cxnSpLocks/>
            <a:stCxn id="41" idx="3"/>
            <a:endCxn id="13" idx="0"/>
          </p:cNvCxnSpPr>
          <p:nvPr/>
        </p:nvCxnSpPr>
        <p:spPr>
          <a:xfrm>
            <a:off x="5594565" y="1986194"/>
            <a:ext cx="2917854" cy="57633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내용 개체 틀 50">
            <a:extLst>
              <a:ext uri="{FF2B5EF4-FFF2-40B4-BE49-F238E27FC236}">
                <a16:creationId xmlns:a16="http://schemas.microsoft.com/office/drawing/2014/main" id="{70C5C9E9-AD00-C0D1-66D3-12A03B80DC28}"/>
              </a:ext>
            </a:extLst>
          </p:cNvPr>
          <p:cNvGraphicFramePr>
            <a:graphicFrameLocks/>
          </p:cNvGraphicFramePr>
          <p:nvPr/>
        </p:nvGraphicFramePr>
        <p:xfrm>
          <a:off x="5027076" y="4772651"/>
          <a:ext cx="1998225" cy="725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507">
                  <a:extLst>
                    <a:ext uri="{9D8B030D-6E8A-4147-A177-3AD203B41FA5}">
                      <a16:colId xmlns:a16="http://schemas.microsoft.com/office/drawing/2014/main" val="4195313034"/>
                    </a:ext>
                  </a:extLst>
                </a:gridCol>
                <a:gridCol w="1474718">
                  <a:extLst>
                    <a:ext uri="{9D8B030D-6E8A-4147-A177-3AD203B41FA5}">
                      <a16:colId xmlns:a16="http://schemas.microsoft.com/office/drawing/2014/main" val="3087501748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Subject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21889" marR="21889" marT="41564" marB="41564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example.com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21889" marR="21889" marT="41564" marB="41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4005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Issuer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21889" marR="21889" marT="41564" marB="41564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solidFill>
                            <a:srgbClr val="C00000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TLS Interception Product Root CA</a:t>
                      </a:r>
                      <a:endParaRPr lang="ko-KR" altLang="en-US" sz="1000">
                        <a:solidFill>
                          <a:srgbClr val="C00000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21889" marR="21889" marT="41564" marB="41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7642"/>
                  </a:ext>
                </a:extLst>
              </a:tr>
            </a:tbl>
          </a:graphicData>
        </a:graphic>
      </p:graphicFrame>
      <p:pic>
        <p:nvPicPr>
          <p:cNvPr id="54" name="그림 53">
            <a:extLst>
              <a:ext uri="{FF2B5EF4-FFF2-40B4-BE49-F238E27FC236}">
                <a16:creationId xmlns:a16="http://schemas.microsoft.com/office/drawing/2014/main" id="{CDAE4C33-A9E3-A937-6B48-2EC236C34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489" y="4582451"/>
            <a:ext cx="371991" cy="37199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55F38E8-D34A-6C21-5CFC-385EFF09E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005" y="3516288"/>
            <a:ext cx="371991" cy="371991"/>
          </a:xfrm>
          <a:prstGeom prst="rect">
            <a:avLst/>
          </a:prstGeom>
        </p:spPr>
      </p:pic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6FDB457A-CD7F-4A1E-F0A3-F1C1B36977A3}"/>
              </a:ext>
            </a:extLst>
          </p:cNvPr>
          <p:cNvCxnSpPr>
            <a:cxnSpLocks/>
          </p:cNvCxnSpPr>
          <p:nvPr/>
        </p:nvCxnSpPr>
        <p:spPr>
          <a:xfrm>
            <a:off x="3044581" y="5165178"/>
            <a:ext cx="19680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5">
            <a:extLst>
              <a:ext uri="{FF2B5EF4-FFF2-40B4-BE49-F238E27FC236}">
                <a16:creationId xmlns:a16="http://schemas.microsoft.com/office/drawing/2014/main" id="{CF0CE4AE-FAFE-E51F-FF5A-452BBFE89080}"/>
              </a:ext>
            </a:extLst>
          </p:cNvPr>
          <p:cNvCxnSpPr>
            <a:cxnSpLocks/>
            <a:stCxn id="33" idx="3"/>
            <a:endCxn id="17" idx="2"/>
          </p:cNvCxnSpPr>
          <p:nvPr/>
        </p:nvCxnSpPr>
        <p:spPr>
          <a:xfrm flipV="1">
            <a:off x="7025301" y="4478140"/>
            <a:ext cx="577873" cy="65703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43D11F30-8D31-0224-B626-50C9ED0EC947}"/>
              </a:ext>
            </a:extLst>
          </p:cNvPr>
          <p:cNvCxnSpPr>
            <a:cxnSpLocks/>
          </p:cNvCxnSpPr>
          <p:nvPr/>
        </p:nvCxnSpPr>
        <p:spPr>
          <a:xfrm>
            <a:off x="3049476" y="6065722"/>
            <a:ext cx="10767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곱하기 기호 78">
            <a:extLst>
              <a:ext uri="{FF2B5EF4-FFF2-40B4-BE49-F238E27FC236}">
                <a16:creationId xmlns:a16="http://schemas.microsoft.com/office/drawing/2014/main" id="{0B64E46D-F433-2F7A-6B45-070B13271CE1}"/>
              </a:ext>
            </a:extLst>
          </p:cNvPr>
          <p:cNvSpPr/>
          <p:nvPr/>
        </p:nvSpPr>
        <p:spPr>
          <a:xfrm>
            <a:off x="3315908" y="5852434"/>
            <a:ext cx="426575" cy="426575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D9137F-D832-DF34-50D6-09E8D6B1BFF6}"/>
              </a:ext>
            </a:extLst>
          </p:cNvPr>
          <p:cNvSpPr txBox="1"/>
          <p:nvPr/>
        </p:nvSpPr>
        <p:spPr>
          <a:xfrm>
            <a:off x="3311341" y="5323521"/>
            <a:ext cx="164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C0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Revocation Checking cannot be handed over to the client</a:t>
            </a:r>
            <a:endParaRPr lang="ko-KR" altLang="en-US" sz="1200" dirty="0">
              <a:solidFill>
                <a:srgbClr val="C0000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aphicFrame>
        <p:nvGraphicFramePr>
          <p:cNvPr id="24" name="내용 개체 틀 50">
            <a:extLst>
              <a:ext uri="{FF2B5EF4-FFF2-40B4-BE49-F238E27FC236}">
                <a16:creationId xmlns:a16="http://schemas.microsoft.com/office/drawing/2014/main" id="{91E0A526-BC43-F2D0-A248-D35868B0C43E}"/>
              </a:ext>
            </a:extLst>
          </p:cNvPr>
          <p:cNvGraphicFramePr>
            <a:graphicFrameLocks/>
          </p:cNvGraphicFramePr>
          <p:nvPr/>
        </p:nvGraphicFramePr>
        <p:xfrm>
          <a:off x="1394997" y="3775358"/>
          <a:ext cx="1651425" cy="67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428">
                  <a:extLst>
                    <a:ext uri="{9D8B030D-6E8A-4147-A177-3AD203B41FA5}">
                      <a16:colId xmlns:a16="http://schemas.microsoft.com/office/drawing/2014/main" val="4195313034"/>
                    </a:ext>
                  </a:extLst>
                </a:gridCol>
                <a:gridCol w="1151997">
                  <a:extLst>
                    <a:ext uri="{9D8B030D-6E8A-4147-A177-3AD203B41FA5}">
                      <a16:colId xmlns:a16="http://schemas.microsoft.com/office/drawing/2014/main" val="3087501748"/>
                    </a:ext>
                  </a:extLst>
                </a:gridCol>
              </a:tblGrid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Subject</a:t>
                      </a:r>
                      <a:endParaRPr lang="ko-KR" altLang="en-US" sz="10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Intermediate CA</a:t>
                      </a:r>
                      <a:endParaRPr lang="ko-KR" altLang="en-US" sz="10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40057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Issuer</a:t>
                      </a:r>
                      <a:endParaRPr lang="ko-KR" altLang="en-US" sz="10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Root CA</a:t>
                      </a:r>
                      <a:endParaRPr lang="ko-KR" altLang="en-US" sz="10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marL="18090" marR="18090" marT="41564" marB="41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7642"/>
                  </a:ext>
                </a:extLst>
              </a:tr>
            </a:tbl>
          </a:graphicData>
        </a:graphic>
      </p:graphicFrame>
      <p:pic>
        <p:nvPicPr>
          <p:cNvPr id="38" name="그림 37">
            <a:extLst>
              <a:ext uri="{FF2B5EF4-FFF2-40B4-BE49-F238E27FC236}">
                <a16:creationId xmlns:a16="http://schemas.microsoft.com/office/drawing/2014/main" id="{F8E1888C-FC52-2796-E4B9-1374DC78B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136" y="3578149"/>
            <a:ext cx="371991" cy="371991"/>
          </a:xfrm>
          <a:prstGeom prst="rect">
            <a:avLst/>
          </a:prstGeom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11AEAF76-32BE-7F3F-022F-3168F9BECF5C}"/>
              </a:ext>
            </a:extLst>
          </p:cNvPr>
          <p:cNvCxnSpPr>
            <a:cxnSpLocks/>
          </p:cNvCxnSpPr>
          <p:nvPr/>
        </p:nvCxnSpPr>
        <p:spPr>
          <a:xfrm>
            <a:off x="2306775" y="4444860"/>
            <a:ext cx="0" cy="383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0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F7DF11-B9B7-54E7-A832-9E647C2D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Types of TLS Interception Products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7044E3-80A4-1FEC-4A35-2BA4F894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47481B08-EF85-097E-2444-AB6504AE03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463" y="1566952"/>
          <a:ext cx="83470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2358">
                  <a:extLst>
                    <a:ext uri="{9D8B030D-6E8A-4147-A177-3AD203B41FA5}">
                      <a16:colId xmlns:a16="http://schemas.microsoft.com/office/drawing/2014/main" val="929039102"/>
                    </a:ext>
                  </a:extLst>
                </a:gridCol>
                <a:gridCol w="2782358">
                  <a:extLst>
                    <a:ext uri="{9D8B030D-6E8A-4147-A177-3AD203B41FA5}">
                      <a16:colId xmlns:a16="http://schemas.microsoft.com/office/drawing/2014/main" val="3441702625"/>
                    </a:ext>
                  </a:extLst>
                </a:gridCol>
                <a:gridCol w="2782358">
                  <a:extLst>
                    <a:ext uri="{9D8B030D-6E8A-4147-A177-3AD203B41FA5}">
                      <a16:colId xmlns:a16="http://schemas.microsoft.com/office/drawing/2014/main" val="214559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Certificate Validation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Revocation Checking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FV (Full Validation)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7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DV (Delegated Validation)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O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84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IV (Incorrect Validation)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</a:rPr>
                        <a:t>X</a:t>
                      </a:r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85978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8E0A2043-4134-5466-A503-3760887736AC}"/>
              </a:ext>
            </a:extLst>
          </p:cNvPr>
          <p:cNvGraphicFramePr>
            <a:graphicFrameLocks noGrp="1"/>
          </p:cNvGraphicFramePr>
          <p:nvPr/>
        </p:nvGraphicFramePr>
        <p:xfrm>
          <a:off x="397824" y="3438238"/>
          <a:ext cx="3176649" cy="2642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6649">
                  <a:extLst>
                    <a:ext uri="{9D8B030D-6E8A-4147-A177-3AD203B41FA5}">
                      <a16:colId xmlns:a16="http://schemas.microsoft.com/office/drawing/2014/main" val="2728850256"/>
                    </a:ext>
                  </a:extLst>
                </a:gridCol>
              </a:tblGrid>
              <a:tr h="3407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FV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05923"/>
                  </a:ext>
                </a:extLst>
              </a:tr>
              <a:tr h="23021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42090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2B7DECD6-A5AC-615C-AB82-FAF6764BB387}"/>
              </a:ext>
            </a:extLst>
          </p:cNvPr>
          <p:cNvGraphicFramePr>
            <a:graphicFrameLocks noGrp="1"/>
          </p:cNvGraphicFramePr>
          <p:nvPr/>
        </p:nvGraphicFramePr>
        <p:xfrm>
          <a:off x="3687371" y="3438238"/>
          <a:ext cx="3176649" cy="2644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6649">
                  <a:extLst>
                    <a:ext uri="{9D8B030D-6E8A-4147-A177-3AD203B41FA5}">
                      <a16:colId xmlns:a16="http://schemas.microsoft.com/office/drawing/2014/main" val="2728850256"/>
                    </a:ext>
                  </a:extLst>
                </a:gridCol>
              </a:tblGrid>
              <a:tr h="3411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DV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05923"/>
                  </a:ext>
                </a:extLst>
              </a:tr>
              <a:tr h="2303019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42090"/>
                  </a:ext>
                </a:extLst>
              </a:tr>
            </a:tbl>
          </a:graphicData>
        </a:graphic>
      </p:graphicFrame>
      <p:pic>
        <p:nvPicPr>
          <p:cNvPr id="13" name="Picture 8" descr="Kaspersky Security Cloud Preview | PCMag">
            <a:extLst>
              <a:ext uri="{FF2B5EF4-FFF2-40B4-BE49-F238E27FC236}">
                <a16:creationId xmlns:a16="http://schemas.microsoft.com/office/drawing/2014/main" id="{822AFE67-9BF6-C6DC-C9D3-C8ACE6DD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94" y="4424491"/>
            <a:ext cx="1718966" cy="6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3B5FD7-E3B9-CFF8-5218-54C8A1A5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2" y="3925125"/>
            <a:ext cx="2189001" cy="4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ddler Web Debugger – MES Engineer">
            <a:extLst>
              <a:ext uri="{FF2B5EF4-FFF2-40B4-BE49-F238E27FC236}">
                <a16:creationId xmlns:a16="http://schemas.microsoft.com/office/drawing/2014/main" id="{0F36C628-E8C7-8CF5-6DFA-A23C91FD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40" y="5024818"/>
            <a:ext cx="1820975" cy="9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icrosoft Azure Marketplace">
            <a:extLst>
              <a:ext uri="{FF2B5EF4-FFF2-40B4-BE49-F238E27FC236}">
                <a16:creationId xmlns:a16="http://schemas.microsoft.com/office/drawing/2014/main" id="{A29E5EF0-D038-312B-099F-1C334B4B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3" y="4748140"/>
            <a:ext cx="1232690" cy="12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36018374-BB77-0C27-09B7-BB6653D9975F}"/>
              </a:ext>
            </a:extLst>
          </p:cNvPr>
          <p:cNvGraphicFramePr>
            <a:graphicFrameLocks noGrp="1"/>
          </p:cNvGraphicFramePr>
          <p:nvPr/>
        </p:nvGraphicFramePr>
        <p:xfrm>
          <a:off x="6971331" y="3438238"/>
          <a:ext cx="1774206" cy="2644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206">
                  <a:extLst>
                    <a:ext uri="{9D8B030D-6E8A-4147-A177-3AD203B41FA5}">
                      <a16:colId xmlns:a16="http://schemas.microsoft.com/office/drawing/2014/main" val="2728850256"/>
                    </a:ext>
                  </a:extLst>
                </a:gridCol>
              </a:tblGrid>
              <a:tr h="3411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IV</a:t>
                      </a:r>
                      <a:endParaRPr lang="ko-KR" altLang="en-US" sz="120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05923"/>
                  </a:ext>
                </a:extLst>
              </a:tr>
              <a:tr h="230301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KoPub돋움체 Medium" panose="00000600000000000000" pitchFamily="2" charset="-127"/>
                        <a:ea typeface="KoPub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42090"/>
                  </a:ext>
                </a:extLst>
              </a:tr>
            </a:tbl>
          </a:graphicData>
        </a:graphic>
      </p:graphicFrame>
      <p:pic>
        <p:nvPicPr>
          <p:cNvPr id="1030" name="Picture 6" descr="Maximizing Website Performance with Charles Proxy: Analyzing Network  Traffic and Optimizing Resources">
            <a:extLst>
              <a:ext uri="{FF2B5EF4-FFF2-40B4-BE49-F238E27FC236}">
                <a16:creationId xmlns:a16="http://schemas.microsoft.com/office/drawing/2014/main" id="{FD8ABCE8-7DCA-1950-24F5-8323DFB8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19" y="4514157"/>
            <a:ext cx="1644629" cy="5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vast Free Antivirus Review | PCMag">
            <a:extLst>
              <a:ext uri="{FF2B5EF4-FFF2-40B4-BE49-F238E27FC236}">
                <a16:creationId xmlns:a16="http://schemas.microsoft.com/office/drawing/2014/main" id="{845AFB33-8EB1-D28B-6ED3-8E59BDF6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27" y="3875128"/>
            <a:ext cx="1897921" cy="5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VG AntiVirus - Wikipedia">
            <a:extLst>
              <a:ext uri="{FF2B5EF4-FFF2-40B4-BE49-F238E27FC236}">
                <a16:creationId xmlns:a16="http://schemas.microsoft.com/office/drawing/2014/main" id="{41DFDCDE-3B0B-F04C-B50A-EA9B4786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37" y="5310350"/>
            <a:ext cx="1667503" cy="6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ESET - Wikipedia">
            <a:extLst>
              <a:ext uri="{FF2B5EF4-FFF2-40B4-BE49-F238E27FC236}">
                <a16:creationId xmlns:a16="http://schemas.microsoft.com/office/drawing/2014/main" id="{CF9A10B7-E5A8-5F87-50EA-AE3DF4DF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17" y="4514157"/>
            <a:ext cx="1675755" cy="6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8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67BC-D2EC-84D6-AC68-D918ED9C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Testing TLS Interception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C1D9-8D32-5F65-C8AD-006807B62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Subject C</a:t>
            </a:r>
            <a:r>
              <a:rPr lang="en-US" dirty="0" err="1"/>
              <a:t>ommon</a:t>
            </a:r>
            <a:r>
              <a:rPr lang="en-US" dirty="0"/>
              <a:t> </a:t>
            </a:r>
            <a:r>
              <a:rPr lang="en-KR" dirty="0"/>
              <a:t>N</a:t>
            </a:r>
            <a:r>
              <a:rPr lang="en-US" dirty="0" err="1"/>
              <a:t>ame</a:t>
            </a:r>
            <a:r>
              <a:rPr lang="en-US" dirty="0"/>
              <a:t> (SCN)</a:t>
            </a:r>
            <a:r>
              <a:rPr lang="en-KR" dirty="0"/>
              <a:t>, S</a:t>
            </a:r>
            <a:r>
              <a:rPr lang="en-US" dirty="0" err="1"/>
              <a:t>ubject</a:t>
            </a:r>
            <a:r>
              <a:rPr lang="en-US" dirty="0"/>
              <a:t> </a:t>
            </a:r>
            <a:r>
              <a:rPr lang="en-KR" dirty="0"/>
              <a:t>A</a:t>
            </a:r>
            <a:r>
              <a:rPr lang="en-US" dirty="0" err="1"/>
              <a:t>lternative</a:t>
            </a:r>
            <a:r>
              <a:rPr lang="en-US" dirty="0"/>
              <a:t> </a:t>
            </a:r>
            <a:r>
              <a:rPr lang="en-KR" dirty="0"/>
              <a:t>N</a:t>
            </a:r>
            <a:r>
              <a:rPr lang="en-US" dirty="0" err="1"/>
              <a:t>ame</a:t>
            </a:r>
            <a:r>
              <a:rPr lang="en-US" dirty="0"/>
              <a:t> (SAN)</a:t>
            </a:r>
            <a:endParaRPr lang="en-KR" dirty="0"/>
          </a:p>
          <a:p>
            <a:pPr lvl="1"/>
            <a:r>
              <a:rPr lang="en-US" altLang="ko-KR" dirty="0"/>
              <a:t>4</a:t>
            </a:r>
            <a:r>
              <a:rPr lang="en-KR" altLang="ko-KR" dirty="0"/>
              <a:t> </a:t>
            </a:r>
            <a:r>
              <a:rPr lang="en-US" altLang="ko-KR" dirty="0"/>
              <a:t>FV products</a:t>
            </a:r>
            <a:endParaRPr lang="en-KR" dirty="0"/>
          </a:p>
          <a:p>
            <a:endParaRPr lang="en-KR" dirty="0"/>
          </a:p>
          <a:p>
            <a:r>
              <a:rPr lang="en-KR" dirty="0"/>
              <a:t>Key Usage and Extended Key Usage extensions</a:t>
            </a:r>
          </a:p>
          <a:p>
            <a:pPr lvl="1"/>
            <a:r>
              <a:rPr lang="en-KR" dirty="0"/>
              <a:t>4 FV products</a:t>
            </a:r>
          </a:p>
          <a:p>
            <a:endParaRPr lang="en-KR" dirty="0"/>
          </a:p>
          <a:p>
            <a:r>
              <a:rPr lang="en-KR" dirty="0"/>
              <a:t>Revocation checking</a:t>
            </a:r>
          </a:p>
          <a:p>
            <a:pPr lvl="1"/>
            <a:r>
              <a:rPr lang="en-KR" dirty="0"/>
              <a:t>4 DV products and 3 FV products</a:t>
            </a:r>
          </a:p>
          <a:p>
            <a:endParaRPr lang="en-KR" dirty="0"/>
          </a:p>
          <a:p>
            <a:pPr latinLnBrk="0"/>
            <a:r>
              <a:rPr lang="en-KR" dirty="0"/>
              <a:t>TLS Interception Products exhibit non-standardized behaviour with respect to certificate validation and revocation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B416-AF39-25B1-A93D-F27BA06B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18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F750C-276D-5595-3474-5E80003F1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257F-63FA-0A55-17B1-933F9A0A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Subject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11963-D65A-D6F6-4637-E166268E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B8C9-6951-4132-A186-A26B1CB9B10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88459-12C9-4F8D-4230-056550E8B2CE}"/>
              </a:ext>
            </a:extLst>
          </p:cNvPr>
          <p:cNvSpPr txBox="1"/>
          <p:nvPr/>
        </p:nvSpPr>
        <p:spPr>
          <a:xfrm>
            <a:off x="1415473" y="1295961"/>
            <a:ext cx="6313055" cy="50783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Version: 3 (0x2)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Serial Number: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f3:c9:29:12:34:18:17:b4:12:8b:8a:31:d4:98:cc:51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Issuer: C=US, O=Google Trust Services, CN=WR2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Validity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Before: Oct  7 08:23:38 2024 GMT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Not After : Dec 30 08:23:37 2024 GMT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Subject: CN=*.google.com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Subject Public Key Info: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...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X509v3 extensions: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Key Usage: critical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Digital Signature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Extended Key Usage: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TLS Web Server Authentication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Authority Information Access: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OCSP -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o.pki.goog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CA Issuers -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i.pki.goog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/wr2.crt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Subject Alternative Name: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DNS:*.google.com, DNS:*.appengine.google.com, …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X509v3 CRL Distribution Points: 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Full Name: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                  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URI:http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://</a:t>
            </a:r>
            <a:r>
              <a:rPr lang="en-US" altLang="ko-KR" sz="1200" dirty="0" err="1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c.pki.goog</a:t>
            </a:r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/wr2/75r4ZyA3vA0.crl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	  ...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Algorithm: sha256WithRSAEncryption</a:t>
            </a:r>
          </a:p>
          <a:p>
            <a:r>
              <a:rPr lang="en-US" altLang="ko-KR" sz="1200" dirty="0">
                <a:latin typeface="D2Coding" panose="020B0609020101020101" pitchFamily="49" charset="-127"/>
                <a:ea typeface="D2Coding" panose="020B0609020101020101" pitchFamily="49" charset="-127"/>
                <a:cs typeface="Menlo" panose="020B0609030804020204" pitchFamily="49" charset="0"/>
              </a:rPr>
              <a:t>Signature Value:  0e:0d:75:66:4c:68:e9:37:...</a:t>
            </a:r>
            <a:endParaRPr lang="en-KR" altLang="ko-KR" sz="1200" dirty="0">
              <a:latin typeface="D2Coding" panose="020B0609020101020101" pitchFamily="49" charset="-127"/>
              <a:ea typeface="D2Coding" panose="020B0609020101020101" pitchFamily="49" charset="-127"/>
              <a:cs typeface="Menlo" panose="020B0609030804020204" pitchFamily="49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A047233-7E2E-7E03-1612-5E44A7E4C3C2}"/>
              </a:ext>
            </a:extLst>
          </p:cNvPr>
          <p:cNvSpPr/>
          <p:nvPr/>
        </p:nvSpPr>
        <p:spPr>
          <a:xfrm>
            <a:off x="1415473" y="2798618"/>
            <a:ext cx="1990950" cy="212437"/>
          </a:xfrm>
          <a:prstGeom prst="rect">
            <a:avLst/>
          </a:prstGeom>
          <a:solidFill>
            <a:srgbClr val="FFFF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7211AA3-F546-A779-BF8F-07CCE381B413}"/>
              </a:ext>
            </a:extLst>
          </p:cNvPr>
          <p:cNvSpPr/>
          <p:nvPr/>
        </p:nvSpPr>
        <p:spPr>
          <a:xfrm>
            <a:off x="2341596" y="4803264"/>
            <a:ext cx="4028926" cy="392466"/>
          </a:xfrm>
          <a:prstGeom prst="rect">
            <a:avLst/>
          </a:prstGeom>
          <a:solidFill>
            <a:srgbClr val="FFFF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4237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63C138EA1FAE74C90C2B6512FB6FD00" ma:contentTypeVersion="10" ma:contentTypeDescription="새 문서를 만듭니다." ma:contentTypeScope="" ma:versionID="e0a949ae8b4f63ca72f4b81f775fb4fe">
  <xsd:schema xmlns:xsd="http://www.w3.org/2001/XMLSchema" xmlns:xs="http://www.w3.org/2001/XMLSchema" xmlns:p="http://schemas.microsoft.com/office/2006/metadata/properties" xmlns:ns3="de1f635a-6776-4ecb-bc70-a00731676339" targetNamespace="http://schemas.microsoft.com/office/2006/metadata/properties" ma:root="true" ma:fieldsID="cd86f558f51850825506180cda054919" ns3:_="">
    <xsd:import namespace="de1f635a-6776-4ecb-bc70-a00731676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f635a-6776-4ecb-bc70-a0073167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1f635a-6776-4ecb-bc70-a00731676339" xsi:nil="true"/>
  </documentManagement>
</p:properties>
</file>

<file path=customXml/itemProps1.xml><?xml version="1.0" encoding="utf-8"?>
<ds:datastoreItem xmlns:ds="http://schemas.openxmlformats.org/officeDocument/2006/customXml" ds:itemID="{E3894B00-5D2C-402F-AC5B-26A551A7E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49010-09C1-47B4-BF43-9BFC38C89082}">
  <ds:schemaRefs>
    <ds:schemaRef ds:uri="de1f635a-6776-4ecb-bc70-a007316763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C41EFF-0374-464B-AADD-2FB824EF1D79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e1f635a-6776-4ecb-bc70-a007316763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2375</Words>
  <Application>Microsoft Office PowerPoint</Application>
  <PresentationFormat>화면 슬라이드 쇼(4:3)</PresentationFormat>
  <Paragraphs>636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Wingdings</vt:lpstr>
      <vt:lpstr>맑은 고딕</vt:lpstr>
      <vt:lpstr>KoPub돋움체 Bold</vt:lpstr>
      <vt:lpstr>D2Coding</vt:lpstr>
      <vt:lpstr>KoPub돋움체 Light</vt:lpstr>
      <vt:lpstr>Arial</vt:lpstr>
      <vt:lpstr>KoPub돋움체 Medium</vt:lpstr>
      <vt:lpstr>Office 테마</vt:lpstr>
      <vt:lpstr>On the Validation of Web X.509 Certificates by TLS Interception Products</vt:lpstr>
      <vt:lpstr>Table of Contents</vt:lpstr>
      <vt:lpstr>TLS: Client - Server</vt:lpstr>
      <vt:lpstr>Certificate Validation: Certificate Content</vt:lpstr>
      <vt:lpstr>Standards Related to Certificates</vt:lpstr>
      <vt:lpstr>TLS Interception Products</vt:lpstr>
      <vt:lpstr>Types of TLS Interception Products</vt:lpstr>
      <vt:lpstr>Testing TLS Interception Products</vt:lpstr>
      <vt:lpstr>Subject Fields</vt:lpstr>
      <vt:lpstr>Subject</vt:lpstr>
      <vt:lpstr>Subject Validation Test</vt:lpstr>
      <vt:lpstr>Subject Validation Test: CN, SAN-DNS</vt:lpstr>
      <vt:lpstr>Subject Validation Test: CN, SAN-DNS</vt:lpstr>
      <vt:lpstr>Subject Validation Test: CN, SAN-DNS/IP</vt:lpstr>
      <vt:lpstr>Key Usage, Extended Key Usage Fields</vt:lpstr>
      <vt:lpstr>Key Usage, Extended Key Usage</vt:lpstr>
      <vt:lpstr>Key Usage, Extended Key Usage Tests</vt:lpstr>
      <vt:lpstr>Revocation Checking Fields</vt:lpstr>
      <vt:lpstr>Revocation Checking – CRL</vt:lpstr>
      <vt:lpstr>Revocation Checking – OCSP</vt:lpstr>
      <vt:lpstr>Revocation Checking – OCSP Stapling</vt:lpstr>
      <vt:lpstr>Revocation Checking</vt:lpstr>
      <vt:lpstr>OCSP Stapling Survey</vt:lpstr>
      <vt:lpstr>Web Browser’s Revocation Tests</vt:lpstr>
      <vt:lpstr>Interception Products Revocation Tests</vt:lpstr>
      <vt:lpstr>Conclusion and Critique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황은비</dc:creator>
  <cp:lastModifiedBy>황은비</cp:lastModifiedBy>
  <cp:revision>65</cp:revision>
  <dcterms:created xsi:type="dcterms:W3CDTF">2024-10-24T06:11:06Z</dcterms:created>
  <dcterms:modified xsi:type="dcterms:W3CDTF">2024-11-12T00:43:58Z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0x010100A63C138EA1FAE74C90C2B6512FB6FD00</vt:lpwstr>
  </property>
</Properties>
</file>