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4"/>
  </p:sldMasterIdLst>
  <p:notesMasterIdLst>
    <p:notesMasterId r:id="rId33"/>
  </p:notesMasterIdLst>
  <p:sldIdLst>
    <p:sldId id="256" r:id="rId5"/>
    <p:sldId id="294" r:id="rId6"/>
    <p:sldId id="292" r:id="rId7"/>
    <p:sldId id="329" r:id="rId8"/>
    <p:sldId id="313" r:id="rId9"/>
    <p:sldId id="312" r:id="rId10"/>
    <p:sldId id="317" r:id="rId11"/>
    <p:sldId id="320" r:id="rId12"/>
    <p:sldId id="307" r:id="rId13"/>
    <p:sldId id="324" r:id="rId14"/>
    <p:sldId id="342" r:id="rId15"/>
    <p:sldId id="323" r:id="rId16"/>
    <p:sldId id="325" r:id="rId17"/>
    <p:sldId id="326" r:id="rId18"/>
    <p:sldId id="332" r:id="rId19"/>
    <p:sldId id="275" r:id="rId20"/>
    <p:sldId id="333" r:id="rId21"/>
    <p:sldId id="336" r:id="rId22"/>
    <p:sldId id="339" r:id="rId23"/>
    <p:sldId id="281" r:id="rId24"/>
    <p:sldId id="343" r:id="rId25"/>
    <p:sldId id="299" r:id="rId26"/>
    <p:sldId id="283" r:id="rId27"/>
    <p:sldId id="341" r:id="rId28"/>
    <p:sldId id="284" r:id="rId29"/>
    <p:sldId id="285" r:id="rId30"/>
    <p:sldId id="300" r:id="rId31"/>
    <p:sldId id="272" r:id="rId32"/>
  </p:sldIdLst>
  <p:sldSz cx="12192000" cy="6858000"/>
  <p:notesSz cx="6858000" cy="9144000"/>
  <p:embeddedFontLst>
    <p:embeddedFont>
      <p:font typeface="나눔스퀘어_ac" panose="020B0600000101010101" pitchFamily="50" charset="-127"/>
      <p:regular r:id="rId34"/>
    </p:embeddedFont>
    <p:embeddedFont>
      <p:font typeface="나눔스퀘어_ac Bold" panose="020B0600000101010101" pitchFamily="50" charset="-127"/>
      <p:bold r:id="rId35"/>
    </p:embeddedFont>
    <p:embeddedFont>
      <p:font typeface="나눔스퀘어_ac ExtraBold" panose="020B0600000101010101" pitchFamily="50" charset="-127"/>
      <p:bold r:id="rId36"/>
    </p:embeddedFont>
    <p:embeddedFont>
      <p:font typeface="맑은 고딕" panose="020B0503020000020004" pitchFamily="50" charset="-127"/>
      <p:regular r:id="rId37"/>
      <p:bold r:id="rId38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E8FA"/>
    <a:srgbClr val="395263"/>
    <a:srgbClr val="01318E"/>
    <a:srgbClr val="5D67E8"/>
    <a:srgbClr val="FA9075"/>
    <a:srgbClr val="DAE7D6"/>
    <a:srgbClr val="555866"/>
    <a:srgbClr val="D0AEFF"/>
    <a:srgbClr val="42BEA5"/>
    <a:srgbClr val="ADAC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00" autoAdjust="0"/>
    <p:restoredTop sz="72351" autoAdjust="0"/>
  </p:normalViewPr>
  <p:slideViewPr>
    <p:cSldViewPr snapToGrid="0" showGuides="1">
      <p:cViewPr varScale="1">
        <p:scale>
          <a:sx n="60" d="100"/>
          <a:sy n="60" d="100"/>
        </p:scale>
        <p:origin x="1651" y="48"/>
      </p:cViewPr>
      <p:guideLst>
        <p:guide orient="horz" pos="2160"/>
        <p:guide pos="384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font" Target="fonts/font1.fntdata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4.fntdata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3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2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Control VPN Flow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ADAC9A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F94-44F3-8FEB-BB30D1B0A20F}"/>
              </c:ext>
            </c:extLst>
          </c:dPt>
          <c:dPt>
            <c:idx val="1"/>
            <c:bubble3D val="0"/>
            <c:spPr>
              <a:solidFill>
                <a:srgbClr val="93D2D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4F94-44F3-8FEB-BB30D1B0A20F}"/>
              </c:ext>
            </c:extLst>
          </c:dPt>
          <c:cat>
            <c:strRef>
              <c:f>Sheet1!$A$2:$A$3</c:f>
              <c:strCache>
                <c:ptCount val="2"/>
                <c:pt idx="0">
                  <c:v>Identified Flow</c:v>
                </c:pt>
                <c:pt idx="1">
                  <c:v>Unidentified Flow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39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94-44F3-8FEB-BB30D1B0A2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  <a:cs typeface="+mn-cs"/>
            </a:defRPr>
          </a:pPr>
          <a:endParaRPr lang="ko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나눔스퀘어_ac Bold" panose="020B0600000101010101" pitchFamily="50" charset="-127"/>
          <a:ea typeface="나눔스퀘어_ac Bold" panose="020B0600000101010101" pitchFamily="50" charset="-127"/>
        </a:defRPr>
      </a:pPr>
      <a:endParaRPr lang="ko-K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Obfuscated Flow</c:v>
                </c:pt>
              </c:strCache>
            </c:strRef>
          </c:tx>
          <c:dPt>
            <c:idx val="0"/>
            <c:bubble3D val="0"/>
            <c:spPr>
              <a:solidFill>
                <a:srgbClr val="ADAC9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0A73-4938-AF28-821838151928}"/>
              </c:ext>
            </c:extLst>
          </c:dPt>
          <c:dPt>
            <c:idx val="1"/>
            <c:bubble3D val="0"/>
            <c:spPr>
              <a:solidFill>
                <a:srgbClr val="93D2D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A73-4938-AF28-821838151928}"/>
              </c:ext>
            </c:extLst>
          </c:dPt>
          <c:cat>
            <c:strRef>
              <c:f>Sheet1!$A$2:$A$3</c:f>
              <c:strCache>
                <c:ptCount val="2"/>
                <c:pt idx="0">
                  <c:v>Identified Flow</c:v>
                </c:pt>
                <c:pt idx="1">
                  <c:v>Unidentified Flow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34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73-4938-AF28-8218381519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나눔스퀘어_ac" panose="020B0600000101010101" pitchFamily="50" charset="-127"/>
              <a:ea typeface="나눔스퀘어_ac" panose="020B0600000101010101" pitchFamily="50" charset="-127"/>
              <a:cs typeface="+mn-cs"/>
            </a:defRPr>
          </a:pPr>
          <a:endParaRPr lang="ko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OpenVPN Flow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39526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33C-4060-974B-58FE2ED6F68A}"/>
              </c:ext>
            </c:extLst>
          </c:dPt>
          <c:dPt>
            <c:idx val="1"/>
            <c:bubble3D val="0"/>
            <c:spPr>
              <a:solidFill>
                <a:srgbClr val="93D2D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33C-4060-974B-58FE2ED6F68A}"/>
              </c:ext>
            </c:extLst>
          </c:dPt>
          <c:cat>
            <c:strRef>
              <c:f>Sheet1!$A$2:$A$3</c:f>
              <c:strCache>
                <c:ptCount val="2"/>
                <c:pt idx="0">
                  <c:v>Confirmed OpenVPN Flow</c:v>
                </c:pt>
                <c:pt idx="1">
                  <c:v>Unclassified Flow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3245</c:v>
                </c:pt>
                <c:pt idx="1">
                  <c:v>393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33C-4060-974B-58FE2ED6F6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714912355884999"/>
          <c:y val="0.32169045949334596"/>
          <c:w val="0.42672260525384109"/>
          <c:h val="0.323402356470800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  <a:cs typeface="+mn-cs"/>
            </a:defRPr>
          </a:pPr>
          <a:endParaRPr lang="ko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나눔스퀘어_ac Bold" panose="020B0600000101010101" pitchFamily="50" charset="-127"/>
          <a:ea typeface="나눔스퀘어_ac Bold" panose="020B0600000101010101" pitchFamily="50" charset="-127"/>
        </a:defRPr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73DD7-2ABD-4657-AD3D-69E2EF069B96}" type="datetimeFigureOut">
              <a:rPr lang="ko-KR" altLang="en-US" smtClean="0"/>
              <a:t>2024-07-31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B7C91D-2DEE-4C0E-BF37-1975BBF70D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6956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1000" dirty="0"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7C91D-2DEE-4C0E-BF37-1975BBF70D71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9682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1000" dirty="0"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7C91D-2DEE-4C0E-BF37-1975BBF70D71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68001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sz="1000" dirty="0"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7C91D-2DEE-4C0E-BF37-1975BBF70D71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11250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000" dirty="0"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7C91D-2DEE-4C0E-BF37-1975BBF70D71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22020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1000" dirty="0"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7C91D-2DEE-4C0E-BF37-1975BBF70D71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95641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sz="1000" dirty="0"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7C91D-2DEE-4C0E-BF37-1975BBF70D71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59414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sz="1000" dirty="0"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7C91D-2DEE-4C0E-BF37-1975BBF70D71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92858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sz="1000" dirty="0"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7C91D-2DEE-4C0E-BF37-1975BBF70D71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88748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sz="1000" dirty="0"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7C91D-2DEE-4C0E-BF37-1975BBF70D71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47000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000" dirty="0"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7C91D-2DEE-4C0E-BF37-1975BBF70D71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12265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sz="1000" dirty="0"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7C91D-2DEE-4C0E-BF37-1975BBF70D71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6104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sz="1000" dirty="0"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7C91D-2DEE-4C0E-BF37-1975BBF70D71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03263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sz="1000" dirty="0"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7C91D-2DEE-4C0E-BF37-1975BBF70D71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64336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1000" dirty="0"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7C91D-2DEE-4C0E-BF37-1975BBF70D71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67901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1000" dirty="0"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7C91D-2DEE-4C0E-BF37-1975BBF70D71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90411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1000" dirty="0"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7C91D-2DEE-4C0E-BF37-1975BBF70D71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83415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7C91D-2DEE-4C0E-BF37-1975BBF70D71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40774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10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7C91D-2DEE-4C0E-BF37-1975BBF70D71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46883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10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7C91D-2DEE-4C0E-BF37-1975BBF70D71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9468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sz="10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7C91D-2DEE-4C0E-BF37-1975BBF70D71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79897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7C91D-2DEE-4C0E-BF37-1975BBF70D71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7776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sz="1000" dirty="0"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7C91D-2DEE-4C0E-BF37-1975BBF70D71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8143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1000" dirty="0"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7C91D-2DEE-4C0E-BF37-1975BBF70D71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9574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1000" dirty="0"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7C91D-2DEE-4C0E-BF37-1975BBF70D71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1234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1000" dirty="0"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7C91D-2DEE-4C0E-BF37-1975BBF70D71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97938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1000" dirty="0"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7C91D-2DEE-4C0E-BF37-1975BBF70D71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317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sz="1000" dirty="0"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7C91D-2DEE-4C0E-BF37-1975BBF70D71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79686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sz="1000" dirty="0"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7C91D-2DEE-4C0E-BF37-1975BBF70D71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366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5C2A1CF-B077-A99F-797F-704166EBC5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나눔스퀘어_ac ExtraBold" panose="020B0600000101010101" pitchFamily="50" charset="-127"/>
                <a:ea typeface="나눔스퀘어_ac ExtraBold" panose="020B0600000101010101" pitchFamily="50" charset="-127"/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50F87B90-31CB-CC63-0649-ADD074FC1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나눔스퀘어_ac ExtraBold" panose="020B0600000101010101" pitchFamily="50" charset="-127"/>
                <a:ea typeface="나눔스퀘어_ac ExtraBold" panose="020B0600000101010101" pitchFamily="50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571CB338-711F-AA8C-930A-CB805F88D9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78128"/>
            <a:ext cx="1924287" cy="479872"/>
          </a:xfrm>
          <a:prstGeom prst="rect">
            <a:avLst/>
          </a:prstGeom>
        </p:spPr>
      </p:pic>
      <p:pic>
        <p:nvPicPr>
          <p:cNvPr id="8" name="Picture 2" descr="MMLAB">
            <a:extLst>
              <a:ext uri="{FF2B5EF4-FFF2-40B4-BE49-F238E27FC236}">
                <a16:creationId xmlns:a16="http://schemas.microsoft.com/office/drawing/2014/main" id="{AEDE2A7A-0B02-65E9-4412-F9B6DA4A21A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952" y="6371968"/>
            <a:ext cx="1458097" cy="48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2342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E7A3AC6-FB1B-ACAF-6D3B-DE721AAC1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B6F46B69-BF8D-A442-1B19-68066BDAC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5067874-D126-6703-B29A-6AA9E1D69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57C8E11-890F-C8D8-7A18-846591C7A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CEC5C3A-EBE9-6B8D-7D1E-3CFD5B507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2627-A4D1-48F3-9F80-9B13D9181C8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6821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9003FCB5-594C-4E11-DCB5-38C89EE725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684F900-9D3B-67C9-4E17-DE884287D1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EEC66B8-AA0E-5257-46A8-B124D3184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29EDDD9-AB1D-2B57-962D-7941AB325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75EF798-59C4-BEA4-C669-D11245992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2627-A4D1-48F3-9F80-9B13D9181C8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4926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032522F-32F9-FDC6-0777-DDDEC97B6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861" y="260630"/>
            <a:ext cx="11234058" cy="1146176"/>
          </a:xfrm>
        </p:spPr>
        <p:txBody>
          <a:bodyPr>
            <a:normAutofit/>
          </a:bodyPr>
          <a:lstStyle>
            <a:lvl1pPr>
              <a:defRPr sz="4000">
                <a:latin typeface="나눔스퀘어_ac ExtraBold" panose="020B0600000101010101" pitchFamily="50" charset="-127"/>
                <a:ea typeface="나눔스퀘어_ac ExtraBold" panose="020B0600000101010101" pitchFamily="50" charset="-127"/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364444E-2ECC-2455-60C3-6E27DC33E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372" y="1606184"/>
            <a:ext cx="11242767" cy="4570779"/>
          </a:xfrm>
        </p:spPr>
        <p:txBody>
          <a:bodyPr/>
          <a:lstStyle>
            <a:lvl1pPr marL="228600" indent="-228600">
              <a:lnSpc>
                <a:spcPct val="100000"/>
              </a:lnSpc>
              <a:buClr>
                <a:srgbClr val="0F0F70"/>
              </a:buClr>
              <a:buFont typeface="Wingdings" panose="05000000000000000000" pitchFamily="2" charset="2"/>
              <a:buChar char="§"/>
              <a:defRPr sz="2200">
                <a:latin typeface="나눔스퀘어_ac Bold" panose="020B0600000101010101" pitchFamily="50" charset="-127"/>
                <a:ea typeface="나눔스퀘어_ac Bold" panose="020B0600000101010101" pitchFamily="50" charset="-127"/>
              </a:defRPr>
            </a:lvl1pPr>
            <a:lvl2pPr marL="685800" indent="-228600">
              <a:lnSpc>
                <a:spcPct val="100000"/>
              </a:lnSpc>
              <a:buClr>
                <a:srgbClr val="0F0F70"/>
              </a:buClr>
              <a:buFont typeface="Wingdings" panose="05000000000000000000" pitchFamily="2" charset="2"/>
              <a:buChar char="§"/>
              <a:defRPr sz="2000">
                <a:latin typeface="나눔스퀘어_ac" panose="020B0600000101010101" pitchFamily="50" charset="-127"/>
                <a:ea typeface="나눔스퀘어_ac" panose="020B0600000101010101" pitchFamily="50" charset="-127"/>
              </a:defRPr>
            </a:lvl2pPr>
            <a:lvl3pPr marL="1143000" indent="-228600">
              <a:lnSpc>
                <a:spcPct val="100000"/>
              </a:lnSpc>
              <a:buClr>
                <a:srgbClr val="0F0F70"/>
              </a:buClr>
              <a:buFont typeface="Wingdings" panose="05000000000000000000" pitchFamily="2" charset="2"/>
              <a:buChar char="§"/>
              <a:defRPr sz="2000">
                <a:latin typeface="나눔스퀘어_ac" panose="020B0600000101010101" pitchFamily="50" charset="-127"/>
                <a:ea typeface="나눔스퀘어_ac" panose="020B0600000101010101" pitchFamily="50" charset="-127"/>
              </a:defRPr>
            </a:lvl3pPr>
            <a:lvl4pPr marL="1600200" indent="-228600">
              <a:lnSpc>
                <a:spcPct val="100000"/>
              </a:lnSpc>
              <a:buClr>
                <a:srgbClr val="0F0F70"/>
              </a:buClr>
              <a:buFont typeface="Wingdings" panose="05000000000000000000" pitchFamily="2" charset="2"/>
              <a:buChar char="§"/>
              <a:defRPr sz="2000">
                <a:latin typeface="나눔스퀘어_ac" panose="020B0600000101010101" pitchFamily="50" charset="-127"/>
                <a:ea typeface="나눔스퀘어_ac" panose="020B0600000101010101" pitchFamily="50" charset="-127"/>
              </a:defRPr>
            </a:lvl4pPr>
            <a:lvl5pPr marL="2057400" indent="-228600">
              <a:lnSpc>
                <a:spcPct val="100000"/>
              </a:lnSpc>
              <a:buClr>
                <a:srgbClr val="0F0F70"/>
              </a:buClr>
              <a:buFont typeface="Wingdings" panose="05000000000000000000" pitchFamily="2" charset="2"/>
              <a:buChar char="§"/>
              <a:defRPr sz="2000">
                <a:latin typeface="나눔스퀘어_ac" panose="020B0600000101010101" pitchFamily="50" charset="-127"/>
                <a:ea typeface="나눔스퀘어_ac" panose="020B0600000101010101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DE39106-8172-699F-385B-E5C24B3AC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4450" y="6356350"/>
            <a:ext cx="2458585" cy="365125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defRPr>
            </a:lvl1pPr>
          </a:lstStyle>
          <a:p>
            <a:fld id="{7FEA2627-A4D1-48F3-9F80-9B13D9181C89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BD981A52-5F59-8158-09DA-8E7B921616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78128"/>
            <a:ext cx="1924287" cy="479872"/>
          </a:xfrm>
          <a:prstGeom prst="rect">
            <a:avLst/>
          </a:prstGeom>
        </p:spPr>
      </p:pic>
      <p:pic>
        <p:nvPicPr>
          <p:cNvPr id="8" name="Picture 2" descr="MMLAB">
            <a:extLst>
              <a:ext uri="{FF2B5EF4-FFF2-40B4-BE49-F238E27FC236}">
                <a16:creationId xmlns:a16="http://schemas.microsoft.com/office/drawing/2014/main" id="{C24DFCA8-7035-BF95-FDFC-11EC0F459F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952" y="6371968"/>
            <a:ext cx="1458097" cy="48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5A3FEA04-006F-EDEA-7139-72BFF57A5598}"/>
              </a:ext>
            </a:extLst>
          </p:cNvPr>
          <p:cNvSpPr/>
          <p:nvPr userDrawn="1"/>
        </p:nvSpPr>
        <p:spPr>
          <a:xfrm>
            <a:off x="-1" y="1171260"/>
            <a:ext cx="1059443" cy="53912"/>
          </a:xfrm>
          <a:prstGeom prst="rect">
            <a:avLst/>
          </a:prstGeom>
          <a:solidFill>
            <a:srgbClr val="0F0F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1318E"/>
              </a:solidFill>
            </a:endParaRPr>
          </a:p>
        </p:txBody>
      </p:sp>
      <p:sp>
        <p:nvSpPr>
          <p:cNvPr id="11" name="내용 개체 틀 10">
            <a:extLst>
              <a:ext uri="{FF2B5EF4-FFF2-40B4-BE49-F238E27FC236}">
                <a16:creationId xmlns:a16="http://schemas.microsoft.com/office/drawing/2014/main" id="{4BAE5D79-0EE0-8A37-9155-AA10108B0B2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3372" y="260629"/>
            <a:ext cx="11234057" cy="345265"/>
          </a:xfrm>
        </p:spPr>
        <p:txBody>
          <a:bodyPr>
            <a:noAutofit/>
          </a:bodyPr>
          <a:lstStyle>
            <a:lvl1pPr marL="0" indent="0">
              <a:buNone/>
              <a:defRPr sz="1700">
                <a:solidFill>
                  <a:schemeClr val="bg2">
                    <a:lumMod val="50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defRPr>
            </a:lvl1pPr>
            <a:lvl2pPr>
              <a:defRPr sz="2000">
                <a:solidFill>
                  <a:schemeClr val="bg2">
                    <a:lumMod val="50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defRPr>
            </a:lvl2pPr>
            <a:lvl3pPr>
              <a:defRPr sz="2000">
                <a:solidFill>
                  <a:schemeClr val="bg2">
                    <a:lumMod val="50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defRPr>
            </a:lvl3pPr>
            <a:lvl4pPr>
              <a:defRPr sz="2000">
                <a:solidFill>
                  <a:schemeClr val="bg2">
                    <a:lumMod val="50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defRPr>
            </a:lvl4pPr>
            <a:lvl5pPr>
              <a:defRPr sz="2000">
                <a:solidFill>
                  <a:schemeClr val="bg2">
                    <a:lumMod val="50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편집하려면 클릭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5C5A42-A0E8-75F3-28D8-478615C4C55C}"/>
              </a:ext>
            </a:extLst>
          </p:cNvPr>
          <p:cNvSpPr txBox="1"/>
          <p:nvPr userDrawn="1"/>
        </p:nvSpPr>
        <p:spPr>
          <a:xfrm>
            <a:off x="11403869" y="6392718"/>
            <a:ext cx="45878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300" dirty="0">
                <a:solidFill>
                  <a:schemeClr val="bg2">
                    <a:lumMod val="50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/28</a:t>
            </a:r>
            <a:endParaRPr lang="ko-KR" altLang="en-US" sz="1300" dirty="0">
              <a:solidFill>
                <a:schemeClr val="bg2">
                  <a:lumMod val="50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87609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52F40E3-C4C4-8E4B-6FCC-B178F5C17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8559511-29DD-E73E-1755-062DA1E0A2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C0F7F88-49F4-7949-6359-AA5EAB938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B842CE2-5CEB-06E8-82E0-958562181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BFDA3B6-18C3-415A-C11E-A5C14186E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2627-A4D1-48F3-9F80-9B13D9181C8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2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A2793A4-259B-0930-E426-669709F17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F35F79A-0D7C-26EB-8C02-304919D556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2D5E3C4-E7DF-8880-7B45-B2B5B67F17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DB8A13-4446-C3D2-3FBA-57B128530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F0F6B7F-F7EF-0323-4F11-BE045B9D4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C6AA7D3-F461-66F4-9D1D-2D9111BAE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2627-A4D1-48F3-9F80-9B13D9181C8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2424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D285E4B-B9B3-FE56-E578-F5CACBC03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149FC72-4710-37CD-536F-63D4443170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AEB9372-8831-8BDB-94DF-A6CDB79E05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DB5B46C5-5801-1240-775E-5C5C87F5C4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4C34F181-C1CF-6D78-AA7E-4A9AF03970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216316C1-9FEC-5423-8E80-AA193F76F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BB436F80-EA96-5C90-B07C-B97C549ED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1AEF9EA-B6E3-B87C-3819-76A573193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2627-A4D1-48F3-9F80-9B13D9181C8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3278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6B889C1-C54D-C029-CB9C-2C4F93D5E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08D68705-97E2-9F66-D772-15A0A63E9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89B79DA4-94C2-DDEC-4A68-F36ABD578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BF687FA-731B-EA7E-CD85-57A8B30F4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2627-A4D1-48F3-9F80-9B13D9181C8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161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D17BB03E-EA72-8BC0-CD9E-9F8C724AF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39040B9F-A4E8-515D-8045-CC9D515D0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2F15392-75DB-7493-A03A-B78690BC6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2627-A4D1-48F3-9F80-9B13D9181C8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2959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3A79180-41EB-EC6F-B27A-C11B80330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C1819E6-F76D-264F-BB88-5832F873C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EF964C1-CEF2-FC81-CEFC-50834A7B1B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14C5364-6CF9-70C6-A601-2ACB36DF3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2F6203B-D4B1-5864-2E64-15A722494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E61A5CD-94B8-6089-F789-63050BA7F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2627-A4D1-48F3-9F80-9B13D9181C8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5185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C963A42-59AA-2290-F123-DD15A8302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0D8D609-CC37-77FB-AF22-497A04995E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2DBB648-08CE-6F23-3B91-C2C5264973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DBF7ED0-6755-85E2-E864-273E980A2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DF6DF48-A77F-3C35-F767-84A6FF77C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5366E32-7589-0D9B-62BC-2052FB9CD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2627-A4D1-48F3-9F80-9B13D9181C8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3199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314856E6-21D1-6FF2-3804-EB0A96700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9D375F0-8620-E022-A861-08A03B9C45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B0295FC-B2F4-3A86-922C-B58E0774F2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358AA0-466C-6E9D-AB91-CFA237AA7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F868B68-1202-C11B-BE24-60311BCA60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FEA2627-A4D1-48F3-9F80-9B13D9181C8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8630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501177A-40E4-33B9-FFD2-CF31475F1B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5000" dirty="0"/>
              <a:t>OpenVPN is</a:t>
            </a:r>
            <a:br>
              <a:rPr lang="en-US" altLang="ko-KR" sz="5000" dirty="0"/>
            </a:br>
            <a:r>
              <a:rPr lang="en-US" altLang="ko-KR" sz="5000" dirty="0"/>
              <a:t>Open to VPN Fingerprinting</a:t>
            </a:r>
            <a:endParaRPr lang="ko-KR" altLang="en-US" sz="5000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5B44CBB-8E14-BA48-7EC5-262A8EF53B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ko-KR" sz="2000" dirty="0" err="1">
                <a:solidFill>
                  <a:schemeClr val="bg2">
                    <a:lumMod val="50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Eunbee</a:t>
            </a:r>
            <a:r>
              <a:rPr lang="en-US" altLang="ko-KR" sz="2000" dirty="0">
                <a:solidFill>
                  <a:schemeClr val="bg2">
                    <a:lumMod val="50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Hwang</a:t>
            </a:r>
            <a:endParaRPr lang="ko-KR" altLang="en-US" sz="2000" dirty="0">
              <a:solidFill>
                <a:schemeClr val="bg2">
                  <a:lumMod val="50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BC80D5-58AF-E3D8-FD2C-2B70DC1EF27B}"/>
              </a:ext>
            </a:extLst>
          </p:cNvPr>
          <p:cNvSpPr txBox="1"/>
          <p:nvPr/>
        </p:nvSpPr>
        <p:spPr>
          <a:xfrm>
            <a:off x="3943167" y="1612760"/>
            <a:ext cx="4305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2022 USENIX Security Symposium</a:t>
            </a:r>
            <a:endParaRPr lang="ko-KR" altLang="en-US" sz="20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46242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26C15F2-B54B-6834-0F12-0E138E4B0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Phase 1: Filter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195B24A-BD01-2C17-E637-E86B33019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372" y="4845419"/>
            <a:ext cx="11234057" cy="1331544"/>
          </a:xfrm>
        </p:spPr>
        <p:txBody>
          <a:bodyPr/>
          <a:lstStyle/>
          <a:p>
            <a:r>
              <a:rPr lang="en-US" altLang="ko-KR" dirty="0"/>
              <a:t>Passive fingerprinting over raw packets, exploiting traffic features of OpenVPN</a:t>
            </a:r>
          </a:p>
          <a:p>
            <a:pPr lvl="1"/>
            <a:r>
              <a:rPr lang="en-US" altLang="ko-KR" dirty="0"/>
              <a:t>Opcode</a:t>
            </a:r>
          </a:p>
          <a:p>
            <a:pPr lvl="1"/>
            <a:r>
              <a:rPr lang="en-US" altLang="ko-KR" dirty="0"/>
              <a:t>ACK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3E2148-6406-8781-4CFD-28A27BDC5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2627-A4D1-48F3-9F80-9B13D9181C89}" type="slidenum">
              <a:rPr lang="ko-KR" altLang="en-US" smtClean="0"/>
              <a:pPr/>
              <a:t>10</a:t>
            </a:fld>
            <a:endParaRPr lang="ko-KR" altLang="en-US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C39B2C6E-1665-EB28-1DA1-A8EF8FD337A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ko-KR" dirty="0"/>
              <a:t>OpenVPN Flow Fingerprinting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2CB58216-4461-8859-F33C-5E8F861D85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8836" y="1272806"/>
            <a:ext cx="4632707" cy="3370425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E5E2F549-FD7A-BE2C-CF3A-A84CD47DC1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040" y="1725309"/>
            <a:ext cx="5237554" cy="28016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BA80A0-BBD0-42F1-FCA6-DBBE134A7C4B}"/>
              </a:ext>
            </a:extLst>
          </p:cNvPr>
          <p:cNvSpPr txBox="1"/>
          <p:nvPr/>
        </p:nvSpPr>
        <p:spPr>
          <a:xfrm>
            <a:off x="940457" y="3144988"/>
            <a:ext cx="596638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Hwang</a:t>
            </a:r>
            <a:endParaRPr lang="ko-KR" altLang="en-US" sz="10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43533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D0998C0-EA27-189C-9C23-D4BDD751A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Opcode-based Fingerprinting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D2FEAFF-58EC-6AC4-9341-3D2C8578D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372" y="4818800"/>
            <a:ext cx="11242767" cy="1358163"/>
          </a:xfrm>
        </p:spPr>
        <p:txBody>
          <a:bodyPr/>
          <a:lstStyle/>
          <a:p>
            <a:r>
              <a:rPr lang="en-US" altLang="ko-KR" dirty="0"/>
              <a:t>Opcode specifies the message type of the current packet</a:t>
            </a:r>
          </a:p>
          <a:p>
            <a:pPr lvl="1"/>
            <a:r>
              <a:rPr lang="en-US" altLang="ko-KR" dirty="0" err="1"/>
              <a:t>P_Control</a:t>
            </a:r>
            <a:r>
              <a:rPr lang="en-US" altLang="ko-KR" dirty="0"/>
              <a:t> carries the TLS handshake message</a:t>
            </a:r>
          </a:p>
          <a:p>
            <a:r>
              <a:rPr lang="en-US" altLang="ko-KR" dirty="0"/>
              <a:t>A packet field with fixed set of Opcodes is easy to fingerprint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60E5ADE-0B8D-A073-D807-6CE918F33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2627-A4D1-48F3-9F80-9B13D9181C89}" type="slidenum">
              <a:rPr lang="ko-KR" altLang="en-US" smtClean="0"/>
              <a:pPr/>
              <a:t>11</a:t>
            </a:fld>
            <a:endParaRPr lang="ko-KR" altLang="en-US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99639010-BD48-0FFF-9E1B-EEC06C2827A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ko-KR" dirty="0"/>
              <a:t>OpenVPN Flow Fingerprinting</a:t>
            </a: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AB04FF8B-D420-99A6-CF3F-1675B86123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904" y="1579526"/>
            <a:ext cx="4211552" cy="3064023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2B7BC006-253E-EAE8-ABC4-A21DEFB32B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4058" y="3247182"/>
            <a:ext cx="5393496" cy="1392737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3D0979C3-70A6-5EBC-5EC3-B59747AFD760}"/>
              </a:ext>
            </a:extLst>
          </p:cNvPr>
          <p:cNvSpPr/>
          <p:nvPr/>
        </p:nvSpPr>
        <p:spPr>
          <a:xfrm>
            <a:off x="9385168" y="3247183"/>
            <a:ext cx="1216574" cy="63497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44612739-33EF-C396-4ED5-0258D75F57C7}"/>
              </a:ext>
            </a:extLst>
          </p:cNvPr>
          <p:cNvSpPr/>
          <p:nvPr/>
        </p:nvSpPr>
        <p:spPr>
          <a:xfrm>
            <a:off x="6987315" y="3996556"/>
            <a:ext cx="1216574" cy="63497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D4E26E5F-1525-7ABE-408D-08048D46524D}"/>
              </a:ext>
            </a:extLst>
          </p:cNvPr>
          <p:cNvSpPr/>
          <p:nvPr/>
        </p:nvSpPr>
        <p:spPr>
          <a:xfrm>
            <a:off x="2432481" y="1946352"/>
            <a:ext cx="366911" cy="128743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EE3D438D-5DBD-0EDA-F966-3330A29E2D50}"/>
              </a:ext>
            </a:extLst>
          </p:cNvPr>
          <p:cNvSpPr/>
          <p:nvPr/>
        </p:nvSpPr>
        <p:spPr>
          <a:xfrm>
            <a:off x="2513363" y="2154772"/>
            <a:ext cx="232391" cy="128743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29D7AFB-1647-2573-1DD9-7EF30C801EB6}"/>
              </a:ext>
            </a:extLst>
          </p:cNvPr>
          <p:cNvSpPr/>
          <p:nvPr/>
        </p:nvSpPr>
        <p:spPr>
          <a:xfrm>
            <a:off x="2397167" y="2359671"/>
            <a:ext cx="136589" cy="128743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8D5209CB-206E-CAAE-25DB-28DEF9525130}"/>
              </a:ext>
            </a:extLst>
          </p:cNvPr>
          <p:cNvSpPr/>
          <p:nvPr/>
        </p:nvSpPr>
        <p:spPr>
          <a:xfrm>
            <a:off x="2445068" y="2565151"/>
            <a:ext cx="136589" cy="128743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F09706FA-E700-F776-0367-745D6911810E}"/>
              </a:ext>
            </a:extLst>
          </p:cNvPr>
          <p:cNvSpPr/>
          <p:nvPr/>
        </p:nvSpPr>
        <p:spPr>
          <a:xfrm>
            <a:off x="2397167" y="2770050"/>
            <a:ext cx="136589" cy="128743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65FFB5F4-65BC-6E45-5F09-684CD0484891}"/>
              </a:ext>
            </a:extLst>
          </p:cNvPr>
          <p:cNvSpPr/>
          <p:nvPr/>
        </p:nvSpPr>
        <p:spPr>
          <a:xfrm>
            <a:off x="2445068" y="2973626"/>
            <a:ext cx="136589" cy="128743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355200C9-85B6-C120-C998-739DB15C4096}"/>
              </a:ext>
            </a:extLst>
          </p:cNvPr>
          <p:cNvSpPr/>
          <p:nvPr/>
        </p:nvSpPr>
        <p:spPr>
          <a:xfrm>
            <a:off x="2397167" y="3184258"/>
            <a:ext cx="136589" cy="128743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6955CE2D-978E-82E2-07C9-D46CEB1B57E6}"/>
              </a:ext>
            </a:extLst>
          </p:cNvPr>
          <p:cNvSpPr/>
          <p:nvPr/>
        </p:nvSpPr>
        <p:spPr>
          <a:xfrm>
            <a:off x="2445068" y="3534094"/>
            <a:ext cx="136589" cy="128743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52B41C12-B00B-EC30-A5D2-6B1765335B92}"/>
              </a:ext>
            </a:extLst>
          </p:cNvPr>
          <p:cNvSpPr/>
          <p:nvPr/>
        </p:nvSpPr>
        <p:spPr>
          <a:xfrm>
            <a:off x="2397167" y="3735145"/>
            <a:ext cx="136589" cy="128743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6254BA6E-2A00-7785-00A0-617AB6076B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6864" y="1189143"/>
            <a:ext cx="3340690" cy="197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23511B5-44B9-756B-F72D-4CBE842AD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ACK-based Fingerprinting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B04EA20-E06A-D289-3A99-1FB0EAAC0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372" y="4874004"/>
            <a:ext cx="11242767" cy="1302959"/>
          </a:xfrm>
        </p:spPr>
        <p:txBody>
          <a:bodyPr/>
          <a:lstStyle/>
          <a:p>
            <a:r>
              <a:rPr lang="en-US" altLang="ko-KR" dirty="0"/>
              <a:t>OpenVPN has explicit ACK packets that provides another </a:t>
            </a:r>
            <a:r>
              <a:rPr lang="en-US" altLang="ko-KR" dirty="0" err="1"/>
              <a:t>fingerprintable</a:t>
            </a:r>
            <a:r>
              <a:rPr lang="en-US" altLang="ko-KR" dirty="0"/>
              <a:t> feature</a:t>
            </a:r>
          </a:p>
          <a:p>
            <a:pPr lvl="1"/>
            <a:r>
              <a:rPr lang="en-US" altLang="ko-KR" dirty="0"/>
              <a:t>P_ACK packets are uniform in size</a:t>
            </a:r>
          </a:p>
          <a:p>
            <a:pPr lvl="1"/>
            <a:r>
              <a:rPr lang="en-US" altLang="ko-KR" dirty="0"/>
              <a:t>P_ACK packets are seen mostly only in the early stage of a flow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8B2688E-2509-59F5-7B7A-3F739DE0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2627-A4D1-48F3-9F80-9B13D9181C89}" type="slidenum">
              <a:rPr lang="ko-KR" altLang="en-US" smtClean="0"/>
              <a:pPr/>
              <a:t>12</a:t>
            </a:fld>
            <a:endParaRPr lang="ko-KR" altLang="en-US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4D17E4B4-8BF9-B53C-D53C-0B6F8BB0B2B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ko-KR" dirty="0"/>
              <a:t>OpenVPN Flow Fingerprinting</a:t>
            </a:r>
            <a:endParaRPr lang="ko-KR" altLang="en-US" dirty="0"/>
          </a:p>
          <a:p>
            <a:endParaRPr lang="ko-KR" altLang="en-US" dirty="0"/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5200A52A-853F-4924-AF70-33C4BF1C8065}"/>
              </a:ext>
            </a:extLst>
          </p:cNvPr>
          <p:cNvGrpSpPr/>
          <p:nvPr/>
        </p:nvGrpSpPr>
        <p:grpSpPr>
          <a:xfrm>
            <a:off x="6571527" y="1450338"/>
            <a:ext cx="5085845" cy="459985"/>
            <a:chOff x="6571527" y="1450338"/>
            <a:chExt cx="5085845" cy="459985"/>
          </a:xfrm>
        </p:grpSpPr>
        <p:sp>
          <p:nvSpPr>
            <p:cNvPr id="9" name="사각형: 둥근 모서리 8">
              <a:extLst>
                <a:ext uri="{FF2B5EF4-FFF2-40B4-BE49-F238E27FC236}">
                  <a16:creationId xmlns:a16="http://schemas.microsoft.com/office/drawing/2014/main" id="{1DD59C3A-6EC0-7B32-4394-5CAE99981F05}"/>
                </a:ext>
              </a:extLst>
            </p:cNvPr>
            <p:cNvSpPr/>
            <p:nvPr/>
          </p:nvSpPr>
          <p:spPr>
            <a:xfrm>
              <a:off x="6571527" y="1450338"/>
              <a:ext cx="5085845" cy="459985"/>
            </a:xfrm>
            <a:prstGeom prst="roundRect">
              <a:avLst/>
            </a:prstGeom>
            <a:solidFill>
              <a:srgbClr val="3952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CFAA2B3-E24F-A6AD-1C5C-BDBE0F590154}"/>
                </a:ext>
              </a:extLst>
            </p:cNvPr>
            <p:cNvSpPr txBox="1"/>
            <p:nvPr/>
          </p:nvSpPr>
          <p:spPr>
            <a:xfrm>
              <a:off x="7684602" y="1534136"/>
              <a:ext cx="2859694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300" dirty="0">
                  <a:solidFill>
                    <a:schemeClr val="bg1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Group packets into 10-packet bins</a:t>
              </a:r>
              <a:endParaRPr lang="ko-KR" altLang="en-US" sz="1300" dirty="0">
                <a:solidFill>
                  <a:schemeClr val="bg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8B39FE59-D0E0-B3DC-C548-63354029EFDC}"/>
              </a:ext>
            </a:extLst>
          </p:cNvPr>
          <p:cNvGrpSpPr/>
          <p:nvPr/>
        </p:nvGrpSpPr>
        <p:grpSpPr>
          <a:xfrm>
            <a:off x="6571527" y="2680419"/>
            <a:ext cx="5085845" cy="459985"/>
            <a:chOff x="6630294" y="2794755"/>
            <a:chExt cx="5085845" cy="459985"/>
          </a:xfrm>
        </p:grpSpPr>
        <p:sp>
          <p:nvSpPr>
            <p:cNvPr id="12" name="사각형: 둥근 모서리 11">
              <a:extLst>
                <a:ext uri="{FF2B5EF4-FFF2-40B4-BE49-F238E27FC236}">
                  <a16:creationId xmlns:a16="http://schemas.microsoft.com/office/drawing/2014/main" id="{90FCC572-37C0-DCE7-437E-94D236352940}"/>
                </a:ext>
              </a:extLst>
            </p:cNvPr>
            <p:cNvSpPr/>
            <p:nvPr/>
          </p:nvSpPr>
          <p:spPr>
            <a:xfrm>
              <a:off x="6630294" y="2794755"/>
              <a:ext cx="5085845" cy="459985"/>
            </a:xfrm>
            <a:prstGeom prst="roundRect">
              <a:avLst/>
            </a:prstGeom>
            <a:solidFill>
              <a:srgbClr val="3952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6389834-089B-51CD-CD3E-FBCEF2DF21FA}"/>
                </a:ext>
              </a:extLst>
            </p:cNvPr>
            <p:cNvSpPr txBox="1"/>
            <p:nvPr/>
          </p:nvSpPr>
          <p:spPr>
            <a:xfrm>
              <a:off x="7012240" y="2878553"/>
              <a:ext cx="4321952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300" dirty="0">
                  <a:solidFill>
                    <a:schemeClr val="bg1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Count the number of packets that</a:t>
              </a:r>
              <a:r>
                <a:rPr lang="ko-KR" altLang="en-US" sz="1300" dirty="0">
                  <a:solidFill>
                    <a:schemeClr val="bg1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 </a:t>
              </a:r>
              <a:r>
                <a:rPr lang="en-US" altLang="ko-KR" sz="1300" dirty="0">
                  <a:solidFill>
                    <a:schemeClr val="bg1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have the same size</a:t>
              </a:r>
              <a:endParaRPr lang="ko-KR" altLang="en-US" sz="1300" dirty="0">
                <a:solidFill>
                  <a:schemeClr val="bg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EDB7F557-2BE7-539F-8076-68F0CD7A1981}"/>
              </a:ext>
            </a:extLst>
          </p:cNvPr>
          <p:cNvGrpSpPr/>
          <p:nvPr/>
        </p:nvGrpSpPr>
        <p:grpSpPr>
          <a:xfrm>
            <a:off x="6546498" y="3910502"/>
            <a:ext cx="5135902" cy="459985"/>
            <a:chOff x="6605265" y="4221289"/>
            <a:chExt cx="5135902" cy="459985"/>
          </a:xfrm>
        </p:grpSpPr>
        <p:sp>
          <p:nvSpPr>
            <p:cNvPr id="15" name="사각형: 둥근 모서리 14">
              <a:extLst>
                <a:ext uri="{FF2B5EF4-FFF2-40B4-BE49-F238E27FC236}">
                  <a16:creationId xmlns:a16="http://schemas.microsoft.com/office/drawing/2014/main" id="{B5EDA19E-15A3-2ECA-673B-5615B7D5B852}"/>
                </a:ext>
              </a:extLst>
            </p:cNvPr>
            <p:cNvSpPr/>
            <p:nvPr/>
          </p:nvSpPr>
          <p:spPr>
            <a:xfrm>
              <a:off x="6630294" y="4221289"/>
              <a:ext cx="5085845" cy="459985"/>
            </a:xfrm>
            <a:prstGeom prst="roundRect">
              <a:avLst/>
            </a:prstGeom>
            <a:solidFill>
              <a:srgbClr val="3952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CAE2581-E0AD-FEA7-C3F0-DB66073CFB48}"/>
                </a:ext>
              </a:extLst>
            </p:cNvPr>
            <p:cNvSpPr txBox="1"/>
            <p:nvPr/>
          </p:nvSpPr>
          <p:spPr>
            <a:xfrm>
              <a:off x="6605265" y="4305087"/>
              <a:ext cx="5135902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300" dirty="0">
                  <a:solidFill>
                    <a:schemeClr val="bg1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OpenVPN flows have a high number of ACK packets in early bins</a:t>
              </a:r>
              <a:endParaRPr lang="ko-KR" altLang="en-US" sz="1300" dirty="0">
                <a:solidFill>
                  <a:schemeClr val="bg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</p:txBody>
        </p:sp>
      </p:grpSp>
      <p:sp>
        <p:nvSpPr>
          <p:cNvPr id="17" name="화살표: 아래쪽 16">
            <a:extLst>
              <a:ext uri="{FF2B5EF4-FFF2-40B4-BE49-F238E27FC236}">
                <a16:creationId xmlns:a16="http://schemas.microsoft.com/office/drawing/2014/main" id="{ED61D093-635E-81B0-465B-B21C189B7AD6}"/>
              </a:ext>
            </a:extLst>
          </p:cNvPr>
          <p:cNvSpPr/>
          <p:nvPr/>
        </p:nvSpPr>
        <p:spPr>
          <a:xfrm>
            <a:off x="8872133" y="2018371"/>
            <a:ext cx="484632" cy="553998"/>
          </a:xfrm>
          <a:prstGeom prst="downArrow">
            <a:avLst/>
          </a:prstGeom>
          <a:solidFill>
            <a:srgbClr val="3952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화살표: 아래쪽 17">
            <a:extLst>
              <a:ext uri="{FF2B5EF4-FFF2-40B4-BE49-F238E27FC236}">
                <a16:creationId xmlns:a16="http://schemas.microsoft.com/office/drawing/2014/main" id="{0F643516-0F18-FDCE-BE03-63241F5EA4FB}"/>
              </a:ext>
            </a:extLst>
          </p:cNvPr>
          <p:cNvSpPr/>
          <p:nvPr/>
        </p:nvSpPr>
        <p:spPr>
          <a:xfrm>
            <a:off x="8872133" y="3248454"/>
            <a:ext cx="484632" cy="553998"/>
          </a:xfrm>
          <a:prstGeom prst="downArrow">
            <a:avLst/>
          </a:prstGeom>
          <a:solidFill>
            <a:srgbClr val="3952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C137D685-222E-36B4-7B53-B9F3A1D7A1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904" y="1406806"/>
            <a:ext cx="4211552" cy="3064023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1DD7817B-12AF-EA61-BB2C-23BDC6453DD0}"/>
              </a:ext>
            </a:extLst>
          </p:cNvPr>
          <p:cNvSpPr/>
          <p:nvPr/>
        </p:nvSpPr>
        <p:spPr>
          <a:xfrm>
            <a:off x="1717009" y="2186951"/>
            <a:ext cx="816748" cy="128743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287FD378-72AD-B1B4-5F76-0325F0A3B171}"/>
              </a:ext>
            </a:extLst>
          </p:cNvPr>
          <p:cNvSpPr/>
          <p:nvPr/>
        </p:nvSpPr>
        <p:spPr>
          <a:xfrm>
            <a:off x="1717009" y="2611205"/>
            <a:ext cx="816748" cy="128743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586FA7E4-B4AC-4FCE-98EF-7EE470580D93}"/>
              </a:ext>
            </a:extLst>
          </p:cNvPr>
          <p:cNvSpPr/>
          <p:nvPr/>
        </p:nvSpPr>
        <p:spPr>
          <a:xfrm>
            <a:off x="1717009" y="3011661"/>
            <a:ext cx="816748" cy="128743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51FC9C17-CF64-ED9B-A41C-0383D283EDFA}"/>
              </a:ext>
            </a:extLst>
          </p:cNvPr>
          <p:cNvSpPr/>
          <p:nvPr/>
        </p:nvSpPr>
        <p:spPr>
          <a:xfrm>
            <a:off x="1701148" y="3559487"/>
            <a:ext cx="816748" cy="128743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3331CF-1D77-C7F3-629A-0AAD04CD9F1E}"/>
              </a:ext>
            </a:extLst>
          </p:cNvPr>
          <p:cNvSpPr txBox="1"/>
          <p:nvPr/>
        </p:nvSpPr>
        <p:spPr>
          <a:xfrm>
            <a:off x="1017645" y="4419377"/>
            <a:ext cx="387843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dirty="0">
                <a:solidFill>
                  <a:srgbClr val="C00000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Already 3 P_ACKs in the first few packets</a:t>
            </a:r>
            <a:endParaRPr lang="ko-KR" altLang="en-US" sz="1500" dirty="0">
              <a:solidFill>
                <a:srgbClr val="C00000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31128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DDBC289-DC59-286D-4DAA-0C70549EF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Phase 2: Probe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5CD7A40-3F1D-D00D-3A58-462F63D84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372" y="5230273"/>
            <a:ext cx="11242767" cy="946690"/>
          </a:xfrm>
        </p:spPr>
        <p:txBody>
          <a:bodyPr/>
          <a:lstStyle/>
          <a:p>
            <a:r>
              <a:rPr lang="en-US" altLang="ko-KR" dirty="0"/>
              <a:t>Active fingerprinting over OpenVPN server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D709180-8621-6D5C-73A1-846F15AAB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2627-A4D1-48F3-9F80-9B13D9181C89}" type="slidenum">
              <a:rPr lang="ko-KR" altLang="en-US" smtClean="0"/>
              <a:pPr/>
              <a:t>13</a:t>
            </a:fld>
            <a:endParaRPr lang="ko-KR" altLang="en-US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15107FB6-07AB-6839-F2B5-D9328B5DFC4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ko-KR" dirty="0"/>
              <a:t>OpenVPN Server Fingerprinting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9A523C2B-94D1-04C7-4D39-02A4BAC687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984" y="1606292"/>
            <a:ext cx="10076033" cy="34244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A77862-323A-6DA0-1B22-289714C2F157}"/>
              </a:ext>
            </a:extLst>
          </p:cNvPr>
          <p:cNvSpPr txBox="1"/>
          <p:nvPr/>
        </p:nvSpPr>
        <p:spPr>
          <a:xfrm>
            <a:off x="1210532" y="3429000"/>
            <a:ext cx="596638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Hwang</a:t>
            </a:r>
            <a:endParaRPr lang="ko-KR" altLang="en-US" sz="10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03561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13070A6-291B-7750-3318-F6F721754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OpenVPN</a:t>
            </a:r>
            <a:r>
              <a:rPr lang="ko-KR" altLang="en-US" dirty="0"/>
              <a:t> </a:t>
            </a:r>
            <a:r>
              <a:rPr lang="en-US" altLang="ko-KR" dirty="0"/>
              <a:t>TCP Server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3E2718C-8869-2DC7-1429-672718CD9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373" y="1406806"/>
            <a:ext cx="6338908" cy="47701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>
                <a:solidFill>
                  <a:srgbClr val="395263"/>
                </a:solidFill>
              </a:rPr>
              <a:t>Typical OpenVPN Servers</a:t>
            </a:r>
          </a:p>
          <a:p>
            <a:r>
              <a:rPr lang="en-US" altLang="ko-KR" dirty="0"/>
              <a:t>OpenVPN servers respond to a </a:t>
            </a:r>
            <a:r>
              <a:rPr lang="en-US" altLang="ko-KR" dirty="0">
                <a:solidFill>
                  <a:schemeClr val="accent2"/>
                </a:solidFill>
              </a:rPr>
              <a:t>Client Reset </a:t>
            </a:r>
            <a:r>
              <a:rPr lang="en-US" altLang="ko-KR" dirty="0"/>
              <a:t>with an explicit </a:t>
            </a:r>
            <a:r>
              <a:rPr lang="en-US" altLang="ko-KR" dirty="0">
                <a:solidFill>
                  <a:schemeClr val="accent2"/>
                </a:solidFill>
              </a:rPr>
              <a:t>Server Reset</a:t>
            </a:r>
          </a:p>
          <a:p>
            <a:pPr lvl="1"/>
            <a:r>
              <a:rPr lang="en-US" altLang="ko-KR" dirty="0"/>
              <a:t>Giving away their identity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DF51E2D-32FF-20AA-936A-8B2934AB74D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ko-KR" dirty="0"/>
              <a:t>OpenVPN Server Fingerprinting</a:t>
            </a:r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FBBA9D0-5BD0-377D-8863-12981CF38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2627-A4D1-48F3-9F80-9B13D9181C89}" type="slidenum">
              <a:rPr lang="ko-KR" altLang="en-US" smtClean="0"/>
              <a:pPr/>
              <a:t>14</a:t>
            </a:fld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A0ADD1-4EBB-6B23-B1B2-BF03D9C4A728}"/>
              </a:ext>
            </a:extLst>
          </p:cNvPr>
          <p:cNvSpPr txBox="1"/>
          <p:nvPr/>
        </p:nvSpPr>
        <p:spPr>
          <a:xfrm>
            <a:off x="6767338" y="5752954"/>
            <a:ext cx="196848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Unauthorized Client</a:t>
            </a:r>
            <a:endParaRPr lang="ko-KR" altLang="en-US" sz="15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6B13D5-6C85-C9D4-C62F-23998CE14D11}"/>
              </a:ext>
            </a:extLst>
          </p:cNvPr>
          <p:cNvSpPr txBox="1"/>
          <p:nvPr/>
        </p:nvSpPr>
        <p:spPr>
          <a:xfrm>
            <a:off x="10725000" y="5753364"/>
            <a:ext cx="77938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Server</a:t>
            </a:r>
            <a:endParaRPr lang="ko-KR" altLang="en-US" sz="15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32767180-8225-F2C9-3B14-C18272B7C3BF}"/>
              </a:ext>
            </a:extLst>
          </p:cNvPr>
          <p:cNvCxnSpPr/>
          <p:nvPr/>
        </p:nvCxnSpPr>
        <p:spPr>
          <a:xfrm>
            <a:off x="7756635" y="1777675"/>
            <a:ext cx="3358056" cy="210207"/>
          </a:xfrm>
          <a:prstGeom prst="straightConnector1">
            <a:avLst/>
          </a:prstGeom>
          <a:ln w="38100">
            <a:solidFill>
              <a:srgbClr val="01318E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78C20D26-B3AD-C7BC-6AF2-4E7B69C3876F}"/>
              </a:ext>
            </a:extLst>
          </p:cNvPr>
          <p:cNvCxnSpPr/>
          <p:nvPr/>
        </p:nvCxnSpPr>
        <p:spPr>
          <a:xfrm>
            <a:off x="7756633" y="3219601"/>
            <a:ext cx="3358056" cy="210207"/>
          </a:xfrm>
          <a:prstGeom prst="straightConnector1">
            <a:avLst/>
          </a:prstGeom>
          <a:ln w="38100">
            <a:solidFill>
              <a:srgbClr val="01318E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24552BEF-514B-48B7-A8E9-5B73D8A76C4D}"/>
              </a:ext>
            </a:extLst>
          </p:cNvPr>
          <p:cNvCxnSpPr>
            <a:cxnSpLocks/>
          </p:cNvCxnSpPr>
          <p:nvPr/>
        </p:nvCxnSpPr>
        <p:spPr>
          <a:xfrm flipH="1">
            <a:off x="7756634" y="2384587"/>
            <a:ext cx="3358056" cy="406359"/>
          </a:xfrm>
          <a:prstGeom prst="straightConnector1">
            <a:avLst/>
          </a:prstGeom>
          <a:ln w="38100">
            <a:solidFill>
              <a:srgbClr val="01318E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296D09EC-FEC0-9E7F-5C95-AD0644362DA8}"/>
              </a:ext>
            </a:extLst>
          </p:cNvPr>
          <p:cNvSpPr txBox="1"/>
          <p:nvPr/>
        </p:nvSpPr>
        <p:spPr>
          <a:xfrm>
            <a:off x="9157540" y="1869147"/>
            <a:ext cx="55624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dirty="0">
                <a:solidFill>
                  <a:srgbClr val="01318E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SYN</a:t>
            </a:r>
            <a:endParaRPr lang="ko-KR" altLang="en-US" sz="1500" dirty="0">
              <a:solidFill>
                <a:srgbClr val="01318E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93EDFAE-14CF-88C2-8E21-5498539233DF}"/>
              </a:ext>
            </a:extLst>
          </p:cNvPr>
          <p:cNvSpPr txBox="1"/>
          <p:nvPr/>
        </p:nvSpPr>
        <p:spPr>
          <a:xfrm>
            <a:off x="8863327" y="2629363"/>
            <a:ext cx="114467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dirty="0">
                <a:solidFill>
                  <a:srgbClr val="01318E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SYN + ACK</a:t>
            </a:r>
            <a:endParaRPr lang="ko-KR" altLang="en-US" sz="1500" dirty="0">
              <a:solidFill>
                <a:srgbClr val="01318E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29B1697-0A4F-6F28-5242-45B371FADB54}"/>
              </a:ext>
            </a:extLst>
          </p:cNvPr>
          <p:cNvSpPr txBox="1"/>
          <p:nvPr/>
        </p:nvSpPr>
        <p:spPr>
          <a:xfrm>
            <a:off x="9154912" y="3324704"/>
            <a:ext cx="56150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dirty="0">
                <a:solidFill>
                  <a:srgbClr val="01318E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ACK</a:t>
            </a:r>
            <a:endParaRPr lang="ko-KR" altLang="en-US" sz="1500" dirty="0">
              <a:solidFill>
                <a:srgbClr val="01318E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6A3948D6-8A31-C076-E2A0-A9B475C5D908}"/>
              </a:ext>
            </a:extLst>
          </p:cNvPr>
          <p:cNvGrpSpPr/>
          <p:nvPr/>
        </p:nvGrpSpPr>
        <p:grpSpPr>
          <a:xfrm>
            <a:off x="7756633" y="3736090"/>
            <a:ext cx="3358056" cy="430406"/>
            <a:chOff x="7788163" y="4106797"/>
            <a:chExt cx="3358056" cy="430406"/>
          </a:xfrm>
        </p:grpSpPr>
        <p:cxnSp>
          <p:nvCxnSpPr>
            <p:cNvPr id="25" name="직선 화살표 연결선 24">
              <a:extLst>
                <a:ext uri="{FF2B5EF4-FFF2-40B4-BE49-F238E27FC236}">
                  <a16:creationId xmlns:a16="http://schemas.microsoft.com/office/drawing/2014/main" id="{EC5A2C20-72DA-9948-94D0-7C3447F1F188}"/>
                </a:ext>
              </a:extLst>
            </p:cNvPr>
            <p:cNvCxnSpPr/>
            <p:nvPr/>
          </p:nvCxnSpPr>
          <p:spPr>
            <a:xfrm>
              <a:off x="7788163" y="4106797"/>
              <a:ext cx="3358056" cy="210207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1CA596A-3BDB-91EF-E7EB-E441F0F434B7}"/>
                </a:ext>
              </a:extLst>
            </p:cNvPr>
            <p:cNvSpPr txBox="1"/>
            <p:nvPr/>
          </p:nvSpPr>
          <p:spPr>
            <a:xfrm>
              <a:off x="8836249" y="4214038"/>
              <a:ext cx="1309974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500" dirty="0">
                  <a:solidFill>
                    <a:schemeClr val="accent2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Client Reset</a:t>
              </a:r>
              <a:endParaRPr lang="ko-KR" altLang="en-US" sz="1500" dirty="0">
                <a:solidFill>
                  <a:schemeClr val="accent2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</p:txBody>
        </p: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06747B31-D2DA-78DC-81CB-90C4968C574A}"/>
              </a:ext>
            </a:extLst>
          </p:cNvPr>
          <p:cNvGrpSpPr/>
          <p:nvPr/>
        </p:nvGrpSpPr>
        <p:grpSpPr>
          <a:xfrm>
            <a:off x="7756632" y="4824695"/>
            <a:ext cx="3358056" cy="567941"/>
            <a:chOff x="7788162" y="4861766"/>
            <a:chExt cx="3358056" cy="567941"/>
          </a:xfrm>
        </p:grpSpPr>
        <p:cxnSp>
          <p:nvCxnSpPr>
            <p:cNvPr id="28" name="직선 화살표 연결선 27">
              <a:extLst>
                <a:ext uri="{FF2B5EF4-FFF2-40B4-BE49-F238E27FC236}">
                  <a16:creationId xmlns:a16="http://schemas.microsoft.com/office/drawing/2014/main" id="{E114E8EB-3D76-44A9-0644-BE61E086F30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88162" y="4861766"/>
              <a:ext cx="3358056" cy="406359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8B0260F-D500-3AA5-3DB6-2C2D9ACE8CE0}"/>
                </a:ext>
              </a:extLst>
            </p:cNvPr>
            <p:cNvSpPr txBox="1"/>
            <p:nvPr/>
          </p:nvSpPr>
          <p:spPr>
            <a:xfrm>
              <a:off x="8798578" y="5106542"/>
              <a:ext cx="133722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500" dirty="0">
                  <a:solidFill>
                    <a:schemeClr val="accent2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Server Reset</a:t>
              </a:r>
              <a:endParaRPr lang="ko-KR" altLang="en-US" sz="1500" dirty="0">
                <a:solidFill>
                  <a:schemeClr val="accent2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</p:txBody>
        </p:sp>
      </p:grp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224DEDB4-8299-49BD-294C-9DB2A71D398E}"/>
              </a:ext>
            </a:extLst>
          </p:cNvPr>
          <p:cNvCxnSpPr>
            <a:cxnSpLocks/>
          </p:cNvCxnSpPr>
          <p:nvPr/>
        </p:nvCxnSpPr>
        <p:spPr>
          <a:xfrm>
            <a:off x="7756635" y="1470095"/>
            <a:ext cx="0" cy="428509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D9DED30F-07D3-C115-E4DE-73856ABB0C66}"/>
              </a:ext>
            </a:extLst>
          </p:cNvPr>
          <p:cNvCxnSpPr>
            <a:cxnSpLocks/>
          </p:cNvCxnSpPr>
          <p:nvPr/>
        </p:nvCxnSpPr>
        <p:spPr>
          <a:xfrm>
            <a:off x="11114691" y="1470095"/>
            <a:ext cx="0" cy="428509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직선 화살표 연결선 4">
            <a:extLst>
              <a:ext uri="{FF2B5EF4-FFF2-40B4-BE49-F238E27FC236}">
                <a16:creationId xmlns:a16="http://schemas.microsoft.com/office/drawing/2014/main" id="{0064657B-30A5-A29D-85BD-681F750BE0CD}"/>
              </a:ext>
            </a:extLst>
          </p:cNvPr>
          <p:cNvCxnSpPr/>
          <p:nvPr/>
        </p:nvCxnSpPr>
        <p:spPr>
          <a:xfrm>
            <a:off x="7743657" y="5434834"/>
            <a:ext cx="3358056" cy="210207"/>
          </a:xfrm>
          <a:prstGeom prst="straightConnector1">
            <a:avLst/>
          </a:prstGeom>
          <a:ln w="38100">
            <a:solidFill>
              <a:srgbClr val="01318E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CB1B80C-B085-C445-BD14-6E6E583829C5}"/>
              </a:ext>
            </a:extLst>
          </p:cNvPr>
          <p:cNvSpPr txBox="1"/>
          <p:nvPr/>
        </p:nvSpPr>
        <p:spPr>
          <a:xfrm>
            <a:off x="9141935" y="5569539"/>
            <a:ext cx="56150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dirty="0">
                <a:solidFill>
                  <a:srgbClr val="01318E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ACK</a:t>
            </a:r>
            <a:endParaRPr lang="ko-KR" altLang="en-US" sz="1500" dirty="0">
              <a:solidFill>
                <a:srgbClr val="01318E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FD78C39F-E805-6A1F-299B-58A671C23FF8}"/>
              </a:ext>
            </a:extLst>
          </p:cNvPr>
          <p:cNvCxnSpPr>
            <a:cxnSpLocks/>
          </p:cNvCxnSpPr>
          <p:nvPr/>
        </p:nvCxnSpPr>
        <p:spPr>
          <a:xfrm flipH="1">
            <a:off x="7743657" y="4316278"/>
            <a:ext cx="3358056" cy="406359"/>
          </a:xfrm>
          <a:prstGeom prst="straightConnector1">
            <a:avLst/>
          </a:prstGeom>
          <a:ln w="38100">
            <a:solidFill>
              <a:srgbClr val="01318E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0B7F609-2F6A-B482-988C-6BB4C97299DF}"/>
              </a:ext>
            </a:extLst>
          </p:cNvPr>
          <p:cNvSpPr txBox="1"/>
          <p:nvPr/>
        </p:nvSpPr>
        <p:spPr>
          <a:xfrm>
            <a:off x="9175411" y="4522163"/>
            <a:ext cx="56150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dirty="0">
                <a:solidFill>
                  <a:srgbClr val="01318E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ACK</a:t>
            </a:r>
            <a:endParaRPr lang="ko-KR" altLang="en-US" sz="1500" dirty="0">
              <a:solidFill>
                <a:srgbClr val="01318E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01AF6293-BD20-78DC-26FD-6ADFE4777801}"/>
              </a:ext>
            </a:extLst>
          </p:cNvPr>
          <p:cNvSpPr/>
          <p:nvPr/>
        </p:nvSpPr>
        <p:spPr>
          <a:xfrm>
            <a:off x="6324882" y="4765178"/>
            <a:ext cx="240790" cy="24079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A41944-B0E3-2AB5-D58C-75F5B3983738}"/>
              </a:ext>
            </a:extLst>
          </p:cNvPr>
          <p:cNvSpPr txBox="1"/>
          <p:nvPr/>
        </p:nvSpPr>
        <p:spPr>
          <a:xfrm>
            <a:off x="6567152" y="4721694"/>
            <a:ext cx="103650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dirty="0">
                <a:solidFill>
                  <a:schemeClr val="accent2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OpenVPN</a:t>
            </a:r>
            <a:endParaRPr lang="ko-KR" altLang="en-US" sz="1500" dirty="0">
              <a:solidFill>
                <a:schemeClr val="accent2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79C5DA79-3257-0A62-9C91-124E989E4FE3}"/>
              </a:ext>
            </a:extLst>
          </p:cNvPr>
          <p:cNvSpPr/>
          <p:nvPr/>
        </p:nvSpPr>
        <p:spPr>
          <a:xfrm>
            <a:off x="6324882" y="5119225"/>
            <a:ext cx="240790" cy="240790"/>
          </a:xfrm>
          <a:prstGeom prst="ellipse">
            <a:avLst/>
          </a:prstGeom>
          <a:solidFill>
            <a:srgbClr val="01318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8BDCFB-C05D-D76A-779B-9127A4754CE3}"/>
              </a:ext>
            </a:extLst>
          </p:cNvPr>
          <p:cNvSpPr txBox="1"/>
          <p:nvPr/>
        </p:nvSpPr>
        <p:spPr>
          <a:xfrm>
            <a:off x="6567152" y="5075741"/>
            <a:ext cx="53424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dirty="0">
                <a:solidFill>
                  <a:srgbClr val="01318E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TCP</a:t>
            </a:r>
            <a:endParaRPr lang="ko-KR" altLang="en-US" sz="1500" dirty="0">
              <a:solidFill>
                <a:srgbClr val="01318E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4079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13070A6-291B-7750-3318-F6F721754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OpenVPN</a:t>
            </a:r>
            <a:r>
              <a:rPr lang="ko-KR" altLang="en-US" dirty="0"/>
              <a:t> </a:t>
            </a:r>
            <a:r>
              <a:rPr lang="en-US" altLang="ko-KR" dirty="0"/>
              <a:t>TCP Server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3E2718C-8869-2DC7-1429-672718CD9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373" y="3503812"/>
            <a:ext cx="6338908" cy="26731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>
                <a:solidFill>
                  <a:srgbClr val="395263"/>
                </a:solidFill>
              </a:rPr>
              <a:t>Latest OpenVPN Servers</a:t>
            </a:r>
          </a:p>
          <a:p>
            <a:r>
              <a:rPr lang="en-US" altLang="ko-KR" dirty="0"/>
              <a:t>TLS-Auth or</a:t>
            </a:r>
            <a:r>
              <a:rPr lang="ko-KR" altLang="en-US" dirty="0"/>
              <a:t> </a:t>
            </a:r>
            <a:r>
              <a:rPr lang="en-US" altLang="ko-KR" dirty="0"/>
              <a:t>TLS-Crypt options</a:t>
            </a:r>
          </a:p>
          <a:p>
            <a:pPr lvl="1"/>
            <a:r>
              <a:rPr lang="en-US" altLang="ko-KR" dirty="0"/>
              <a:t>Options that add an additional </a:t>
            </a:r>
            <a:r>
              <a:rPr lang="en-US" altLang="ko-KR" u="sng" dirty="0"/>
              <a:t>HMAC signature</a:t>
            </a:r>
          </a:p>
          <a:p>
            <a:pPr lvl="1"/>
            <a:r>
              <a:rPr lang="en-US" altLang="ko-KR" dirty="0"/>
              <a:t>OpenVPN server would not respond to an unauthenticated client reset with a </a:t>
            </a:r>
            <a:r>
              <a:rPr lang="en-US" altLang="ko-KR" dirty="0">
                <a:solidFill>
                  <a:schemeClr val="accent2"/>
                </a:solidFill>
              </a:rPr>
              <a:t>Server Reset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DF51E2D-32FF-20AA-936A-8B2934AB74D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ko-KR" dirty="0"/>
              <a:t>OpenVPN Server Fingerprinting</a:t>
            </a:r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FBBA9D0-5BD0-377D-8863-12981CF38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2627-A4D1-48F3-9F80-9B13D9181C89}" type="slidenum">
              <a:rPr lang="ko-KR" altLang="en-US" smtClean="0"/>
              <a:pPr/>
              <a:t>15</a:t>
            </a:fld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A0ADD1-4EBB-6B23-B1B2-BF03D9C4A728}"/>
              </a:ext>
            </a:extLst>
          </p:cNvPr>
          <p:cNvSpPr txBox="1"/>
          <p:nvPr/>
        </p:nvSpPr>
        <p:spPr>
          <a:xfrm>
            <a:off x="6767338" y="5752954"/>
            <a:ext cx="196848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Unauthorized Client</a:t>
            </a:r>
            <a:endParaRPr lang="ko-KR" altLang="en-US" sz="15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6B13D5-6C85-C9D4-C62F-23998CE14D11}"/>
              </a:ext>
            </a:extLst>
          </p:cNvPr>
          <p:cNvSpPr txBox="1"/>
          <p:nvPr/>
        </p:nvSpPr>
        <p:spPr>
          <a:xfrm>
            <a:off x="10725000" y="5753364"/>
            <a:ext cx="77938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Server</a:t>
            </a:r>
            <a:endParaRPr lang="ko-KR" altLang="en-US" sz="15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32767180-8225-F2C9-3B14-C18272B7C3BF}"/>
              </a:ext>
            </a:extLst>
          </p:cNvPr>
          <p:cNvCxnSpPr/>
          <p:nvPr/>
        </p:nvCxnSpPr>
        <p:spPr>
          <a:xfrm>
            <a:off x="7756635" y="1777675"/>
            <a:ext cx="3358056" cy="210207"/>
          </a:xfrm>
          <a:prstGeom prst="straightConnector1">
            <a:avLst/>
          </a:prstGeom>
          <a:ln w="38100">
            <a:solidFill>
              <a:srgbClr val="01318E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296D09EC-FEC0-9E7F-5C95-AD0644362DA8}"/>
              </a:ext>
            </a:extLst>
          </p:cNvPr>
          <p:cNvSpPr txBox="1"/>
          <p:nvPr/>
        </p:nvSpPr>
        <p:spPr>
          <a:xfrm>
            <a:off x="9157540" y="1869147"/>
            <a:ext cx="55624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dirty="0">
                <a:solidFill>
                  <a:srgbClr val="01318E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SYN</a:t>
            </a:r>
            <a:endParaRPr lang="ko-KR" altLang="en-US" sz="1500" dirty="0">
              <a:solidFill>
                <a:srgbClr val="01318E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6A3948D6-8A31-C076-E2A0-A9B475C5D908}"/>
              </a:ext>
            </a:extLst>
          </p:cNvPr>
          <p:cNvGrpSpPr/>
          <p:nvPr/>
        </p:nvGrpSpPr>
        <p:grpSpPr>
          <a:xfrm>
            <a:off x="7756633" y="3736087"/>
            <a:ext cx="3358056" cy="495024"/>
            <a:chOff x="7788163" y="4106797"/>
            <a:chExt cx="3358056" cy="495024"/>
          </a:xfrm>
        </p:grpSpPr>
        <p:cxnSp>
          <p:nvCxnSpPr>
            <p:cNvPr id="25" name="직선 화살표 연결선 24">
              <a:extLst>
                <a:ext uri="{FF2B5EF4-FFF2-40B4-BE49-F238E27FC236}">
                  <a16:creationId xmlns:a16="http://schemas.microsoft.com/office/drawing/2014/main" id="{EC5A2C20-72DA-9948-94D0-7C3447F1F188}"/>
                </a:ext>
              </a:extLst>
            </p:cNvPr>
            <p:cNvCxnSpPr/>
            <p:nvPr/>
          </p:nvCxnSpPr>
          <p:spPr>
            <a:xfrm>
              <a:off x="7788163" y="4106797"/>
              <a:ext cx="3358056" cy="210207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1CA596A-3BDB-91EF-E7EB-E441F0F434B7}"/>
                </a:ext>
              </a:extLst>
            </p:cNvPr>
            <p:cNvSpPr txBox="1"/>
            <p:nvPr/>
          </p:nvSpPr>
          <p:spPr>
            <a:xfrm>
              <a:off x="8233117" y="4278656"/>
              <a:ext cx="250914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500" dirty="0">
                  <a:solidFill>
                    <a:schemeClr val="accent2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Client Reset + Valid HMAC</a:t>
              </a:r>
              <a:endParaRPr lang="ko-KR" altLang="en-US" sz="1500" dirty="0">
                <a:solidFill>
                  <a:schemeClr val="accent2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</p:txBody>
        </p:sp>
      </p:grp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224DEDB4-8299-49BD-294C-9DB2A71D398E}"/>
              </a:ext>
            </a:extLst>
          </p:cNvPr>
          <p:cNvCxnSpPr>
            <a:cxnSpLocks/>
          </p:cNvCxnSpPr>
          <p:nvPr/>
        </p:nvCxnSpPr>
        <p:spPr>
          <a:xfrm>
            <a:off x="7756635" y="1470095"/>
            <a:ext cx="0" cy="428509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D9DED30F-07D3-C115-E4DE-73856ABB0C66}"/>
              </a:ext>
            </a:extLst>
          </p:cNvPr>
          <p:cNvCxnSpPr>
            <a:cxnSpLocks/>
          </p:cNvCxnSpPr>
          <p:nvPr/>
        </p:nvCxnSpPr>
        <p:spPr>
          <a:xfrm>
            <a:off x="11114691" y="1470095"/>
            <a:ext cx="0" cy="428509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직선 화살표 연결선 4">
            <a:extLst>
              <a:ext uri="{FF2B5EF4-FFF2-40B4-BE49-F238E27FC236}">
                <a16:creationId xmlns:a16="http://schemas.microsoft.com/office/drawing/2014/main" id="{56C398C1-8BB2-DF30-3570-4A748231924E}"/>
              </a:ext>
            </a:extLst>
          </p:cNvPr>
          <p:cNvCxnSpPr/>
          <p:nvPr/>
        </p:nvCxnSpPr>
        <p:spPr>
          <a:xfrm>
            <a:off x="7756633" y="3219601"/>
            <a:ext cx="3358056" cy="210207"/>
          </a:xfrm>
          <a:prstGeom prst="straightConnector1">
            <a:avLst/>
          </a:prstGeom>
          <a:ln w="38100">
            <a:solidFill>
              <a:srgbClr val="01318E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67A787DD-B55C-2969-F583-0F72260DC489}"/>
              </a:ext>
            </a:extLst>
          </p:cNvPr>
          <p:cNvCxnSpPr>
            <a:cxnSpLocks/>
          </p:cNvCxnSpPr>
          <p:nvPr/>
        </p:nvCxnSpPr>
        <p:spPr>
          <a:xfrm flipH="1">
            <a:off x="7756634" y="2384587"/>
            <a:ext cx="3358056" cy="406359"/>
          </a:xfrm>
          <a:prstGeom prst="straightConnector1">
            <a:avLst/>
          </a:prstGeom>
          <a:ln w="38100">
            <a:solidFill>
              <a:srgbClr val="01318E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EEDE66B-0075-695E-3698-25093A1EF38C}"/>
              </a:ext>
            </a:extLst>
          </p:cNvPr>
          <p:cNvSpPr txBox="1"/>
          <p:nvPr/>
        </p:nvSpPr>
        <p:spPr>
          <a:xfrm>
            <a:off x="8863327" y="2629363"/>
            <a:ext cx="114467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dirty="0">
                <a:solidFill>
                  <a:srgbClr val="01318E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SYN + ACK</a:t>
            </a:r>
            <a:endParaRPr lang="ko-KR" altLang="en-US" sz="1500" dirty="0">
              <a:solidFill>
                <a:srgbClr val="01318E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A7615E-F6B7-5840-FAEA-E295A6B5D973}"/>
              </a:ext>
            </a:extLst>
          </p:cNvPr>
          <p:cNvSpPr txBox="1"/>
          <p:nvPr/>
        </p:nvSpPr>
        <p:spPr>
          <a:xfrm>
            <a:off x="9154912" y="3324704"/>
            <a:ext cx="56150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dirty="0">
                <a:solidFill>
                  <a:srgbClr val="01318E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ACK</a:t>
            </a:r>
            <a:endParaRPr lang="ko-KR" altLang="en-US" sz="1500" dirty="0">
              <a:solidFill>
                <a:srgbClr val="01318E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B439EE5A-2768-4AEC-157E-10602F298B59}"/>
              </a:ext>
            </a:extLst>
          </p:cNvPr>
          <p:cNvGrpSpPr/>
          <p:nvPr/>
        </p:nvGrpSpPr>
        <p:grpSpPr>
          <a:xfrm>
            <a:off x="7756632" y="4824695"/>
            <a:ext cx="3358056" cy="567941"/>
            <a:chOff x="7788162" y="4861766"/>
            <a:chExt cx="3358056" cy="567941"/>
          </a:xfrm>
        </p:grpSpPr>
        <p:cxnSp>
          <p:nvCxnSpPr>
            <p:cNvPr id="19" name="직선 화살표 연결선 18">
              <a:extLst>
                <a:ext uri="{FF2B5EF4-FFF2-40B4-BE49-F238E27FC236}">
                  <a16:creationId xmlns:a16="http://schemas.microsoft.com/office/drawing/2014/main" id="{53748B3B-D6F9-26C4-8DB6-985DA4F2B51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88162" y="4861766"/>
              <a:ext cx="3358056" cy="406359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A185F95-8C8C-F0C5-675A-84A772730DC9}"/>
                </a:ext>
              </a:extLst>
            </p:cNvPr>
            <p:cNvSpPr txBox="1"/>
            <p:nvPr/>
          </p:nvSpPr>
          <p:spPr>
            <a:xfrm>
              <a:off x="8798578" y="5106542"/>
              <a:ext cx="133722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500" dirty="0">
                  <a:solidFill>
                    <a:schemeClr val="accent2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Server Reset</a:t>
              </a:r>
              <a:endParaRPr lang="ko-KR" altLang="en-US" sz="1500" dirty="0">
                <a:solidFill>
                  <a:schemeClr val="accent2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</p:txBody>
        </p:sp>
      </p:grpSp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DB2097FC-1D3C-F4A2-D828-8E927583A560}"/>
              </a:ext>
            </a:extLst>
          </p:cNvPr>
          <p:cNvCxnSpPr>
            <a:cxnSpLocks/>
          </p:cNvCxnSpPr>
          <p:nvPr/>
        </p:nvCxnSpPr>
        <p:spPr>
          <a:xfrm flipH="1">
            <a:off x="7743657" y="4316278"/>
            <a:ext cx="3358056" cy="406359"/>
          </a:xfrm>
          <a:prstGeom prst="straightConnector1">
            <a:avLst/>
          </a:prstGeom>
          <a:ln w="38100">
            <a:solidFill>
              <a:srgbClr val="01318E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D95F434B-A9CF-3F00-F75C-B9DFDA1B3F6A}"/>
              </a:ext>
            </a:extLst>
          </p:cNvPr>
          <p:cNvSpPr txBox="1"/>
          <p:nvPr/>
        </p:nvSpPr>
        <p:spPr>
          <a:xfrm>
            <a:off x="9175411" y="4522163"/>
            <a:ext cx="56150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dirty="0">
                <a:solidFill>
                  <a:srgbClr val="01318E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ACK</a:t>
            </a:r>
            <a:endParaRPr lang="ko-KR" altLang="en-US" sz="1500" dirty="0">
              <a:solidFill>
                <a:srgbClr val="01318E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27" name="타원 26">
            <a:extLst>
              <a:ext uri="{FF2B5EF4-FFF2-40B4-BE49-F238E27FC236}">
                <a16:creationId xmlns:a16="http://schemas.microsoft.com/office/drawing/2014/main" id="{1A4C1A1B-E08A-50DF-E7E5-C889FD3CA515}"/>
              </a:ext>
            </a:extLst>
          </p:cNvPr>
          <p:cNvSpPr/>
          <p:nvPr/>
        </p:nvSpPr>
        <p:spPr>
          <a:xfrm>
            <a:off x="6324882" y="1696858"/>
            <a:ext cx="240790" cy="24079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3C195A1-7519-283A-29A0-D41404236F1F}"/>
              </a:ext>
            </a:extLst>
          </p:cNvPr>
          <p:cNvSpPr txBox="1"/>
          <p:nvPr/>
        </p:nvSpPr>
        <p:spPr>
          <a:xfrm>
            <a:off x="6567152" y="1653374"/>
            <a:ext cx="103650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dirty="0">
                <a:solidFill>
                  <a:schemeClr val="accent2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OpenVPN</a:t>
            </a:r>
            <a:endParaRPr lang="ko-KR" altLang="en-US" sz="1500" dirty="0">
              <a:solidFill>
                <a:schemeClr val="accent2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29" name="타원 28">
            <a:extLst>
              <a:ext uri="{FF2B5EF4-FFF2-40B4-BE49-F238E27FC236}">
                <a16:creationId xmlns:a16="http://schemas.microsoft.com/office/drawing/2014/main" id="{064F095C-7ACD-1A8B-DB74-84F612E3E995}"/>
              </a:ext>
            </a:extLst>
          </p:cNvPr>
          <p:cNvSpPr/>
          <p:nvPr/>
        </p:nvSpPr>
        <p:spPr>
          <a:xfrm>
            <a:off x="6324882" y="2050905"/>
            <a:ext cx="240790" cy="240790"/>
          </a:xfrm>
          <a:prstGeom prst="ellipse">
            <a:avLst/>
          </a:prstGeom>
          <a:solidFill>
            <a:srgbClr val="01318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5852929-DAC1-B424-73B1-92EFEBB2D543}"/>
              </a:ext>
            </a:extLst>
          </p:cNvPr>
          <p:cNvSpPr txBox="1"/>
          <p:nvPr/>
        </p:nvSpPr>
        <p:spPr>
          <a:xfrm>
            <a:off x="6567152" y="2007421"/>
            <a:ext cx="53424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dirty="0">
                <a:solidFill>
                  <a:srgbClr val="01318E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TCP</a:t>
            </a:r>
            <a:endParaRPr lang="ko-KR" altLang="en-US" sz="1500" dirty="0">
              <a:solidFill>
                <a:srgbClr val="01318E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6723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13070A6-291B-7750-3318-F6F721754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OpenVPN</a:t>
            </a:r>
            <a:r>
              <a:rPr lang="ko-KR" altLang="en-US" dirty="0"/>
              <a:t> </a:t>
            </a:r>
            <a:r>
              <a:rPr lang="en-US" altLang="ko-KR" dirty="0"/>
              <a:t>TCP Server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3E2718C-8869-2DC7-1429-672718CD9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373" y="3503812"/>
            <a:ext cx="6338908" cy="26731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>
                <a:solidFill>
                  <a:srgbClr val="395263"/>
                </a:solidFill>
              </a:rPr>
              <a:t>Latest OpenVPN Servers</a:t>
            </a:r>
          </a:p>
          <a:p>
            <a:r>
              <a:rPr lang="en-US" altLang="ko-KR" dirty="0"/>
              <a:t>TLS-Auth or</a:t>
            </a:r>
            <a:r>
              <a:rPr lang="ko-KR" altLang="en-US" dirty="0"/>
              <a:t> </a:t>
            </a:r>
            <a:r>
              <a:rPr lang="en-US" altLang="ko-KR" dirty="0"/>
              <a:t>TLS-Crypt options</a:t>
            </a:r>
          </a:p>
          <a:p>
            <a:pPr lvl="1"/>
            <a:r>
              <a:rPr lang="en-US" altLang="ko-KR" dirty="0"/>
              <a:t>Options that add an additional </a:t>
            </a:r>
            <a:r>
              <a:rPr lang="en-US" altLang="ko-KR" u="sng" dirty="0"/>
              <a:t>HMAC signature</a:t>
            </a:r>
          </a:p>
          <a:p>
            <a:pPr lvl="1"/>
            <a:r>
              <a:rPr lang="en-US" altLang="ko-KR" dirty="0"/>
              <a:t>OpenVPN server would not respond to an unauthenticated client reset with a </a:t>
            </a:r>
            <a:r>
              <a:rPr lang="en-US" altLang="ko-KR" dirty="0">
                <a:solidFill>
                  <a:schemeClr val="accent2"/>
                </a:solidFill>
              </a:rPr>
              <a:t>Server Reset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DF51E2D-32FF-20AA-936A-8B2934AB74D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ko-KR" dirty="0"/>
              <a:t>OpenVPN Server Fingerprinting</a:t>
            </a:r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FBBA9D0-5BD0-377D-8863-12981CF38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2627-A4D1-48F3-9F80-9B13D9181C89}" type="slidenum">
              <a:rPr lang="ko-KR" altLang="en-US" smtClean="0"/>
              <a:pPr/>
              <a:t>16</a:t>
            </a:fld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A0ADD1-4EBB-6B23-B1B2-BF03D9C4A728}"/>
              </a:ext>
            </a:extLst>
          </p:cNvPr>
          <p:cNvSpPr txBox="1"/>
          <p:nvPr/>
        </p:nvSpPr>
        <p:spPr>
          <a:xfrm>
            <a:off x="6767338" y="5752954"/>
            <a:ext cx="196848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Unauthorized Client</a:t>
            </a:r>
            <a:endParaRPr lang="ko-KR" altLang="en-US" sz="15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6B13D5-6C85-C9D4-C62F-23998CE14D11}"/>
              </a:ext>
            </a:extLst>
          </p:cNvPr>
          <p:cNvSpPr txBox="1"/>
          <p:nvPr/>
        </p:nvSpPr>
        <p:spPr>
          <a:xfrm>
            <a:off x="10725000" y="5753364"/>
            <a:ext cx="77938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Server</a:t>
            </a:r>
            <a:endParaRPr lang="ko-KR" altLang="en-US" sz="15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32767180-8225-F2C9-3B14-C18272B7C3BF}"/>
              </a:ext>
            </a:extLst>
          </p:cNvPr>
          <p:cNvCxnSpPr/>
          <p:nvPr/>
        </p:nvCxnSpPr>
        <p:spPr>
          <a:xfrm>
            <a:off x="7756635" y="1777675"/>
            <a:ext cx="3358056" cy="210207"/>
          </a:xfrm>
          <a:prstGeom prst="straightConnector1">
            <a:avLst/>
          </a:prstGeom>
          <a:ln w="38100">
            <a:solidFill>
              <a:srgbClr val="01318E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296D09EC-FEC0-9E7F-5C95-AD0644362DA8}"/>
              </a:ext>
            </a:extLst>
          </p:cNvPr>
          <p:cNvSpPr txBox="1"/>
          <p:nvPr/>
        </p:nvSpPr>
        <p:spPr>
          <a:xfrm>
            <a:off x="9157540" y="1869147"/>
            <a:ext cx="55624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dirty="0">
                <a:solidFill>
                  <a:srgbClr val="01318E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SYN</a:t>
            </a:r>
            <a:endParaRPr lang="ko-KR" altLang="en-US" sz="1500" dirty="0">
              <a:solidFill>
                <a:srgbClr val="01318E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6A3948D6-8A31-C076-E2A0-A9B475C5D908}"/>
              </a:ext>
            </a:extLst>
          </p:cNvPr>
          <p:cNvGrpSpPr/>
          <p:nvPr/>
        </p:nvGrpSpPr>
        <p:grpSpPr>
          <a:xfrm>
            <a:off x="7756633" y="3736087"/>
            <a:ext cx="3358056" cy="492858"/>
            <a:chOff x="7788163" y="4106797"/>
            <a:chExt cx="3358056" cy="492858"/>
          </a:xfrm>
        </p:grpSpPr>
        <p:cxnSp>
          <p:nvCxnSpPr>
            <p:cNvPr id="25" name="직선 화살표 연결선 24">
              <a:extLst>
                <a:ext uri="{FF2B5EF4-FFF2-40B4-BE49-F238E27FC236}">
                  <a16:creationId xmlns:a16="http://schemas.microsoft.com/office/drawing/2014/main" id="{EC5A2C20-72DA-9948-94D0-7C3447F1F188}"/>
                </a:ext>
              </a:extLst>
            </p:cNvPr>
            <p:cNvCxnSpPr/>
            <p:nvPr/>
          </p:nvCxnSpPr>
          <p:spPr>
            <a:xfrm>
              <a:off x="7788163" y="4106797"/>
              <a:ext cx="3358056" cy="210207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1CA596A-3BDB-91EF-E7EB-E441F0F434B7}"/>
                </a:ext>
              </a:extLst>
            </p:cNvPr>
            <p:cNvSpPr txBox="1"/>
            <p:nvPr/>
          </p:nvSpPr>
          <p:spPr>
            <a:xfrm>
              <a:off x="8138877" y="4276490"/>
              <a:ext cx="265662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500" dirty="0">
                  <a:solidFill>
                    <a:schemeClr val="accent2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Client Reset + Invalid HMAC</a:t>
              </a:r>
              <a:endParaRPr lang="ko-KR" altLang="en-US" sz="1500" dirty="0">
                <a:solidFill>
                  <a:schemeClr val="accent2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</p:txBody>
        </p:sp>
      </p:grp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224DEDB4-8299-49BD-294C-9DB2A71D398E}"/>
              </a:ext>
            </a:extLst>
          </p:cNvPr>
          <p:cNvCxnSpPr>
            <a:cxnSpLocks/>
          </p:cNvCxnSpPr>
          <p:nvPr/>
        </p:nvCxnSpPr>
        <p:spPr>
          <a:xfrm>
            <a:off x="7756635" y="1470095"/>
            <a:ext cx="0" cy="428509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D9DED30F-07D3-C115-E4DE-73856ABB0C66}"/>
              </a:ext>
            </a:extLst>
          </p:cNvPr>
          <p:cNvCxnSpPr>
            <a:cxnSpLocks/>
          </p:cNvCxnSpPr>
          <p:nvPr/>
        </p:nvCxnSpPr>
        <p:spPr>
          <a:xfrm>
            <a:off x="11114691" y="1470095"/>
            <a:ext cx="0" cy="428509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2CC30CF0-042D-40FE-C7E5-A2940400C1B7}"/>
              </a:ext>
            </a:extLst>
          </p:cNvPr>
          <p:cNvGrpSpPr/>
          <p:nvPr/>
        </p:nvGrpSpPr>
        <p:grpSpPr>
          <a:xfrm>
            <a:off x="7756632" y="4858134"/>
            <a:ext cx="3358056" cy="581076"/>
            <a:chOff x="7788162" y="4861766"/>
            <a:chExt cx="3358056" cy="581076"/>
          </a:xfrm>
        </p:grpSpPr>
        <p:cxnSp>
          <p:nvCxnSpPr>
            <p:cNvPr id="33" name="직선 화살표 연결선 32">
              <a:extLst>
                <a:ext uri="{FF2B5EF4-FFF2-40B4-BE49-F238E27FC236}">
                  <a16:creationId xmlns:a16="http://schemas.microsoft.com/office/drawing/2014/main" id="{BB3E38E9-F53F-FA83-F82C-D1258F9218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88162" y="4861766"/>
              <a:ext cx="3358056" cy="406359"/>
            </a:xfrm>
            <a:prstGeom prst="straightConnector1">
              <a:avLst/>
            </a:prstGeom>
            <a:ln w="38100">
              <a:solidFill>
                <a:srgbClr val="01318E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F06FF76-EF51-D280-AF7A-2B341FC0A690}"/>
                </a:ext>
              </a:extLst>
            </p:cNvPr>
            <p:cNvSpPr txBox="1"/>
            <p:nvPr/>
          </p:nvSpPr>
          <p:spPr>
            <a:xfrm>
              <a:off x="9009778" y="5119677"/>
              <a:ext cx="939809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500" dirty="0">
                  <a:solidFill>
                    <a:srgbClr val="01318E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FIN/ACK</a:t>
              </a:r>
              <a:endParaRPr lang="ko-KR" altLang="en-US" sz="1500" dirty="0">
                <a:solidFill>
                  <a:srgbClr val="01318E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</p:txBody>
        </p:sp>
      </p:grpSp>
      <p:cxnSp>
        <p:nvCxnSpPr>
          <p:cNvPr id="5" name="직선 화살표 연결선 4">
            <a:extLst>
              <a:ext uri="{FF2B5EF4-FFF2-40B4-BE49-F238E27FC236}">
                <a16:creationId xmlns:a16="http://schemas.microsoft.com/office/drawing/2014/main" id="{56C398C1-8BB2-DF30-3570-4A748231924E}"/>
              </a:ext>
            </a:extLst>
          </p:cNvPr>
          <p:cNvCxnSpPr/>
          <p:nvPr/>
        </p:nvCxnSpPr>
        <p:spPr>
          <a:xfrm>
            <a:off x="7756633" y="3219601"/>
            <a:ext cx="3358056" cy="210207"/>
          </a:xfrm>
          <a:prstGeom prst="straightConnector1">
            <a:avLst/>
          </a:prstGeom>
          <a:ln w="38100">
            <a:solidFill>
              <a:srgbClr val="01318E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67A787DD-B55C-2969-F583-0F72260DC489}"/>
              </a:ext>
            </a:extLst>
          </p:cNvPr>
          <p:cNvCxnSpPr>
            <a:cxnSpLocks/>
          </p:cNvCxnSpPr>
          <p:nvPr/>
        </p:nvCxnSpPr>
        <p:spPr>
          <a:xfrm flipH="1">
            <a:off x="7756634" y="2384587"/>
            <a:ext cx="3358056" cy="406359"/>
          </a:xfrm>
          <a:prstGeom prst="straightConnector1">
            <a:avLst/>
          </a:prstGeom>
          <a:ln w="38100">
            <a:solidFill>
              <a:srgbClr val="01318E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EEDE66B-0075-695E-3698-25093A1EF38C}"/>
              </a:ext>
            </a:extLst>
          </p:cNvPr>
          <p:cNvSpPr txBox="1"/>
          <p:nvPr/>
        </p:nvSpPr>
        <p:spPr>
          <a:xfrm>
            <a:off x="8863327" y="2629363"/>
            <a:ext cx="114467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dirty="0">
                <a:solidFill>
                  <a:srgbClr val="01318E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SYN + ACK</a:t>
            </a:r>
            <a:endParaRPr lang="ko-KR" altLang="en-US" sz="1500" dirty="0">
              <a:solidFill>
                <a:srgbClr val="01318E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A7615E-F6B7-5840-FAEA-E295A6B5D973}"/>
              </a:ext>
            </a:extLst>
          </p:cNvPr>
          <p:cNvSpPr txBox="1"/>
          <p:nvPr/>
        </p:nvSpPr>
        <p:spPr>
          <a:xfrm>
            <a:off x="9154912" y="3324704"/>
            <a:ext cx="56150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dirty="0">
                <a:solidFill>
                  <a:srgbClr val="01318E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ACK</a:t>
            </a:r>
            <a:endParaRPr lang="ko-KR" altLang="en-US" sz="1500" dirty="0">
              <a:solidFill>
                <a:srgbClr val="01318E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C65EE635-0475-26AA-7033-3DADB4774DE0}"/>
              </a:ext>
            </a:extLst>
          </p:cNvPr>
          <p:cNvSpPr/>
          <p:nvPr/>
        </p:nvSpPr>
        <p:spPr>
          <a:xfrm>
            <a:off x="6324882" y="1696858"/>
            <a:ext cx="240790" cy="24079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9F9D50-978B-850A-B981-07DF3E90A2CA}"/>
              </a:ext>
            </a:extLst>
          </p:cNvPr>
          <p:cNvSpPr txBox="1"/>
          <p:nvPr/>
        </p:nvSpPr>
        <p:spPr>
          <a:xfrm>
            <a:off x="6567152" y="1653374"/>
            <a:ext cx="103650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dirty="0">
                <a:solidFill>
                  <a:schemeClr val="accent2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OpenVPN</a:t>
            </a:r>
            <a:endParaRPr lang="ko-KR" altLang="en-US" sz="1500" dirty="0">
              <a:solidFill>
                <a:schemeClr val="accent2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392B3412-2F5D-83BB-B2E1-922F2C30C7DC}"/>
              </a:ext>
            </a:extLst>
          </p:cNvPr>
          <p:cNvSpPr/>
          <p:nvPr/>
        </p:nvSpPr>
        <p:spPr>
          <a:xfrm>
            <a:off x="6324882" y="2050905"/>
            <a:ext cx="240790" cy="240790"/>
          </a:xfrm>
          <a:prstGeom prst="ellipse">
            <a:avLst/>
          </a:prstGeom>
          <a:solidFill>
            <a:srgbClr val="01318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070CA5-629A-847F-B3ED-CE556BD7E8FF}"/>
              </a:ext>
            </a:extLst>
          </p:cNvPr>
          <p:cNvSpPr txBox="1"/>
          <p:nvPr/>
        </p:nvSpPr>
        <p:spPr>
          <a:xfrm>
            <a:off x="6567152" y="2007421"/>
            <a:ext cx="53424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dirty="0">
                <a:solidFill>
                  <a:srgbClr val="01318E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TCP</a:t>
            </a:r>
            <a:endParaRPr lang="ko-KR" altLang="en-US" sz="1500" dirty="0">
              <a:solidFill>
                <a:srgbClr val="01318E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1326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AFB9B39-C087-3FD5-D7F5-32617D151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Probe #1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BF31279-F817-E9F9-DC68-7D62F2AC6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372" y="4868562"/>
            <a:ext cx="11242767" cy="1308401"/>
          </a:xfrm>
        </p:spPr>
        <p:txBody>
          <a:bodyPr/>
          <a:lstStyle/>
          <a:p>
            <a:r>
              <a:rPr lang="en-US" altLang="ko-KR" dirty="0"/>
              <a:t>Base Probe 1 carries a typical 16-byte OpenVPN </a:t>
            </a:r>
            <a:r>
              <a:rPr lang="en-US" altLang="ko-KR" dirty="0">
                <a:solidFill>
                  <a:schemeClr val="accent2"/>
                </a:solidFill>
              </a:rPr>
              <a:t>Client Reset</a:t>
            </a:r>
          </a:p>
          <a:p>
            <a:r>
              <a:rPr lang="en-US" altLang="ko-KR" dirty="0">
                <a:solidFill>
                  <a:schemeClr val="accent2"/>
                </a:solidFill>
              </a:rPr>
              <a:t>Server Reset</a:t>
            </a:r>
            <a:r>
              <a:rPr lang="en-US" altLang="ko-KR" dirty="0"/>
              <a:t> / Immediate packet drop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FB840A4-09B8-1D31-83BE-1ED132803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2627-A4D1-48F3-9F80-9B13D9181C89}" type="slidenum">
              <a:rPr lang="ko-KR" altLang="en-US" smtClean="0"/>
              <a:pPr/>
              <a:t>17</a:t>
            </a:fld>
            <a:endParaRPr lang="ko-KR" altLang="en-US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5B6A59BD-7012-445A-2EDF-FC91F9FC2AC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ko-KR" dirty="0"/>
              <a:t>OpenVPN Server Fingerprinting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AEDE8C49-BFBC-CDBE-49BD-832A48AE2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372" y="2810294"/>
            <a:ext cx="4452991" cy="5288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6A25225-AF83-7923-F648-99F161CEA221}"/>
              </a:ext>
            </a:extLst>
          </p:cNvPr>
          <p:cNvSpPr txBox="1"/>
          <p:nvPr/>
        </p:nvSpPr>
        <p:spPr>
          <a:xfrm>
            <a:off x="473372" y="3504863"/>
            <a:ext cx="311418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dirty="0">
                <a:solidFill>
                  <a:srgbClr val="C00000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Packet Length: x00x0e (14 Byte)</a:t>
            </a:r>
            <a:endParaRPr lang="ko-KR" altLang="en-US" sz="1500" dirty="0">
              <a:solidFill>
                <a:srgbClr val="C00000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07B18E1E-EE43-5B83-B982-301758BFCA53}"/>
              </a:ext>
            </a:extLst>
          </p:cNvPr>
          <p:cNvGrpSpPr/>
          <p:nvPr/>
        </p:nvGrpSpPr>
        <p:grpSpPr>
          <a:xfrm>
            <a:off x="5256347" y="2427923"/>
            <a:ext cx="1679306" cy="1607381"/>
            <a:chOff x="509284" y="2783434"/>
            <a:chExt cx="1679306" cy="1607381"/>
          </a:xfrm>
        </p:grpSpPr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2F4BAB66-7C8B-D6DC-B8EC-B130410FE8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6829" y="2783434"/>
              <a:ext cx="1284216" cy="1284216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BE129A8-E684-CEFF-F2D8-BF5138462C42}"/>
                </a:ext>
              </a:extLst>
            </p:cNvPr>
            <p:cNvSpPr txBox="1"/>
            <p:nvPr/>
          </p:nvSpPr>
          <p:spPr>
            <a:xfrm>
              <a:off x="509284" y="4067650"/>
              <a:ext cx="167930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500" dirty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OpenVPN Server</a:t>
              </a:r>
              <a:endParaRPr lang="ko-KR" altLang="en-US" sz="1500" dirty="0"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</p:txBody>
        </p:sp>
      </p:grp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A7346A37-B3CE-2C81-7CCB-724B30D79D34}"/>
              </a:ext>
            </a:extLst>
          </p:cNvPr>
          <p:cNvSpPr/>
          <p:nvPr/>
        </p:nvSpPr>
        <p:spPr>
          <a:xfrm>
            <a:off x="1223319" y="2744088"/>
            <a:ext cx="1977081" cy="65029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15D8AA-5441-111D-EA0E-4F1158CD42B9}"/>
              </a:ext>
            </a:extLst>
          </p:cNvPr>
          <p:cNvSpPr txBox="1"/>
          <p:nvPr/>
        </p:nvSpPr>
        <p:spPr>
          <a:xfrm>
            <a:off x="473372" y="3828028"/>
            <a:ext cx="290400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dirty="0">
                <a:solidFill>
                  <a:srgbClr val="00B050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Opcode &amp; </a:t>
            </a:r>
            <a:r>
              <a:rPr lang="en-US" altLang="ko-KR" sz="1500" dirty="0" err="1">
                <a:solidFill>
                  <a:srgbClr val="00B050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Key_ID</a:t>
            </a:r>
            <a:r>
              <a:rPr lang="en-US" altLang="ko-KR" sz="1500" dirty="0">
                <a:solidFill>
                  <a:srgbClr val="00B050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: x38 (1 Byte)</a:t>
            </a:r>
            <a:endParaRPr lang="ko-KR" altLang="en-US" sz="1500" dirty="0">
              <a:solidFill>
                <a:srgbClr val="00B050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B538EF92-EA77-B51A-5F3E-07A06F09C1DF}"/>
              </a:ext>
            </a:extLst>
          </p:cNvPr>
          <p:cNvSpPr/>
          <p:nvPr/>
        </p:nvSpPr>
        <p:spPr>
          <a:xfrm>
            <a:off x="3200400" y="2744088"/>
            <a:ext cx="969579" cy="65029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2E1D97-45F5-6351-526B-CF102F226887}"/>
              </a:ext>
            </a:extLst>
          </p:cNvPr>
          <p:cNvSpPr txBox="1"/>
          <p:nvPr/>
        </p:nvSpPr>
        <p:spPr>
          <a:xfrm>
            <a:off x="473372" y="4150468"/>
            <a:ext cx="454502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dirty="0">
                <a:solidFill>
                  <a:srgbClr val="0070C0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Packet Payload: .{8}x00x00x00x00x00 (13 Byte)</a:t>
            </a:r>
            <a:endParaRPr lang="ko-KR" altLang="en-US" sz="1500" dirty="0">
              <a:solidFill>
                <a:srgbClr val="0070C0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991712EB-33BD-3B48-0878-393CB823B9A5}"/>
              </a:ext>
            </a:extLst>
          </p:cNvPr>
          <p:cNvCxnSpPr>
            <a:cxnSpLocks/>
            <a:stCxn id="18" idx="3"/>
            <a:endCxn id="9" idx="1"/>
          </p:cNvCxnSpPr>
          <p:nvPr/>
        </p:nvCxnSpPr>
        <p:spPr>
          <a:xfrm>
            <a:off x="4926364" y="3069235"/>
            <a:ext cx="527528" cy="796"/>
          </a:xfrm>
          <a:prstGeom prst="straightConnector1">
            <a:avLst/>
          </a:prstGeom>
          <a:ln w="28575">
            <a:solidFill>
              <a:srgbClr val="39526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B23716EE-8BDF-5EBD-8E89-90CCB2B53C33}"/>
              </a:ext>
            </a:extLst>
          </p:cNvPr>
          <p:cNvSpPr/>
          <p:nvPr/>
        </p:nvSpPr>
        <p:spPr>
          <a:xfrm>
            <a:off x="4169980" y="2744087"/>
            <a:ext cx="756384" cy="65029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70C0"/>
              </a:solidFill>
            </a:endParaRPr>
          </a:p>
        </p:txBody>
      </p: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2EB64DBB-0096-0FF4-E121-D92C34AEBC2C}"/>
              </a:ext>
            </a:extLst>
          </p:cNvPr>
          <p:cNvCxnSpPr>
            <a:cxnSpLocks/>
            <a:stCxn id="9" idx="3"/>
            <a:endCxn id="26" idx="1"/>
          </p:cNvCxnSpPr>
          <p:nvPr/>
        </p:nvCxnSpPr>
        <p:spPr>
          <a:xfrm flipV="1">
            <a:off x="6738108" y="3069234"/>
            <a:ext cx="582118" cy="797"/>
          </a:xfrm>
          <a:prstGeom prst="straightConnector1">
            <a:avLst/>
          </a:prstGeom>
          <a:ln w="28575">
            <a:solidFill>
              <a:srgbClr val="39526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10DCB67E-CD5E-3FA0-62EB-1F34A67A17CE}"/>
              </a:ext>
            </a:extLst>
          </p:cNvPr>
          <p:cNvSpPr/>
          <p:nvPr/>
        </p:nvSpPr>
        <p:spPr>
          <a:xfrm>
            <a:off x="7320226" y="2612034"/>
            <a:ext cx="1451810" cy="91440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Invalid HMAC</a:t>
            </a:r>
            <a:endParaRPr lang="ko-KR" altLang="en-US" sz="1500" dirty="0">
              <a:solidFill>
                <a:schemeClr val="tx1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282B1CF-2251-2F04-D017-1DD30A7D880E}"/>
              </a:ext>
            </a:extLst>
          </p:cNvPr>
          <p:cNvSpPr txBox="1"/>
          <p:nvPr/>
        </p:nvSpPr>
        <p:spPr>
          <a:xfrm>
            <a:off x="1571717" y="2287188"/>
            <a:ext cx="2348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Packet Complete !</a:t>
            </a:r>
            <a:endParaRPr lang="ko-KR" altLang="en-US" sz="20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cxnSp>
        <p:nvCxnSpPr>
          <p:cNvPr id="39" name="직선 화살표 연결선 38">
            <a:extLst>
              <a:ext uri="{FF2B5EF4-FFF2-40B4-BE49-F238E27FC236}">
                <a16:creationId xmlns:a16="http://schemas.microsoft.com/office/drawing/2014/main" id="{201CE90B-7D08-F47D-0EA9-6205F850DAEA}"/>
              </a:ext>
            </a:extLst>
          </p:cNvPr>
          <p:cNvCxnSpPr>
            <a:cxnSpLocks/>
            <a:stCxn id="26" idx="3"/>
            <a:endCxn id="14" idx="1"/>
          </p:cNvCxnSpPr>
          <p:nvPr/>
        </p:nvCxnSpPr>
        <p:spPr>
          <a:xfrm>
            <a:off x="8772036" y="3069234"/>
            <a:ext cx="612690" cy="0"/>
          </a:xfrm>
          <a:prstGeom prst="straightConnector1">
            <a:avLst/>
          </a:prstGeom>
          <a:ln w="28575">
            <a:solidFill>
              <a:srgbClr val="39526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54B3523-E5E9-FA5B-8091-EABCD02C1DA2}"/>
              </a:ext>
            </a:extLst>
          </p:cNvPr>
          <p:cNvSpPr txBox="1"/>
          <p:nvPr/>
        </p:nvSpPr>
        <p:spPr>
          <a:xfrm>
            <a:off x="9384726" y="2869179"/>
            <a:ext cx="16979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Server Close</a:t>
            </a:r>
            <a:endParaRPr lang="ko-KR" altLang="en-US" sz="20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7A3FAE9C-4F64-0F8E-98A6-EF5123B211D0}"/>
              </a:ext>
            </a:extLst>
          </p:cNvPr>
          <p:cNvGrpSpPr/>
          <p:nvPr/>
        </p:nvGrpSpPr>
        <p:grpSpPr>
          <a:xfrm>
            <a:off x="7157682" y="457986"/>
            <a:ext cx="4731990" cy="1662414"/>
            <a:chOff x="7157682" y="457986"/>
            <a:chExt cx="4731990" cy="1662414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208010D-8C34-DDDE-B2F3-0613A01F6D02}"/>
                </a:ext>
              </a:extLst>
            </p:cNvPr>
            <p:cNvSpPr txBox="1"/>
            <p:nvPr/>
          </p:nvSpPr>
          <p:spPr>
            <a:xfrm>
              <a:off x="7157682" y="1699224"/>
              <a:ext cx="196848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500" dirty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Unauthorized Client</a:t>
              </a:r>
              <a:endParaRPr lang="ko-KR" altLang="en-US" sz="1500" dirty="0"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661F290-D042-B83B-80F8-F04B2B48E662}"/>
                </a:ext>
              </a:extLst>
            </p:cNvPr>
            <p:cNvSpPr txBox="1"/>
            <p:nvPr/>
          </p:nvSpPr>
          <p:spPr>
            <a:xfrm>
              <a:off x="11110291" y="1699224"/>
              <a:ext cx="77938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500" dirty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Server</a:t>
              </a:r>
              <a:endParaRPr lang="ko-KR" altLang="en-US" sz="1500" dirty="0"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</p:txBody>
        </p:sp>
        <p:grpSp>
          <p:nvGrpSpPr>
            <p:cNvPr id="32" name="그룹 29">
              <a:extLst>
                <a:ext uri="{FF2B5EF4-FFF2-40B4-BE49-F238E27FC236}">
                  <a16:creationId xmlns:a16="http://schemas.microsoft.com/office/drawing/2014/main" id="{28125622-99A9-B1BC-EC4F-40998F8D63F1}"/>
                </a:ext>
              </a:extLst>
            </p:cNvPr>
            <p:cNvGrpSpPr/>
            <p:nvPr/>
          </p:nvGrpSpPr>
          <p:grpSpPr>
            <a:xfrm>
              <a:off x="8141927" y="554781"/>
              <a:ext cx="3358056" cy="519780"/>
              <a:chOff x="7788163" y="4106797"/>
              <a:chExt cx="3358056" cy="519780"/>
            </a:xfrm>
          </p:grpSpPr>
          <p:cxnSp>
            <p:nvCxnSpPr>
              <p:cNvPr id="33" name="직선 화살표 연결선 24">
                <a:extLst>
                  <a:ext uri="{FF2B5EF4-FFF2-40B4-BE49-F238E27FC236}">
                    <a16:creationId xmlns:a16="http://schemas.microsoft.com/office/drawing/2014/main" id="{C8FC617A-F05C-4B7F-1F5A-6058CAEDC027}"/>
                  </a:ext>
                </a:extLst>
              </p:cNvPr>
              <p:cNvCxnSpPr/>
              <p:nvPr/>
            </p:nvCxnSpPr>
            <p:spPr>
              <a:xfrm>
                <a:off x="7788163" y="4106797"/>
                <a:ext cx="3358056" cy="210207"/>
              </a:xfrm>
              <a:prstGeom prst="straightConnector1">
                <a:avLst/>
              </a:prstGeom>
              <a:ln w="38100">
                <a:solidFill>
                  <a:schemeClr val="accent2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C7EB512-76DE-6A98-E09A-2625BBA206AE}"/>
                  </a:ext>
                </a:extLst>
              </p:cNvPr>
              <p:cNvSpPr txBox="1"/>
              <p:nvPr/>
            </p:nvSpPr>
            <p:spPr>
              <a:xfrm>
                <a:off x="8215855" y="4303412"/>
                <a:ext cx="2332049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500" dirty="0">
                    <a:solidFill>
                      <a:schemeClr val="accent2"/>
                    </a:solidFill>
                    <a:latin typeface="나눔스퀘어_ac Bold" panose="020B0600000101010101" pitchFamily="50" charset="-127"/>
                    <a:ea typeface="나눔스퀘어_ac Bold" panose="020B0600000101010101" pitchFamily="50" charset="-127"/>
                  </a:rPr>
                  <a:t>Client Reset + Invalid HMAC</a:t>
                </a:r>
                <a:endParaRPr lang="ko-KR" altLang="en-US" sz="1500" dirty="0">
                  <a:solidFill>
                    <a:schemeClr val="accent2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</a:endParaRPr>
              </a:p>
            </p:txBody>
          </p:sp>
        </p:grpSp>
        <p:cxnSp>
          <p:nvCxnSpPr>
            <p:cNvPr id="35" name="직선 연결선 10">
              <a:extLst>
                <a:ext uri="{FF2B5EF4-FFF2-40B4-BE49-F238E27FC236}">
                  <a16:creationId xmlns:a16="http://schemas.microsoft.com/office/drawing/2014/main" id="{1DFF1986-59D2-0151-C4BA-C6FC83FD4708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9" y="457986"/>
              <a:ext cx="0" cy="124123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직선 연결선 11">
              <a:extLst>
                <a:ext uri="{FF2B5EF4-FFF2-40B4-BE49-F238E27FC236}">
                  <a16:creationId xmlns:a16="http://schemas.microsoft.com/office/drawing/2014/main" id="{6B81574A-79E3-C51B-D486-01DCBB2F3BEE}"/>
                </a:ext>
              </a:extLst>
            </p:cNvPr>
            <p:cNvCxnSpPr>
              <a:cxnSpLocks/>
            </p:cNvCxnSpPr>
            <p:nvPr/>
          </p:nvCxnSpPr>
          <p:spPr>
            <a:xfrm>
              <a:off x="11499985" y="457986"/>
              <a:ext cx="0" cy="124123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그룹 31">
              <a:extLst>
                <a:ext uri="{FF2B5EF4-FFF2-40B4-BE49-F238E27FC236}">
                  <a16:creationId xmlns:a16="http://schemas.microsoft.com/office/drawing/2014/main" id="{8FF9699F-3D14-2676-F837-62B3797E8EA7}"/>
                </a:ext>
              </a:extLst>
            </p:cNvPr>
            <p:cNvGrpSpPr/>
            <p:nvPr/>
          </p:nvGrpSpPr>
          <p:grpSpPr>
            <a:xfrm>
              <a:off x="8141926" y="1060970"/>
              <a:ext cx="3358056" cy="581076"/>
              <a:chOff x="7788162" y="4861766"/>
              <a:chExt cx="3358056" cy="581076"/>
            </a:xfrm>
          </p:grpSpPr>
          <p:cxnSp>
            <p:nvCxnSpPr>
              <p:cNvPr id="41" name="직선 화살표 연결선 32">
                <a:extLst>
                  <a:ext uri="{FF2B5EF4-FFF2-40B4-BE49-F238E27FC236}">
                    <a16:creationId xmlns:a16="http://schemas.microsoft.com/office/drawing/2014/main" id="{5E92CD4A-FB68-CA7C-11E7-05630A9EFB3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788162" y="4861766"/>
                <a:ext cx="3358056" cy="406359"/>
              </a:xfrm>
              <a:prstGeom prst="straightConnector1">
                <a:avLst/>
              </a:prstGeom>
              <a:ln w="38100">
                <a:solidFill>
                  <a:srgbClr val="01318E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C17D5BD-1723-A029-29FC-DA7633F8D2C8}"/>
                  </a:ext>
                </a:extLst>
              </p:cNvPr>
              <p:cNvSpPr txBox="1"/>
              <p:nvPr/>
            </p:nvSpPr>
            <p:spPr>
              <a:xfrm>
                <a:off x="9009778" y="5119677"/>
                <a:ext cx="939809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500" dirty="0">
                    <a:solidFill>
                      <a:srgbClr val="01318E"/>
                    </a:solidFill>
                    <a:latin typeface="나눔스퀘어_ac Bold" panose="020B0600000101010101" pitchFamily="50" charset="-127"/>
                    <a:ea typeface="나눔스퀘어_ac Bold" panose="020B0600000101010101" pitchFamily="50" charset="-127"/>
                  </a:rPr>
                  <a:t>FIN/ACK</a:t>
                </a:r>
                <a:endParaRPr lang="ko-KR" altLang="en-US" sz="1500" dirty="0">
                  <a:solidFill>
                    <a:srgbClr val="01318E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</a:endParaRPr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7B7553A-8F14-3327-7459-E63B1B5B4045}"/>
                </a:ext>
              </a:extLst>
            </p:cNvPr>
            <p:cNvSpPr txBox="1"/>
            <p:nvPr/>
          </p:nvSpPr>
          <p:spPr>
            <a:xfrm>
              <a:off x="9150406" y="1720290"/>
              <a:ext cx="13660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dirty="0">
                  <a:highlight>
                    <a:srgbClr val="FFFF00"/>
                  </a:highlight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Short Close</a:t>
              </a:r>
              <a:endParaRPr lang="ko-KR" altLang="en-US" sz="2000" dirty="0">
                <a:highlight>
                  <a:srgbClr val="FFFF00"/>
                </a:highlight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308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 animBg="1"/>
      <p:bldP spid="16" grpId="0"/>
      <p:bldP spid="17" grpId="0" animBg="1"/>
      <p:bldP spid="19" grpId="0"/>
      <p:bldP spid="18" grpId="0" animBg="1"/>
      <p:bldP spid="26" grpId="0" animBg="1"/>
      <p:bldP spid="38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AFB9B39-C087-3FD5-D7F5-32617D151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Probe #2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BF31279-F817-E9F9-DC68-7D62F2AC6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372" y="4868562"/>
            <a:ext cx="11242767" cy="1308401"/>
          </a:xfrm>
        </p:spPr>
        <p:txBody>
          <a:bodyPr/>
          <a:lstStyle/>
          <a:p>
            <a:r>
              <a:rPr lang="en-US" altLang="ko-KR" dirty="0"/>
              <a:t>Base Probe 2 carries a typical 16-byte OpenVPN </a:t>
            </a:r>
            <a:r>
              <a:rPr lang="en-US" altLang="ko-KR" dirty="0">
                <a:solidFill>
                  <a:schemeClr val="accent2"/>
                </a:solidFill>
              </a:rPr>
              <a:t>Client Reset </a:t>
            </a:r>
            <a:r>
              <a:rPr lang="en-US" altLang="ko-KR" dirty="0"/>
              <a:t>with the last byte stripped off</a:t>
            </a:r>
          </a:p>
          <a:p>
            <a:r>
              <a:rPr lang="en-US" altLang="ko-KR" dirty="0"/>
              <a:t>Handshake timeout, packet drop</a:t>
            </a:r>
          </a:p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FB840A4-09B8-1D31-83BE-1ED132803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2627-A4D1-48F3-9F80-9B13D9181C89}" type="slidenum">
              <a:rPr lang="ko-KR" altLang="en-US" smtClean="0"/>
              <a:pPr/>
              <a:t>18</a:t>
            </a:fld>
            <a:endParaRPr lang="ko-KR" altLang="en-US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5B6A59BD-7012-445A-2EDF-FC91F9FC2AC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ko-KR" dirty="0"/>
              <a:t>OpenVPN Server Fingerprinting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AEDE8C49-BFBC-CDBE-49BD-832A48AE2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372" y="2810294"/>
            <a:ext cx="4452991" cy="5288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6A25225-AF83-7923-F648-99F161CEA221}"/>
              </a:ext>
            </a:extLst>
          </p:cNvPr>
          <p:cNvSpPr txBox="1"/>
          <p:nvPr/>
        </p:nvSpPr>
        <p:spPr>
          <a:xfrm>
            <a:off x="473372" y="3504863"/>
            <a:ext cx="311418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dirty="0">
                <a:solidFill>
                  <a:srgbClr val="C00000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Packet Length: x00x0e (14 Byte)</a:t>
            </a:r>
            <a:endParaRPr lang="ko-KR" altLang="en-US" sz="1500" dirty="0">
              <a:solidFill>
                <a:srgbClr val="C00000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07B18E1E-EE43-5B83-B982-301758BFCA53}"/>
              </a:ext>
            </a:extLst>
          </p:cNvPr>
          <p:cNvGrpSpPr/>
          <p:nvPr/>
        </p:nvGrpSpPr>
        <p:grpSpPr>
          <a:xfrm>
            <a:off x="5256347" y="2427923"/>
            <a:ext cx="1679306" cy="1607381"/>
            <a:chOff x="509284" y="2783434"/>
            <a:chExt cx="1679306" cy="1607381"/>
          </a:xfrm>
        </p:grpSpPr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2F4BAB66-7C8B-D6DC-B8EC-B130410FE8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6829" y="2783434"/>
              <a:ext cx="1284216" cy="1284216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BE129A8-E684-CEFF-F2D8-BF5138462C42}"/>
                </a:ext>
              </a:extLst>
            </p:cNvPr>
            <p:cNvSpPr txBox="1"/>
            <p:nvPr/>
          </p:nvSpPr>
          <p:spPr>
            <a:xfrm>
              <a:off x="509284" y="4067650"/>
              <a:ext cx="167930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500" dirty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OpenVPN Server</a:t>
              </a:r>
              <a:endParaRPr lang="ko-KR" altLang="en-US" sz="1500" dirty="0"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</p:txBody>
        </p:sp>
      </p:grp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A7346A37-B3CE-2C81-7CCB-724B30D79D34}"/>
              </a:ext>
            </a:extLst>
          </p:cNvPr>
          <p:cNvSpPr/>
          <p:nvPr/>
        </p:nvSpPr>
        <p:spPr>
          <a:xfrm>
            <a:off x="1223319" y="2744088"/>
            <a:ext cx="1977081" cy="65029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15D8AA-5441-111D-EA0E-4F1158CD42B9}"/>
              </a:ext>
            </a:extLst>
          </p:cNvPr>
          <p:cNvSpPr txBox="1"/>
          <p:nvPr/>
        </p:nvSpPr>
        <p:spPr>
          <a:xfrm>
            <a:off x="473372" y="3828028"/>
            <a:ext cx="290400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dirty="0">
                <a:solidFill>
                  <a:srgbClr val="00B050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Opcode &amp; </a:t>
            </a:r>
            <a:r>
              <a:rPr lang="en-US" altLang="ko-KR" sz="1500" dirty="0" err="1">
                <a:solidFill>
                  <a:srgbClr val="00B050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Key_ID</a:t>
            </a:r>
            <a:r>
              <a:rPr lang="en-US" altLang="ko-KR" sz="1500" dirty="0">
                <a:solidFill>
                  <a:srgbClr val="00B050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: x38 (1 Byte)</a:t>
            </a:r>
            <a:endParaRPr lang="ko-KR" altLang="en-US" sz="1500" dirty="0">
              <a:solidFill>
                <a:srgbClr val="00B050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B538EF92-EA77-B51A-5F3E-07A06F09C1DF}"/>
              </a:ext>
            </a:extLst>
          </p:cNvPr>
          <p:cNvSpPr/>
          <p:nvPr/>
        </p:nvSpPr>
        <p:spPr>
          <a:xfrm>
            <a:off x="3200400" y="2744088"/>
            <a:ext cx="969579" cy="65029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2E1D97-45F5-6351-526B-CF102F226887}"/>
              </a:ext>
            </a:extLst>
          </p:cNvPr>
          <p:cNvSpPr txBox="1"/>
          <p:nvPr/>
        </p:nvSpPr>
        <p:spPr>
          <a:xfrm>
            <a:off x="473372" y="4150468"/>
            <a:ext cx="420999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dirty="0">
                <a:solidFill>
                  <a:srgbClr val="0070C0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Packet Payload: .{8}x00x00x00x00 (12 Byte)</a:t>
            </a:r>
            <a:endParaRPr lang="ko-KR" altLang="en-US" sz="1500" dirty="0">
              <a:solidFill>
                <a:srgbClr val="0070C0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991712EB-33BD-3B48-0878-393CB823B9A5}"/>
              </a:ext>
            </a:extLst>
          </p:cNvPr>
          <p:cNvCxnSpPr>
            <a:cxnSpLocks/>
            <a:stCxn id="18" idx="3"/>
            <a:endCxn id="9" idx="1"/>
          </p:cNvCxnSpPr>
          <p:nvPr/>
        </p:nvCxnSpPr>
        <p:spPr>
          <a:xfrm>
            <a:off x="4926364" y="3069235"/>
            <a:ext cx="527528" cy="796"/>
          </a:xfrm>
          <a:prstGeom prst="straightConnector1">
            <a:avLst/>
          </a:prstGeom>
          <a:ln w="28575">
            <a:solidFill>
              <a:srgbClr val="39526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B23716EE-8BDF-5EBD-8E89-90CCB2B53C33}"/>
              </a:ext>
            </a:extLst>
          </p:cNvPr>
          <p:cNvSpPr/>
          <p:nvPr/>
        </p:nvSpPr>
        <p:spPr>
          <a:xfrm>
            <a:off x="4169980" y="2744087"/>
            <a:ext cx="756384" cy="65029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70C0"/>
              </a:solidFill>
            </a:endParaRPr>
          </a:p>
        </p:txBody>
      </p: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2EB64DBB-0096-0FF4-E121-D92C34AEBC2C}"/>
              </a:ext>
            </a:extLst>
          </p:cNvPr>
          <p:cNvCxnSpPr>
            <a:cxnSpLocks/>
            <a:stCxn id="9" idx="3"/>
            <a:endCxn id="26" idx="1"/>
          </p:cNvCxnSpPr>
          <p:nvPr/>
        </p:nvCxnSpPr>
        <p:spPr>
          <a:xfrm flipV="1">
            <a:off x="6738108" y="3068228"/>
            <a:ext cx="715418" cy="1803"/>
          </a:xfrm>
          <a:prstGeom prst="straightConnector1">
            <a:avLst/>
          </a:prstGeom>
          <a:ln w="28575">
            <a:solidFill>
              <a:srgbClr val="39526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10DCB67E-CD5E-3FA0-62EB-1F34A67A17CE}"/>
              </a:ext>
            </a:extLst>
          </p:cNvPr>
          <p:cNvSpPr/>
          <p:nvPr/>
        </p:nvSpPr>
        <p:spPr>
          <a:xfrm>
            <a:off x="7453526" y="2611028"/>
            <a:ext cx="1451810" cy="91440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Handshake</a:t>
            </a:r>
          </a:p>
          <a:p>
            <a:pPr algn="ctr"/>
            <a:r>
              <a:rPr lang="en-US" altLang="ko-KR" sz="1500" dirty="0">
                <a:solidFill>
                  <a:schemeClr val="tx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Timeout</a:t>
            </a:r>
            <a:endParaRPr lang="ko-KR" altLang="en-US" sz="1500" dirty="0">
              <a:solidFill>
                <a:schemeClr val="tx1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D03EFC-6D7C-45CF-E6EE-899859B78BA4}"/>
              </a:ext>
            </a:extLst>
          </p:cNvPr>
          <p:cNvSpPr txBox="1"/>
          <p:nvPr/>
        </p:nvSpPr>
        <p:spPr>
          <a:xfrm>
            <a:off x="1356903" y="2288736"/>
            <a:ext cx="26859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Packet Incomplete …</a:t>
            </a:r>
            <a:endParaRPr lang="ko-KR" altLang="en-US" sz="20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8C2356B2-8477-2313-908E-5A107CA2ADEC}"/>
              </a:ext>
            </a:extLst>
          </p:cNvPr>
          <p:cNvCxnSpPr>
            <a:cxnSpLocks/>
            <a:stCxn id="26" idx="3"/>
          </p:cNvCxnSpPr>
          <p:nvPr/>
        </p:nvCxnSpPr>
        <p:spPr>
          <a:xfrm>
            <a:off x="8905336" y="3068228"/>
            <a:ext cx="626591" cy="0"/>
          </a:xfrm>
          <a:prstGeom prst="straightConnector1">
            <a:avLst/>
          </a:prstGeom>
          <a:ln w="28575">
            <a:solidFill>
              <a:srgbClr val="39526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20DE2CE9-F144-0C43-7399-A7130E9A337A}"/>
              </a:ext>
            </a:extLst>
          </p:cNvPr>
          <p:cNvSpPr txBox="1"/>
          <p:nvPr/>
        </p:nvSpPr>
        <p:spPr>
          <a:xfrm>
            <a:off x="9531927" y="2868173"/>
            <a:ext cx="16979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Server Close</a:t>
            </a:r>
            <a:endParaRPr lang="ko-KR" altLang="en-US" sz="20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B91786AD-AE56-B553-B20F-AF0DEBE7CDE2}"/>
              </a:ext>
            </a:extLst>
          </p:cNvPr>
          <p:cNvGrpSpPr/>
          <p:nvPr/>
        </p:nvGrpSpPr>
        <p:grpSpPr>
          <a:xfrm>
            <a:off x="7152632" y="79092"/>
            <a:ext cx="4737043" cy="2371312"/>
            <a:chOff x="7152632" y="79092"/>
            <a:chExt cx="4737043" cy="2371312"/>
          </a:xfrm>
        </p:grpSpPr>
        <p:sp>
          <p:nvSpPr>
            <p:cNvPr id="37" name="Rectangle 30">
              <a:extLst>
                <a:ext uri="{FF2B5EF4-FFF2-40B4-BE49-F238E27FC236}">
                  <a16:creationId xmlns:a16="http://schemas.microsoft.com/office/drawing/2014/main" id="{16EE0618-3722-CD86-578C-A6C16FBA7390}"/>
                </a:ext>
              </a:extLst>
            </p:cNvPr>
            <p:cNvSpPr/>
            <p:nvPr/>
          </p:nvSpPr>
          <p:spPr>
            <a:xfrm>
              <a:off x="11419651" y="605894"/>
              <a:ext cx="184056" cy="86466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BBAA70C-2822-99EE-CD4A-F1B966C9FCF9}"/>
                </a:ext>
              </a:extLst>
            </p:cNvPr>
            <p:cNvSpPr txBox="1"/>
            <p:nvPr/>
          </p:nvSpPr>
          <p:spPr>
            <a:xfrm>
              <a:off x="7152632" y="2088767"/>
              <a:ext cx="196848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500" dirty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Unauthorized Client</a:t>
              </a:r>
              <a:endParaRPr lang="ko-KR" altLang="en-US" sz="1500" dirty="0"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F779AD8-3A37-F2FA-CADE-46F523F8C890}"/>
                </a:ext>
              </a:extLst>
            </p:cNvPr>
            <p:cNvSpPr txBox="1"/>
            <p:nvPr/>
          </p:nvSpPr>
          <p:spPr>
            <a:xfrm>
              <a:off x="11110294" y="2089177"/>
              <a:ext cx="77938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500" dirty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Server</a:t>
              </a:r>
              <a:endParaRPr lang="ko-KR" altLang="en-US" sz="1500" dirty="0"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</p:txBody>
        </p:sp>
        <p:grpSp>
          <p:nvGrpSpPr>
            <p:cNvPr id="40" name="그룹 29">
              <a:extLst>
                <a:ext uri="{FF2B5EF4-FFF2-40B4-BE49-F238E27FC236}">
                  <a16:creationId xmlns:a16="http://schemas.microsoft.com/office/drawing/2014/main" id="{576E0259-CA99-8FFF-C810-4E83DA4B1FFE}"/>
                </a:ext>
              </a:extLst>
            </p:cNvPr>
            <p:cNvGrpSpPr/>
            <p:nvPr/>
          </p:nvGrpSpPr>
          <p:grpSpPr>
            <a:xfrm>
              <a:off x="8141927" y="349301"/>
              <a:ext cx="3358056" cy="520386"/>
              <a:chOff x="7788163" y="4106797"/>
              <a:chExt cx="3358056" cy="520386"/>
            </a:xfrm>
          </p:grpSpPr>
          <p:cxnSp>
            <p:nvCxnSpPr>
              <p:cNvPr id="41" name="직선 화살표 연결선 24">
                <a:extLst>
                  <a:ext uri="{FF2B5EF4-FFF2-40B4-BE49-F238E27FC236}">
                    <a16:creationId xmlns:a16="http://schemas.microsoft.com/office/drawing/2014/main" id="{911E4D26-7197-4C74-C821-FD1565C974E0}"/>
                  </a:ext>
                </a:extLst>
              </p:cNvPr>
              <p:cNvCxnSpPr/>
              <p:nvPr/>
            </p:nvCxnSpPr>
            <p:spPr>
              <a:xfrm>
                <a:off x="7788163" y="4106797"/>
                <a:ext cx="3358056" cy="210207"/>
              </a:xfrm>
              <a:prstGeom prst="straightConnector1">
                <a:avLst/>
              </a:prstGeom>
              <a:ln w="38100">
                <a:solidFill>
                  <a:schemeClr val="accent2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D2D1200-0389-7C36-AD2A-51D16D8C8FF7}"/>
                  </a:ext>
                </a:extLst>
              </p:cNvPr>
              <p:cNvSpPr txBox="1"/>
              <p:nvPr/>
            </p:nvSpPr>
            <p:spPr>
              <a:xfrm>
                <a:off x="8135521" y="4304018"/>
                <a:ext cx="2332049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500" dirty="0">
                    <a:solidFill>
                      <a:schemeClr val="accent2"/>
                    </a:solidFill>
                    <a:latin typeface="나눔스퀘어_ac Bold" panose="020B0600000101010101" pitchFamily="50" charset="-127"/>
                    <a:ea typeface="나눔스퀘어_ac Bold" panose="020B0600000101010101" pitchFamily="50" charset="-127"/>
                  </a:rPr>
                  <a:t>Client Reset + Invalid HMAC</a:t>
                </a:r>
                <a:endParaRPr lang="ko-KR" altLang="en-US" sz="1500" dirty="0">
                  <a:solidFill>
                    <a:schemeClr val="accent2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</a:endParaRPr>
              </a:p>
            </p:txBody>
          </p:sp>
        </p:grpSp>
        <p:cxnSp>
          <p:nvCxnSpPr>
            <p:cNvPr id="43" name="직선 연결선 10">
              <a:extLst>
                <a:ext uri="{FF2B5EF4-FFF2-40B4-BE49-F238E27FC236}">
                  <a16:creationId xmlns:a16="http://schemas.microsoft.com/office/drawing/2014/main" id="{4168840F-2D60-B9B5-4647-C7B22617D802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9" y="79092"/>
              <a:ext cx="0" cy="199902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직선 연결선 11">
              <a:extLst>
                <a:ext uri="{FF2B5EF4-FFF2-40B4-BE49-F238E27FC236}">
                  <a16:creationId xmlns:a16="http://schemas.microsoft.com/office/drawing/2014/main" id="{7F31C504-CC39-7FF5-A197-69E2965FFD56}"/>
                </a:ext>
              </a:extLst>
            </p:cNvPr>
            <p:cNvCxnSpPr>
              <a:cxnSpLocks/>
            </p:cNvCxnSpPr>
            <p:nvPr/>
          </p:nvCxnSpPr>
          <p:spPr>
            <a:xfrm>
              <a:off x="11499985" y="79092"/>
              <a:ext cx="0" cy="199902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" name="그룹 31">
              <a:extLst>
                <a:ext uri="{FF2B5EF4-FFF2-40B4-BE49-F238E27FC236}">
                  <a16:creationId xmlns:a16="http://schemas.microsoft.com/office/drawing/2014/main" id="{EB445D10-B891-5F91-0AC3-2CAB75CCF281}"/>
                </a:ext>
              </a:extLst>
            </p:cNvPr>
            <p:cNvGrpSpPr/>
            <p:nvPr/>
          </p:nvGrpSpPr>
          <p:grpSpPr>
            <a:xfrm>
              <a:off x="8141926" y="1481618"/>
              <a:ext cx="3358056" cy="581076"/>
              <a:chOff x="7788162" y="4861766"/>
              <a:chExt cx="3358056" cy="581076"/>
            </a:xfrm>
          </p:grpSpPr>
          <p:cxnSp>
            <p:nvCxnSpPr>
              <p:cNvPr id="46" name="직선 화살표 연결선 32">
                <a:extLst>
                  <a:ext uri="{FF2B5EF4-FFF2-40B4-BE49-F238E27FC236}">
                    <a16:creationId xmlns:a16="http://schemas.microsoft.com/office/drawing/2014/main" id="{A0CBD1F2-F52B-48B4-9768-C356C463679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788162" y="4861766"/>
                <a:ext cx="3358056" cy="406359"/>
              </a:xfrm>
              <a:prstGeom prst="straightConnector1">
                <a:avLst/>
              </a:prstGeom>
              <a:ln w="38100">
                <a:solidFill>
                  <a:srgbClr val="01318E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F7CEE72-C069-1147-6B61-0E0FB8A78EDE}"/>
                  </a:ext>
                </a:extLst>
              </p:cNvPr>
              <p:cNvSpPr txBox="1"/>
              <p:nvPr/>
            </p:nvSpPr>
            <p:spPr>
              <a:xfrm>
                <a:off x="9009778" y="5119677"/>
                <a:ext cx="939809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500" dirty="0">
                    <a:solidFill>
                      <a:srgbClr val="01318E"/>
                    </a:solidFill>
                    <a:latin typeface="나눔스퀘어_ac Bold" panose="020B0600000101010101" pitchFamily="50" charset="-127"/>
                    <a:ea typeface="나눔스퀘어_ac Bold" panose="020B0600000101010101" pitchFamily="50" charset="-127"/>
                  </a:rPr>
                  <a:t>FIN/ACK</a:t>
                </a:r>
                <a:endParaRPr lang="ko-KR" altLang="en-US" sz="1500" dirty="0">
                  <a:solidFill>
                    <a:srgbClr val="01318E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</a:endParaRPr>
              </a:p>
            </p:txBody>
          </p: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376DE9C-D136-5FC6-323C-E43840BBB531}"/>
                </a:ext>
              </a:extLst>
            </p:cNvPr>
            <p:cNvSpPr txBox="1"/>
            <p:nvPr/>
          </p:nvSpPr>
          <p:spPr>
            <a:xfrm>
              <a:off x="9184360" y="2050294"/>
              <a:ext cx="12987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dirty="0">
                  <a:highlight>
                    <a:srgbClr val="FFFF00"/>
                  </a:highlight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Long Close</a:t>
              </a:r>
              <a:endParaRPr lang="ko-KR" altLang="en-US" sz="2000" dirty="0">
                <a:highlight>
                  <a:srgbClr val="FFFF00"/>
                </a:highlight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6D52417-4BE0-318C-B989-62444C3F0DCF}"/>
                </a:ext>
              </a:extLst>
            </p:cNvPr>
            <p:cNvSpPr txBox="1"/>
            <p:nvPr/>
          </p:nvSpPr>
          <p:spPr>
            <a:xfrm>
              <a:off x="10378469" y="863866"/>
              <a:ext cx="1041182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1500" dirty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Waiting for</a:t>
              </a:r>
            </a:p>
            <a:p>
              <a:pPr algn="r"/>
              <a:r>
                <a:rPr lang="en-US" altLang="ko-KR" sz="1500" dirty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fragments</a:t>
              </a:r>
              <a:endParaRPr lang="ko-KR" altLang="en-US" sz="1500" dirty="0"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374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 animBg="1"/>
      <p:bldP spid="16" grpId="0"/>
      <p:bldP spid="17" grpId="0" animBg="1"/>
      <p:bldP spid="19" grpId="0"/>
      <p:bldP spid="18" grpId="0" animBg="1"/>
      <p:bldP spid="26" grpId="0" animBg="1"/>
      <p:bldP spid="12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EA5A3D5-BC41-2D2D-AE76-5FBC65053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2K Random Probe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826617-8A3A-B7BC-AB84-F99BFED7C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372" y="5155659"/>
            <a:ext cx="11242767" cy="1021304"/>
          </a:xfrm>
        </p:spPr>
        <p:txBody>
          <a:bodyPr/>
          <a:lstStyle/>
          <a:p>
            <a:r>
              <a:rPr lang="en-US" altLang="ko-KR" dirty="0"/>
              <a:t>OpenVPN validates “Packet Length” and drops connection with invalid length</a:t>
            </a:r>
          </a:p>
          <a:p>
            <a:pPr lvl="1"/>
            <a:r>
              <a:rPr lang="en-US" altLang="ko-KR" dirty="0"/>
              <a:t>OpenVPN does not wait for the next packet to be reassembled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9CAB1C5-366D-F2A3-1052-31F3ABF96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2627-A4D1-48F3-9F80-9B13D9181C89}" type="slidenum">
              <a:rPr lang="ko-KR" altLang="en-US" smtClean="0"/>
              <a:pPr/>
              <a:t>19</a:t>
            </a:fld>
            <a:endParaRPr lang="ko-KR" altLang="en-US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AF6305A7-4577-416B-282B-A340F2EC402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ko-KR" dirty="0"/>
              <a:t>OpenVPN Server Fingerprinting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100F3A0C-F7A4-42C2-92FF-BE64728A9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372" y="1606184"/>
            <a:ext cx="5603214" cy="3350097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4CEB4467-CF0A-4B01-E664-5E39ADA625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8020" y="2073544"/>
            <a:ext cx="5388119" cy="6399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9A96135-0F91-3F5A-307E-4604D06C2B96}"/>
              </a:ext>
            </a:extLst>
          </p:cNvPr>
          <p:cNvSpPr txBox="1"/>
          <p:nvPr/>
        </p:nvSpPr>
        <p:spPr>
          <a:xfrm>
            <a:off x="6328020" y="2810993"/>
            <a:ext cx="326666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dirty="0">
                <a:solidFill>
                  <a:srgbClr val="C00000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RST Threshold: 1550 – 1660 Bytes</a:t>
            </a:r>
            <a:endParaRPr lang="ko-KR" altLang="en-US" sz="1500" dirty="0">
              <a:solidFill>
                <a:srgbClr val="C00000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3D7B04A8-A02E-FBDD-1F5A-636878CA812E}"/>
              </a:ext>
            </a:extLst>
          </p:cNvPr>
          <p:cNvSpPr/>
          <p:nvPr/>
        </p:nvSpPr>
        <p:spPr>
          <a:xfrm>
            <a:off x="7238039" y="2073544"/>
            <a:ext cx="2394435" cy="65029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C98D9FD6-048C-0BE9-F3D6-2D7D11580505}"/>
              </a:ext>
            </a:extLst>
          </p:cNvPr>
          <p:cNvSpPr/>
          <p:nvPr/>
        </p:nvSpPr>
        <p:spPr>
          <a:xfrm>
            <a:off x="6328020" y="1606184"/>
            <a:ext cx="1319913" cy="393422"/>
          </a:xfrm>
          <a:prstGeom prst="roundRect">
            <a:avLst/>
          </a:prstGeom>
          <a:solidFill>
            <a:srgbClr val="3952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7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OpenVPN</a:t>
            </a:r>
            <a:endParaRPr lang="ko-KR" altLang="en-US" sz="17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2C4B19-D540-7087-9313-5B6E2823754E}"/>
              </a:ext>
            </a:extLst>
          </p:cNvPr>
          <p:cNvSpPr txBox="1"/>
          <p:nvPr/>
        </p:nvSpPr>
        <p:spPr>
          <a:xfrm>
            <a:off x="7711752" y="3438782"/>
            <a:ext cx="262065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dirty="0">
                <a:solidFill>
                  <a:srgbClr val="00B050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RST Threshold: 4000 Bytes</a:t>
            </a:r>
            <a:endParaRPr lang="ko-KR" altLang="en-US" sz="1500" dirty="0">
              <a:solidFill>
                <a:srgbClr val="00B050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AD6F9002-8F3B-5E60-0C99-28F0F193EB87}"/>
              </a:ext>
            </a:extLst>
          </p:cNvPr>
          <p:cNvSpPr/>
          <p:nvPr/>
        </p:nvSpPr>
        <p:spPr>
          <a:xfrm>
            <a:off x="6328020" y="3405269"/>
            <a:ext cx="1319913" cy="393422"/>
          </a:xfrm>
          <a:prstGeom prst="roundRect">
            <a:avLst/>
          </a:prstGeom>
          <a:solidFill>
            <a:srgbClr val="3952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7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Random</a:t>
            </a:r>
            <a:endParaRPr lang="ko-KR" altLang="en-US" sz="17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C4C80F15-89F3-CC11-0BB4-8B03AB12A33D}"/>
              </a:ext>
            </a:extLst>
          </p:cNvPr>
          <p:cNvSpPr/>
          <p:nvPr/>
        </p:nvSpPr>
        <p:spPr>
          <a:xfrm>
            <a:off x="2327220" y="2252749"/>
            <a:ext cx="353227" cy="2136811"/>
          </a:xfrm>
          <a:prstGeom prst="rect">
            <a:avLst/>
          </a:prstGeom>
          <a:solidFill>
            <a:srgbClr val="C00000">
              <a:alpha val="40000"/>
            </a:srgb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C9E172D8-E574-0689-C782-4530A1D397C2}"/>
              </a:ext>
            </a:extLst>
          </p:cNvPr>
          <p:cNvSpPr/>
          <p:nvPr/>
        </p:nvSpPr>
        <p:spPr>
          <a:xfrm>
            <a:off x="5590197" y="1809030"/>
            <a:ext cx="96382" cy="2580530"/>
          </a:xfrm>
          <a:prstGeom prst="rect">
            <a:avLst/>
          </a:prstGeom>
          <a:solidFill>
            <a:srgbClr val="00B050">
              <a:alpha val="40000"/>
            </a:srgb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BC291466-5E11-7669-C444-888AC4E897F1}"/>
              </a:ext>
            </a:extLst>
          </p:cNvPr>
          <p:cNvGrpSpPr/>
          <p:nvPr/>
        </p:nvGrpSpPr>
        <p:grpSpPr>
          <a:xfrm>
            <a:off x="3162669" y="2267516"/>
            <a:ext cx="701995" cy="2107276"/>
            <a:chOff x="3162669" y="2267516"/>
            <a:chExt cx="701995" cy="2107276"/>
          </a:xfrm>
        </p:grpSpPr>
        <p:sp>
          <p:nvSpPr>
            <p:cNvPr id="20" name="오른쪽 중괄호 19">
              <a:extLst>
                <a:ext uri="{FF2B5EF4-FFF2-40B4-BE49-F238E27FC236}">
                  <a16:creationId xmlns:a16="http://schemas.microsoft.com/office/drawing/2014/main" id="{B02C75E1-FAA0-866F-C120-B11A0CA27849}"/>
                </a:ext>
              </a:extLst>
            </p:cNvPr>
            <p:cNvSpPr/>
            <p:nvPr/>
          </p:nvSpPr>
          <p:spPr>
            <a:xfrm>
              <a:off x="3162669" y="2267516"/>
              <a:ext cx="155448" cy="2107276"/>
            </a:xfrm>
            <a:prstGeom prst="rightBrace">
              <a:avLst>
                <a:gd name="adj1" fmla="val 37744"/>
                <a:gd name="adj2" fmla="val 50000"/>
              </a:avLst>
            </a:prstGeom>
            <a:ln w="28575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1BE3DEC-4A6A-D026-C31A-34B7824FAEA9}"/>
                </a:ext>
              </a:extLst>
            </p:cNvPr>
            <p:cNvSpPr txBox="1"/>
            <p:nvPr/>
          </p:nvSpPr>
          <p:spPr>
            <a:xfrm>
              <a:off x="3274438" y="3141852"/>
              <a:ext cx="59022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500" dirty="0">
                  <a:solidFill>
                    <a:srgbClr val="C00000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98%</a:t>
              </a:r>
              <a:endParaRPr lang="ko-KR" altLang="en-US" sz="1500" dirty="0">
                <a:solidFill>
                  <a:srgbClr val="C00000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C345D4B5-19B2-A331-DB0A-3BBA636082AB}"/>
              </a:ext>
            </a:extLst>
          </p:cNvPr>
          <p:cNvSpPr txBox="1"/>
          <p:nvPr/>
        </p:nvSpPr>
        <p:spPr>
          <a:xfrm>
            <a:off x="3318117" y="4051461"/>
            <a:ext cx="47320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dirty="0">
                <a:solidFill>
                  <a:srgbClr val="00B050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3%</a:t>
            </a:r>
            <a:endParaRPr lang="ko-KR" altLang="en-US" sz="1500" dirty="0">
              <a:solidFill>
                <a:srgbClr val="00B050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1912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3" grpId="0"/>
      <p:bldP spid="18" grpId="0" animBg="1"/>
      <p:bldP spid="19" grpId="0" animBg="1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24553F4-0CA1-809E-0F28-262C02CE1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Contents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12FFAF9-5376-E926-FE0D-80FE1134C7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altLang="ko-KR" dirty="0"/>
              <a:t>Recent Perception of VPN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ko-KR" dirty="0"/>
              <a:t>VPN Background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ko-KR" dirty="0"/>
              <a:t>OpenVPN Fingerprinting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ko-KR" dirty="0"/>
              <a:t>Overview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ko-KR" dirty="0"/>
              <a:t>Phase 1: Filter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ko-KR" dirty="0"/>
              <a:t>Phase 2: Probe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ko-KR" dirty="0"/>
              <a:t>Evaluation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ko-KR" dirty="0"/>
              <a:t>Mitigation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ko-KR" dirty="0"/>
              <a:t>Conclusion</a:t>
            </a:r>
          </a:p>
          <a:p>
            <a:pPr marL="457200" indent="-457200">
              <a:buFont typeface="+mj-lt"/>
              <a:buAutoNum type="arabicPeriod"/>
            </a:pPr>
            <a:endParaRPr lang="en-US" altLang="ko-KR" dirty="0"/>
          </a:p>
          <a:p>
            <a:pPr marL="457200" indent="-457200">
              <a:buFont typeface="+mj-lt"/>
              <a:buAutoNum type="arabicPeriod"/>
            </a:pP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3A018C6-3C04-DDAE-E590-E977509AD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2627-A4D1-48F3-9F80-9B13D9181C89}" type="slidenum">
              <a:rPr lang="ko-KR" altLang="en-US" smtClean="0"/>
              <a:pPr/>
              <a:t>2</a:t>
            </a:fld>
            <a:endParaRPr lang="ko-KR" altLang="en-US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865EE9E3-B9B9-04B8-B9EB-F4ABC79EC83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ko-KR" dirty="0"/>
              <a:t>OpenVPN is Open to VPN Fingerprinting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368726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D534EF6-AD75-E155-2215-593B3CC90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OpenVPN UDP &amp; Obfuscated Server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E79B24D-1775-E120-C341-A146F7C756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TCP-based probing is not effective to</a:t>
            </a:r>
          </a:p>
          <a:p>
            <a:pPr lvl="1"/>
            <a:r>
              <a:rPr lang="en-US" altLang="ko-KR" dirty="0"/>
              <a:t>UDP-based OpenVPN </a:t>
            </a:r>
            <a:r>
              <a:rPr lang="en-US" altLang="ko-KR" dirty="0">
                <a:sym typeface="Wingdings" panose="05000000000000000000" pitchFamily="2" charset="2"/>
              </a:rPr>
              <a:t> No explicit closing mechanism, length field is non-existent</a:t>
            </a:r>
            <a:endParaRPr lang="en-US" altLang="ko-KR" dirty="0"/>
          </a:p>
          <a:p>
            <a:pPr lvl="1"/>
            <a:r>
              <a:rPr lang="en-US" altLang="ko-KR" dirty="0"/>
              <a:t>Obfuscated OpenVPN </a:t>
            </a:r>
            <a:r>
              <a:rPr lang="en-US" altLang="ko-KR" dirty="0">
                <a:sym typeface="Wingdings" panose="05000000000000000000" pitchFamily="2" charset="2"/>
              </a:rPr>
              <a:t> Length field is encrypted, cannot differentiate </a:t>
            </a:r>
            <a:r>
              <a:rPr lang="en-US" altLang="ko-KR" i="1" dirty="0">
                <a:sym typeface="Wingdings" panose="05000000000000000000" pitchFamily="2" charset="2"/>
              </a:rPr>
              <a:t>Probe #1 </a:t>
            </a:r>
            <a:r>
              <a:rPr lang="en-US" altLang="ko-KR" dirty="0">
                <a:sym typeface="Wingdings" panose="05000000000000000000" pitchFamily="2" charset="2"/>
              </a:rPr>
              <a:t>and</a:t>
            </a:r>
            <a:r>
              <a:rPr lang="en-US" altLang="ko-KR" i="1" dirty="0">
                <a:sym typeface="Wingdings" panose="05000000000000000000" pitchFamily="2" charset="2"/>
              </a:rPr>
              <a:t> #2</a:t>
            </a:r>
            <a:endParaRPr lang="en-US" altLang="ko-KR" i="1" dirty="0"/>
          </a:p>
          <a:p>
            <a:pPr marL="0" indent="0">
              <a:buNone/>
            </a:pPr>
            <a:endParaRPr lang="en-US" altLang="ko-KR" dirty="0">
              <a:solidFill>
                <a:srgbClr val="395263"/>
              </a:solidFill>
            </a:endParaRPr>
          </a:p>
          <a:p>
            <a:pPr marL="0" indent="0">
              <a:buNone/>
            </a:pPr>
            <a:r>
              <a:rPr lang="en-US" altLang="ko-KR" dirty="0">
                <a:solidFill>
                  <a:srgbClr val="395263"/>
                </a:solidFill>
              </a:rPr>
              <a:t>Solution?</a:t>
            </a:r>
          </a:p>
          <a:p>
            <a:r>
              <a:rPr lang="en-US" altLang="ko-KR" dirty="0"/>
              <a:t>Most VPN providers usually offer TCP servers along with UDP/Obfuscated variants</a:t>
            </a:r>
          </a:p>
          <a:p>
            <a:pPr lvl="1"/>
            <a:r>
              <a:rPr lang="en-US" altLang="ko-KR" dirty="0"/>
              <a:t>Same host (IP), but listening on different ports</a:t>
            </a:r>
          </a:p>
          <a:p>
            <a:pPr lvl="1"/>
            <a:r>
              <a:rPr lang="en-US" altLang="ko-KR" dirty="0"/>
              <a:t>Located in adjacent IPs in the same subnet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413E0B7-BC5D-D0A0-6A49-E87616D2B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2627-A4D1-48F3-9F80-9B13D9181C89}" type="slidenum">
              <a:rPr lang="ko-KR" altLang="en-US" smtClean="0"/>
              <a:pPr/>
              <a:t>20</a:t>
            </a:fld>
            <a:endParaRPr lang="ko-KR" altLang="en-US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E0B900AE-61DC-496F-20ED-CE38C8E1865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ko-KR" dirty="0"/>
              <a:t>OpenVPN Server Fingerprinting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868888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5175385-F793-4D52-C6AD-22037DAF9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Deployment Setup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5A6A5F9-AAD5-D10D-0F59-99FBDBE430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Two-fold evaluation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ko-KR" i="1" dirty="0"/>
              <a:t>Control</a:t>
            </a:r>
            <a:r>
              <a:rPr lang="en-US" altLang="ko-KR" dirty="0"/>
              <a:t>  flow</a:t>
            </a:r>
          </a:p>
          <a:p>
            <a:pPr lvl="1"/>
            <a:r>
              <a:rPr lang="en-US" altLang="ko-KR" dirty="0"/>
              <a:t>2,000 VPN flows generated from </a:t>
            </a:r>
            <a:r>
              <a:rPr lang="en-US" altLang="ko-KR" i="1" dirty="0"/>
              <a:t>vanilla</a:t>
            </a:r>
            <a:r>
              <a:rPr lang="en-US" altLang="ko-KR" dirty="0"/>
              <a:t> (no obfuscation, TCP or UDP) configurations</a:t>
            </a:r>
          </a:p>
          <a:p>
            <a:pPr lvl="1"/>
            <a:r>
              <a:rPr lang="en-US" altLang="ko-KR" dirty="0"/>
              <a:t>2,020 obfuscated VPN flows generated</a:t>
            </a:r>
          </a:p>
          <a:p>
            <a:pPr marL="457200" lvl="1" indent="0">
              <a:buNone/>
            </a:pPr>
            <a:r>
              <a:rPr lang="en-US" altLang="ko-KR" dirty="0">
                <a:sym typeface="Wingdings" pitchFamily="2" charset="2"/>
              </a:rPr>
              <a:t> Will their filter + probe successfully identify all 4,020 VPN flows?</a:t>
            </a:r>
          </a:p>
          <a:p>
            <a:pPr marL="457200" lvl="1" indent="0">
              <a:buNone/>
            </a:pPr>
            <a:endParaRPr lang="en-US" altLang="ko-KR" dirty="0"/>
          </a:p>
          <a:p>
            <a:pPr marL="457200" indent="-457200">
              <a:buFont typeface="+mj-lt"/>
              <a:buAutoNum type="arabicPeriod"/>
            </a:pPr>
            <a:r>
              <a:rPr lang="en-US" altLang="ko-KR" i="1" dirty="0"/>
              <a:t>All</a:t>
            </a:r>
            <a:r>
              <a:rPr lang="en-US" altLang="ko-KR" dirty="0"/>
              <a:t>  flow</a:t>
            </a:r>
          </a:p>
          <a:p>
            <a:pPr lvl="1"/>
            <a:r>
              <a:rPr lang="en-US" altLang="ko-KR" dirty="0"/>
              <a:t>Collected 23Billion normal flows from a real-world ISP </a:t>
            </a:r>
            <a:r>
              <a:rPr lang="en-US" altLang="ko-KR" i="1" dirty="0"/>
              <a:t>Merit</a:t>
            </a:r>
          </a:p>
          <a:p>
            <a:pPr lvl="1"/>
            <a:r>
              <a:rPr lang="en-US" altLang="ko-KR" dirty="0"/>
              <a:t>Manually identify flagged flows in order to estimate the false positive rate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5BB4397-CC53-BF66-0D40-0025A5951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2627-A4D1-48F3-9F80-9B13D9181C89}" type="slidenum">
              <a:rPr lang="ko-KR" altLang="en-US" smtClean="0"/>
              <a:pPr/>
              <a:t>21</a:t>
            </a:fld>
            <a:endParaRPr lang="ko-KR" altLang="en-US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1377803F-C4CE-B665-50CF-87967279412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ko-KR" dirty="0"/>
              <a:t>Evaluation &amp; Findings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90393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8C46F6B-DD35-041C-681F-18198EC39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Results for Control VPN Flows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42BA53A-4428-6BB8-CCEC-8286971F5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372" y="4523874"/>
            <a:ext cx="11242767" cy="1653090"/>
          </a:xfrm>
        </p:spPr>
        <p:txBody>
          <a:bodyPr/>
          <a:lstStyle/>
          <a:p>
            <a:r>
              <a:rPr lang="en-US" altLang="ko-KR" dirty="0"/>
              <a:t>Majority of OpenVPN traffic and servers are vulnerable to passive filtering and active probing</a:t>
            </a:r>
          </a:p>
          <a:p>
            <a:pPr lvl="1"/>
            <a:r>
              <a:rPr lang="en-US" altLang="ko-KR" dirty="0"/>
              <a:t>Able to identify 1,718 out of 2,000 vanilla flows</a:t>
            </a:r>
          </a:p>
          <a:p>
            <a:pPr lvl="1"/>
            <a:r>
              <a:rPr lang="en-US" altLang="ko-KR" dirty="0"/>
              <a:t>Able to identify 1,468 out of 2020 obfuscated flows</a:t>
            </a:r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E065E8E-5FF6-1C9C-5EB9-32F959A0B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2627-A4D1-48F3-9F80-9B13D9181C89}" type="slidenum">
              <a:rPr lang="ko-KR" altLang="en-US" smtClean="0"/>
              <a:pPr/>
              <a:t>22</a:t>
            </a:fld>
            <a:endParaRPr lang="ko-KR" altLang="en-US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444354BA-B04D-D29C-F7EB-7E8FA8810BB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ko-KR" dirty="0"/>
              <a:t>Evaluation &amp; Findings</a:t>
            </a:r>
            <a:endParaRPr lang="ko-KR" altLang="en-US" dirty="0"/>
          </a:p>
        </p:txBody>
      </p:sp>
      <p:graphicFrame>
        <p:nvGraphicFramePr>
          <p:cNvPr id="8" name="차트 7">
            <a:extLst>
              <a:ext uri="{FF2B5EF4-FFF2-40B4-BE49-F238E27FC236}">
                <a16:creationId xmlns:a16="http://schemas.microsoft.com/office/drawing/2014/main" id="{0FFF1B3A-625E-FEBA-4724-1B81E23743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2914233"/>
              </p:ext>
            </p:extLst>
          </p:nvPr>
        </p:nvGraphicFramePr>
        <p:xfrm>
          <a:off x="668484" y="1425143"/>
          <a:ext cx="4717644" cy="2527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차트 11">
            <a:extLst>
              <a:ext uri="{FF2B5EF4-FFF2-40B4-BE49-F238E27FC236}">
                <a16:creationId xmlns:a16="http://schemas.microsoft.com/office/drawing/2014/main" id="{7BD4E206-B8F8-B645-CE3B-9EDBB707DC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3568464"/>
              </p:ext>
            </p:extLst>
          </p:nvPr>
        </p:nvGraphicFramePr>
        <p:xfrm>
          <a:off x="6656707" y="1425142"/>
          <a:ext cx="4717644" cy="2527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5B642F46-A3C6-A3B2-11F9-46886F6026B1}"/>
              </a:ext>
            </a:extLst>
          </p:cNvPr>
          <p:cNvSpPr txBox="1"/>
          <p:nvPr/>
        </p:nvSpPr>
        <p:spPr>
          <a:xfrm>
            <a:off x="2141775" y="3964933"/>
            <a:ext cx="177106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Vanilla VPN Flows</a:t>
            </a:r>
            <a:endParaRPr lang="ko-KR" altLang="en-US" sz="15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31E5C8-E1ED-59BB-4589-2FAA76052F1C}"/>
              </a:ext>
            </a:extLst>
          </p:cNvPr>
          <p:cNvSpPr txBox="1"/>
          <p:nvPr/>
        </p:nvSpPr>
        <p:spPr>
          <a:xfrm>
            <a:off x="7907982" y="3964932"/>
            <a:ext cx="22150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Obfuscated VPN Flows</a:t>
            </a:r>
            <a:endParaRPr lang="ko-KR" altLang="en-US" sz="15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03E7E1-97EB-8AA4-8BE0-674294F9364C}"/>
              </a:ext>
            </a:extLst>
          </p:cNvPr>
          <p:cNvSpPr txBox="1"/>
          <p:nvPr/>
        </p:nvSpPr>
        <p:spPr>
          <a:xfrm>
            <a:off x="1849558" y="3356326"/>
            <a:ext cx="88036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dirty="0">
                <a:solidFill>
                  <a:srgbClr val="C00000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85.90%</a:t>
            </a:r>
            <a:endParaRPr lang="ko-KR" altLang="en-US" sz="1500" dirty="0">
              <a:solidFill>
                <a:srgbClr val="C00000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62BBDB-9798-23A7-DB4F-E262868B1CC1}"/>
              </a:ext>
            </a:extLst>
          </p:cNvPr>
          <p:cNvSpPr txBox="1"/>
          <p:nvPr/>
        </p:nvSpPr>
        <p:spPr>
          <a:xfrm>
            <a:off x="7890752" y="3356326"/>
            <a:ext cx="88036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dirty="0">
                <a:solidFill>
                  <a:srgbClr val="C00000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72.67%</a:t>
            </a:r>
            <a:endParaRPr lang="ko-KR" altLang="en-US" sz="1500" dirty="0">
              <a:solidFill>
                <a:srgbClr val="C00000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812158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8C46F6B-DD35-041C-681F-18198EC39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Results for All Flows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E065E8E-5FF6-1C9C-5EB9-32F959A0B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2627-A4D1-48F3-9F80-9B13D9181C89}" type="slidenum">
              <a:rPr lang="ko-KR" altLang="en-US" smtClean="0"/>
              <a:pPr/>
              <a:t>23</a:t>
            </a:fld>
            <a:endParaRPr lang="ko-KR" altLang="en-US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444354BA-B04D-D29C-F7EB-7E8FA8810BB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ko-KR" dirty="0"/>
              <a:t>Evaluation &amp; Findings</a:t>
            </a:r>
            <a:endParaRPr lang="ko-KR" altLang="en-US" dirty="0"/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7F27DB32-D879-2C93-9217-845D61DF05D5}"/>
              </a:ext>
            </a:extLst>
          </p:cNvPr>
          <p:cNvSpPr/>
          <p:nvPr/>
        </p:nvSpPr>
        <p:spPr>
          <a:xfrm>
            <a:off x="1075123" y="1722501"/>
            <a:ext cx="1627464" cy="586005"/>
          </a:xfrm>
          <a:prstGeom prst="roundRect">
            <a:avLst/>
          </a:prstGeom>
          <a:solidFill>
            <a:srgbClr val="3952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7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23 billion</a:t>
            </a:r>
            <a:endParaRPr lang="ko-KR" altLang="en-US" sz="17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F2BBCC1E-B2E9-8835-7B45-AC30E798C327}"/>
              </a:ext>
            </a:extLst>
          </p:cNvPr>
          <p:cNvSpPr/>
          <p:nvPr/>
        </p:nvSpPr>
        <p:spPr>
          <a:xfrm>
            <a:off x="5276668" y="1722500"/>
            <a:ext cx="1627464" cy="586005"/>
          </a:xfrm>
          <a:prstGeom prst="roundRect">
            <a:avLst/>
          </a:prstGeom>
          <a:solidFill>
            <a:srgbClr val="3952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7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75850</a:t>
            </a:r>
            <a:endParaRPr lang="ko-KR" altLang="en-US" sz="17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71C645DD-6DB9-1CF2-649C-0BCCEF123815}"/>
              </a:ext>
            </a:extLst>
          </p:cNvPr>
          <p:cNvSpPr/>
          <p:nvPr/>
        </p:nvSpPr>
        <p:spPr>
          <a:xfrm>
            <a:off x="9478213" y="1722499"/>
            <a:ext cx="1627464" cy="586005"/>
          </a:xfrm>
          <a:prstGeom prst="roundRect">
            <a:avLst/>
          </a:prstGeom>
          <a:solidFill>
            <a:srgbClr val="3952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7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3638</a:t>
            </a:r>
            <a:endParaRPr lang="ko-KR" altLang="en-US" sz="17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774AA2F2-F75A-EA13-1656-961A66046084}"/>
              </a:ext>
            </a:extLst>
          </p:cNvPr>
          <p:cNvCxnSpPr>
            <a:cxnSpLocks/>
            <a:stCxn id="15" idx="3"/>
            <a:endCxn id="16" idx="1"/>
          </p:cNvCxnSpPr>
          <p:nvPr/>
        </p:nvCxnSpPr>
        <p:spPr>
          <a:xfrm flipV="1">
            <a:off x="2702587" y="2015503"/>
            <a:ext cx="2574081" cy="1"/>
          </a:xfrm>
          <a:prstGeom prst="straightConnector1">
            <a:avLst/>
          </a:prstGeom>
          <a:ln w="28575">
            <a:solidFill>
              <a:srgbClr val="39526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그림 8">
            <a:extLst>
              <a:ext uri="{FF2B5EF4-FFF2-40B4-BE49-F238E27FC236}">
                <a16:creationId xmlns:a16="http://schemas.microsoft.com/office/drawing/2014/main" id="{C9B504D8-A3B4-E900-C179-4501720B1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7844" y="1533076"/>
            <a:ext cx="964849" cy="964849"/>
          </a:xfrm>
          <a:prstGeom prst="rect">
            <a:avLst/>
          </a:prstGeom>
        </p:spPr>
      </p:pic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49EDC861-BBA3-BE4B-1C9B-94D28E45D538}"/>
              </a:ext>
            </a:extLst>
          </p:cNvPr>
          <p:cNvCxnSpPr>
            <a:cxnSpLocks/>
            <a:stCxn id="16" idx="3"/>
            <a:endCxn id="17" idx="1"/>
          </p:cNvCxnSpPr>
          <p:nvPr/>
        </p:nvCxnSpPr>
        <p:spPr>
          <a:xfrm flipV="1">
            <a:off x="6904132" y="2015502"/>
            <a:ext cx="2574081" cy="1"/>
          </a:xfrm>
          <a:prstGeom prst="straightConnector1">
            <a:avLst/>
          </a:prstGeom>
          <a:ln w="28575">
            <a:solidFill>
              <a:srgbClr val="39526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그림 9">
            <a:extLst>
              <a:ext uri="{FF2B5EF4-FFF2-40B4-BE49-F238E27FC236}">
                <a16:creationId xmlns:a16="http://schemas.microsoft.com/office/drawing/2014/main" id="{F1BC5368-7203-FF34-4297-01E9BEFF15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9309" y="1447501"/>
            <a:ext cx="1050424" cy="105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93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8C46F6B-DD35-041C-681F-18198EC39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Results for All Flows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E065E8E-5FF6-1C9C-5EB9-32F959A0B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2627-A4D1-48F3-9F80-9B13D9181C89}" type="slidenum">
              <a:rPr lang="ko-KR" altLang="en-US" smtClean="0"/>
              <a:pPr/>
              <a:t>24</a:t>
            </a:fld>
            <a:endParaRPr lang="ko-KR" altLang="en-US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444354BA-B04D-D29C-F7EB-7E8FA8810BB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ko-KR" dirty="0"/>
              <a:t>Evaluation &amp; Findings</a:t>
            </a:r>
            <a:endParaRPr lang="ko-KR" altLang="en-US" dirty="0"/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7F27DB32-D879-2C93-9217-845D61DF05D5}"/>
              </a:ext>
            </a:extLst>
          </p:cNvPr>
          <p:cNvSpPr/>
          <p:nvPr/>
        </p:nvSpPr>
        <p:spPr>
          <a:xfrm>
            <a:off x="1075123" y="1722501"/>
            <a:ext cx="1627464" cy="586005"/>
          </a:xfrm>
          <a:prstGeom prst="roundRect">
            <a:avLst/>
          </a:prstGeom>
          <a:solidFill>
            <a:srgbClr val="3952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7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23 billion</a:t>
            </a:r>
            <a:endParaRPr lang="ko-KR" altLang="en-US" sz="17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F2BBCC1E-B2E9-8835-7B45-AC30E798C327}"/>
              </a:ext>
            </a:extLst>
          </p:cNvPr>
          <p:cNvSpPr/>
          <p:nvPr/>
        </p:nvSpPr>
        <p:spPr>
          <a:xfrm>
            <a:off x="5276668" y="1722500"/>
            <a:ext cx="1627464" cy="586005"/>
          </a:xfrm>
          <a:prstGeom prst="roundRect">
            <a:avLst/>
          </a:prstGeom>
          <a:solidFill>
            <a:srgbClr val="3952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7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75850</a:t>
            </a:r>
            <a:endParaRPr lang="ko-KR" altLang="en-US" sz="17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71C645DD-6DB9-1CF2-649C-0BCCEF123815}"/>
              </a:ext>
            </a:extLst>
          </p:cNvPr>
          <p:cNvSpPr/>
          <p:nvPr/>
        </p:nvSpPr>
        <p:spPr>
          <a:xfrm>
            <a:off x="9478213" y="1722499"/>
            <a:ext cx="1627464" cy="58600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7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3638</a:t>
            </a:r>
            <a:endParaRPr lang="ko-KR" altLang="en-US" sz="17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774AA2F2-F75A-EA13-1656-961A66046084}"/>
              </a:ext>
            </a:extLst>
          </p:cNvPr>
          <p:cNvCxnSpPr>
            <a:cxnSpLocks/>
            <a:stCxn id="15" idx="3"/>
            <a:endCxn id="16" idx="1"/>
          </p:cNvCxnSpPr>
          <p:nvPr/>
        </p:nvCxnSpPr>
        <p:spPr>
          <a:xfrm flipV="1">
            <a:off x="2702587" y="2015503"/>
            <a:ext cx="2574081" cy="1"/>
          </a:xfrm>
          <a:prstGeom prst="straightConnector1">
            <a:avLst/>
          </a:prstGeom>
          <a:ln w="28575">
            <a:solidFill>
              <a:srgbClr val="39526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그림 8">
            <a:extLst>
              <a:ext uri="{FF2B5EF4-FFF2-40B4-BE49-F238E27FC236}">
                <a16:creationId xmlns:a16="http://schemas.microsoft.com/office/drawing/2014/main" id="{C9B504D8-A3B4-E900-C179-4501720B1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7844" y="1533076"/>
            <a:ext cx="964849" cy="964849"/>
          </a:xfrm>
          <a:prstGeom prst="rect">
            <a:avLst/>
          </a:prstGeom>
        </p:spPr>
      </p:pic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49EDC861-BBA3-BE4B-1C9B-94D28E45D538}"/>
              </a:ext>
            </a:extLst>
          </p:cNvPr>
          <p:cNvCxnSpPr>
            <a:cxnSpLocks/>
            <a:stCxn id="16" idx="3"/>
            <a:endCxn id="17" idx="1"/>
          </p:cNvCxnSpPr>
          <p:nvPr/>
        </p:nvCxnSpPr>
        <p:spPr>
          <a:xfrm flipV="1">
            <a:off x="6904132" y="2015502"/>
            <a:ext cx="2574081" cy="1"/>
          </a:xfrm>
          <a:prstGeom prst="straightConnector1">
            <a:avLst/>
          </a:prstGeom>
          <a:ln w="28575">
            <a:solidFill>
              <a:srgbClr val="39526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그림 9">
            <a:extLst>
              <a:ext uri="{FF2B5EF4-FFF2-40B4-BE49-F238E27FC236}">
                <a16:creationId xmlns:a16="http://schemas.microsoft.com/office/drawing/2014/main" id="{F1BC5368-7203-FF34-4297-01E9BEFF15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9309" y="1447501"/>
            <a:ext cx="1050424" cy="1050424"/>
          </a:xfrm>
          <a:prstGeom prst="rect">
            <a:avLst/>
          </a:prstGeom>
        </p:spPr>
      </p:pic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B9097C0-D16A-AF75-2F16-1D7793D7A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372" y="2741820"/>
            <a:ext cx="11242767" cy="3435143"/>
          </a:xfrm>
        </p:spPr>
        <p:txBody>
          <a:bodyPr>
            <a:normAutofit/>
          </a:bodyPr>
          <a:lstStyle/>
          <a:p>
            <a:r>
              <a:rPr lang="en-US" altLang="ko-KR" dirty="0"/>
              <a:t>Probing outputs: 3638</a:t>
            </a:r>
          </a:p>
          <a:p>
            <a:pPr lvl="1"/>
            <a:r>
              <a:rPr lang="en-US" altLang="ko-KR" dirty="0"/>
              <a:t>Single IP Pair (Smart Locker): 2580</a:t>
            </a:r>
          </a:p>
          <a:p>
            <a:pPr lvl="1"/>
            <a:r>
              <a:rPr lang="en-US" altLang="ko-KR" dirty="0"/>
              <a:t>TLS Handshake: 40</a:t>
            </a:r>
          </a:p>
          <a:p>
            <a:pPr lvl="1"/>
            <a:r>
              <a:rPr lang="en-US" altLang="ko-KR" dirty="0"/>
              <a:t>WHOIS, DNS PTR: 41</a:t>
            </a:r>
          </a:p>
          <a:p>
            <a:pPr lvl="1"/>
            <a:r>
              <a:rPr lang="en-US" altLang="ko-KR" dirty="0"/>
              <a:t>IP Database: 124</a:t>
            </a:r>
          </a:p>
          <a:p>
            <a:endParaRPr lang="en-US" altLang="ko-KR" dirty="0"/>
          </a:p>
          <a:p>
            <a:r>
              <a:rPr lang="en-US" altLang="ko-KR" dirty="0"/>
              <a:t>Confirmed OpenVPN flows:3245</a:t>
            </a:r>
          </a:p>
          <a:p>
            <a:r>
              <a:rPr lang="en-US" altLang="ko-KR" dirty="0"/>
              <a:t>Unclassified flows: 384 (0.0039%)</a:t>
            </a:r>
            <a:endParaRPr lang="ko-KR" altLang="en-US" dirty="0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E21EF8B5-3751-C0B0-0C2A-AA6F1D788BAA}"/>
              </a:ext>
            </a:extLst>
          </p:cNvPr>
          <p:cNvGrpSpPr/>
          <p:nvPr/>
        </p:nvGrpSpPr>
        <p:grpSpPr>
          <a:xfrm>
            <a:off x="5984856" y="2891334"/>
            <a:ext cx="5751468" cy="3136114"/>
            <a:chOff x="1075123" y="3165842"/>
            <a:chExt cx="5183065" cy="2851013"/>
          </a:xfrm>
        </p:grpSpPr>
        <p:graphicFrame>
          <p:nvGraphicFramePr>
            <p:cNvPr id="7" name="차트 6">
              <a:extLst>
                <a:ext uri="{FF2B5EF4-FFF2-40B4-BE49-F238E27FC236}">
                  <a16:creationId xmlns:a16="http://schemas.microsoft.com/office/drawing/2014/main" id="{07DAB732-03BF-A257-DE8D-B671DD486E3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051945729"/>
                </p:ext>
              </p:extLst>
            </p:nvPr>
          </p:nvGraphicFramePr>
          <p:xfrm>
            <a:off x="1075123" y="3165842"/>
            <a:ext cx="5183065" cy="252784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EE6226E-3F74-5DBD-15E3-2C1F6C01EA60}"/>
                </a:ext>
              </a:extLst>
            </p:cNvPr>
            <p:cNvSpPr txBox="1"/>
            <p:nvPr/>
          </p:nvSpPr>
          <p:spPr>
            <a:xfrm>
              <a:off x="2172450" y="5693690"/>
              <a:ext cx="2650790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500" dirty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Confirmed OpenVPN Flows</a:t>
              </a:r>
              <a:endParaRPr lang="ko-KR" altLang="en-US" sz="1500" dirty="0"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26F93FA-C0A6-CA0E-A70E-84D3FE91DD54}"/>
                </a:ext>
              </a:extLst>
            </p:cNvPr>
            <p:cNvSpPr txBox="1"/>
            <p:nvPr/>
          </p:nvSpPr>
          <p:spPr>
            <a:xfrm>
              <a:off x="2426549" y="5176737"/>
              <a:ext cx="76335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500" dirty="0">
                  <a:solidFill>
                    <a:srgbClr val="C00000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99.9%</a:t>
              </a:r>
              <a:endParaRPr lang="ko-KR" altLang="en-US" sz="1500" dirty="0">
                <a:solidFill>
                  <a:srgbClr val="C00000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69F7448-77BA-6640-1C82-2B88AA2DD2D5}"/>
                </a:ext>
              </a:extLst>
            </p:cNvPr>
            <p:cNvSpPr txBox="1"/>
            <p:nvPr/>
          </p:nvSpPr>
          <p:spPr>
            <a:xfrm>
              <a:off x="1986364" y="3256118"/>
              <a:ext cx="932789" cy="2670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500" dirty="0">
                  <a:solidFill>
                    <a:srgbClr val="C00000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0.0039%</a:t>
              </a:r>
              <a:endParaRPr lang="ko-KR" altLang="en-US" sz="1500" dirty="0">
                <a:solidFill>
                  <a:srgbClr val="C00000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85100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0E45E5A-136E-47A5-AD8B-EE6882312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Mitigation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64443F3-AA03-7576-4171-04F541CD7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373" y="1606184"/>
            <a:ext cx="5622628" cy="4570779"/>
          </a:xfrm>
        </p:spPr>
        <p:txBody>
          <a:bodyPr/>
          <a:lstStyle/>
          <a:p>
            <a:pPr marL="0" indent="0">
              <a:buNone/>
            </a:pPr>
            <a:r>
              <a:rPr lang="en-US" altLang="ko-KR" dirty="0">
                <a:solidFill>
                  <a:srgbClr val="0F0F70"/>
                </a:solidFill>
              </a:rPr>
              <a:t>Short Term Mitigation</a:t>
            </a:r>
          </a:p>
          <a:p>
            <a:r>
              <a:rPr lang="en-US" altLang="ko-KR" dirty="0"/>
              <a:t>Avoid co-locating vanilla and obfuscated OpenVPN services</a:t>
            </a:r>
          </a:p>
          <a:p>
            <a:pPr marL="0" indent="0">
              <a:buNone/>
            </a:pPr>
            <a:endParaRPr lang="en-US" altLang="ko-KR" dirty="0"/>
          </a:p>
          <a:p>
            <a:r>
              <a:rPr lang="en-US" altLang="ko-KR" dirty="0"/>
              <a:t>Avoid static closing time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78B1934-FB27-9F7D-B501-09E42A20C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2627-A4D1-48F3-9F80-9B13D9181C89}" type="slidenum">
              <a:rPr lang="ko-KR" altLang="en-US" smtClean="0"/>
              <a:pPr/>
              <a:t>25</a:t>
            </a:fld>
            <a:endParaRPr lang="ko-KR" altLang="en-US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6F012CF4-1CDB-885A-D889-10CD08703C4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945F340C-5477-C439-F7AE-925D01CA743F}"/>
              </a:ext>
            </a:extLst>
          </p:cNvPr>
          <p:cNvSpPr txBox="1">
            <a:spLocks/>
          </p:cNvSpPr>
          <p:nvPr/>
        </p:nvSpPr>
        <p:spPr>
          <a:xfrm>
            <a:off x="6096000" y="1606184"/>
            <a:ext cx="5621383" cy="45707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100000"/>
              </a:lnSpc>
              <a:spcBef>
                <a:spcPts val="1000"/>
              </a:spcBef>
              <a:buClr>
                <a:srgbClr val="0F0F70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rgbClr val="0F0F7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rgbClr val="0F0F7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rgbClr val="0F0F7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rgbClr val="0F0F7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altLang="ko-KR" dirty="0">
                <a:solidFill>
                  <a:srgbClr val="0F0F70"/>
                </a:solidFill>
              </a:rPr>
              <a:t>Long Term Mitigation</a:t>
            </a:r>
          </a:p>
          <a:p>
            <a:r>
              <a:rPr lang="en-US" altLang="ko-KR" dirty="0"/>
              <a:t>Adopt more standardized obfuscation solutions</a:t>
            </a:r>
          </a:p>
          <a:p>
            <a:endParaRPr lang="en-US" altLang="ko-KR" dirty="0"/>
          </a:p>
          <a:p>
            <a:r>
              <a:rPr lang="en-US" altLang="ko-KR" dirty="0"/>
              <a:t>Be more transparent about the techniques used by obfuscated services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410389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0E45E5A-136E-47A5-AD8B-EE6882312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Conclusion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64443F3-AA03-7576-4171-04F541CD77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Research question</a:t>
            </a:r>
          </a:p>
          <a:p>
            <a:pPr lvl="1"/>
            <a:r>
              <a:rPr lang="en-US" altLang="ko-KR" dirty="0"/>
              <a:t>Can ISPs and governments identify traffic flows as OpenVPN connections in real time?</a:t>
            </a:r>
          </a:p>
          <a:p>
            <a:pPr lvl="1"/>
            <a:r>
              <a:rPr lang="en-US" altLang="ko-KR" dirty="0"/>
              <a:t>Can they do so at-scale without incurring significant collateral damage from false positive?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78B1934-FB27-9F7D-B501-09E42A20C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2627-A4D1-48F3-9F80-9B13D9181C89}" type="slidenum">
              <a:rPr lang="ko-KR" altLang="en-US" smtClean="0"/>
              <a:pPr/>
              <a:t>26</a:t>
            </a:fld>
            <a:endParaRPr lang="ko-KR" altLang="en-US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6F012CF4-1CDB-885A-D889-10CD08703C4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85066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1682DEA4-CB16-9168-E80B-26EA0995AA45}"/>
              </a:ext>
            </a:extLst>
          </p:cNvPr>
          <p:cNvSpPr txBox="1">
            <a:spLocks/>
          </p:cNvSpPr>
          <p:nvPr/>
        </p:nvSpPr>
        <p:spPr>
          <a:xfrm>
            <a:off x="473372" y="1606184"/>
            <a:ext cx="11242767" cy="918902"/>
          </a:xfrm>
          <a:prstGeom prst="rect">
            <a:avLst/>
          </a:prstGeom>
          <a:solidFill>
            <a:schemeClr val="bg1"/>
          </a:solidFill>
          <a:ln w="38100">
            <a:solidFill>
              <a:srgbClr val="395263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1" hangingPunct="1">
              <a:lnSpc>
                <a:spcPct val="100000"/>
              </a:lnSpc>
              <a:spcBef>
                <a:spcPts val="1000"/>
              </a:spcBef>
              <a:buClr>
                <a:srgbClr val="0F0F70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rgbClr val="0F0F7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rgbClr val="0F0F7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rgbClr val="0F0F7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rgbClr val="0F0F7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US" altLang="ko-KR" sz="2000" dirty="0"/>
              <a:t>OpenVPN, even with widely applied obfuscation techniques, can be reliably detected and blocked at-scale by network-based adversaries</a:t>
            </a: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E0E45E5A-136E-47A5-AD8B-EE6882312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Conclusion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78B1934-FB27-9F7D-B501-09E42A20C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2627-A4D1-48F3-9F80-9B13D9181C89}" type="slidenum">
              <a:rPr lang="ko-KR" altLang="en-US" smtClean="0"/>
              <a:pPr/>
              <a:t>27</a:t>
            </a:fld>
            <a:endParaRPr lang="ko-KR" altLang="en-US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6F012CF4-1CDB-885A-D889-10CD08703C4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73EE7C3E-5082-2A8D-76CC-950A2FD1A809}"/>
              </a:ext>
            </a:extLst>
          </p:cNvPr>
          <p:cNvSpPr txBox="1">
            <a:spLocks/>
          </p:cNvSpPr>
          <p:nvPr/>
        </p:nvSpPr>
        <p:spPr>
          <a:xfrm>
            <a:off x="473372" y="2724464"/>
            <a:ext cx="11242767" cy="3452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100000"/>
              </a:lnSpc>
              <a:spcBef>
                <a:spcPts val="1000"/>
              </a:spcBef>
              <a:buClr>
                <a:srgbClr val="0F0F70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rgbClr val="0F0F7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rgbClr val="0F0F7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rgbClr val="0F0F7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rgbClr val="0F0F7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OpenVPN Fingerprinting</a:t>
            </a:r>
          </a:p>
          <a:p>
            <a:pPr lvl="1"/>
            <a:r>
              <a:rPr lang="en-US" altLang="ko-KR" dirty="0"/>
              <a:t>Phase 1: Filter (Opcode and ACK)</a:t>
            </a:r>
          </a:p>
          <a:p>
            <a:pPr lvl="1"/>
            <a:r>
              <a:rPr lang="en-US" altLang="ko-KR" dirty="0"/>
              <a:t>Phase 2: Probe</a:t>
            </a:r>
          </a:p>
          <a:p>
            <a:pPr lvl="2"/>
            <a:r>
              <a:rPr lang="en-US" altLang="ko-KR" dirty="0"/>
              <a:t>Base Probe #1 for typical OpenVPN server</a:t>
            </a:r>
          </a:p>
          <a:p>
            <a:pPr lvl="2"/>
            <a:r>
              <a:rPr lang="en-US" altLang="ko-KR" dirty="0"/>
              <a:t>Base Probe #2 for latest OpenVPN server with TLS-Auth / TLS-Crypt</a:t>
            </a:r>
          </a:p>
          <a:p>
            <a:pPr lvl="2"/>
            <a:r>
              <a:rPr lang="en-US" altLang="ko-KR" dirty="0"/>
              <a:t>2K-Random to identify OpenVPN server via packet length</a:t>
            </a:r>
          </a:p>
          <a:p>
            <a:r>
              <a:rPr lang="en-US" altLang="ko-KR" dirty="0"/>
              <a:t>0.0039% false positive rate</a:t>
            </a:r>
          </a:p>
          <a:p>
            <a:r>
              <a:rPr lang="en-US" altLang="ko-KR" dirty="0"/>
              <a:t>Adopt more resilient and better standardized obfuscation approaches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065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EB5FA8-CF6B-41C1-E0C9-8334F151F9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Thank You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34309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E5E29A9-EA40-3832-2C1F-572587B46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Recent Perception of VPN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A665718-1481-6694-0BCF-E8ACB6E02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VPN adoption rate has been growing rapidly to protect their privacy on untrusted networks to circumventing censorship</a:t>
            </a:r>
          </a:p>
          <a:p>
            <a:pPr lvl="1"/>
            <a:r>
              <a:rPr lang="en-US" altLang="ko-KR" dirty="0"/>
              <a:t>In Hong Kong, VPN providers observed a 120-fold surge in VPN downloads</a:t>
            </a:r>
          </a:p>
          <a:p>
            <a:endParaRPr lang="en-US" altLang="ko-KR" dirty="0"/>
          </a:p>
          <a:p>
            <a:r>
              <a:rPr lang="en-US" altLang="ko-KR" dirty="0"/>
              <a:t>ISPs and governments are now seeking to track or block VPN traffic</a:t>
            </a:r>
          </a:p>
          <a:p>
            <a:endParaRPr lang="en-US" altLang="ko-KR" dirty="0"/>
          </a:p>
          <a:p>
            <a:r>
              <a:rPr lang="en-US" altLang="ko-KR" dirty="0"/>
              <a:t>Research question</a:t>
            </a:r>
          </a:p>
          <a:p>
            <a:pPr lvl="1"/>
            <a:r>
              <a:rPr lang="en-US" altLang="ko-KR" dirty="0"/>
              <a:t>Can ISPs and governments identify traffic flows as OpenVPN connections in real time?</a:t>
            </a:r>
          </a:p>
          <a:p>
            <a:pPr lvl="1"/>
            <a:r>
              <a:rPr lang="en-US" altLang="ko-KR" dirty="0"/>
              <a:t>Can they do so at-scale without incurring significant collateral damage from </a:t>
            </a:r>
            <a:r>
              <a:rPr lang="en-US" altLang="ko-KR" u="sng" dirty="0"/>
              <a:t>false positive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57DB452-92F2-3B2B-BAA4-7E00C27A3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2627-A4D1-48F3-9F80-9B13D9181C89}" type="slidenum">
              <a:rPr lang="ko-KR" altLang="en-US" smtClean="0"/>
              <a:pPr/>
              <a:t>3</a:t>
            </a:fld>
            <a:endParaRPr lang="ko-KR" altLang="en-US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7A884BB1-73CE-6FD3-C5D7-17D25853655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E31DF3-4E72-3E57-D838-29D8F1347B98}"/>
              </a:ext>
            </a:extLst>
          </p:cNvPr>
          <p:cNvSpPr txBox="1"/>
          <p:nvPr/>
        </p:nvSpPr>
        <p:spPr>
          <a:xfrm>
            <a:off x="9162040" y="5251816"/>
            <a:ext cx="269561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300" dirty="0">
                <a:solidFill>
                  <a:srgbClr val="C00000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VPN</a:t>
            </a:r>
            <a:r>
              <a:rPr lang="ko-KR" altLang="en-US" sz="1300" dirty="0">
                <a:solidFill>
                  <a:srgbClr val="C00000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en-US" altLang="ko-KR" sz="1300" dirty="0">
                <a:solidFill>
                  <a:srgbClr val="C00000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Traffic </a:t>
            </a:r>
            <a:r>
              <a:rPr lang="ko-KR" altLang="en-US" sz="1300" dirty="0">
                <a:solidFill>
                  <a:srgbClr val="C00000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인 줄 알았으나 아닌 경우</a:t>
            </a:r>
          </a:p>
        </p:txBody>
      </p:sp>
    </p:spTree>
    <p:extLst>
      <p:ext uri="{BB962C8B-B14F-4D97-AF65-F5344CB8AC3E}">
        <p14:creationId xmlns:p14="http://schemas.microsoft.com/office/powerpoint/2010/main" val="543191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AD9466-60F6-26D6-1103-007A0685D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Virtual Private Network (VPN)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E486A77-635C-5A20-FFEE-3E9312322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372" y="4277360"/>
            <a:ext cx="11234057" cy="1899603"/>
          </a:xfrm>
        </p:spPr>
        <p:txBody>
          <a:bodyPr/>
          <a:lstStyle/>
          <a:p>
            <a:r>
              <a:rPr lang="en-US" altLang="ko-KR" dirty="0"/>
              <a:t>VPN Protocol</a:t>
            </a:r>
          </a:p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A348BBD-44C1-5D30-38FB-538A6F1C3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2627-A4D1-48F3-9F80-9B13D9181C89}" type="slidenum">
              <a:rPr lang="ko-KR" altLang="en-US" smtClean="0"/>
              <a:pPr/>
              <a:t>4</a:t>
            </a:fld>
            <a:endParaRPr lang="ko-KR" altLang="en-US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5F2922D4-684E-A971-CA48-60B8C92AE03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ko-KR" dirty="0"/>
              <a:t>Background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6" name="Picture 2" descr="UNDERSTAND HOW VPN WORKS? | by Hemant Faujdar | Spider R&amp;D | Medium">
            <a:extLst>
              <a:ext uri="{FF2B5EF4-FFF2-40B4-BE49-F238E27FC236}">
                <a16:creationId xmlns:a16="http://schemas.microsoft.com/office/drawing/2014/main" id="{2E7C3284-CA1E-762C-E27A-EF8AC55E06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2" b="8991"/>
          <a:stretch/>
        </p:blipFill>
        <p:spPr bwMode="auto">
          <a:xfrm>
            <a:off x="3235417" y="1325526"/>
            <a:ext cx="5709965" cy="318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말풍선: 모서리가 둥근 사각형 6">
            <a:extLst>
              <a:ext uri="{FF2B5EF4-FFF2-40B4-BE49-F238E27FC236}">
                <a16:creationId xmlns:a16="http://schemas.microsoft.com/office/drawing/2014/main" id="{111E834B-31D5-7AD7-293C-6AC8CFE0EC08}"/>
              </a:ext>
            </a:extLst>
          </p:cNvPr>
          <p:cNvSpPr/>
          <p:nvPr/>
        </p:nvSpPr>
        <p:spPr>
          <a:xfrm>
            <a:off x="6682081" y="1504912"/>
            <a:ext cx="3264559" cy="825127"/>
          </a:xfrm>
          <a:prstGeom prst="wedgeRoundRectCallout">
            <a:avLst>
              <a:gd name="adj1" fmla="val -36466"/>
              <a:gd name="adj2" fmla="val 82313"/>
              <a:gd name="adj3" fmla="val 16667"/>
            </a:avLst>
          </a:prstGeom>
          <a:solidFill>
            <a:srgbClr val="5D67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Not protected by VPN encapsulation, can still be protected by TLS/HTTPS between VPN client and websites </a:t>
            </a:r>
            <a:endParaRPr lang="ko-KR" altLang="en-US" sz="13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graphicFrame>
        <p:nvGraphicFramePr>
          <p:cNvPr id="8" name="내용 개체 틀 5">
            <a:extLst>
              <a:ext uri="{FF2B5EF4-FFF2-40B4-BE49-F238E27FC236}">
                <a16:creationId xmlns:a16="http://schemas.microsoft.com/office/drawing/2014/main" id="{A9D64BD6-0339-49FE-0B85-FCB21B740E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9965704"/>
              </p:ext>
            </p:extLst>
          </p:nvPr>
        </p:nvGraphicFramePr>
        <p:xfrm>
          <a:off x="474665" y="4734560"/>
          <a:ext cx="11242670" cy="13851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48534">
                  <a:extLst>
                    <a:ext uri="{9D8B030D-6E8A-4147-A177-3AD203B41FA5}">
                      <a16:colId xmlns:a16="http://schemas.microsoft.com/office/drawing/2014/main" val="2056450594"/>
                    </a:ext>
                  </a:extLst>
                </a:gridCol>
                <a:gridCol w="2248534">
                  <a:extLst>
                    <a:ext uri="{9D8B030D-6E8A-4147-A177-3AD203B41FA5}">
                      <a16:colId xmlns:a16="http://schemas.microsoft.com/office/drawing/2014/main" val="1210885026"/>
                    </a:ext>
                  </a:extLst>
                </a:gridCol>
                <a:gridCol w="2248534">
                  <a:extLst>
                    <a:ext uri="{9D8B030D-6E8A-4147-A177-3AD203B41FA5}">
                      <a16:colId xmlns:a16="http://schemas.microsoft.com/office/drawing/2014/main" val="1168052484"/>
                    </a:ext>
                  </a:extLst>
                </a:gridCol>
                <a:gridCol w="2248534">
                  <a:extLst>
                    <a:ext uri="{9D8B030D-6E8A-4147-A177-3AD203B41FA5}">
                      <a16:colId xmlns:a16="http://schemas.microsoft.com/office/drawing/2014/main" val="2545026244"/>
                    </a:ext>
                  </a:extLst>
                </a:gridCol>
                <a:gridCol w="2248534">
                  <a:extLst>
                    <a:ext uri="{9D8B030D-6E8A-4147-A177-3AD203B41FA5}">
                      <a16:colId xmlns:a16="http://schemas.microsoft.com/office/drawing/2014/main" val="3999338556"/>
                    </a:ext>
                  </a:extLst>
                </a:gridCol>
              </a:tblGrid>
              <a:tr h="34628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VPN</a:t>
                      </a:r>
                      <a:r>
                        <a:rPr lang="ko-KR" altLang="en-US" sz="15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</a:t>
                      </a:r>
                      <a:r>
                        <a:rPr lang="en-US" altLang="ko-KR" sz="15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Protocol</a:t>
                      </a:r>
                      <a:endParaRPr lang="ko-KR" altLang="en-US" sz="1500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>
                    <a:solidFill>
                      <a:srgbClr val="DFE8F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Speed</a:t>
                      </a:r>
                      <a:endParaRPr lang="ko-KR" altLang="en-US" sz="1500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>
                    <a:solidFill>
                      <a:srgbClr val="DFE8F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Encryption</a:t>
                      </a:r>
                      <a:endParaRPr lang="ko-KR" altLang="en-US" sz="1500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>
                    <a:solidFill>
                      <a:srgbClr val="DFE8F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Streaming</a:t>
                      </a:r>
                      <a:endParaRPr lang="ko-KR" altLang="en-US" sz="1500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>
                    <a:solidFill>
                      <a:srgbClr val="DFE8F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Stability</a:t>
                      </a:r>
                      <a:endParaRPr lang="ko-KR" altLang="en-US" sz="1500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>
                    <a:solidFill>
                      <a:srgbClr val="DFE8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967198"/>
                  </a:ext>
                </a:extLst>
              </a:tr>
              <a:tr h="34628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OpenVPN (SSL)</a:t>
                      </a:r>
                      <a:endParaRPr lang="ko-KR" altLang="en-US" sz="1500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>
                    <a:solidFill>
                      <a:srgbClr val="DFE8F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</a:rPr>
                        <a:t>Fast</a:t>
                      </a:r>
                      <a:endParaRPr lang="ko-KR" altLang="en-US" sz="1500" dirty="0">
                        <a:latin typeface="나눔스퀘어_ac" panose="020B0600000101010101" pitchFamily="50" charset="-127"/>
                        <a:ea typeface="나눔스퀘어_ac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</a:rPr>
                        <a:t>Very Good</a:t>
                      </a:r>
                      <a:endParaRPr lang="ko-KR" altLang="en-US" sz="1500" dirty="0">
                        <a:latin typeface="나눔스퀘어_ac" panose="020B0600000101010101" pitchFamily="50" charset="-127"/>
                        <a:ea typeface="나눔스퀘어_ac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</a:rPr>
                        <a:t>Good</a:t>
                      </a:r>
                      <a:endParaRPr lang="ko-KR" altLang="en-US" sz="1500" dirty="0">
                        <a:latin typeface="나눔스퀘어_ac" panose="020B0600000101010101" pitchFamily="50" charset="-127"/>
                        <a:ea typeface="나눔스퀘어_ac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</a:rPr>
                        <a:t>Good</a:t>
                      </a:r>
                      <a:endParaRPr lang="ko-KR" altLang="en-US" sz="1500" dirty="0">
                        <a:latin typeface="나눔스퀘어_ac" panose="020B0600000101010101" pitchFamily="50" charset="-127"/>
                        <a:ea typeface="나눔스퀘어_ac" panose="020B060000010101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1742635"/>
                  </a:ext>
                </a:extLst>
              </a:tr>
              <a:tr h="34628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IPSec</a:t>
                      </a:r>
                      <a:endParaRPr lang="ko-KR" altLang="en-US" sz="1500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>
                    <a:solidFill>
                      <a:srgbClr val="DFE8F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</a:rPr>
                        <a:t>Fast</a:t>
                      </a:r>
                      <a:endParaRPr lang="ko-KR" altLang="en-US" sz="1500" dirty="0">
                        <a:latin typeface="나눔스퀘어_ac" panose="020B0600000101010101" pitchFamily="50" charset="-127"/>
                        <a:ea typeface="나눔스퀘어_ac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</a:rPr>
                        <a:t>Good</a:t>
                      </a:r>
                      <a:endParaRPr lang="ko-KR" altLang="en-US" sz="1500" dirty="0">
                        <a:latin typeface="나눔스퀘어_ac" panose="020B0600000101010101" pitchFamily="50" charset="-127"/>
                        <a:ea typeface="나눔스퀘어_ac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</a:rPr>
                        <a:t>Good</a:t>
                      </a:r>
                      <a:endParaRPr lang="ko-KR" altLang="en-US" sz="1500" dirty="0">
                        <a:latin typeface="나눔스퀘어_ac" panose="020B0600000101010101" pitchFamily="50" charset="-127"/>
                        <a:ea typeface="나눔스퀘어_ac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</a:rPr>
                        <a:t>Very Good</a:t>
                      </a:r>
                      <a:endParaRPr lang="ko-KR" altLang="en-US" sz="1500" dirty="0">
                        <a:latin typeface="나눔스퀘어_ac" panose="020B0600000101010101" pitchFamily="50" charset="-127"/>
                        <a:ea typeface="나눔스퀘어_ac" panose="020B060000010101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3618464"/>
                  </a:ext>
                </a:extLst>
              </a:tr>
              <a:tr h="34628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 err="1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WireGuard</a:t>
                      </a:r>
                      <a:endParaRPr lang="ko-KR" altLang="en-US" sz="1500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>
                    <a:solidFill>
                      <a:srgbClr val="DFE8F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</a:rPr>
                        <a:t>Very Fast</a:t>
                      </a:r>
                      <a:endParaRPr lang="ko-KR" altLang="en-US" sz="1500" dirty="0">
                        <a:latin typeface="나눔스퀘어_ac" panose="020B0600000101010101" pitchFamily="50" charset="-127"/>
                        <a:ea typeface="나눔스퀘어_ac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</a:rPr>
                        <a:t>Good</a:t>
                      </a:r>
                      <a:endParaRPr lang="ko-KR" altLang="en-US" sz="1500" dirty="0">
                        <a:latin typeface="나눔스퀘어_ac" panose="020B0600000101010101" pitchFamily="50" charset="-127"/>
                        <a:ea typeface="나눔스퀘어_ac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</a:rPr>
                        <a:t>Medium</a:t>
                      </a:r>
                      <a:endParaRPr lang="ko-KR" altLang="en-US" sz="1500" dirty="0">
                        <a:latin typeface="나눔스퀘어_ac" panose="020B0600000101010101" pitchFamily="50" charset="-127"/>
                        <a:ea typeface="나눔스퀘어_ac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</a:rPr>
                        <a:t>Poor</a:t>
                      </a:r>
                      <a:endParaRPr lang="ko-KR" altLang="en-US" sz="1500" dirty="0">
                        <a:latin typeface="나눔스퀘어_ac" panose="020B0600000101010101" pitchFamily="50" charset="-127"/>
                        <a:ea typeface="나눔스퀘어_ac" panose="020B060000010101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6647302"/>
                  </a:ext>
                </a:extLst>
              </a:tr>
            </a:tbl>
          </a:graphicData>
        </a:graphic>
      </p:graphicFrame>
      <p:sp>
        <p:nvSpPr>
          <p:cNvPr id="9" name="직사각형 8">
            <a:extLst>
              <a:ext uri="{FF2B5EF4-FFF2-40B4-BE49-F238E27FC236}">
                <a16:creationId xmlns:a16="http://schemas.microsoft.com/office/drawing/2014/main" id="{926E4481-996B-AC55-4CFC-474E99A6949F}"/>
              </a:ext>
            </a:extLst>
          </p:cNvPr>
          <p:cNvSpPr/>
          <p:nvPr/>
        </p:nvSpPr>
        <p:spPr>
          <a:xfrm>
            <a:off x="455335" y="5074000"/>
            <a:ext cx="11260803" cy="37079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00"/>
          </a:p>
        </p:txBody>
      </p:sp>
    </p:spTree>
    <p:extLst>
      <p:ext uri="{BB962C8B-B14F-4D97-AF65-F5344CB8AC3E}">
        <p14:creationId xmlns:p14="http://schemas.microsoft.com/office/powerpoint/2010/main" val="313575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307996E-436D-3A97-F826-E7A19BD05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OpenVPN TCP/UDP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F850B29-C287-48A7-C1B0-8F9E1E0D5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373" y="1606184"/>
            <a:ext cx="5908954" cy="4570779"/>
          </a:xfrm>
        </p:spPr>
        <p:txBody>
          <a:bodyPr>
            <a:noAutofit/>
          </a:bodyPr>
          <a:lstStyle/>
          <a:p>
            <a:r>
              <a:rPr lang="en-US" altLang="ko-KR" dirty="0"/>
              <a:t>Authentication</a:t>
            </a:r>
            <a:r>
              <a:rPr lang="ko-KR" altLang="en-US" dirty="0"/>
              <a:t> </a:t>
            </a:r>
            <a:r>
              <a:rPr lang="en-US" altLang="ko-KR" dirty="0"/>
              <a:t>and</a:t>
            </a:r>
            <a:r>
              <a:rPr lang="ko-KR" altLang="en-US" dirty="0"/>
              <a:t> </a:t>
            </a:r>
            <a:r>
              <a:rPr lang="en-US" altLang="ko-KR" dirty="0"/>
              <a:t>key exchange method</a:t>
            </a:r>
          </a:p>
          <a:p>
            <a:pPr lvl="1"/>
            <a:r>
              <a:rPr lang="en-US" altLang="ko-KR" dirty="0"/>
              <a:t>Pre-shared static key</a:t>
            </a:r>
          </a:p>
          <a:p>
            <a:pPr lvl="1"/>
            <a:r>
              <a:rPr lang="en-US" altLang="ko-KR" dirty="0"/>
              <a:t>TLS-based negotiation</a:t>
            </a:r>
          </a:p>
          <a:p>
            <a:endParaRPr lang="en-US" altLang="ko-KR" dirty="0"/>
          </a:p>
          <a:p>
            <a:r>
              <a:rPr lang="en-US" altLang="ko-KR" dirty="0"/>
              <a:t>Two communication channels during a VPN session</a:t>
            </a:r>
          </a:p>
          <a:p>
            <a:pPr lvl="1"/>
            <a:r>
              <a:rPr lang="en-US" altLang="ko-KR" dirty="0"/>
              <a:t>Control channel: Authentication, Key negotiation, and configuration</a:t>
            </a:r>
          </a:p>
          <a:p>
            <a:pPr lvl="1"/>
            <a:r>
              <a:rPr lang="en-US" altLang="ko-KR" dirty="0"/>
              <a:t>Data channel: Encrypts and transports packets</a:t>
            </a:r>
          </a:p>
          <a:p>
            <a:endParaRPr lang="en-US" altLang="ko-KR" sz="1500" dirty="0"/>
          </a:p>
          <a:p>
            <a:r>
              <a:rPr lang="en-US" altLang="ko-KR" dirty="0"/>
              <a:t>P_ACK to operate reliable over UDP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0092EB3-B71B-1AB6-D4BF-2D7E31280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2627-A4D1-48F3-9F80-9B13D9181C89}" type="slidenum">
              <a:rPr lang="ko-KR" altLang="en-US" smtClean="0"/>
              <a:pPr/>
              <a:t>5</a:t>
            </a:fld>
            <a:endParaRPr lang="ko-KR" altLang="en-US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02F5D6BC-C01E-D3E7-7EC3-9DBEA389101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ko-KR" dirty="0"/>
              <a:t>Background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65C635A0-F2F8-9C1F-B184-7835295312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6461" y="1919299"/>
            <a:ext cx="5095978" cy="3707467"/>
          </a:xfrm>
          <a:prstGeom prst="rect">
            <a:avLst/>
          </a:prstGeom>
        </p:spPr>
      </p:pic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4218BC2C-7D67-F34A-D6EC-AEA6AC62F4B2}"/>
              </a:ext>
            </a:extLst>
          </p:cNvPr>
          <p:cNvCxnSpPr>
            <a:cxnSpLocks/>
          </p:cNvCxnSpPr>
          <p:nvPr/>
        </p:nvCxnSpPr>
        <p:spPr>
          <a:xfrm>
            <a:off x="1246910" y="2743200"/>
            <a:ext cx="268778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6DBCC2E-B8AC-ECCF-CCDF-985A04E33225}"/>
              </a:ext>
            </a:extLst>
          </p:cNvPr>
          <p:cNvSpPr txBox="1"/>
          <p:nvPr/>
        </p:nvSpPr>
        <p:spPr>
          <a:xfrm>
            <a:off x="1173019" y="2743200"/>
            <a:ext cx="37388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rgbClr val="C00000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Majority of commercial VPN services has adopted</a:t>
            </a:r>
            <a:endParaRPr lang="ko-KR" altLang="en-US" sz="1200" dirty="0">
              <a:solidFill>
                <a:srgbClr val="C00000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38F05842-F83F-2F63-CA4E-D00A71CA79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4348" y="1374667"/>
            <a:ext cx="544632" cy="544632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B3DE38C-D3B8-EBE9-B2B6-2DD027604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3320" y="1509823"/>
            <a:ext cx="511487" cy="35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etflix-Logo für mobile Anwendungen 17396804 PNG">
            <a:extLst>
              <a:ext uri="{FF2B5EF4-FFF2-40B4-BE49-F238E27FC236}">
                <a16:creationId xmlns:a16="http://schemas.microsoft.com/office/drawing/2014/main" id="{A7C600CF-5E8B-52F0-C183-97C5E0DA2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4740" y="1425274"/>
            <a:ext cx="475556" cy="47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5B0E0F51-539D-D3C0-85B4-72DDDC4E5AE3}"/>
              </a:ext>
            </a:extLst>
          </p:cNvPr>
          <p:cNvSpPr/>
          <p:nvPr/>
        </p:nvSpPr>
        <p:spPr>
          <a:xfrm>
            <a:off x="6671692" y="5645235"/>
            <a:ext cx="2442758" cy="49402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TCP / UDP</a:t>
            </a:r>
            <a:endParaRPr lang="ko-KR" altLang="en-US" sz="1500" dirty="0">
              <a:solidFill>
                <a:schemeClr val="tx1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8113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307996E-436D-3A97-F826-E7A19BD05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Obfuscated OpenVPN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F850B29-C287-48A7-C1B0-8F9E1E0D56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i="1" dirty="0"/>
              <a:t>Vanilla</a:t>
            </a:r>
            <a:r>
              <a:rPr lang="en-US" altLang="ko-KR" dirty="0"/>
              <a:t>  OpenVPN is easily detected</a:t>
            </a:r>
          </a:p>
          <a:p>
            <a:r>
              <a:rPr lang="en-US" altLang="ko-KR" dirty="0"/>
              <a:t>OpenVPN with an additional obfuscation layer to avoid detection</a:t>
            </a:r>
          </a:p>
          <a:p>
            <a:pPr lvl="1"/>
            <a:r>
              <a:rPr lang="en-US" altLang="ko-KR" dirty="0"/>
              <a:t>Due to increasing interference from ISPs and censors, obfuscated VPN services have started to gain traction</a:t>
            </a:r>
          </a:p>
          <a:p>
            <a:r>
              <a:rPr lang="en-US" altLang="ko-KR" dirty="0"/>
              <a:t>Common obfuscation strategy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0092EB3-B71B-1AB6-D4BF-2D7E31280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2627-A4D1-48F3-9F80-9B13D9181C89}" type="slidenum">
              <a:rPr lang="ko-KR" altLang="en-US" smtClean="0"/>
              <a:pPr/>
              <a:t>6</a:t>
            </a:fld>
            <a:endParaRPr lang="ko-KR" altLang="en-US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02F5D6BC-C01E-D3E7-7EC3-9DBEA389101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ko-KR" dirty="0"/>
              <a:t>Background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61E5A3A6-A00F-4807-D214-D378BA29A553}"/>
              </a:ext>
            </a:extLst>
          </p:cNvPr>
          <p:cNvSpPr/>
          <p:nvPr/>
        </p:nvSpPr>
        <p:spPr>
          <a:xfrm>
            <a:off x="704367" y="3774209"/>
            <a:ext cx="3500582" cy="2085253"/>
          </a:xfrm>
          <a:prstGeom prst="roundRect">
            <a:avLst>
              <a:gd name="adj" fmla="val 6001"/>
            </a:avLst>
          </a:prstGeom>
          <a:noFill/>
          <a:ln w="28575">
            <a:solidFill>
              <a:srgbClr val="3952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4D19B509-DAD3-FF36-C83A-7A84BB05DB35}"/>
              </a:ext>
            </a:extLst>
          </p:cNvPr>
          <p:cNvSpPr/>
          <p:nvPr/>
        </p:nvSpPr>
        <p:spPr>
          <a:xfrm>
            <a:off x="4345709" y="3774209"/>
            <a:ext cx="3500582" cy="2085253"/>
          </a:xfrm>
          <a:prstGeom prst="roundRect">
            <a:avLst>
              <a:gd name="adj" fmla="val 6001"/>
            </a:avLst>
          </a:prstGeom>
          <a:noFill/>
          <a:ln w="28575">
            <a:solidFill>
              <a:srgbClr val="3952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EAA7FEAF-45AD-8DAA-1147-4EB7CEBEF154}"/>
              </a:ext>
            </a:extLst>
          </p:cNvPr>
          <p:cNvSpPr/>
          <p:nvPr/>
        </p:nvSpPr>
        <p:spPr>
          <a:xfrm>
            <a:off x="7987051" y="3774209"/>
            <a:ext cx="3500582" cy="2085253"/>
          </a:xfrm>
          <a:prstGeom prst="roundRect">
            <a:avLst>
              <a:gd name="adj" fmla="val 6001"/>
            </a:avLst>
          </a:prstGeom>
          <a:noFill/>
          <a:ln w="28575">
            <a:solidFill>
              <a:srgbClr val="3952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EB8F36DF-3F98-D856-1417-537A02947E93}"/>
              </a:ext>
            </a:extLst>
          </p:cNvPr>
          <p:cNvSpPr/>
          <p:nvPr/>
        </p:nvSpPr>
        <p:spPr>
          <a:xfrm>
            <a:off x="802457" y="3864353"/>
            <a:ext cx="3304402" cy="376219"/>
          </a:xfrm>
          <a:prstGeom prst="roundRect">
            <a:avLst>
              <a:gd name="adj" fmla="val 31397"/>
            </a:avLst>
          </a:prstGeom>
          <a:solidFill>
            <a:srgbClr val="3952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OpenVPN XOR Patch</a:t>
            </a:r>
            <a:endParaRPr lang="ko-KR" altLang="en-US" sz="15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2DDE0013-EA75-FBA4-C6D9-7E52504B40A9}"/>
              </a:ext>
            </a:extLst>
          </p:cNvPr>
          <p:cNvSpPr/>
          <p:nvPr/>
        </p:nvSpPr>
        <p:spPr>
          <a:xfrm>
            <a:off x="4435944" y="3864353"/>
            <a:ext cx="3304402" cy="376219"/>
          </a:xfrm>
          <a:prstGeom prst="roundRect">
            <a:avLst>
              <a:gd name="adj" fmla="val 31397"/>
            </a:avLst>
          </a:prstGeom>
          <a:solidFill>
            <a:srgbClr val="3952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OpenVPN over Encrypted Tunnels</a:t>
            </a:r>
            <a:endParaRPr lang="ko-KR" altLang="en-US" sz="15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BBE06A2C-EEA7-6F6A-D241-5B8438DC1DFB}"/>
              </a:ext>
            </a:extLst>
          </p:cNvPr>
          <p:cNvSpPr/>
          <p:nvPr/>
        </p:nvSpPr>
        <p:spPr>
          <a:xfrm>
            <a:off x="8085141" y="3864353"/>
            <a:ext cx="3304402" cy="376219"/>
          </a:xfrm>
          <a:prstGeom prst="roundRect">
            <a:avLst>
              <a:gd name="adj" fmla="val 31397"/>
            </a:avLst>
          </a:prstGeom>
          <a:solidFill>
            <a:srgbClr val="3952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Proprietary Protocols</a:t>
            </a:r>
            <a:endParaRPr lang="ko-KR" altLang="en-US" sz="15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A7704E-EA28-98D5-DEB8-92FF6E4BF3A5}"/>
              </a:ext>
            </a:extLst>
          </p:cNvPr>
          <p:cNvSpPr txBox="1"/>
          <p:nvPr/>
        </p:nvSpPr>
        <p:spPr>
          <a:xfrm>
            <a:off x="754352" y="4339956"/>
            <a:ext cx="3400611" cy="12080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500"/>
              </a:spcAft>
            </a:pPr>
            <a:r>
              <a:rPr lang="en-US" altLang="ko-KR" sz="15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XOR patch scrambles a packet </a:t>
            </a:r>
          </a:p>
          <a:p>
            <a:pPr marL="285750" indent="-285750">
              <a:spcAft>
                <a:spcPts val="500"/>
              </a:spcAft>
              <a:buClr>
                <a:srgbClr val="395263"/>
              </a:buClr>
              <a:buFont typeface="Wingdings" panose="05000000000000000000" pitchFamily="2" charset="2"/>
              <a:buChar char="§"/>
            </a:pPr>
            <a:r>
              <a:rPr lang="en-US" altLang="ko-KR" sz="15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XOR</a:t>
            </a:r>
            <a:r>
              <a:rPr lang="ko-KR" altLang="en-US" sz="15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en-US" altLang="ko-KR" sz="15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bytes</a:t>
            </a:r>
            <a:r>
              <a:rPr lang="ko-KR" altLang="en-US" sz="15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en-US" altLang="ko-KR" sz="15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with</a:t>
            </a:r>
            <a:r>
              <a:rPr lang="ko-KR" altLang="en-US" sz="15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en-US" altLang="ko-KR" sz="15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a</a:t>
            </a:r>
            <a:r>
              <a:rPr lang="ko-KR" altLang="en-US" sz="15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en-US" altLang="ko-KR" sz="15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pre-shared key</a:t>
            </a:r>
          </a:p>
          <a:p>
            <a:pPr marL="285750" indent="-285750">
              <a:spcAft>
                <a:spcPts val="500"/>
              </a:spcAft>
              <a:buClr>
                <a:srgbClr val="395263"/>
              </a:buClr>
              <a:buFont typeface="Wingdings" panose="05000000000000000000" pitchFamily="2" charset="2"/>
              <a:buChar char="§"/>
            </a:pPr>
            <a:r>
              <a:rPr lang="en-US" altLang="ko-KR" sz="15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Reversing the order of the bytes</a:t>
            </a:r>
          </a:p>
          <a:p>
            <a:pPr marL="285750" indent="-285750">
              <a:spcAft>
                <a:spcPts val="500"/>
              </a:spcAft>
              <a:buClr>
                <a:srgbClr val="395263"/>
              </a:buClr>
              <a:buFont typeface="Wingdings" panose="05000000000000000000" pitchFamily="2" charset="2"/>
              <a:buChar char="§"/>
            </a:pPr>
            <a:r>
              <a:rPr lang="en-US" altLang="ko-KR" sz="15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XOR each byte with its position</a:t>
            </a:r>
            <a:r>
              <a:rPr lang="ko-KR" altLang="en-US" sz="15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C3C00E-2D08-DE36-8B5B-A14E22D13F39}"/>
              </a:ext>
            </a:extLst>
          </p:cNvPr>
          <p:cNvSpPr txBox="1"/>
          <p:nvPr/>
        </p:nvSpPr>
        <p:spPr>
          <a:xfrm>
            <a:off x="4395696" y="4339956"/>
            <a:ext cx="3450595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en-US" altLang="ko-KR" sz="15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Wrap OpenVPN traffic inside encrypted tunnels to prevent DPI fingerprinting</a:t>
            </a:r>
          </a:p>
          <a:p>
            <a:pPr marL="285750" indent="-285750">
              <a:spcAft>
                <a:spcPts val="500"/>
              </a:spcAft>
              <a:buClr>
                <a:srgbClr val="395263"/>
              </a:buClr>
              <a:buFont typeface="Wingdings" panose="05000000000000000000" pitchFamily="2" charset="2"/>
              <a:buChar char="§"/>
            </a:pPr>
            <a:r>
              <a:rPr lang="en-US" altLang="ko-KR" sz="1500" dirty="0" err="1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Obfsproxy</a:t>
            </a:r>
            <a:endParaRPr lang="en-US" altLang="ko-KR" sz="15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marL="285750" indent="-285750">
              <a:spcAft>
                <a:spcPts val="500"/>
              </a:spcAft>
              <a:buClr>
                <a:srgbClr val="395263"/>
              </a:buClr>
              <a:buFont typeface="Wingdings" panose="05000000000000000000" pitchFamily="2" charset="2"/>
              <a:buChar char="§"/>
            </a:pPr>
            <a:r>
              <a:rPr lang="en-US" altLang="ko-KR" sz="1500" dirty="0" err="1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Stunnel</a:t>
            </a:r>
            <a:endParaRPr lang="en-US" altLang="ko-KR" sz="15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B36CE9-9710-78B8-C9EA-79EA70F2E824}"/>
              </a:ext>
            </a:extLst>
          </p:cNvPr>
          <p:cNvSpPr txBox="1"/>
          <p:nvPr/>
        </p:nvSpPr>
        <p:spPr>
          <a:xfrm>
            <a:off x="8037037" y="4339955"/>
            <a:ext cx="3400612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en-US" altLang="ko-KR" sz="15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A few VPN providers have developed proprietary obfuscated protocols</a:t>
            </a:r>
          </a:p>
          <a:p>
            <a:pPr marL="285750" indent="-285750">
              <a:spcAft>
                <a:spcPts val="500"/>
              </a:spcAft>
              <a:buClr>
                <a:srgbClr val="395263"/>
              </a:buClr>
              <a:buFont typeface="Wingdings" panose="05000000000000000000" pitchFamily="2" charset="2"/>
              <a:buChar char="§"/>
            </a:pPr>
            <a:r>
              <a:rPr lang="en-US" altLang="ko-KR" sz="1500" dirty="0" err="1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VyprVPN</a:t>
            </a:r>
            <a:endParaRPr lang="en-US" altLang="ko-KR" sz="15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marL="285750" indent="-285750">
              <a:spcAft>
                <a:spcPts val="500"/>
              </a:spcAft>
              <a:buClr>
                <a:srgbClr val="395263"/>
              </a:buClr>
              <a:buFont typeface="Wingdings" panose="05000000000000000000" pitchFamily="2" charset="2"/>
              <a:buChar char="§"/>
            </a:pPr>
            <a:r>
              <a:rPr lang="en-US" altLang="ko-KR" sz="1500" dirty="0" err="1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Astrill</a:t>
            </a:r>
            <a:endParaRPr lang="ko-KR" altLang="en-US" sz="15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8E3833F-D990-ABEA-C94C-AF27FFAA0E9F}"/>
              </a:ext>
            </a:extLst>
          </p:cNvPr>
          <p:cNvSpPr txBox="1"/>
          <p:nvPr/>
        </p:nvSpPr>
        <p:spPr>
          <a:xfrm>
            <a:off x="819850" y="5525613"/>
            <a:ext cx="326961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500"/>
              </a:spcAft>
            </a:pPr>
            <a:r>
              <a:rPr lang="en-US" altLang="ko-KR" sz="1300" dirty="0">
                <a:solidFill>
                  <a:srgbClr val="C00000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OpenVPN developers discourage its use</a:t>
            </a:r>
            <a:endParaRPr lang="ko-KR" altLang="en-US" sz="1300" dirty="0">
              <a:solidFill>
                <a:srgbClr val="C00000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41918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451362E-FB63-C676-0BAC-3DECBF2B8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Obfuscated OpenVPN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45AB6F2-4A0B-CA0A-D443-6B54F954E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2627-A4D1-48F3-9F80-9B13D9181C89}" type="slidenum">
              <a:rPr lang="ko-KR" altLang="en-US" smtClean="0"/>
              <a:pPr/>
              <a:t>7</a:t>
            </a:fld>
            <a:endParaRPr lang="ko-KR" altLang="en-US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61DE5A0B-72F5-CBA7-1723-9CF3E026D0D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ko-KR" dirty="0"/>
              <a:t>Background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E08509BE-6743-DF9D-50E0-467D685E0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949" y="2360912"/>
            <a:ext cx="4944335" cy="2882026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38098B40-CCA0-B08F-A342-F6CAB17C39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9716" y="2334888"/>
            <a:ext cx="4944335" cy="29080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E37A856-B8B6-FF8C-EF51-08A475BED93C}"/>
              </a:ext>
            </a:extLst>
          </p:cNvPr>
          <p:cNvSpPr txBox="1"/>
          <p:nvPr/>
        </p:nvSpPr>
        <p:spPr>
          <a:xfrm>
            <a:off x="1079557" y="5242938"/>
            <a:ext cx="4321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Before using obfuscated OpenVPN</a:t>
            </a:r>
            <a:endParaRPr lang="ko-KR" altLang="en-US" sz="20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A779F4-3A32-A4A4-62C6-2AD1A5CC5455}"/>
              </a:ext>
            </a:extLst>
          </p:cNvPr>
          <p:cNvSpPr txBox="1"/>
          <p:nvPr/>
        </p:nvSpPr>
        <p:spPr>
          <a:xfrm>
            <a:off x="6882887" y="5228644"/>
            <a:ext cx="41379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After using obfuscated OpenVPN</a:t>
            </a:r>
            <a:endParaRPr lang="ko-KR" altLang="en-US" sz="20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pic>
        <p:nvPicPr>
          <p:cNvPr id="2050" name="Picture 2" descr="Deciphering Single-byte XOR Ciphertext | Codementor">
            <a:extLst>
              <a:ext uri="{FF2B5EF4-FFF2-40B4-BE49-F238E27FC236}">
                <a16:creationId xmlns:a16="http://schemas.microsoft.com/office/drawing/2014/main" id="{4F0660D6-2491-304F-4400-BEF1601786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3" t="8451" r="4104" b="21008"/>
          <a:stretch/>
        </p:blipFill>
        <p:spPr bwMode="auto">
          <a:xfrm>
            <a:off x="7325733" y="0"/>
            <a:ext cx="4866267" cy="196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963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연결선: 꺾임 39">
            <a:extLst>
              <a:ext uri="{FF2B5EF4-FFF2-40B4-BE49-F238E27FC236}">
                <a16:creationId xmlns:a16="http://schemas.microsoft.com/office/drawing/2014/main" id="{E4355377-702D-EA41-72CC-55BF105E6B09}"/>
              </a:ext>
            </a:extLst>
          </p:cNvPr>
          <p:cNvCxnSpPr>
            <a:cxnSpLocks/>
          </p:cNvCxnSpPr>
          <p:nvPr/>
        </p:nvCxnSpPr>
        <p:spPr>
          <a:xfrm>
            <a:off x="1891556" y="2914515"/>
            <a:ext cx="3962096" cy="872539"/>
          </a:xfrm>
          <a:prstGeom prst="bentConnector3">
            <a:avLst>
              <a:gd name="adj1" fmla="val 50000"/>
            </a:avLst>
          </a:prstGeom>
          <a:ln w="28575">
            <a:solidFill>
              <a:srgbClr val="D0AEFF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직선 화살표 연결선 34">
            <a:extLst>
              <a:ext uri="{FF2B5EF4-FFF2-40B4-BE49-F238E27FC236}">
                <a16:creationId xmlns:a16="http://schemas.microsoft.com/office/drawing/2014/main" id="{98230066-7C51-2BDE-913C-867D9066F567}"/>
              </a:ext>
            </a:extLst>
          </p:cNvPr>
          <p:cNvCxnSpPr>
            <a:cxnSpLocks/>
          </p:cNvCxnSpPr>
          <p:nvPr/>
        </p:nvCxnSpPr>
        <p:spPr>
          <a:xfrm>
            <a:off x="1883914" y="2772837"/>
            <a:ext cx="3969738" cy="0"/>
          </a:xfrm>
          <a:prstGeom prst="straightConnector1">
            <a:avLst/>
          </a:prstGeom>
          <a:ln w="28575">
            <a:solidFill>
              <a:srgbClr val="42BEA5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연결선: 꺾임 19">
            <a:extLst>
              <a:ext uri="{FF2B5EF4-FFF2-40B4-BE49-F238E27FC236}">
                <a16:creationId xmlns:a16="http://schemas.microsoft.com/office/drawing/2014/main" id="{285E5413-CA62-864A-6CC6-ED0BC07700C9}"/>
              </a:ext>
            </a:extLst>
          </p:cNvPr>
          <p:cNvCxnSpPr>
            <a:cxnSpLocks/>
          </p:cNvCxnSpPr>
          <p:nvPr/>
        </p:nvCxnSpPr>
        <p:spPr>
          <a:xfrm flipV="1">
            <a:off x="1897197" y="1883788"/>
            <a:ext cx="3956455" cy="730103"/>
          </a:xfrm>
          <a:prstGeom prst="bentConnector3">
            <a:avLst>
              <a:gd name="adj1" fmla="val 50000"/>
            </a:avLst>
          </a:prstGeom>
          <a:ln w="28575">
            <a:solidFill>
              <a:srgbClr val="ADAC9A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1C555F05-E7B4-74B4-44C2-1DE18AEE2822}"/>
              </a:ext>
            </a:extLst>
          </p:cNvPr>
          <p:cNvSpPr txBox="1"/>
          <p:nvPr/>
        </p:nvSpPr>
        <p:spPr>
          <a:xfrm>
            <a:off x="6160729" y="3168665"/>
            <a:ext cx="8034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Server B</a:t>
            </a:r>
            <a:endParaRPr lang="ko-KR" altLang="en-US" sz="12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1563122-C5C9-2101-76A5-30A1D41CB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OpenVPN Fingerprinting Overview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FFD13D7-1DC8-4218-99B4-D4E113998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0042" y="5073457"/>
            <a:ext cx="5180357" cy="568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1500" dirty="0"/>
              <a:t>VPN connections, along with passing traffic, are being mirrored to the </a:t>
            </a:r>
            <a:r>
              <a:rPr lang="en-US" altLang="ko-KR" sz="1500" i="1" dirty="0"/>
              <a:t>Filter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186D222-92B5-B76F-E170-C675E6AB5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2627-A4D1-48F3-9F80-9B13D9181C89}" type="slidenum">
              <a:rPr lang="ko-KR" altLang="en-US" smtClean="0"/>
              <a:pPr/>
              <a:t>8</a:t>
            </a:fld>
            <a:endParaRPr lang="ko-KR" altLang="en-US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89D709ED-4CED-4091-3B8D-334EDA63D7A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ko-KR" dirty="0"/>
              <a:t>OpenVPN</a:t>
            </a:r>
            <a:r>
              <a:rPr lang="ko-KR" altLang="en-US" dirty="0"/>
              <a:t> </a:t>
            </a:r>
            <a:r>
              <a:rPr lang="en-US" altLang="ko-KR" dirty="0"/>
              <a:t>Fingerprinting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C72303-88AE-6AC2-96BD-96778487F08B}"/>
              </a:ext>
            </a:extLst>
          </p:cNvPr>
          <p:cNvSpPr txBox="1"/>
          <p:nvPr/>
        </p:nvSpPr>
        <p:spPr>
          <a:xfrm>
            <a:off x="595081" y="4690365"/>
            <a:ext cx="319318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700" dirty="0">
                <a:solidFill>
                  <a:srgbClr val="395263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1</a:t>
            </a:r>
            <a:endParaRPr lang="ko-KR" altLang="en-US" sz="1700" dirty="0">
              <a:solidFill>
                <a:srgbClr val="395263"/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6C1AD0-F2D1-1677-048A-84A7F4E39DEF}"/>
              </a:ext>
            </a:extLst>
          </p:cNvPr>
          <p:cNvSpPr txBox="1"/>
          <p:nvPr/>
        </p:nvSpPr>
        <p:spPr>
          <a:xfrm>
            <a:off x="595081" y="5168400"/>
            <a:ext cx="319318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700" dirty="0">
                <a:solidFill>
                  <a:srgbClr val="395263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2</a:t>
            </a:r>
            <a:endParaRPr lang="ko-KR" altLang="en-US" sz="1700" dirty="0">
              <a:solidFill>
                <a:srgbClr val="395263"/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284EF4F2-26DB-2980-A0C3-70973E42D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9770" y="1445356"/>
            <a:ext cx="724905" cy="724905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8A883F82-A0B4-C9F4-7AE7-9ED433784C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9769" y="2460779"/>
            <a:ext cx="724905" cy="724905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9CF8B08D-6451-47CF-8D43-7CBD4F7B1A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9769" y="3476160"/>
            <a:ext cx="724905" cy="724905"/>
          </a:xfrm>
          <a:prstGeom prst="rect">
            <a:avLst/>
          </a:prstGeom>
        </p:spPr>
      </p:pic>
      <p:pic>
        <p:nvPicPr>
          <p:cNvPr id="16" name="그래픽 15" descr="사용자 단색으로 채워진">
            <a:extLst>
              <a:ext uri="{FF2B5EF4-FFF2-40B4-BE49-F238E27FC236}">
                <a16:creationId xmlns:a16="http://schemas.microsoft.com/office/drawing/2014/main" id="{A624DC0F-19EF-305A-F4AA-E14383A18C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0131" y="2174034"/>
            <a:ext cx="1217066" cy="121706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1D273CE-6058-48CC-D3F6-EEBCFD8530BD}"/>
              </a:ext>
            </a:extLst>
          </p:cNvPr>
          <p:cNvSpPr txBox="1"/>
          <p:nvPr/>
        </p:nvSpPr>
        <p:spPr>
          <a:xfrm>
            <a:off x="949693" y="3191772"/>
            <a:ext cx="677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Hwang</a:t>
            </a:r>
            <a:endParaRPr lang="ko-KR" altLang="en-US" sz="12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D24B697-0BAB-9A69-0F95-ACB181F3B26E}"/>
              </a:ext>
            </a:extLst>
          </p:cNvPr>
          <p:cNvSpPr txBox="1"/>
          <p:nvPr/>
        </p:nvSpPr>
        <p:spPr>
          <a:xfrm>
            <a:off x="6166332" y="2149236"/>
            <a:ext cx="8034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Server A</a:t>
            </a:r>
            <a:endParaRPr lang="ko-KR" altLang="en-US" sz="12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364916F-77DF-A101-D907-5BD4B83075A8}"/>
              </a:ext>
            </a:extLst>
          </p:cNvPr>
          <p:cNvSpPr txBox="1"/>
          <p:nvPr/>
        </p:nvSpPr>
        <p:spPr>
          <a:xfrm>
            <a:off x="6163012" y="4195118"/>
            <a:ext cx="8034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Server C</a:t>
            </a:r>
            <a:endParaRPr lang="ko-KR" altLang="en-US" sz="12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48B4CAF6-9139-7AB3-AD7C-F4DC1DEA57B6}"/>
              </a:ext>
            </a:extLst>
          </p:cNvPr>
          <p:cNvGrpSpPr/>
          <p:nvPr/>
        </p:nvGrpSpPr>
        <p:grpSpPr>
          <a:xfrm>
            <a:off x="1883914" y="1469347"/>
            <a:ext cx="3969738" cy="3186187"/>
            <a:chOff x="1883914" y="1469347"/>
            <a:chExt cx="3969738" cy="3186187"/>
          </a:xfrm>
        </p:grpSpPr>
        <p:cxnSp>
          <p:nvCxnSpPr>
            <p:cNvPr id="43" name="직선 연결선 42">
              <a:extLst>
                <a:ext uri="{FF2B5EF4-FFF2-40B4-BE49-F238E27FC236}">
                  <a16:creationId xmlns:a16="http://schemas.microsoft.com/office/drawing/2014/main" id="{0F7881EB-3F03-DF81-A3E7-FD8899A0F6E1}"/>
                </a:ext>
              </a:extLst>
            </p:cNvPr>
            <p:cNvCxnSpPr>
              <a:cxnSpLocks/>
            </p:cNvCxnSpPr>
            <p:nvPr/>
          </p:nvCxnSpPr>
          <p:spPr>
            <a:xfrm>
              <a:off x="4107307" y="2977941"/>
              <a:ext cx="895665" cy="1055493"/>
            </a:xfrm>
            <a:prstGeom prst="line">
              <a:avLst/>
            </a:prstGeom>
            <a:ln w="28575">
              <a:solidFill>
                <a:srgbClr val="555866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1E5CF26A-0D61-760D-213F-7F0F9FE7637F}"/>
                </a:ext>
              </a:extLst>
            </p:cNvPr>
            <p:cNvSpPr/>
            <p:nvPr/>
          </p:nvSpPr>
          <p:spPr>
            <a:xfrm>
              <a:off x="1883914" y="1469347"/>
              <a:ext cx="3969738" cy="2699339"/>
            </a:xfrm>
            <a:prstGeom prst="rect">
              <a:avLst/>
            </a:prstGeom>
            <a:noFill/>
            <a:ln w="38100">
              <a:solidFill>
                <a:srgbClr val="C00000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785E072-970B-44EB-E2E2-8B7DCA37C8E9}"/>
                </a:ext>
              </a:extLst>
            </p:cNvPr>
            <p:cNvSpPr txBox="1"/>
            <p:nvPr/>
          </p:nvSpPr>
          <p:spPr>
            <a:xfrm>
              <a:off x="3163887" y="4150785"/>
              <a:ext cx="146706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500" dirty="0">
                  <a:solidFill>
                    <a:srgbClr val="C00000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Phase 1: Filter</a:t>
              </a:r>
              <a:endParaRPr lang="ko-KR" altLang="en-US" sz="1500" dirty="0">
                <a:solidFill>
                  <a:srgbClr val="C00000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</p:txBody>
        </p:sp>
        <p:pic>
          <p:nvPicPr>
            <p:cNvPr id="55" name="그림 54">
              <a:extLst>
                <a:ext uri="{FF2B5EF4-FFF2-40B4-BE49-F238E27FC236}">
                  <a16:creationId xmlns:a16="http://schemas.microsoft.com/office/drawing/2014/main" id="{825F6E51-BD55-83FA-FFF0-C2F04F484F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10983" y="3690685"/>
              <a:ext cx="964849" cy="964849"/>
            </a:xfrm>
            <a:prstGeom prst="rect">
              <a:avLst/>
            </a:prstGeom>
          </p:spPr>
        </p:pic>
      </p:grpSp>
      <p:pic>
        <p:nvPicPr>
          <p:cNvPr id="2050" name="Picture 2" descr="router&quot; Icon - Download for free – Iconduck">
            <a:extLst>
              <a:ext uri="{FF2B5EF4-FFF2-40B4-BE49-F238E27FC236}">
                <a16:creationId xmlns:a16="http://schemas.microsoft.com/office/drawing/2014/main" id="{63BC1693-374F-3D14-D0E8-B3E7080C6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843" y="2370634"/>
            <a:ext cx="887155" cy="76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내용 개체 틀 2">
            <a:extLst>
              <a:ext uri="{FF2B5EF4-FFF2-40B4-BE49-F238E27FC236}">
                <a16:creationId xmlns:a16="http://schemas.microsoft.com/office/drawing/2014/main" id="{79BF23BE-A835-3467-A959-2541E3A890B3}"/>
              </a:ext>
            </a:extLst>
          </p:cNvPr>
          <p:cNvSpPr txBox="1">
            <a:spLocks/>
          </p:cNvSpPr>
          <p:nvPr/>
        </p:nvSpPr>
        <p:spPr>
          <a:xfrm>
            <a:off x="910043" y="4688657"/>
            <a:ext cx="5180357" cy="38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100000"/>
              </a:lnSpc>
              <a:spcBef>
                <a:spcPts val="1000"/>
              </a:spcBef>
              <a:buClr>
                <a:srgbClr val="0F0F70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rgbClr val="0F0F7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rgbClr val="0F0F7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rgbClr val="0F0F7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rgbClr val="0F0F7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altLang="ko-KR" sz="1500" dirty="0"/>
              <a:t>Hwang</a:t>
            </a:r>
            <a:r>
              <a:rPr lang="ko-KR" altLang="en-US" sz="1500" dirty="0"/>
              <a:t> </a:t>
            </a:r>
            <a:r>
              <a:rPr lang="en-US" altLang="ko-KR" sz="1500" dirty="0"/>
              <a:t>connects</a:t>
            </a:r>
            <a:r>
              <a:rPr lang="ko-KR" altLang="en-US" sz="1500" dirty="0"/>
              <a:t> </a:t>
            </a:r>
            <a:r>
              <a:rPr lang="en-US" altLang="ko-KR" sz="1500" dirty="0"/>
              <a:t>to</a:t>
            </a:r>
            <a:r>
              <a:rPr lang="ko-KR" altLang="en-US" sz="1500" dirty="0"/>
              <a:t> </a:t>
            </a:r>
            <a:r>
              <a:rPr lang="en-US" altLang="ko-KR" sz="1500" dirty="0"/>
              <a:t>three</a:t>
            </a:r>
            <a:r>
              <a:rPr lang="ko-KR" altLang="en-US" sz="1500" dirty="0"/>
              <a:t> </a:t>
            </a:r>
            <a:r>
              <a:rPr lang="en-US" altLang="ko-KR" sz="1500" dirty="0"/>
              <a:t>different</a:t>
            </a:r>
            <a:r>
              <a:rPr lang="ko-KR" altLang="en-US" sz="1500" dirty="0"/>
              <a:t> </a:t>
            </a:r>
            <a:r>
              <a:rPr lang="en-US" altLang="ko-KR" sz="1500" dirty="0"/>
              <a:t>servers</a:t>
            </a: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496F42B5-6A3E-7346-75AA-56BC9877C4CE}"/>
              </a:ext>
            </a:extLst>
          </p:cNvPr>
          <p:cNvGrpSpPr/>
          <p:nvPr/>
        </p:nvGrpSpPr>
        <p:grpSpPr>
          <a:xfrm>
            <a:off x="5459414" y="2411050"/>
            <a:ext cx="2206053" cy="2323974"/>
            <a:chOff x="5459414" y="2411050"/>
            <a:chExt cx="2206053" cy="2323974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7AB3EEC0-1CA8-A124-06A6-49C4B3D99B79}"/>
                </a:ext>
              </a:extLst>
            </p:cNvPr>
            <p:cNvSpPr/>
            <p:nvPr/>
          </p:nvSpPr>
          <p:spPr>
            <a:xfrm>
              <a:off x="6105241" y="2411050"/>
              <a:ext cx="914400" cy="2020715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7A70ED2-4EA3-B64B-B51A-77009B9F7030}"/>
                </a:ext>
              </a:extLst>
            </p:cNvPr>
            <p:cNvSpPr txBox="1"/>
            <p:nvPr/>
          </p:nvSpPr>
          <p:spPr>
            <a:xfrm>
              <a:off x="5459414" y="4411859"/>
              <a:ext cx="2206053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500" dirty="0">
                  <a:solidFill>
                    <a:srgbClr val="C00000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Suspected VPN Server</a:t>
              </a:r>
              <a:endParaRPr lang="ko-KR" altLang="en-US" sz="1500" dirty="0">
                <a:solidFill>
                  <a:srgbClr val="C00000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371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연결선: 꺾임 18">
            <a:extLst>
              <a:ext uri="{FF2B5EF4-FFF2-40B4-BE49-F238E27FC236}">
                <a16:creationId xmlns:a16="http://schemas.microsoft.com/office/drawing/2014/main" id="{AA9C00DF-52B5-2861-F882-82FE62E59068}"/>
              </a:ext>
            </a:extLst>
          </p:cNvPr>
          <p:cNvCxnSpPr>
            <a:cxnSpLocks/>
          </p:cNvCxnSpPr>
          <p:nvPr/>
        </p:nvCxnSpPr>
        <p:spPr>
          <a:xfrm>
            <a:off x="1891556" y="2914515"/>
            <a:ext cx="3962096" cy="872539"/>
          </a:xfrm>
          <a:prstGeom prst="bentConnector3">
            <a:avLst>
              <a:gd name="adj1" fmla="val 50000"/>
            </a:avLst>
          </a:prstGeom>
          <a:ln w="28575">
            <a:solidFill>
              <a:srgbClr val="D0AEFF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직선 연결선 34">
            <a:extLst>
              <a:ext uri="{FF2B5EF4-FFF2-40B4-BE49-F238E27FC236}">
                <a16:creationId xmlns:a16="http://schemas.microsoft.com/office/drawing/2014/main" id="{7BD875FB-0D29-5485-923B-C42591EA288F}"/>
              </a:ext>
            </a:extLst>
          </p:cNvPr>
          <p:cNvCxnSpPr>
            <a:cxnSpLocks/>
          </p:cNvCxnSpPr>
          <p:nvPr/>
        </p:nvCxnSpPr>
        <p:spPr>
          <a:xfrm>
            <a:off x="4107307" y="2977941"/>
            <a:ext cx="895665" cy="1055493"/>
          </a:xfrm>
          <a:prstGeom prst="line">
            <a:avLst/>
          </a:prstGeom>
          <a:ln w="28575">
            <a:solidFill>
              <a:srgbClr val="555866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1C555F05-E7B4-74B4-44C2-1DE18AEE2822}"/>
              </a:ext>
            </a:extLst>
          </p:cNvPr>
          <p:cNvSpPr txBox="1"/>
          <p:nvPr/>
        </p:nvSpPr>
        <p:spPr>
          <a:xfrm>
            <a:off x="6160729" y="3168665"/>
            <a:ext cx="8034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Server B</a:t>
            </a:r>
            <a:endParaRPr lang="ko-KR" altLang="en-US" sz="12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1563122-C5C9-2101-76A5-30A1D41CB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OpenVPN Fingerprinting Overview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FFD13D7-1DC8-4218-99B4-D4E113998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5605519"/>
            <a:ext cx="5180357" cy="5714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1500" i="1" dirty="0"/>
              <a:t>Filter</a:t>
            </a:r>
            <a:r>
              <a:rPr lang="en-US" altLang="ko-KR" sz="1500" dirty="0"/>
              <a:t> forward server IP of suspected connections to the probing system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186D222-92B5-B76F-E170-C675E6AB5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2627-A4D1-48F3-9F80-9B13D9181C89}" type="slidenum">
              <a:rPr lang="ko-KR" altLang="en-US" smtClean="0"/>
              <a:pPr/>
              <a:t>9</a:t>
            </a:fld>
            <a:endParaRPr lang="ko-KR" altLang="en-US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89D709ED-4CED-4091-3B8D-334EDA63D7A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ko-KR" dirty="0"/>
              <a:t>OpenVPN</a:t>
            </a:r>
            <a:r>
              <a:rPr lang="ko-KR" altLang="en-US" dirty="0"/>
              <a:t> </a:t>
            </a:r>
            <a:r>
              <a:rPr lang="en-US" altLang="ko-KR" dirty="0"/>
              <a:t>Fingerprinting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6279B83B-BBBC-3996-279D-74C1353E6C59}"/>
              </a:ext>
            </a:extLst>
          </p:cNvPr>
          <p:cNvSpPr txBox="1">
            <a:spLocks/>
          </p:cNvSpPr>
          <p:nvPr/>
        </p:nvSpPr>
        <p:spPr>
          <a:xfrm>
            <a:off x="6537026" y="4910102"/>
            <a:ext cx="5180357" cy="719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100000"/>
              </a:lnSpc>
              <a:spcBef>
                <a:spcPts val="1000"/>
              </a:spcBef>
              <a:buClr>
                <a:srgbClr val="0F0F70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rgbClr val="0F0F7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rgbClr val="0F0F7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rgbClr val="0F0F7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rgbClr val="0F0F7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altLang="ko-KR" sz="1500" dirty="0"/>
              <a:t>Targets are sent to each dedicated </a:t>
            </a:r>
            <a:r>
              <a:rPr lang="en-US" altLang="ko-KR" sz="1500" i="1" dirty="0"/>
              <a:t>Probers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ko-KR" sz="1500" i="1" dirty="0"/>
              <a:t>Probers</a:t>
            </a:r>
            <a:r>
              <a:rPr lang="en-US" altLang="ko-KR" sz="1500" dirty="0"/>
              <a:t> send probes asynchronously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2F74A9-8562-A1BB-FA77-2C5CB6F09146}"/>
              </a:ext>
            </a:extLst>
          </p:cNvPr>
          <p:cNvSpPr txBox="1"/>
          <p:nvPr/>
        </p:nvSpPr>
        <p:spPr>
          <a:xfrm>
            <a:off x="595081" y="5761360"/>
            <a:ext cx="319318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700" dirty="0">
                <a:solidFill>
                  <a:srgbClr val="395263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3</a:t>
            </a:r>
            <a:endParaRPr lang="ko-KR" altLang="en-US" sz="1700" dirty="0">
              <a:solidFill>
                <a:srgbClr val="395263"/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396370-6E91-2E17-E2E1-E7E863CA7049}"/>
              </a:ext>
            </a:extLst>
          </p:cNvPr>
          <p:cNvSpPr txBox="1"/>
          <p:nvPr/>
        </p:nvSpPr>
        <p:spPr>
          <a:xfrm>
            <a:off x="6217708" y="4916139"/>
            <a:ext cx="319318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700" dirty="0">
                <a:solidFill>
                  <a:srgbClr val="395263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4</a:t>
            </a:r>
            <a:endParaRPr lang="ko-KR" altLang="en-US" sz="1700" dirty="0">
              <a:solidFill>
                <a:srgbClr val="395263"/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80994B-0C14-8601-0CEA-21CDDCBAAA55}"/>
              </a:ext>
            </a:extLst>
          </p:cNvPr>
          <p:cNvSpPr txBox="1"/>
          <p:nvPr/>
        </p:nvSpPr>
        <p:spPr>
          <a:xfrm>
            <a:off x="6217708" y="5275474"/>
            <a:ext cx="319318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700" dirty="0">
                <a:solidFill>
                  <a:srgbClr val="395263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5</a:t>
            </a:r>
            <a:endParaRPr lang="ko-KR" altLang="en-US" sz="1700" dirty="0">
              <a:solidFill>
                <a:srgbClr val="395263"/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03DEE5-A3FC-D01F-4027-3590FDD1126F}"/>
              </a:ext>
            </a:extLst>
          </p:cNvPr>
          <p:cNvSpPr txBox="1"/>
          <p:nvPr/>
        </p:nvSpPr>
        <p:spPr>
          <a:xfrm>
            <a:off x="6217708" y="5633191"/>
            <a:ext cx="319318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700" dirty="0">
                <a:solidFill>
                  <a:srgbClr val="395263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6</a:t>
            </a:r>
            <a:endParaRPr lang="ko-KR" altLang="en-US" sz="1700" dirty="0">
              <a:solidFill>
                <a:srgbClr val="395263"/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284EF4F2-26DB-2980-A0C3-70973E42D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9770" y="1445356"/>
            <a:ext cx="724905" cy="724905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8A883F82-A0B4-C9F4-7AE7-9ED433784C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9769" y="2460779"/>
            <a:ext cx="724905" cy="724905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9CF8B08D-6451-47CF-8D43-7CBD4F7B1A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9769" y="3476160"/>
            <a:ext cx="724905" cy="724905"/>
          </a:xfrm>
          <a:prstGeom prst="rect">
            <a:avLst/>
          </a:prstGeom>
        </p:spPr>
      </p:pic>
      <p:pic>
        <p:nvPicPr>
          <p:cNvPr id="16" name="그래픽 15" descr="사용자 단색으로 채워진">
            <a:extLst>
              <a:ext uri="{FF2B5EF4-FFF2-40B4-BE49-F238E27FC236}">
                <a16:creationId xmlns:a16="http://schemas.microsoft.com/office/drawing/2014/main" id="{A624DC0F-19EF-305A-F4AA-E14383A18C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0131" y="2174034"/>
            <a:ext cx="1217066" cy="121706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1D273CE-6058-48CC-D3F6-EEBCFD8530BD}"/>
              </a:ext>
            </a:extLst>
          </p:cNvPr>
          <p:cNvSpPr txBox="1"/>
          <p:nvPr/>
        </p:nvSpPr>
        <p:spPr>
          <a:xfrm>
            <a:off x="949693" y="3191772"/>
            <a:ext cx="677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Hwang</a:t>
            </a:r>
            <a:endParaRPr lang="ko-KR" altLang="en-US" sz="12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D24B697-0BAB-9A69-0F95-ACB181F3B26E}"/>
              </a:ext>
            </a:extLst>
          </p:cNvPr>
          <p:cNvSpPr txBox="1"/>
          <p:nvPr/>
        </p:nvSpPr>
        <p:spPr>
          <a:xfrm>
            <a:off x="6166332" y="2149236"/>
            <a:ext cx="8034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Server A</a:t>
            </a:r>
            <a:endParaRPr lang="ko-KR" altLang="en-US" sz="12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A13ED7C5-CAA4-462F-DEF9-4CAA65133B6E}"/>
              </a:ext>
            </a:extLst>
          </p:cNvPr>
          <p:cNvGrpSpPr/>
          <p:nvPr/>
        </p:nvGrpSpPr>
        <p:grpSpPr>
          <a:xfrm>
            <a:off x="1883914" y="1469347"/>
            <a:ext cx="3969738" cy="3004603"/>
            <a:chOff x="4426117" y="1971089"/>
            <a:chExt cx="3969738" cy="3004603"/>
          </a:xfrm>
        </p:grpSpPr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1E5CF26A-0D61-760D-213F-7F0F9FE7637F}"/>
                </a:ext>
              </a:extLst>
            </p:cNvPr>
            <p:cNvSpPr/>
            <p:nvPr/>
          </p:nvSpPr>
          <p:spPr>
            <a:xfrm>
              <a:off x="4426117" y="1971089"/>
              <a:ext cx="3969738" cy="2699339"/>
            </a:xfrm>
            <a:prstGeom prst="rect">
              <a:avLst/>
            </a:prstGeom>
            <a:noFill/>
            <a:ln w="38100">
              <a:solidFill>
                <a:srgbClr val="C00000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785E072-970B-44EB-E2E2-8B7DCA37C8E9}"/>
                </a:ext>
              </a:extLst>
            </p:cNvPr>
            <p:cNvSpPr txBox="1"/>
            <p:nvPr/>
          </p:nvSpPr>
          <p:spPr>
            <a:xfrm>
              <a:off x="5706090" y="4652527"/>
              <a:ext cx="146706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500" dirty="0">
                  <a:solidFill>
                    <a:srgbClr val="C00000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Phase 1: Filter</a:t>
              </a:r>
              <a:endParaRPr lang="ko-KR" altLang="en-US" sz="1500" dirty="0">
                <a:solidFill>
                  <a:srgbClr val="C00000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</p:txBody>
        </p:sp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95E941E6-6023-0FB6-FE28-6ADEE2C982A8}"/>
              </a:ext>
            </a:extLst>
          </p:cNvPr>
          <p:cNvGrpSpPr/>
          <p:nvPr/>
        </p:nvGrpSpPr>
        <p:grpSpPr>
          <a:xfrm>
            <a:off x="7724222" y="1413931"/>
            <a:ext cx="3428432" cy="3018424"/>
            <a:chOff x="8677983" y="3024145"/>
            <a:chExt cx="1209125" cy="3025548"/>
          </a:xfrm>
        </p:grpSpPr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8A43061B-D5C5-049C-9391-F9FBEAA948C8}"/>
                </a:ext>
              </a:extLst>
            </p:cNvPr>
            <p:cNvSpPr/>
            <p:nvPr/>
          </p:nvSpPr>
          <p:spPr>
            <a:xfrm>
              <a:off x="8677983" y="3024145"/>
              <a:ext cx="1209125" cy="2706464"/>
            </a:xfrm>
            <a:prstGeom prst="rect">
              <a:avLst/>
            </a:prstGeom>
            <a:noFill/>
            <a:ln w="38100">
              <a:solidFill>
                <a:srgbClr val="C00000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C9162EB-A9F0-EC54-992D-C478E487B483}"/>
                </a:ext>
              </a:extLst>
            </p:cNvPr>
            <p:cNvSpPr txBox="1"/>
            <p:nvPr/>
          </p:nvSpPr>
          <p:spPr>
            <a:xfrm>
              <a:off x="9009792" y="5726528"/>
              <a:ext cx="545507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500" dirty="0">
                  <a:solidFill>
                    <a:srgbClr val="C00000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Phase 2: Probe</a:t>
              </a:r>
              <a:endParaRPr lang="ko-KR" altLang="en-US" sz="1500" dirty="0">
                <a:solidFill>
                  <a:srgbClr val="C00000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FAAE58BD-2102-C2A3-C4B0-8496A8A243FA}"/>
              </a:ext>
            </a:extLst>
          </p:cNvPr>
          <p:cNvSpPr txBox="1"/>
          <p:nvPr/>
        </p:nvSpPr>
        <p:spPr>
          <a:xfrm>
            <a:off x="6005240" y="2507227"/>
            <a:ext cx="111279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500" dirty="0">
                <a:solidFill>
                  <a:srgbClr val="C00000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VPN</a:t>
            </a:r>
            <a:endParaRPr lang="ko-KR" altLang="en-US" sz="3500" dirty="0">
              <a:solidFill>
                <a:srgbClr val="C00000"/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364916F-77DF-A101-D907-5BD4B83075A8}"/>
              </a:ext>
            </a:extLst>
          </p:cNvPr>
          <p:cNvSpPr txBox="1"/>
          <p:nvPr/>
        </p:nvSpPr>
        <p:spPr>
          <a:xfrm>
            <a:off x="6163012" y="4195118"/>
            <a:ext cx="8034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Server C</a:t>
            </a:r>
            <a:endParaRPr lang="ko-KR" altLang="en-US" sz="12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pic>
        <p:nvPicPr>
          <p:cNvPr id="55" name="그림 54">
            <a:extLst>
              <a:ext uri="{FF2B5EF4-FFF2-40B4-BE49-F238E27FC236}">
                <a16:creationId xmlns:a16="http://schemas.microsoft.com/office/drawing/2014/main" id="{825F6E51-BD55-83FA-FFF0-C2F04F484F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0983" y="3690685"/>
            <a:ext cx="964849" cy="964849"/>
          </a:xfrm>
          <a:prstGeom prst="rect">
            <a:avLst/>
          </a:prstGeom>
        </p:spPr>
      </p:pic>
      <p:pic>
        <p:nvPicPr>
          <p:cNvPr id="57" name="그림 56">
            <a:extLst>
              <a:ext uri="{FF2B5EF4-FFF2-40B4-BE49-F238E27FC236}">
                <a16:creationId xmlns:a16="http://schemas.microsoft.com/office/drawing/2014/main" id="{2BB19B6C-3717-FEF5-3295-1DD082AFFB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77673" y="2057282"/>
            <a:ext cx="1412635" cy="1412635"/>
          </a:xfrm>
          <a:prstGeom prst="rect">
            <a:avLst/>
          </a:prstGeom>
        </p:spPr>
      </p:pic>
      <p:pic>
        <p:nvPicPr>
          <p:cNvPr id="61" name="그림 60">
            <a:extLst>
              <a:ext uri="{FF2B5EF4-FFF2-40B4-BE49-F238E27FC236}">
                <a16:creationId xmlns:a16="http://schemas.microsoft.com/office/drawing/2014/main" id="{E48418CA-C38A-219A-7825-8C21D6CD7A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41942" y="1792712"/>
            <a:ext cx="659005" cy="659005"/>
          </a:xfrm>
          <a:prstGeom prst="rect">
            <a:avLst/>
          </a:prstGeom>
        </p:spPr>
      </p:pic>
      <p:pic>
        <p:nvPicPr>
          <p:cNvPr id="62" name="그림 61">
            <a:extLst>
              <a:ext uri="{FF2B5EF4-FFF2-40B4-BE49-F238E27FC236}">
                <a16:creationId xmlns:a16="http://schemas.microsoft.com/office/drawing/2014/main" id="{C53FB96A-C4E1-BDA0-43D8-361F94B96B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72185" y="3063568"/>
            <a:ext cx="659005" cy="659005"/>
          </a:xfrm>
          <a:prstGeom prst="rect">
            <a:avLst/>
          </a:prstGeom>
        </p:spPr>
      </p:pic>
      <p:cxnSp>
        <p:nvCxnSpPr>
          <p:cNvPr id="72" name="연결선: 구부러짐 71">
            <a:extLst>
              <a:ext uri="{FF2B5EF4-FFF2-40B4-BE49-F238E27FC236}">
                <a16:creationId xmlns:a16="http://schemas.microsoft.com/office/drawing/2014/main" id="{CC800E94-13E0-6816-007A-A00A98C7E4F0}"/>
              </a:ext>
            </a:extLst>
          </p:cNvPr>
          <p:cNvCxnSpPr>
            <a:cxnSpLocks/>
            <a:stCxn id="55" idx="2"/>
            <a:endCxn id="31" idx="2"/>
          </p:cNvCxnSpPr>
          <p:nvPr/>
        </p:nvCxnSpPr>
        <p:spPr>
          <a:xfrm rot="5400000" flipH="1" flipV="1">
            <a:off x="7104333" y="2321430"/>
            <a:ext cx="223179" cy="4445030"/>
          </a:xfrm>
          <a:prstGeom prst="curvedConnector3">
            <a:avLst>
              <a:gd name="adj1" fmla="val -52767"/>
            </a:avLst>
          </a:prstGeom>
          <a:ln w="190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B7A1A068-FADE-0C85-011B-ED26027D29E4}"/>
              </a:ext>
            </a:extLst>
          </p:cNvPr>
          <p:cNvCxnSpPr>
            <a:cxnSpLocks/>
            <a:stCxn id="32" idx="3"/>
            <a:endCxn id="61" idx="1"/>
          </p:cNvCxnSpPr>
          <p:nvPr/>
        </p:nvCxnSpPr>
        <p:spPr>
          <a:xfrm flipV="1">
            <a:off x="7118032" y="2122215"/>
            <a:ext cx="923910" cy="700483"/>
          </a:xfrm>
          <a:prstGeom prst="straightConnector1">
            <a:avLst/>
          </a:prstGeom>
          <a:ln w="28575">
            <a:solidFill>
              <a:srgbClr val="395263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직선 화살표 연결선 35">
            <a:extLst>
              <a:ext uri="{FF2B5EF4-FFF2-40B4-BE49-F238E27FC236}">
                <a16:creationId xmlns:a16="http://schemas.microsoft.com/office/drawing/2014/main" id="{0766C027-150E-13DD-6704-F5799D973A51}"/>
              </a:ext>
            </a:extLst>
          </p:cNvPr>
          <p:cNvCxnSpPr>
            <a:cxnSpLocks/>
            <a:endCxn id="62" idx="1"/>
          </p:cNvCxnSpPr>
          <p:nvPr/>
        </p:nvCxnSpPr>
        <p:spPr>
          <a:xfrm flipV="1">
            <a:off x="7018836" y="3393071"/>
            <a:ext cx="1053349" cy="484965"/>
          </a:xfrm>
          <a:prstGeom prst="straightConnector1">
            <a:avLst/>
          </a:prstGeom>
          <a:ln w="28575">
            <a:solidFill>
              <a:srgbClr val="395263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직선 화살표 연결선 39">
            <a:extLst>
              <a:ext uri="{FF2B5EF4-FFF2-40B4-BE49-F238E27FC236}">
                <a16:creationId xmlns:a16="http://schemas.microsoft.com/office/drawing/2014/main" id="{AD76F1CA-1F33-5CF5-0DFA-C71B5DF80CF7}"/>
              </a:ext>
            </a:extLst>
          </p:cNvPr>
          <p:cNvCxnSpPr>
            <a:cxnSpLocks/>
            <a:stCxn id="62" idx="3"/>
            <a:endCxn id="57" idx="1"/>
          </p:cNvCxnSpPr>
          <p:nvPr/>
        </p:nvCxnSpPr>
        <p:spPr>
          <a:xfrm flipV="1">
            <a:off x="8731190" y="2763600"/>
            <a:ext cx="946483" cy="629471"/>
          </a:xfrm>
          <a:prstGeom prst="straightConnector1">
            <a:avLst/>
          </a:prstGeom>
          <a:ln w="28575">
            <a:solidFill>
              <a:srgbClr val="395263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직선 화살표 연결선 43">
            <a:extLst>
              <a:ext uri="{FF2B5EF4-FFF2-40B4-BE49-F238E27FC236}">
                <a16:creationId xmlns:a16="http://schemas.microsoft.com/office/drawing/2014/main" id="{B6C84C30-37A9-821D-C00C-E9829D3A2E49}"/>
              </a:ext>
            </a:extLst>
          </p:cNvPr>
          <p:cNvCxnSpPr>
            <a:cxnSpLocks/>
            <a:stCxn id="61" idx="3"/>
            <a:endCxn id="57" idx="1"/>
          </p:cNvCxnSpPr>
          <p:nvPr/>
        </p:nvCxnSpPr>
        <p:spPr>
          <a:xfrm>
            <a:off x="8700947" y="2122215"/>
            <a:ext cx="976726" cy="641385"/>
          </a:xfrm>
          <a:prstGeom prst="straightConnector1">
            <a:avLst/>
          </a:prstGeom>
          <a:ln w="28575">
            <a:solidFill>
              <a:srgbClr val="395263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직선 화살표 연결선 36">
            <a:extLst>
              <a:ext uri="{FF2B5EF4-FFF2-40B4-BE49-F238E27FC236}">
                <a16:creationId xmlns:a16="http://schemas.microsoft.com/office/drawing/2014/main" id="{DF2F5A15-8923-5197-4AB3-B9CA263BA59F}"/>
              </a:ext>
            </a:extLst>
          </p:cNvPr>
          <p:cNvCxnSpPr>
            <a:cxnSpLocks/>
          </p:cNvCxnSpPr>
          <p:nvPr/>
        </p:nvCxnSpPr>
        <p:spPr>
          <a:xfrm>
            <a:off x="1883914" y="2772837"/>
            <a:ext cx="3969738" cy="0"/>
          </a:xfrm>
          <a:prstGeom prst="straightConnector1">
            <a:avLst/>
          </a:prstGeom>
          <a:ln w="28575">
            <a:solidFill>
              <a:srgbClr val="42BEA5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연결선: 꺾임 37">
            <a:extLst>
              <a:ext uri="{FF2B5EF4-FFF2-40B4-BE49-F238E27FC236}">
                <a16:creationId xmlns:a16="http://schemas.microsoft.com/office/drawing/2014/main" id="{3ECDB45D-B843-3621-3A2F-4C21D1A71BC6}"/>
              </a:ext>
            </a:extLst>
          </p:cNvPr>
          <p:cNvCxnSpPr>
            <a:cxnSpLocks/>
          </p:cNvCxnSpPr>
          <p:nvPr/>
        </p:nvCxnSpPr>
        <p:spPr>
          <a:xfrm flipV="1">
            <a:off x="1897197" y="1883788"/>
            <a:ext cx="3956455" cy="730103"/>
          </a:xfrm>
          <a:prstGeom prst="bentConnector3">
            <a:avLst>
              <a:gd name="adj1" fmla="val 50000"/>
            </a:avLst>
          </a:prstGeom>
          <a:ln w="28575">
            <a:solidFill>
              <a:srgbClr val="ADAC9A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9" name="Picture 2" descr="router&quot; Icon - Download for free – Iconduck">
            <a:extLst>
              <a:ext uri="{FF2B5EF4-FFF2-40B4-BE49-F238E27FC236}">
                <a16:creationId xmlns:a16="http://schemas.microsoft.com/office/drawing/2014/main" id="{33F41DCE-51E8-BE15-76F9-723D44E56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843" y="2370634"/>
            <a:ext cx="887155" cy="76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내용 개체 틀 2">
            <a:extLst>
              <a:ext uri="{FF2B5EF4-FFF2-40B4-BE49-F238E27FC236}">
                <a16:creationId xmlns:a16="http://schemas.microsoft.com/office/drawing/2014/main" id="{5C86CBFD-56D0-6908-95B2-3922F70668E5}"/>
              </a:ext>
            </a:extLst>
          </p:cNvPr>
          <p:cNvSpPr txBox="1">
            <a:spLocks/>
          </p:cNvSpPr>
          <p:nvPr/>
        </p:nvSpPr>
        <p:spPr>
          <a:xfrm>
            <a:off x="910042" y="5073457"/>
            <a:ext cx="5180357" cy="568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100000"/>
              </a:lnSpc>
              <a:spcBef>
                <a:spcPts val="1000"/>
              </a:spcBef>
              <a:buClr>
                <a:srgbClr val="0F0F70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rgbClr val="0F0F7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rgbClr val="0F0F7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rgbClr val="0F0F7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rgbClr val="0F0F7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altLang="ko-KR" sz="1500" dirty="0"/>
              <a:t>VPN connections, along with passing traffic, are being mirrored to the </a:t>
            </a:r>
            <a:r>
              <a:rPr lang="en-US" altLang="ko-KR" sz="1500" i="1" dirty="0"/>
              <a:t>Filter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BF66C12-BB6B-651A-AE45-F6F08118C6DC}"/>
              </a:ext>
            </a:extLst>
          </p:cNvPr>
          <p:cNvSpPr txBox="1"/>
          <p:nvPr/>
        </p:nvSpPr>
        <p:spPr>
          <a:xfrm>
            <a:off x="595081" y="4690365"/>
            <a:ext cx="319318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700" dirty="0">
                <a:solidFill>
                  <a:srgbClr val="395263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1</a:t>
            </a:r>
            <a:endParaRPr lang="ko-KR" altLang="en-US" sz="1700" dirty="0">
              <a:solidFill>
                <a:srgbClr val="395263"/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0D74560-D2D8-0451-7A8E-ABDDCA5DACC4}"/>
              </a:ext>
            </a:extLst>
          </p:cNvPr>
          <p:cNvSpPr txBox="1"/>
          <p:nvPr/>
        </p:nvSpPr>
        <p:spPr>
          <a:xfrm>
            <a:off x="595081" y="5168400"/>
            <a:ext cx="319318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700" dirty="0">
                <a:solidFill>
                  <a:srgbClr val="395263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2</a:t>
            </a:r>
            <a:endParaRPr lang="ko-KR" altLang="en-US" sz="1700" dirty="0">
              <a:solidFill>
                <a:srgbClr val="395263"/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46" name="내용 개체 틀 2">
            <a:extLst>
              <a:ext uri="{FF2B5EF4-FFF2-40B4-BE49-F238E27FC236}">
                <a16:creationId xmlns:a16="http://schemas.microsoft.com/office/drawing/2014/main" id="{C6409695-D781-C91E-89CE-FEDBABDED776}"/>
              </a:ext>
            </a:extLst>
          </p:cNvPr>
          <p:cNvSpPr txBox="1">
            <a:spLocks/>
          </p:cNvSpPr>
          <p:nvPr/>
        </p:nvSpPr>
        <p:spPr>
          <a:xfrm>
            <a:off x="910043" y="4688657"/>
            <a:ext cx="5180357" cy="38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100000"/>
              </a:lnSpc>
              <a:spcBef>
                <a:spcPts val="1000"/>
              </a:spcBef>
              <a:buClr>
                <a:srgbClr val="0F0F70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rgbClr val="0F0F7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rgbClr val="0F0F7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rgbClr val="0F0F7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rgbClr val="0F0F7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altLang="ko-KR" sz="1500" dirty="0"/>
              <a:t>Hwang</a:t>
            </a:r>
            <a:r>
              <a:rPr lang="ko-KR" altLang="en-US" sz="1500" dirty="0"/>
              <a:t> </a:t>
            </a:r>
            <a:r>
              <a:rPr lang="en-US" altLang="ko-KR" sz="1500" dirty="0"/>
              <a:t>connects</a:t>
            </a:r>
            <a:r>
              <a:rPr lang="ko-KR" altLang="en-US" sz="1500" dirty="0"/>
              <a:t> </a:t>
            </a:r>
            <a:r>
              <a:rPr lang="en-US" altLang="ko-KR" sz="1500" dirty="0"/>
              <a:t>to</a:t>
            </a:r>
            <a:r>
              <a:rPr lang="ko-KR" altLang="en-US" sz="1500" dirty="0"/>
              <a:t> </a:t>
            </a:r>
            <a:r>
              <a:rPr lang="en-US" altLang="ko-KR" sz="1500" dirty="0"/>
              <a:t>three</a:t>
            </a:r>
            <a:r>
              <a:rPr lang="ko-KR" altLang="en-US" sz="1500" dirty="0"/>
              <a:t> </a:t>
            </a:r>
            <a:r>
              <a:rPr lang="en-US" altLang="ko-KR" sz="1500" dirty="0"/>
              <a:t>different</a:t>
            </a:r>
            <a:r>
              <a:rPr lang="ko-KR" altLang="en-US" sz="1500" dirty="0"/>
              <a:t> </a:t>
            </a:r>
            <a:r>
              <a:rPr lang="en-US" altLang="ko-KR" sz="1500" dirty="0"/>
              <a:t>servers</a:t>
            </a:r>
          </a:p>
        </p:txBody>
      </p:sp>
      <p:sp>
        <p:nvSpPr>
          <p:cNvPr id="47" name="내용 개체 틀 2">
            <a:extLst>
              <a:ext uri="{FF2B5EF4-FFF2-40B4-BE49-F238E27FC236}">
                <a16:creationId xmlns:a16="http://schemas.microsoft.com/office/drawing/2014/main" id="{A2F2B540-1A19-D317-1567-2F2CD872657A}"/>
              </a:ext>
            </a:extLst>
          </p:cNvPr>
          <p:cNvSpPr txBox="1">
            <a:spLocks/>
          </p:cNvSpPr>
          <p:nvPr/>
        </p:nvSpPr>
        <p:spPr>
          <a:xfrm>
            <a:off x="6568043" y="5638141"/>
            <a:ext cx="5149339" cy="4436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100000"/>
              </a:lnSpc>
              <a:spcBef>
                <a:spcPts val="1000"/>
              </a:spcBef>
              <a:buClr>
                <a:srgbClr val="0F0F70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rgbClr val="0F0F7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rgbClr val="0F0F7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rgbClr val="0F0F7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rgbClr val="0F0F7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altLang="ko-KR" sz="1500" dirty="0"/>
              <a:t>Connections confirmed by probing are logged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ko-KR" altLang="en-US" sz="1500" dirty="0"/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F296C9A0-8C0A-5A5E-BA4F-7F6873F9B320}"/>
              </a:ext>
            </a:extLst>
          </p:cNvPr>
          <p:cNvGrpSpPr/>
          <p:nvPr/>
        </p:nvGrpSpPr>
        <p:grpSpPr>
          <a:xfrm>
            <a:off x="5459414" y="2411050"/>
            <a:ext cx="2206053" cy="2323974"/>
            <a:chOff x="5459414" y="2411050"/>
            <a:chExt cx="2206053" cy="2323974"/>
          </a:xfrm>
        </p:grpSpPr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C98B8136-D681-06C6-03EE-0A83F2134601}"/>
                </a:ext>
              </a:extLst>
            </p:cNvPr>
            <p:cNvSpPr/>
            <p:nvPr/>
          </p:nvSpPr>
          <p:spPr>
            <a:xfrm>
              <a:off x="6105241" y="2411050"/>
              <a:ext cx="914400" cy="2020715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62AB135-6B07-8C60-ACE1-F28E1A6A79F6}"/>
                </a:ext>
              </a:extLst>
            </p:cNvPr>
            <p:cNvSpPr txBox="1"/>
            <p:nvPr/>
          </p:nvSpPr>
          <p:spPr>
            <a:xfrm>
              <a:off x="5459414" y="4411859"/>
              <a:ext cx="2206053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500" dirty="0">
                  <a:solidFill>
                    <a:srgbClr val="C00000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Suspected VPN Server</a:t>
              </a:r>
              <a:endParaRPr lang="ko-KR" altLang="en-US" sz="1500" dirty="0">
                <a:solidFill>
                  <a:srgbClr val="C00000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111B43B2-6855-DA0B-F124-21F76C8BC275}"/>
              </a:ext>
            </a:extLst>
          </p:cNvPr>
          <p:cNvSpPr txBox="1"/>
          <p:nvPr/>
        </p:nvSpPr>
        <p:spPr>
          <a:xfrm>
            <a:off x="5000003" y="3118504"/>
            <a:ext cx="3431837" cy="32316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1500" dirty="0">
                <a:solidFill>
                  <a:srgbClr val="C00000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VPN Server found via active probing</a:t>
            </a:r>
            <a:endParaRPr lang="ko-KR" altLang="en-US" sz="1500" dirty="0">
              <a:solidFill>
                <a:srgbClr val="C00000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8501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9" grpId="0"/>
      <p:bldP spid="10" grpId="0"/>
      <p:bldP spid="11" grpId="0"/>
      <p:bldP spid="12" grpId="0"/>
      <p:bldP spid="32" grpId="0"/>
      <p:bldP spid="47" grpId="0"/>
      <p:bldP spid="22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A63C138EA1FAE74C90C2B6512FB6FD00" ma:contentTypeVersion="9" ma:contentTypeDescription="새 문서를 만듭니다." ma:contentTypeScope="" ma:versionID="8513a658237abe00dd315ad9c1edf0a3">
  <xsd:schema xmlns:xsd="http://www.w3.org/2001/XMLSchema" xmlns:xs="http://www.w3.org/2001/XMLSchema" xmlns:p="http://schemas.microsoft.com/office/2006/metadata/properties" xmlns:ns3="de1f635a-6776-4ecb-bc70-a00731676339" targetNamespace="http://schemas.microsoft.com/office/2006/metadata/properties" ma:root="true" ma:fieldsID="d50f9526104366c0af4b6deaef3615b1" ns3:_="">
    <xsd:import namespace="de1f635a-6776-4ecb-bc70-a0073167633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System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1f635a-6776-4ecb-bc70-a007316763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ystemTags" ma:index="15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89FE54F-F27D-4666-B826-5C951E16CD4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69EF981-6138-4FC5-B02D-6BD11C4D0374}">
  <ds:schemaRefs>
    <ds:schemaRef ds:uri="http://schemas.microsoft.com/office/2006/documentManagement/types"/>
    <ds:schemaRef ds:uri="http://purl.org/dc/elements/1.1/"/>
    <ds:schemaRef ds:uri="de1f635a-6776-4ecb-bc70-a00731676339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terms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E2A16FB-BE76-40C2-935F-404763FD4D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1f635a-6776-4ecb-bc70-a007316763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2760</TotalTime>
  <Words>1413</Words>
  <Application>Microsoft Office PowerPoint</Application>
  <PresentationFormat>와이드스크린</PresentationFormat>
  <Paragraphs>366</Paragraphs>
  <Slides>28</Slides>
  <Notes>28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28</vt:i4>
      </vt:variant>
    </vt:vector>
  </HeadingPairs>
  <TitlesOfParts>
    <vt:vector size="35" baseType="lpstr">
      <vt:lpstr>나눔스퀘어_ac</vt:lpstr>
      <vt:lpstr>나눔스퀘어_ac ExtraBold</vt:lpstr>
      <vt:lpstr>Arial</vt:lpstr>
      <vt:lpstr>나눔스퀘어_ac Bold</vt:lpstr>
      <vt:lpstr>맑은 고딕</vt:lpstr>
      <vt:lpstr>Wingdings</vt:lpstr>
      <vt:lpstr>Office 테마</vt:lpstr>
      <vt:lpstr>OpenVPN is Open to VPN Fingerprinting</vt:lpstr>
      <vt:lpstr>Contents</vt:lpstr>
      <vt:lpstr>Recent Perception of VPN</vt:lpstr>
      <vt:lpstr>Virtual Private Network (VPN)</vt:lpstr>
      <vt:lpstr>OpenVPN TCP/UDP</vt:lpstr>
      <vt:lpstr>Obfuscated OpenVPN</vt:lpstr>
      <vt:lpstr>Obfuscated OpenVPN</vt:lpstr>
      <vt:lpstr>OpenVPN Fingerprinting Overview</vt:lpstr>
      <vt:lpstr>OpenVPN Fingerprinting Overview</vt:lpstr>
      <vt:lpstr>Phase 1: Filter</vt:lpstr>
      <vt:lpstr>Opcode-based Fingerprinting</vt:lpstr>
      <vt:lpstr>ACK-based Fingerprinting</vt:lpstr>
      <vt:lpstr>Phase 2: Probe</vt:lpstr>
      <vt:lpstr>OpenVPN TCP Server</vt:lpstr>
      <vt:lpstr>OpenVPN TCP Server</vt:lpstr>
      <vt:lpstr>OpenVPN TCP Server</vt:lpstr>
      <vt:lpstr>Probe #1</vt:lpstr>
      <vt:lpstr>Probe #2</vt:lpstr>
      <vt:lpstr>2K Random Probe</vt:lpstr>
      <vt:lpstr>OpenVPN UDP &amp; Obfuscated Server</vt:lpstr>
      <vt:lpstr>Deployment Setup</vt:lpstr>
      <vt:lpstr>Results for Control VPN Flows</vt:lpstr>
      <vt:lpstr>Results for All Flows</vt:lpstr>
      <vt:lpstr>Results for All Flows</vt:lpstr>
      <vt:lpstr>Mitigation</vt:lpstr>
      <vt:lpstr>Conclusion</vt:lpstr>
      <vt:lpstr>Conclusion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황은비</dc:creator>
  <cp:lastModifiedBy>황은비</cp:lastModifiedBy>
  <cp:revision>465</cp:revision>
  <dcterms:created xsi:type="dcterms:W3CDTF">2024-07-24T11:41:52Z</dcterms:created>
  <dcterms:modified xsi:type="dcterms:W3CDTF">2024-07-31T02:43:01Z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0x010100A63C138EA1FAE74C90C2B6512FB6FD00</vt:lpwstr>
  </property>
</Properties>
</file>