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59" r:id="rId4"/>
    <p:sldId id="260" r:id="rId5"/>
    <p:sldId id="262" r:id="rId6"/>
    <p:sldId id="264" r:id="rId7"/>
    <p:sldId id="266" r:id="rId8"/>
    <p:sldId id="265" r:id="rId9"/>
    <p:sldId id="267" r:id="rId10"/>
    <p:sldId id="268" r:id="rId11"/>
    <p:sldId id="270" r:id="rId12"/>
    <p:sldId id="269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e Joonhee" initials="LJ" lastIdx="1" clrIdx="0">
    <p:extLst>
      <p:ext uri="{19B8F6BF-5375-455C-9EA6-DF929625EA0E}">
        <p15:presenceInfo xmlns:p15="http://schemas.microsoft.com/office/powerpoint/2012/main" userId="99ec2de2bacadf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FFE600"/>
    <a:srgbClr val="740000"/>
    <a:srgbClr val="800080"/>
    <a:srgbClr val="FFEFEF"/>
    <a:srgbClr val="F1E8F8"/>
    <a:srgbClr val="64004A"/>
    <a:srgbClr val="0000FF"/>
    <a:srgbClr val="DCC5ED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63918" autoAdjust="0"/>
  </p:normalViewPr>
  <p:slideViewPr>
    <p:cSldViewPr snapToGrid="0">
      <p:cViewPr varScale="1">
        <p:scale>
          <a:sx n="83" d="100"/>
          <a:sy n="83" d="100"/>
        </p:scale>
        <p:origin x="1500" y="84"/>
      </p:cViewPr>
      <p:guideLst/>
    </p:cSldViewPr>
  </p:slideViewPr>
  <p:outlineViewPr>
    <p:cViewPr>
      <p:scale>
        <a:sx n="33" d="100"/>
        <a:sy n="33" d="100"/>
      </p:scale>
      <p:origin x="0" y="-30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EE5B4F-FB86-4BDB-8C85-74A26A19B0BE}" type="datetimeFigureOut">
              <a:rPr lang="ko-KR" altLang="en-US" smtClean="0"/>
              <a:t>2020-04-01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AC5082-4A14-4551-AA1E-D52F6999A82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6971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C5082-4A14-4551-AA1E-D52F6999A824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04712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C5082-4A14-4551-AA1E-D52F6999A824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44727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C5082-4A14-4551-AA1E-D52F6999A824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77022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C5082-4A14-4551-AA1E-D52F6999A824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3828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C5082-4A14-4551-AA1E-D52F6999A824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52130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C5082-4A14-4551-AA1E-D52F6999A824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29297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C5082-4A14-4551-AA1E-D52F6999A824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15856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C5082-4A14-4551-AA1E-D52F6999A824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93267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C5082-4A14-4551-AA1E-D52F6999A824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18655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C5082-4A14-4551-AA1E-D52F6999A824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9992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C5082-4A14-4551-AA1E-D52F6999A824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9411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C5082-4A14-4551-AA1E-D52F6999A824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71644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C5082-4A14-4551-AA1E-D52F6999A824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63234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C5082-4A14-4551-AA1E-D52F6999A824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5647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C5082-4A14-4551-AA1E-D52F6999A824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0284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C5082-4A14-4551-AA1E-D52F6999A824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3227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C5082-4A14-4551-AA1E-D52F6999A824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2273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C5082-4A14-4551-AA1E-D52F6999A824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04774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C5082-4A14-4551-AA1E-D52F6999A824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5721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C5082-4A14-4551-AA1E-D52F6999A824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06922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C5082-4A14-4551-AA1E-D52F6999A824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2843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1465B-F197-433F-86DD-1DE5FAD2DD20}" type="datetime1">
              <a:rPr lang="ko-KR" altLang="en-US" smtClean="0"/>
              <a:t>2020-04-01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C7531-FEB6-49C2-92BB-6A01BE490B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211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1E2C1-2F87-474A-90FF-0DEB82B02971}" type="datetime1">
              <a:rPr lang="ko-KR" altLang="en-US" smtClean="0"/>
              <a:t>2020-04-01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C7531-FEB6-49C2-92BB-6A01BE490B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610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5BC28-9FF0-4C16-A3A9-8B4BBDACAA29}" type="datetime1">
              <a:rPr lang="ko-KR" altLang="en-US" smtClean="0"/>
              <a:t>2020-04-01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C7531-FEB6-49C2-92BB-6A01BE490B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3475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E46FC-D9A9-4689-B96A-CD4EAA24F9D6}" type="datetime1">
              <a:rPr lang="ko-KR" altLang="en-US" smtClean="0"/>
              <a:t>2020-04-01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C7531-FEB6-49C2-92BB-6A01BE490B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9272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974AF-540B-4C7F-9A78-15EE5329631A}" type="datetime1">
              <a:rPr lang="ko-KR" altLang="en-US" smtClean="0"/>
              <a:t>2020-04-01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C7531-FEB6-49C2-92BB-6A01BE490B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8286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15855-177C-475B-B54E-FC000E24BED6}" type="datetime1">
              <a:rPr lang="ko-KR" altLang="en-US" smtClean="0"/>
              <a:t>2020-04-01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C7531-FEB6-49C2-92BB-6A01BE490B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3607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9E407-C4C8-473A-903B-F3DADC40CB39}" type="datetime1">
              <a:rPr lang="ko-KR" altLang="en-US" smtClean="0"/>
              <a:t>2020-04-01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C7531-FEB6-49C2-92BB-6A01BE490B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7258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AA6A-DE87-4390-BA88-9107D2A3568C}" type="datetime1">
              <a:rPr lang="ko-KR" altLang="en-US" smtClean="0"/>
              <a:t>2020-04-01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C7531-FEB6-49C2-92BB-6A01BE490B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874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D18AB-494B-46D5-B4A1-1240904B040C}" type="datetime1">
              <a:rPr lang="ko-KR" altLang="en-US" smtClean="0"/>
              <a:t>2020-04-01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C7531-FEB6-49C2-92BB-6A01BE490B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0992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7BF80-7342-46A3-BBD8-B980BA0D6A37}" type="datetime1">
              <a:rPr lang="ko-KR" altLang="en-US" smtClean="0"/>
              <a:t>2020-04-01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C7531-FEB6-49C2-92BB-6A01BE490B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6052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ACB4-96EB-4E53-A45C-C6E3946C74B8}" type="datetime1">
              <a:rPr lang="ko-KR" altLang="en-US" smtClean="0"/>
              <a:t>2020-04-01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C7531-FEB6-49C2-92BB-6A01BE490B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8899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DE283-C440-4475-9EA3-A199DD0E032A}" type="datetime1">
              <a:rPr lang="ko-KR" altLang="en-US" smtClean="0"/>
              <a:t>2020-04-01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C7531-FEB6-49C2-92BB-6A01BE490B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895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19447" y="2022763"/>
            <a:ext cx="9953105" cy="1149927"/>
          </a:xfrm>
        </p:spPr>
        <p:txBody>
          <a:bodyPr anchor="ctr">
            <a:normAutofit fontScale="90000"/>
          </a:bodyPr>
          <a:lstStyle/>
          <a:p>
            <a:r>
              <a:rPr lang="en-US" altLang="ko-KR" sz="4000" b="1" dirty="0">
                <a:latin typeface="Calibri" panose="020F0502020204030204" pitchFamily="34" charset="0"/>
                <a:cs typeface="Calibri" panose="020F0502020204030204" pitchFamily="34" charset="0"/>
              </a:rPr>
              <a:t>Post-Quantum</a:t>
            </a:r>
            <a:r>
              <a:rPr lang="ko-KR" alt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4000" b="1" dirty="0">
                <a:latin typeface="Calibri" panose="020F0502020204030204" pitchFamily="34" charset="0"/>
                <a:cs typeface="Calibri" panose="020F0502020204030204" pitchFamily="34" charset="0"/>
              </a:rPr>
              <a:t>Authentication</a:t>
            </a:r>
            <a:r>
              <a:rPr lang="ko-KR" alt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4000" b="1" dirty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ko-KR" alt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4000" b="1" dirty="0">
                <a:latin typeface="Calibri" panose="020F0502020204030204" pitchFamily="34" charset="0"/>
                <a:cs typeface="Calibri" panose="020F0502020204030204" pitchFamily="34" charset="0"/>
              </a:rPr>
              <a:t>TLS</a:t>
            </a:r>
            <a:r>
              <a:rPr lang="ko-KR" alt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4000" b="1" dirty="0">
                <a:latin typeface="Calibri" panose="020F0502020204030204" pitchFamily="34" charset="0"/>
                <a:cs typeface="Calibri" panose="020F0502020204030204" pitchFamily="34" charset="0"/>
              </a:rPr>
              <a:t>1.3:</a:t>
            </a:r>
            <a:br>
              <a:rPr lang="en-US" altLang="ko-KR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z="4000" b="1" dirty="0">
                <a:latin typeface="Calibri" panose="020F0502020204030204" pitchFamily="34" charset="0"/>
                <a:cs typeface="Calibri" panose="020F0502020204030204" pitchFamily="34" charset="0"/>
              </a:rPr>
              <a:t>A Performance Study</a:t>
            </a:r>
            <a:endParaRPr lang="ko-KR" alt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356008"/>
            <a:ext cx="9144000" cy="789708"/>
          </a:xfrm>
        </p:spPr>
        <p:txBody>
          <a:bodyPr anchor="ctr">
            <a:normAutofit/>
          </a:bodyPr>
          <a:lstStyle/>
          <a:p>
            <a:pPr>
              <a:lnSpc>
                <a:spcPts val="1600"/>
              </a:lnSpc>
            </a:pPr>
            <a:r>
              <a:rPr lang="en-US" altLang="ko-K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Dimitrios</a:t>
            </a:r>
            <a:r>
              <a:rPr lang="en-US" altLang="ko-K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Sikeridis</a:t>
            </a:r>
            <a:r>
              <a:rPr lang="ko-KR" altLang="en-US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en-US" altLang="ko-KR" sz="20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ko-K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Panos</a:t>
            </a:r>
            <a:r>
              <a:rPr lang="en-US" altLang="ko-K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Kampanakis</a:t>
            </a:r>
            <a:r>
              <a:rPr lang="en-US" altLang="ko-KR" sz="2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†</a:t>
            </a:r>
            <a:r>
              <a:rPr lang="en-US" altLang="ko-KR" sz="2000" b="1" dirty="0">
                <a:latin typeface="Calibri" panose="020F0502020204030204" pitchFamily="34" charset="0"/>
                <a:cs typeface="Calibri" panose="020F0502020204030204" pitchFamily="34" charset="0"/>
              </a:rPr>
              <a:t>, Michael </a:t>
            </a:r>
            <a:r>
              <a:rPr lang="en-US" altLang="ko-K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Devetsikiotis</a:t>
            </a:r>
            <a:r>
              <a:rPr lang="ko-KR" altLang="en-US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endParaRPr lang="en-US" altLang="ko-KR" sz="20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1600"/>
              </a:lnSpc>
            </a:pPr>
            <a:r>
              <a:rPr lang="ko-KR" altLang="en-US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en-US" altLang="ko-KR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University of New Mexico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ko-KR" sz="2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†Cisco Systems</a:t>
            </a:r>
            <a:endParaRPr lang="ko-KR" altLang="en-US" sz="20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부제목 2"/>
          <p:cNvSpPr txBox="1">
            <a:spLocks/>
          </p:cNvSpPr>
          <p:nvPr/>
        </p:nvSpPr>
        <p:spPr>
          <a:xfrm>
            <a:off x="1524000" y="5222289"/>
            <a:ext cx="9144000" cy="9378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r>
              <a:rPr lang="en-US" altLang="ko-KR" sz="2000" b="1" dirty="0">
                <a:latin typeface="Calibri" panose="020F0502020204030204" pitchFamily="34" charset="0"/>
                <a:cs typeface="Calibri" panose="020F0502020204030204" pitchFamily="34" charset="0"/>
              </a:rPr>
              <a:t>2020. 4. 1.</a:t>
            </a:r>
          </a:p>
          <a:p>
            <a:pPr>
              <a:lnSpc>
                <a:spcPts val="1500"/>
              </a:lnSpc>
            </a:pPr>
            <a:r>
              <a:rPr lang="en-US" altLang="ko-KR" sz="2000" b="1" dirty="0">
                <a:latin typeface="Calibri" panose="020F0502020204030204" pitchFamily="34" charset="0"/>
                <a:cs typeface="Calibri" panose="020F0502020204030204" pitchFamily="34" charset="0"/>
              </a:rPr>
              <a:t>Joonhee Lee</a:t>
            </a:r>
          </a:p>
          <a:p>
            <a:pPr>
              <a:lnSpc>
                <a:spcPts val="1500"/>
              </a:lnSpc>
            </a:pPr>
            <a:r>
              <a:rPr lang="en-US" altLang="ko-KR" sz="2000" b="1" dirty="0">
                <a:latin typeface="Calibri" panose="020F0502020204030204" pitchFamily="34" charset="0"/>
                <a:cs typeface="Calibri" panose="020F0502020204030204" pitchFamily="34" charset="0"/>
              </a:rPr>
              <a:t>jhlee2019@mmlab.snu.ac.kr</a:t>
            </a:r>
            <a:endParaRPr lang="ko-KR" alt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부제목 2">
            <a:extLst>
              <a:ext uri="{FF2B5EF4-FFF2-40B4-BE49-F238E27FC236}">
                <a16:creationId xmlns:a16="http://schemas.microsoft.com/office/drawing/2014/main" id="{65D64525-2C5F-6742-BC6C-11133B204CFA}"/>
              </a:ext>
            </a:extLst>
          </p:cNvPr>
          <p:cNvSpPr txBox="1">
            <a:spLocks/>
          </p:cNvSpPr>
          <p:nvPr/>
        </p:nvSpPr>
        <p:spPr>
          <a:xfrm>
            <a:off x="1524000" y="4249263"/>
            <a:ext cx="9144000" cy="419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00"/>
              </a:lnSpc>
            </a:pPr>
            <a:r>
              <a:rPr lang="en-US" altLang="ko-KR" sz="2000" b="1" dirty="0">
                <a:latin typeface="Calibri" panose="020F0502020204030204" pitchFamily="34" charset="0"/>
                <a:cs typeface="Calibri" panose="020F0502020204030204" pitchFamily="34" charset="0"/>
              </a:rPr>
              <a:t>NDSS 2020</a:t>
            </a:r>
            <a:endParaRPr lang="ko-KR" alt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754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500E0F24-6791-4EE7-8C1E-84950E60B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7110" y="1690687"/>
            <a:ext cx="4881762" cy="4561311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Post-Quantum TLS 1.3 Handshake</a:t>
            </a:r>
            <a:endParaRPr lang="ko-KR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5"/>
            <a:ext cx="5916561" cy="4351338"/>
          </a:xfrm>
        </p:spPr>
        <p:txBody>
          <a:bodyPr>
            <a:noAutofit/>
          </a:bodyPr>
          <a:lstStyle/>
          <a:p>
            <a:pPr>
              <a:lnSpc>
                <a:spcPts val="2500"/>
              </a:lnSpc>
              <a:spcBef>
                <a:spcPts val="2000"/>
              </a:spcBef>
            </a:pP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ClientHello</a:t>
            </a: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Desired PQ algorithms by extensions</a:t>
            </a:r>
          </a:p>
          <a:p>
            <a:pPr>
              <a:lnSpc>
                <a:spcPts val="2500"/>
              </a:lnSpc>
              <a:spcBef>
                <a:spcPts val="2000"/>
              </a:spcBef>
            </a:pP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Server Certificate</a:t>
            </a: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PQ X.509 certificate/chain</a:t>
            </a:r>
          </a:p>
          <a:p>
            <a:pPr>
              <a:lnSpc>
                <a:spcPts val="2500"/>
              </a:lnSpc>
              <a:spcBef>
                <a:spcPts val="2000"/>
              </a:spcBef>
            </a:pP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Server </a:t>
            </a:r>
            <a:r>
              <a:rPr lang="en-US" altLang="ko-KR" b="1" dirty="0" err="1">
                <a:latin typeface="Calibri" panose="020F0502020204030204" pitchFamily="34" charset="0"/>
                <a:cs typeface="Calibri" panose="020F0502020204030204" pitchFamily="34" charset="0"/>
              </a:rPr>
              <a:t>CertificateVerify</a:t>
            </a:r>
            <a:endParaRPr lang="en-US" altLang="ko-K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PQ signature</a:t>
            </a:r>
          </a:p>
          <a:p>
            <a:pPr>
              <a:lnSpc>
                <a:spcPts val="2500"/>
              </a:lnSpc>
              <a:spcBef>
                <a:spcPts val="2000"/>
              </a:spcBef>
            </a:pP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Server Finished</a:t>
            </a:r>
          </a:p>
          <a:p>
            <a:pPr lvl="1">
              <a:lnSpc>
                <a:spcPts val="2500"/>
              </a:lnSpc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PQ signature is verified by the client</a:t>
            </a:r>
          </a:p>
          <a:p>
            <a:pPr lvl="1">
              <a:lnSpc>
                <a:spcPts val="2500"/>
              </a:lnSpc>
            </a:pPr>
            <a:endParaRPr lang="en-US" altLang="ko-K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ts val="2500"/>
              </a:lnSpc>
            </a:pPr>
            <a:endParaRPr lang="en-US" altLang="ko-K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2500"/>
              </a:lnSpc>
            </a:pPr>
            <a:endParaRPr lang="en-US" altLang="ko-K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ts val="2500"/>
              </a:lnSpc>
            </a:pPr>
            <a:endParaRPr lang="en-US" altLang="ko-K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ts val="2500"/>
              </a:lnSpc>
            </a:pPr>
            <a:endParaRPr lang="en-US" altLang="ko-K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C7531-FEB6-49C2-92BB-6A01BE490B10}" type="slidenum">
              <a:rPr lang="ko-KR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10</a:t>
            </a:fld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32613" y="6400412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21</a:t>
            </a:r>
            <a:endParaRPr lang="ko-KR" altLang="en-US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587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Experiment Setup</a:t>
            </a:r>
            <a:endParaRPr lang="ko-KR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199" y="1825625"/>
            <a:ext cx="10515600" cy="4351338"/>
          </a:xfrm>
        </p:spPr>
        <p:txBody>
          <a:bodyPr>
            <a:noAutofit/>
          </a:bodyPr>
          <a:lstStyle/>
          <a:p>
            <a:pPr>
              <a:lnSpc>
                <a:spcPts val="2500"/>
              </a:lnSpc>
              <a:spcBef>
                <a:spcPts val="2000"/>
              </a:spcBef>
            </a:pP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Certificate Chain</a:t>
            </a: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One or two Intermediate CA (ICA): 77% of the Internet</a:t>
            </a: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Chain size: 3 to 175 KB</a:t>
            </a:r>
          </a:p>
          <a:p>
            <a:pPr>
              <a:lnSpc>
                <a:spcPts val="2500"/>
              </a:lnSpc>
              <a:spcBef>
                <a:spcPts val="2000"/>
              </a:spcBef>
            </a:pP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Out of scope</a:t>
            </a: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Cert validation: CRL, OCSP</a:t>
            </a: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SCT checking</a:t>
            </a: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Extensions</a:t>
            </a:r>
          </a:p>
          <a:p>
            <a:pPr>
              <a:lnSpc>
                <a:spcPts val="2500"/>
              </a:lnSpc>
              <a:spcBef>
                <a:spcPts val="2000"/>
              </a:spcBef>
            </a:pP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Location</a:t>
            </a: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North Carolina (Client) ↔ North Virginia (Server)</a:t>
            </a:r>
          </a:p>
          <a:p>
            <a:pPr lvl="1">
              <a:lnSpc>
                <a:spcPts val="2500"/>
              </a:lnSpc>
              <a:spcBef>
                <a:spcPts val="1000"/>
              </a:spcBef>
            </a:pPr>
            <a:endParaRPr lang="en-US" altLang="ko-K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ts val="2500"/>
              </a:lnSpc>
            </a:pPr>
            <a:endParaRPr lang="en-US" altLang="ko-K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C7531-FEB6-49C2-92BB-6A01BE490B10}" type="slidenum">
              <a:rPr lang="ko-KR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11</a:t>
            </a:fld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32613" y="6400412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21</a:t>
            </a:r>
            <a:endParaRPr lang="ko-KR" altLang="en-US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FB3BEFF1-7D62-41C8-B4DB-B44A46E69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9977" y="2758558"/>
            <a:ext cx="1864225" cy="265790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194C73AC-8F01-4487-A781-276ABFCC8D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5625" y="2758559"/>
            <a:ext cx="4500800" cy="2657905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ABE7D890-313F-4FE7-9AA7-C2B6FB23B982}"/>
              </a:ext>
            </a:extLst>
          </p:cNvPr>
          <p:cNvSpPr/>
          <p:nvPr/>
        </p:nvSpPr>
        <p:spPr>
          <a:xfrm>
            <a:off x="7437257" y="3772198"/>
            <a:ext cx="3795355" cy="348389"/>
          </a:xfrm>
          <a:prstGeom prst="rect">
            <a:avLst/>
          </a:prstGeom>
          <a:solidFill>
            <a:schemeClr val="accent6">
              <a:alpha val="3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5C543283-E7FF-433C-BD56-EF5E727FE91E}"/>
              </a:ext>
            </a:extLst>
          </p:cNvPr>
          <p:cNvSpPr/>
          <p:nvPr/>
        </p:nvSpPr>
        <p:spPr>
          <a:xfrm>
            <a:off x="7437257" y="4874703"/>
            <a:ext cx="3795355" cy="426502"/>
          </a:xfrm>
          <a:prstGeom prst="rect">
            <a:avLst/>
          </a:prstGeom>
          <a:solidFill>
            <a:schemeClr val="accent6">
              <a:alpha val="3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14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Speed of Cryptographic Operations</a:t>
            </a:r>
            <a:endParaRPr lang="ko-KR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C7531-FEB6-49C2-92BB-6A01BE490B10}" type="slidenum">
              <a:rPr lang="ko-KR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12</a:t>
            </a:fld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32613" y="6400412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21</a:t>
            </a:r>
            <a:endParaRPr lang="ko-KR" altLang="en-US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EE3BFDBB-1346-4BFC-8B71-8EDB3811D3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5332" y="1692941"/>
            <a:ext cx="6981335" cy="3145715"/>
          </a:xfrm>
          <a:prstGeom prst="rect">
            <a:avLst/>
          </a:prstGeom>
        </p:spPr>
      </p:pic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E17F6671-5478-4390-AA06-5A0E7984E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4945738"/>
            <a:ext cx="10302613" cy="1325563"/>
          </a:xfrm>
        </p:spPr>
        <p:txBody>
          <a:bodyPr>
            <a:noAutofit/>
          </a:bodyPr>
          <a:lstStyle/>
          <a:p>
            <a:pPr>
              <a:lnSpc>
                <a:spcPts val="2500"/>
              </a:lnSpc>
              <a:spcBef>
                <a:spcPts val="2000"/>
              </a:spcBef>
            </a:pP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Available optimization by hardware acceleration</a:t>
            </a: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Optimized version can make signing and verification greatly faster</a:t>
            </a: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Certificate and signature size will be the bottleneck of PQ authentication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53A17135-7EC1-496F-AEB4-FD538416B293}"/>
              </a:ext>
            </a:extLst>
          </p:cNvPr>
          <p:cNvSpPr/>
          <p:nvPr/>
        </p:nvSpPr>
        <p:spPr>
          <a:xfrm>
            <a:off x="2726361" y="3080612"/>
            <a:ext cx="6741730" cy="183449"/>
          </a:xfrm>
          <a:prstGeom prst="rect">
            <a:avLst/>
          </a:prstGeom>
          <a:solidFill>
            <a:schemeClr val="accent6">
              <a:alpha val="3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A84C9CD6-E4DE-4E43-A8C0-057BAA541FEA}"/>
              </a:ext>
            </a:extLst>
          </p:cNvPr>
          <p:cNvSpPr/>
          <p:nvPr/>
        </p:nvSpPr>
        <p:spPr>
          <a:xfrm>
            <a:off x="2726361" y="4284379"/>
            <a:ext cx="6741730" cy="183449"/>
          </a:xfrm>
          <a:prstGeom prst="rect">
            <a:avLst/>
          </a:prstGeom>
          <a:solidFill>
            <a:schemeClr val="accent6">
              <a:alpha val="3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EF96C09D-59B7-496B-8D93-A2E97CF712CC}"/>
              </a:ext>
            </a:extLst>
          </p:cNvPr>
          <p:cNvSpPr/>
          <p:nvPr/>
        </p:nvSpPr>
        <p:spPr>
          <a:xfrm>
            <a:off x="2726361" y="3821826"/>
            <a:ext cx="6741730" cy="183449"/>
          </a:xfrm>
          <a:prstGeom prst="rect">
            <a:avLst/>
          </a:prstGeom>
          <a:solidFill>
            <a:schemeClr val="accent2">
              <a:alpha val="3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6607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NIST Security Level 1 Algorithms</a:t>
            </a:r>
            <a:endParaRPr lang="ko-KR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3637935"/>
            <a:ext cx="10515600" cy="2539028"/>
          </a:xfrm>
        </p:spPr>
        <p:txBody>
          <a:bodyPr>
            <a:noAutofit/>
          </a:bodyPr>
          <a:lstStyle/>
          <a:p>
            <a:pPr>
              <a:lnSpc>
                <a:spcPts val="2500"/>
              </a:lnSpc>
              <a:spcBef>
                <a:spcPts val="2000"/>
              </a:spcBef>
            </a:pP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Average TLS handshake time over 1,000 attempts</a:t>
            </a: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Conventional and NIST security level 1 algorithms</a:t>
            </a:r>
          </a:p>
          <a:p>
            <a:pPr>
              <a:lnSpc>
                <a:spcPts val="2500"/>
              </a:lnSpc>
              <a:spcBef>
                <a:spcPts val="2000"/>
              </a:spcBef>
            </a:pP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Rainbow: excessive message size error</a:t>
            </a:r>
          </a:p>
          <a:p>
            <a:pPr lvl="1">
              <a:lnSpc>
                <a:spcPts val="2500"/>
              </a:lnSpc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Certificate public key size</a:t>
            </a:r>
          </a:p>
          <a:p>
            <a:pPr lvl="1">
              <a:lnSpc>
                <a:spcPts val="2500"/>
              </a:lnSpc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Client issued an SSL Alert</a:t>
            </a:r>
          </a:p>
          <a:p>
            <a:pPr lvl="1">
              <a:lnSpc>
                <a:spcPts val="2500"/>
              </a:lnSpc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* denotes partial handshake (without </a:t>
            </a:r>
            <a:r>
              <a:rPr lang="en-US" altLang="ko-KR" dirty="0" err="1">
                <a:latin typeface="Calibri" panose="020F0502020204030204" pitchFamily="34" charset="0"/>
                <a:cs typeface="Calibri" panose="020F0502020204030204" pitchFamily="34" charset="0"/>
              </a:rPr>
              <a:t>ClientFinish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 message)</a:t>
            </a:r>
          </a:p>
          <a:p>
            <a:pPr lvl="1">
              <a:lnSpc>
                <a:spcPts val="2500"/>
              </a:lnSpc>
            </a:pPr>
            <a:endParaRPr lang="en-US" altLang="ko-K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ts val="2500"/>
              </a:lnSpc>
            </a:pPr>
            <a:endParaRPr lang="en-US" altLang="ko-K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C7531-FEB6-49C2-92BB-6A01BE490B10}" type="slidenum">
              <a:rPr lang="ko-KR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13</a:t>
            </a:fld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32613" y="6400412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21</a:t>
            </a:r>
            <a:endParaRPr lang="ko-KR" altLang="en-US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9AE7888F-F9DC-4E28-961C-724F812D4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4836" y="1525758"/>
            <a:ext cx="5802327" cy="2015657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D3860551-66EB-4861-8114-EFBE48719A02}"/>
              </a:ext>
            </a:extLst>
          </p:cNvPr>
          <p:cNvSpPr/>
          <p:nvPr/>
        </p:nvSpPr>
        <p:spPr>
          <a:xfrm>
            <a:off x="4965539" y="2851321"/>
            <a:ext cx="1319514" cy="577679"/>
          </a:xfrm>
          <a:prstGeom prst="rect">
            <a:avLst/>
          </a:prstGeom>
          <a:solidFill>
            <a:schemeClr val="accent6">
              <a:alpha val="3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2FBF8C18-25A9-4241-A52B-C7FD69BB4CAF}"/>
              </a:ext>
            </a:extLst>
          </p:cNvPr>
          <p:cNvSpPr/>
          <p:nvPr/>
        </p:nvSpPr>
        <p:spPr>
          <a:xfrm>
            <a:off x="8269147" y="1948132"/>
            <a:ext cx="682906" cy="1510416"/>
          </a:xfrm>
          <a:prstGeom prst="rect">
            <a:avLst/>
          </a:prstGeom>
          <a:solidFill>
            <a:schemeClr val="accent2">
              <a:alpha val="3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5738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79B22B71-7FAC-4D26-84C6-896C836A27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066201"/>
            <a:ext cx="5698345" cy="2268118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D3563345-6967-4A39-BC1C-2EC18B437F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4956" y="1712719"/>
            <a:ext cx="3309389" cy="1991195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NIST Security Level 1 Algorithms (Cont.)</a:t>
            </a:r>
            <a:endParaRPr lang="ko-KR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199" y="1825625"/>
            <a:ext cx="7772401" cy="4351338"/>
          </a:xfrm>
        </p:spPr>
        <p:txBody>
          <a:bodyPr>
            <a:noAutofit/>
          </a:bodyPr>
          <a:lstStyle/>
          <a:p>
            <a:pPr>
              <a:lnSpc>
                <a:spcPts val="2500"/>
              </a:lnSpc>
              <a:spcBef>
                <a:spcPts val="2000"/>
              </a:spcBef>
            </a:pP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Cumulative Density Function (CDF) Graph</a:t>
            </a: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Long tails: Due to the network transmission path</a:t>
            </a: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Large certificates and slow operations significantly reduce the authentication performance (MQDSS, Picnic, SPHINCS)</a:t>
            </a:r>
          </a:p>
          <a:p>
            <a:pPr>
              <a:lnSpc>
                <a:spcPts val="2500"/>
              </a:lnSpc>
              <a:spcBef>
                <a:spcPts val="2000"/>
              </a:spcBef>
            </a:pP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Certificate &amp; Signature Transmission</a:t>
            </a:r>
          </a:p>
          <a:p>
            <a:pPr>
              <a:lnSpc>
                <a:spcPts val="2500"/>
              </a:lnSpc>
            </a:pPr>
            <a:endParaRPr lang="en-US" altLang="ko-K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C7531-FEB6-49C2-92BB-6A01BE490B10}" type="slidenum">
              <a:rPr lang="ko-KR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14</a:t>
            </a:fld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32613" y="6400412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21</a:t>
            </a:r>
            <a:endParaRPr lang="ko-KR" altLang="en-US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내용 개체 틀 2">
            <a:extLst>
              <a:ext uri="{FF2B5EF4-FFF2-40B4-BE49-F238E27FC236}">
                <a16:creationId xmlns:a16="http://schemas.microsoft.com/office/drawing/2014/main" id="{A1313AF4-13C1-4C88-9A8A-71A23ECA4E7B}"/>
              </a:ext>
            </a:extLst>
          </p:cNvPr>
          <p:cNvSpPr txBox="1">
            <a:spLocks/>
          </p:cNvSpPr>
          <p:nvPr/>
        </p:nvSpPr>
        <p:spPr>
          <a:xfrm>
            <a:off x="838199" y="4345857"/>
            <a:ext cx="5257801" cy="19884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ts val="2500"/>
              </a:lnSpc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Bigger public keys and signatures lead to longer time to transfer</a:t>
            </a:r>
          </a:p>
          <a:p>
            <a:pPr lvl="1">
              <a:lnSpc>
                <a:spcPts val="2500"/>
              </a:lnSpc>
            </a:pPr>
            <a:r>
              <a:rPr lang="en-US" altLang="ko-KR" dirty="0" err="1">
                <a:latin typeface="Calibri" panose="020F0502020204030204" pitchFamily="34" charset="0"/>
                <a:cs typeface="Calibri" panose="020F0502020204030204" pitchFamily="34" charset="0"/>
              </a:rPr>
              <a:t>Dilithium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, Falcon: ~ 5 </a:t>
            </a:r>
            <a:r>
              <a:rPr lang="en-US" altLang="ko-KR" dirty="0" err="1">
                <a:latin typeface="Calibri" panose="020F0502020204030204" pitchFamily="34" charset="0"/>
                <a:cs typeface="Calibri" panose="020F0502020204030204" pitchFamily="34" charset="0"/>
              </a:rPr>
              <a:t>ms</a:t>
            </a:r>
            <a:endParaRPr lang="en-US" altLang="ko-K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ts val="2500"/>
              </a:lnSpc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Others: 35 ~ 55 </a:t>
            </a:r>
            <a:r>
              <a:rPr lang="en-US" altLang="ko-KR" dirty="0" err="1">
                <a:latin typeface="Calibri" panose="020F0502020204030204" pitchFamily="34" charset="0"/>
                <a:cs typeface="Calibri" panose="020F0502020204030204" pitchFamily="34" charset="0"/>
              </a:rPr>
              <a:t>ms</a:t>
            </a:r>
            <a:endParaRPr lang="en-US" altLang="ko-K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ts val="2500"/>
              </a:lnSpc>
            </a:pPr>
            <a:endParaRPr lang="en-US" altLang="ko-K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91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NIST Security Level 3 &amp; 5 Algorithms</a:t>
            </a:r>
            <a:endParaRPr lang="ko-KR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5"/>
            <a:ext cx="6535994" cy="4351338"/>
          </a:xfrm>
        </p:spPr>
        <p:txBody>
          <a:bodyPr>
            <a:noAutofit/>
          </a:bodyPr>
          <a:lstStyle/>
          <a:p>
            <a:pPr>
              <a:lnSpc>
                <a:spcPts val="2500"/>
              </a:lnSpc>
              <a:spcBef>
                <a:spcPts val="2000"/>
              </a:spcBef>
            </a:pP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Higher security level algorithms</a:t>
            </a: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Significantly larger public keys and signatures</a:t>
            </a: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Message size exceeded the TCP </a:t>
            </a:r>
            <a:r>
              <a:rPr lang="en-US" altLang="ko-KR" i="1" dirty="0" err="1">
                <a:latin typeface="Calibri" panose="020F0502020204030204" pitchFamily="34" charset="0"/>
                <a:cs typeface="Calibri" panose="020F0502020204030204" pitchFamily="34" charset="0"/>
              </a:rPr>
              <a:t>initcwnd</a:t>
            </a:r>
            <a:endParaRPr lang="en-US" altLang="ko-KR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Extra round-trip(s)</a:t>
            </a:r>
          </a:p>
          <a:p>
            <a:pPr>
              <a:lnSpc>
                <a:spcPts val="2500"/>
              </a:lnSpc>
              <a:spcBef>
                <a:spcPts val="2000"/>
              </a:spcBef>
            </a:pP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Two algorithms are examined</a:t>
            </a:r>
          </a:p>
          <a:p>
            <a:pPr lvl="1">
              <a:lnSpc>
                <a:spcPts val="2500"/>
              </a:lnSpc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Most promising results at Level 1</a:t>
            </a:r>
          </a:p>
          <a:p>
            <a:pPr lvl="1">
              <a:lnSpc>
                <a:spcPts val="2500"/>
              </a:lnSpc>
            </a:pPr>
            <a:r>
              <a:rPr lang="en-US" altLang="ko-KR" dirty="0" err="1">
                <a:latin typeface="Calibri" panose="020F0502020204030204" pitchFamily="34" charset="0"/>
                <a:cs typeface="Calibri" panose="020F0502020204030204" pitchFamily="34" charset="0"/>
              </a:rPr>
              <a:t>Dilithium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 IV (Level 3), Falcon 1024 (Level 5)</a:t>
            </a:r>
          </a:p>
          <a:p>
            <a:pPr lvl="1">
              <a:lnSpc>
                <a:spcPts val="2500"/>
              </a:lnSpc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Added handshake latency: 10~15 </a:t>
            </a:r>
            <a:r>
              <a:rPr lang="en-US" altLang="ko-KR" dirty="0" err="1">
                <a:latin typeface="Calibri" panose="020F0502020204030204" pitchFamily="34" charset="0"/>
                <a:cs typeface="Calibri" panose="020F0502020204030204" pitchFamily="34" charset="0"/>
              </a:rPr>
              <a:t>ms</a:t>
            </a:r>
            <a:endParaRPr lang="en-US" altLang="ko-K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ts val="2500"/>
              </a:lnSpc>
            </a:pPr>
            <a:r>
              <a:rPr lang="en-US" altLang="ko-KR" dirty="0" err="1">
                <a:latin typeface="Calibri" panose="020F0502020204030204" pitchFamily="34" charset="0"/>
                <a:cs typeface="Calibri" panose="020F0502020204030204" pitchFamily="34" charset="0"/>
              </a:rPr>
              <a:t>Dilithium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 IV certificate size triggers an extra round-trip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C7531-FEB6-49C2-92BB-6A01BE490B10}" type="slidenum">
              <a:rPr lang="ko-KR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15</a:t>
            </a:fld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32613" y="6400412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21</a:t>
            </a:r>
            <a:endParaRPr lang="ko-KR" altLang="en-US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08484C0F-FB75-4BEA-86C3-5F21C2A310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0218" y="2306641"/>
            <a:ext cx="4524912" cy="1696051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1A99CF80-8C8C-4607-A31A-2B711E37E0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0218" y="4204458"/>
            <a:ext cx="4475751" cy="182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470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Combination of PQ Signature Algorithms</a:t>
            </a:r>
            <a:endParaRPr lang="ko-KR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199" y="1825625"/>
            <a:ext cx="10515599" cy="4351338"/>
          </a:xfrm>
        </p:spPr>
        <p:txBody>
          <a:bodyPr>
            <a:noAutofit/>
          </a:bodyPr>
          <a:lstStyle/>
          <a:p>
            <a:pPr>
              <a:lnSpc>
                <a:spcPts val="2500"/>
              </a:lnSpc>
              <a:spcBef>
                <a:spcPts val="2000"/>
              </a:spcBef>
            </a:pP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Use different algorithms along the certificate chain</a:t>
            </a: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dirty="0" err="1">
                <a:latin typeface="Calibri" panose="020F0502020204030204" pitchFamily="34" charset="0"/>
                <a:cs typeface="Calibri" panose="020F0502020204030204" pitchFamily="34" charset="0"/>
              </a:rPr>
              <a:t>Dilithium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 IV: Signing is fast, but public key is big</a:t>
            </a: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Falcon 1024: Public key is small, but signing is slow</a:t>
            </a: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Root CA &amp; ICA: Falcon 1024 public key and signature</a:t>
            </a: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Server cert: </a:t>
            </a:r>
            <a:r>
              <a:rPr lang="en-US" altLang="ko-KR" dirty="0" err="1">
                <a:latin typeface="Calibri" panose="020F0502020204030204" pitchFamily="34" charset="0"/>
                <a:cs typeface="Calibri" panose="020F0502020204030204" pitchFamily="34" charset="0"/>
              </a:rPr>
              <a:t>Dilithium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 IV public key and ICA’s Falcon 1024 signature</a:t>
            </a: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Handshake </a:t>
            </a:r>
            <a:r>
              <a:rPr lang="en-US" altLang="ko-KR" dirty="0" err="1">
                <a:latin typeface="Calibri" panose="020F0502020204030204" pitchFamily="34" charset="0"/>
                <a:cs typeface="Calibri" panose="020F0502020204030204" pitchFamily="34" charset="0"/>
              </a:rPr>
              <a:t>CertificateVerify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 message: </a:t>
            </a:r>
            <a:r>
              <a:rPr lang="en-US" altLang="ko-KR" dirty="0" err="1">
                <a:latin typeface="Calibri" panose="020F0502020204030204" pitchFamily="34" charset="0"/>
                <a:cs typeface="Calibri" panose="020F0502020204030204" pitchFamily="34" charset="0"/>
              </a:rPr>
              <a:t>Dilithium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 IV signature</a:t>
            </a: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Client is required to support both algorithms</a:t>
            </a:r>
          </a:p>
          <a:p>
            <a:pPr>
              <a:lnSpc>
                <a:spcPts val="2500"/>
              </a:lnSpc>
              <a:spcBef>
                <a:spcPts val="2000"/>
              </a:spcBef>
            </a:pP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Combined case results</a:t>
            </a:r>
            <a:endParaRPr lang="en-US" altLang="ko-K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ts val="2500"/>
              </a:lnSpc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25~33% improvements in handshake time</a:t>
            </a:r>
          </a:p>
          <a:p>
            <a:pPr lvl="1">
              <a:lnSpc>
                <a:spcPts val="2500"/>
              </a:lnSpc>
            </a:pPr>
            <a:endParaRPr lang="en-US" altLang="ko-K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C7531-FEB6-49C2-92BB-6A01BE490B10}" type="slidenum">
              <a:rPr lang="ko-KR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fld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32613" y="6400412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21</a:t>
            </a:r>
            <a:endParaRPr lang="ko-KR" altLang="en-US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DA8C293B-3F2D-4295-8E15-BC37F2370D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0484" y="4595903"/>
            <a:ext cx="3254478" cy="171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3509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Global Scale Analysis</a:t>
            </a:r>
            <a:endParaRPr lang="ko-KR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C7531-FEB6-49C2-92BB-6A01BE490B10}" type="slidenum">
              <a:rPr lang="ko-KR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17</a:t>
            </a:fld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32613" y="6400412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21</a:t>
            </a:r>
            <a:endParaRPr lang="ko-KR" altLang="en-US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70FB9D58-E629-4B52-8717-15CBF9858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980" y="2189162"/>
            <a:ext cx="3225868" cy="3777227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D91BC555-5F8B-4DF1-9ED6-FA552F626C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848" y="1997593"/>
            <a:ext cx="7712689" cy="3982524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6F2F90CC-7950-46C7-AE00-EF8C46D2E51C}"/>
              </a:ext>
            </a:extLst>
          </p:cNvPr>
          <p:cNvSpPr/>
          <p:nvPr/>
        </p:nvSpPr>
        <p:spPr>
          <a:xfrm>
            <a:off x="4664597" y="2550380"/>
            <a:ext cx="2164465" cy="169672"/>
          </a:xfrm>
          <a:prstGeom prst="rect">
            <a:avLst/>
          </a:prstGeom>
          <a:solidFill>
            <a:schemeClr val="accent6">
              <a:alpha val="3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5BDB64CF-236F-49F1-B079-A4041B1AEAE8}"/>
              </a:ext>
            </a:extLst>
          </p:cNvPr>
          <p:cNvSpPr/>
          <p:nvPr/>
        </p:nvSpPr>
        <p:spPr>
          <a:xfrm>
            <a:off x="4664597" y="4437053"/>
            <a:ext cx="2685327" cy="169672"/>
          </a:xfrm>
          <a:prstGeom prst="rect">
            <a:avLst/>
          </a:prstGeom>
          <a:solidFill>
            <a:schemeClr val="accent6">
              <a:alpha val="3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82859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Global Scale Analysis (Cont.)</a:t>
            </a:r>
            <a:endParaRPr lang="ko-KR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199" y="1825625"/>
            <a:ext cx="10515599" cy="4351338"/>
          </a:xfrm>
        </p:spPr>
        <p:txBody>
          <a:bodyPr>
            <a:noAutofit/>
          </a:bodyPr>
          <a:lstStyle/>
          <a:p>
            <a:pPr>
              <a:lnSpc>
                <a:spcPts val="2500"/>
              </a:lnSpc>
              <a:spcBef>
                <a:spcPts val="2000"/>
              </a:spcBef>
            </a:pP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Uniformly performed 3,000 handshakes in the course of a whole day</a:t>
            </a: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Measuring handshake latency in diverse topologies across longer time-frames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C7531-FEB6-49C2-92BB-6A01BE490B10}" type="slidenum">
              <a:rPr lang="ko-KR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18</a:t>
            </a:fld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32613" y="6400412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21</a:t>
            </a:r>
            <a:endParaRPr lang="ko-KR" altLang="en-US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11018252-97CD-4FC4-9675-EC16BD9AC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2374" y="2788036"/>
            <a:ext cx="5631424" cy="3457318"/>
          </a:xfrm>
          <a:prstGeom prst="rect">
            <a:avLst/>
          </a:prstGeom>
        </p:spPr>
      </p:pic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59FC2C93-2E90-40B3-B58D-63AF3537009B}"/>
              </a:ext>
            </a:extLst>
          </p:cNvPr>
          <p:cNvSpPr txBox="1">
            <a:spLocks/>
          </p:cNvSpPr>
          <p:nvPr/>
        </p:nvSpPr>
        <p:spPr>
          <a:xfrm>
            <a:off x="838200" y="2856427"/>
            <a:ext cx="4972666" cy="33889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500"/>
              </a:lnSpc>
              <a:spcBef>
                <a:spcPts val="2000"/>
              </a:spcBef>
            </a:pP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Analysis result</a:t>
            </a:r>
            <a:endParaRPr lang="en-US" altLang="ko-K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ts val="2500"/>
              </a:lnSpc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Level 1: </a:t>
            </a:r>
            <a:r>
              <a:rPr lang="en-US" altLang="ko-KR" dirty="0" err="1">
                <a:latin typeface="Calibri" panose="020F0502020204030204" pitchFamily="34" charset="0"/>
                <a:cs typeface="Calibri" panose="020F0502020204030204" pitchFamily="34" charset="0"/>
              </a:rPr>
              <a:t>Dilithium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 II and Falcon 512 showed small overhead</a:t>
            </a:r>
          </a:p>
          <a:p>
            <a:pPr lvl="1">
              <a:lnSpc>
                <a:spcPts val="2500"/>
              </a:lnSpc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Level 3/5: </a:t>
            </a:r>
            <a:r>
              <a:rPr lang="en-US" altLang="ko-KR" dirty="0" err="1">
                <a:latin typeface="Calibri" panose="020F0502020204030204" pitchFamily="34" charset="0"/>
                <a:cs typeface="Calibri" panose="020F0502020204030204" pitchFamily="34" charset="0"/>
              </a:rPr>
              <a:t>Dilithium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 IV nearly doubled the handshake time (data size triggered an extra round-trip)</a:t>
            </a:r>
          </a:p>
          <a:p>
            <a:pPr lvl="1">
              <a:lnSpc>
                <a:spcPts val="2500"/>
              </a:lnSpc>
            </a:pPr>
            <a:r>
              <a:rPr lang="en-US" altLang="ko-KR" dirty="0" err="1">
                <a:latin typeface="Calibri" panose="020F0502020204030204" pitchFamily="34" charset="0"/>
                <a:cs typeface="Calibri" panose="020F0502020204030204" pitchFamily="34" charset="0"/>
              </a:rPr>
              <a:t>Dilithium+Falcon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 combination reduced the latency by 8~50%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76EB18A6-21AC-4878-BAE5-D26380903CAB}"/>
              </a:ext>
            </a:extLst>
          </p:cNvPr>
          <p:cNvSpPr/>
          <p:nvPr/>
        </p:nvSpPr>
        <p:spPr>
          <a:xfrm>
            <a:off x="5810866" y="3938682"/>
            <a:ext cx="5421747" cy="436548"/>
          </a:xfrm>
          <a:prstGeom prst="rect">
            <a:avLst/>
          </a:prstGeom>
          <a:solidFill>
            <a:schemeClr val="accent6">
              <a:alpha val="3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B45E06D0-2047-4FA7-B614-625CE0B25024}"/>
              </a:ext>
            </a:extLst>
          </p:cNvPr>
          <p:cNvSpPr/>
          <p:nvPr/>
        </p:nvSpPr>
        <p:spPr>
          <a:xfrm>
            <a:off x="5810866" y="5841154"/>
            <a:ext cx="5421747" cy="312659"/>
          </a:xfrm>
          <a:prstGeom prst="rect">
            <a:avLst/>
          </a:prstGeom>
          <a:solidFill>
            <a:schemeClr val="accent6">
              <a:alpha val="3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125032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Server-Side Performance</a:t>
            </a:r>
            <a:endParaRPr lang="ko-KR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199" y="1825625"/>
            <a:ext cx="10515599" cy="4351338"/>
          </a:xfrm>
        </p:spPr>
        <p:txBody>
          <a:bodyPr>
            <a:noAutofit/>
          </a:bodyPr>
          <a:lstStyle/>
          <a:p>
            <a:pPr>
              <a:lnSpc>
                <a:spcPts val="2500"/>
              </a:lnSpc>
              <a:spcBef>
                <a:spcPts val="2000"/>
              </a:spcBef>
            </a:pP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Experiment Setup</a:t>
            </a: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Nginx web server with OQL OpenSSL library</a:t>
            </a: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4 clients placed in close proximity to each other</a:t>
            </a: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Attempting simultaneous TLS connections for 60 seconds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C7531-FEB6-49C2-92BB-6A01BE490B10}" type="slidenum">
              <a:rPr lang="ko-KR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19</a:t>
            </a:fld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32613" y="6400412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21</a:t>
            </a:r>
            <a:endParaRPr lang="ko-KR" altLang="en-US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49E1A533-9094-448F-8398-471D52D0E9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6733" y="1781561"/>
            <a:ext cx="1725880" cy="2038492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CE7C2C70-7389-4DC8-8503-7CAE155453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7382" y="4220225"/>
            <a:ext cx="4931712" cy="1421243"/>
          </a:xfrm>
          <a:prstGeom prst="rect">
            <a:avLst/>
          </a:prstGeom>
        </p:spPr>
      </p:pic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6F34A597-9145-4BFC-B7C8-79CE38A21BF8}"/>
              </a:ext>
            </a:extLst>
          </p:cNvPr>
          <p:cNvSpPr txBox="1">
            <a:spLocks/>
          </p:cNvSpPr>
          <p:nvPr/>
        </p:nvSpPr>
        <p:spPr>
          <a:xfrm>
            <a:off x="838200" y="3733083"/>
            <a:ext cx="6349182" cy="24438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500"/>
              </a:lnSpc>
              <a:spcBef>
                <a:spcPts val="2000"/>
              </a:spcBef>
            </a:pP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Results of Level 1 Algorithms</a:t>
            </a:r>
            <a:endParaRPr lang="en-US" altLang="ko-K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ts val="2500"/>
              </a:lnSpc>
            </a:pPr>
            <a:r>
              <a:rPr lang="en-US" altLang="ko-KR" dirty="0" err="1">
                <a:latin typeface="Calibri" panose="020F0502020204030204" pitchFamily="34" charset="0"/>
                <a:cs typeface="Calibri" panose="020F0502020204030204" pitchFamily="34" charset="0"/>
              </a:rPr>
              <a:t>Dilithium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 II allows 25% more connections than RSA 3072 during the server saturated</a:t>
            </a:r>
          </a:p>
          <a:p>
            <a:pPr lvl="1">
              <a:lnSpc>
                <a:spcPts val="2500"/>
              </a:lnSpc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Picnic L1FS outperforms Falcon 512 despite of much bigger certificate size</a:t>
            </a:r>
          </a:p>
          <a:p>
            <a:pPr lvl="1">
              <a:lnSpc>
                <a:spcPts val="2500"/>
              </a:lnSpc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Depends on the sign operation performance</a:t>
            </a:r>
          </a:p>
        </p:txBody>
      </p:sp>
    </p:spTree>
    <p:extLst>
      <p:ext uri="{BB962C8B-B14F-4D97-AF65-F5344CB8AC3E}">
        <p14:creationId xmlns:p14="http://schemas.microsoft.com/office/powerpoint/2010/main" val="926049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Outline</a:t>
            </a:r>
            <a:endParaRPr lang="ko-KR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ts val="3000"/>
              </a:lnSpc>
              <a:spcBef>
                <a:spcPts val="2000"/>
              </a:spcBef>
            </a:pP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  <a:p>
            <a:pPr>
              <a:lnSpc>
                <a:spcPts val="3000"/>
              </a:lnSpc>
              <a:spcBef>
                <a:spcPts val="2000"/>
              </a:spcBef>
            </a:pP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Background</a:t>
            </a:r>
          </a:p>
          <a:p>
            <a:pPr>
              <a:lnSpc>
                <a:spcPts val="3000"/>
              </a:lnSpc>
              <a:spcBef>
                <a:spcPts val="2000"/>
              </a:spcBef>
            </a:pP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Post-Quantum Signature and TLS</a:t>
            </a:r>
          </a:p>
          <a:p>
            <a:pPr>
              <a:lnSpc>
                <a:spcPts val="3000"/>
              </a:lnSpc>
              <a:spcBef>
                <a:spcPts val="2000"/>
              </a:spcBef>
            </a:pP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Evaluation</a:t>
            </a:r>
          </a:p>
          <a:p>
            <a:pPr>
              <a:lnSpc>
                <a:spcPts val="3000"/>
              </a:lnSpc>
              <a:spcBef>
                <a:spcPts val="2000"/>
              </a:spcBef>
            </a:pP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</a:p>
          <a:p>
            <a:pPr>
              <a:lnSpc>
                <a:spcPts val="3000"/>
              </a:lnSpc>
              <a:spcBef>
                <a:spcPts val="2000"/>
              </a:spcBef>
            </a:pPr>
            <a:endParaRPr lang="en-US" altLang="ko-K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3000"/>
              </a:lnSpc>
              <a:spcBef>
                <a:spcPts val="2000"/>
              </a:spcBef>
            </a:pPr>
            <a:endParaRPr lang="en-US" altLang="ko-KR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C7531-FEB6-49C2-92BB-6A01BE490B10}" type="slidenum">
              <a:rPr lang="ko-KR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fld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32613" y="6400412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21</a:t>
            </a:r>
            <a:endParaRPr lang="ko-KR" altLang="en-US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531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Server-Side Performance (Cont.)</a:t>
            </a:r>
            <a:endParaRPr lang="ko-KR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199" y="1825625"/>
            <a:ext cx="10515599" cy="4351338"/>
          </a:xfrm>
        </p:spPr>
        <p:txBody>
          <a:bodyPr>
            <a:noAutofit/>
          </a:bodyPr>
          <a:lstStyle/>
          <a:p>
            <a:pPr>
              <a:lnSpc>
                <a:spcPts val="2500"/>
              </a:lnSpc>
              <a:spcBef>
                <a:spcPts val="2000"/>
              </a:spcBef>
            </a:pP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Results of Higher Level Algorithms</a:t>
            </a:r>
          </a:p>
          <a:p>
            <a:pPr lvl="1">
              <a:lnSpc>
                <a:spcPts val="2500"/>
              </a:lnSpc>
              <a:spcBef>
                <a:spcPts val="1000"/>
              </a:spcBef>
            </a:pPr>
            <a:endParaRPr lang="en-US" altLang="ko-K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ts val="2500"/>
              </a:lnSpc>
              <a:spcBef>
                <a:spcPts val="1000"/>
              </a:spcBef>
            </a:pPr>
            <a:endParaRPr lang="en-US" altLang="ko-K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ts val="2500"/>
              </a:lnSpc>
              <a:spcBef>
                <a:spcPts val="1000"/>
              </a:spcBef>
            </a:pPr>
            <a:endParaRPr lang="en-US" altLang="ko-K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ts val="2500"/>
              </a:lnSpc>
              <a:spcBef>
                <a:spcPts val="1000"/>
              </a:spcBef>
            </a:pPr>
            <a:endParaRPr lang="en-US" altLang="ko-K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ts val="2500"/>
              </a:lnSpc>
              <a:spcBef>
                <a:spcPts val="1000"/>
              </a:spcBef>
            </a:pPr>
            <a:endParaRPr lang="en-US" altLang="ko-K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Falcon 1024: Saturated early, high failure rate – due to slow signing</a:t>
            </a: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dirty="0" err="1">
                <a:latin typeface="Calibri" panose="020F0502020204030204" pitchFamily="34" charset="0"/>
                <a:cs typeface="Calibri" panose="020F0502020204030204" pitchFamily="34" charset="0"/>
              </a:rPr>
              <a:t>Dilithium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 IV is better than RSA 3072 and Falcon 1024</a:t>
            </a: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dirty="0" err="1">
                <a:latin typeface="Calibri" panose="020F0502020204030204" pitchFamily="34" charset="0"/>
                <a:cs typeface="Calibri" panose="020F0502020204030204" pitchFamily="34" charset="0"/>
              </a:rPr>
              <a:t>Dilithium+Falcon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 combination is the best: Computationally lighter signing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C7531-FEB6-49C2-92BB-6A01BE490B10}" type="slidenum">
              <a:rPr lang="ko-KR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20</a:t>
            </a:fld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32613" y="6400412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21</a:t>
            </a:r>
            <a:endParaRPr lang="ko-KR" altLang="en-US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79F2CAAF-239F-45EF-9346-42E91EAF02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7257" y="2307406"/>
            <a:ext cx="7177485" cy="204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3673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Conclusion &amp; Future Work</a:t>
            </a:r>
            <a:endParaRPr lang="ko-KR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199" y="1825625"/>
            <a:ext cx="10515599" cy="4351338"/>
          </a:xfrm>
        </p:spPr>
        <p:txBody>
          <a:bodyPr>
            <a:noAutofit/>
          </a:bodyPr>
          <a:lstStyle/>
          <a:p>
            <a:pPr>
              <a:lnSpc>
                <a:spcPts val="2500"/>
              </a:lnSpc>
              <a:spcBef>
                <a:spcPts val="2000"/>
              </a:spcBef>
            </a:pP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Performance Comparison of NIST Post-Quantum Project algorithms</a:t>
            </a: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Large-scale TLS handshake measurement</a:t>
            </a: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Analyzing the impact of larger certificates or slower sign/verify operations</a:t>
            </a: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Viability of two PQ candidate signature algorithms: </a:t>
            </a:r>
            <a:r>
              <a:rPr lang="en-US" altLang="ko-KR" dirty="0" err="1">
                <a:latin typeface="Calibri" panose="020F0502020204030204" pitchFamily="34" charset="0"/>
                <a:cs typeface="Calibri" panose="020F0502020204030204" pitchFamily="34" charset="0"/>
              </a:rPr>
              <a:t>Dilithium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, Falcon</a:t>
            </a: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Use of different PQ signature scheme combinations in the same cert chain</a:t>
            </a: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Discussion of PQ authentication challenges &amp; optimization</a:t>
            </a:r>
          </a:p>
          <a:p>
            <a:pPr>
              <a:lnSpc>
                <a:spcPts val="2500"/>
              </a:lnSpc>
              <a:spcBef>
                <a:spcPts val="2000"/>
              </a:spcBef>
            </a:pP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Future Work</a:t>
            </a:r>
            <a:endParaRPr lang="en-US" altLang="ko-K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ts val="2500"/>
              </a:lnSpc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Evaluating PQ authenticated VPNs, QUIC, DTLS</a:t>
            </a:r>
          </a:p>
          <a:p>
            <a:pPr lvl="1">
              <a:lnSpc>
                <a:spcPts val="2500"/>
              </a:lnSpc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Testing PQ Key Encapsulation Methods (KEMs) along with PQ signatures</a:t>
            </a:r>
          </a:p>
          <a:p>
            <a:pPr lvl="1">
              <a:lnSpc>
                <a:spcPts val="2500"/>
              </a:lnSpc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Quantifying the impact on TLS under realistic conditions</a:t>
            </a:r>
          </a:p>
          <a:p>
            <a:pPr lvl="1">
              <a:lnSpc>
                <a:spcPts val="2500"/>
              </a:lnSpc>
            </a:pPr>
            <a:endParaRPr lang="en-US" altLang="ko-K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C7531-FEB6-49C2-92BB-6A01BE490B10}" type="slidenum">
              <a:rPr lang="ko-KR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21</a:t>
            </a:fld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32613" y="6400412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21</a:t>
            </a:r>
            <a:endParaRPr lang="ko-KR" altLang="en-US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175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  <a:endParaRPr lang="ko-KR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ts val="3000"/>
              </a:lnSpc>
              <a:spcBef>
                <a:spcPts val="2000"/>
              </a:spcBef>
            </a:pP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The two most popular digital signature algorithms</a:t>
            </a: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Elliptic Curve Digital Signature (ECDSA) based on the Elliptic Curve Discrete Logarithm (ECDL) problem</a:t>
            </a: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dirty="0" err="1">
                <a:latin typeface="Calibri" panose="020F0502020204030204" pitchFamily="34" charset="0"/>
                <a:cs typeface="Calibri" panose="020F0502020204030204" pitchFamily="34" charset="0"/>
              </a:rPr>
              <a:t>Rivest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-Shamir-</a:t>
            </a:r>
            <a:r>
              <a:rPr lang="en-US" altLang="ko-KR" dirty="0" err="1">
                <a:latin typeface="Calibri" panose="020F0502020204030204" pitchFamily="34" charset="0"/>
                <a:cs typeface="Calibri" panose="020F0502020204030204" pitchFamily="34" charset="0"/>
              </a:rPr>
              <a:t>Adleman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 (RSA) based</a:t>
            </a:r>
            <a:r>
              <a:rPr lang="ko-KR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ko-KR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the Integer</a:t>
            </a:r>
            <a:r>
              <a:rPr lang="ko-KR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Factorization (IF) problem</a:t>
            </a:r>
          </a:p>
          <a:p>
            <a:pPr>
              <a:lnSpc>
                <a:spcPts val="3000"/>
              </a:lnSpc>
              <a:spcBef>
                <a:spcPts val="2000"/>
              </a:spcBef>
            </a:pP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A large scale quantum computer (QC) has become a reality</a:t>
            </a: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Shor’s algorithm would solve ECDL</a:t>
            </a:r>
            <a:r>
              <a:rPr lang="ko-KR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and IF problems in polynomial time</a:t>
            </a:r>
          </a:p>
          <a:p>
            <a:pPr>
              <a:lnSpc>
                <a:spcPts val="3000"/>
              </a:lnSpc>
              <a:spcBef>
                <a:spcPts val="2000"/>
              </a:spcBef>
            </a:pP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Researching quantum-resistant public key algorithms</a:t>
            </a: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NIST’s Post-Quantum Cryptography project: 26 candidate algorithms</a:t>
            </a: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Performance was treated as a future goal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C7531-FEB6-49C2-92BB-6A01BE490B10}" type="slidenum">
              <a:rPr lang="ko-KR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3</a:t>
            </a:fld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32613" y="6400412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21</a:t>
            </a:r>
            <a:endParaRPr lang="ko-KR" altLang="en-US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593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Post-Quantum Algorithms and TLS</a:t>
            </a:r>
            <a:endParaRPr lang="ko-KR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ts val="3000"/>
              </a:lnSpc>
              <a:spcBef>
                <a:spcPts val="2000"/>
              </a:spcBef>
            </a:pP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Performance issues arising from integrating PQ algorithms into TLS</a:t>
            </a: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Additional latency due to heavy operations</a:t>
            </a: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Communication overhead from increased public key and signature size</a:t>
            </a:r>
          </a:p>
          <a:p>
            <a:pPr>
              <a:lnSpc>
                <a:spcPts val="3000"/>
              </a:lnSpc>
              <a:spcBef>
                <a:spcPts val="2000"/>
              </a:spcBef>
            </a:pP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Quantum-resistant 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encryption</a:t>
            </a: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 for critical data is a priority</a:t>
            </a: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QC-equipped attacker would be able to decrypt stored communications retroactively</a:t>
            </a:r>
          </a:p>
          <a:p>
            <a:pPr>
              <a:lnSpc>
                <a:spcPts val="2500"/>
              </a:lnSpc>
              <a:spcBef>
                <a:spcPts val="2000"/>
              </a:spcBef>
            </a:pP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Early study of Post-Quantum </a:t>
            </a:r>
            <a:r>
              <a:rPr lang="en-US" altLang="ko-KR" b="1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authentication</a:t>
            </a: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 is also required</a:t>
            </a:r>
          </a:p>
          <a:p>
            <a:pPr lvl="1">
              <a:lnSpc>
                <a:spcPts val="2500"/>
              </a:lnSpc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Migration to new primitives can take years (Ex. a decade for ECDSA)</a:t>
            </a:r>
          </a:p>
          <a:p>
            <a:pPr lvl="1">
              <a:lnSpc>
                <a:spcPts val="2500"/>
              </a:lnSpc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Performance of PQ algorithms will impact the TLS handshake by worsening user experience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C7531-FEB6-49C2-92BB-6A01BE490B10}" type="slidenum">
              <a:rPr lang="ko-KR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4</a:t>
            </a:fld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32613" y="6400412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21</a:t>
            </a:r>
            <a:endParaRPr lang="ko-KR" altLang="en-US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234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Quantum-Resistant Families of Problems</a:t>
            </a:r>
            <a:endParaRPr lang="ko-KR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ts val="3000"/>
              </a:lnSpc>
              <a:spcBef>
                <a:spcPts val="2000"/>
              </a:spcBef>
            </a:pP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Hash-based Cryptography</a:t>
            </a: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Merkle trees and Few- or One-Time-Signature (FTS/OTS)</a:t>
            </a: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Secure cryptographic hash functions</a:t>
            </a: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Merkle Signature Scheme (MSS), LMS, XMSS</a:t>
            </a: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NIST PQ signature candidate: Stateless SPHINCS+</a:t>
            </a:r>
          </a:p>
          <a:p>
            <a:pPr>
              <a:lnSpc>
                <a:spcPts val="3000"/>
              </a:lnSpc>
              <a:spcBef>
                <a:spcPts val="2000"/>
              </a:spcBef>
            </a:pP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Lattice-based Cryptography</a:t>
            </a: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Lattice-related NP-hard problems such as shortest vector, closest vector </a:t>
            </a: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Learning With Errors (LWE), RLWE, MLWR/MLWE, NTRU</a:t>
            </a: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NIST PQ signature candidates: </a:t>
            </a:r>
            <a:r>
              <a:rPr lang="en-US" altLang="ko-KR" dirty="0" err="1">
                <a:latin typeface="Calibri" panose="020F0502020204030204" pitchFamily="34" charset="0"/>
                <a:cs typeface="Calibri" panose="020F0502020204030204" pitchFamily="34" charset="0"/>
              </a:rPr>
              <a:t>Dilithium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ko-KR" dirty="0" err="1">
                <a:latin typeface="Calibri" panose="020F0502020204030204" pitchFamily="34" charset="0"/>
                <a:cs typeface="Calibri" panose="020F0502020204030204" pitchFamily="34" charset="0"/>
              </a:rPr>
              <a:t>qTesla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, Falcon</a:t>
            </a:r>
          </a:p>
          <a:p>
            <a:pPr lvl="1">
              <a:lnSpc>
                <a:spcPts val="2500"/>
              </a:lnSpc>
            </a:pPr>
            <a:endParaRPr lang="en-US" altLang="ko-K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ts val="2500"/>
              </a:lnSpc>
            </a:pPr>
            <a:endParaRPr lang="en-US" altLang="ko-K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C7531-FEB6-49C2-92BB-6A01BE490B10}" type="slidenum">
              <a:rPr lang="ko-KR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5</a:t>
            </a:fld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32613" y="6400412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21</a:t>
            </a:r>
            <a:endParaRPr lang="ko-KR" altLang="en-US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634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Quantum-Resistant Families of Problems</a:t>
            </a:r>
            <a:endParaRPr lang="ko-KR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ts val="2500"/>
              </a:lnSpc>
              <a:spcBef>
                <a:spcPts val="2000"/>
              </a:spcBef>
            </a:pP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Multivariate Cryptography</a:t>
            </a: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Multivariate quadratic equations over finite fields (NP-hard)</a:t>
            </a: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Often lead to excessive key or signature size</a:t>
            </a: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NIST PQ signature candidates: Rainbow, MQDSS, LUOV, </a:t>
            </a:r>
            <a:r>
              <a:rPr lang="en-US" altLang="ko-KR" dirty="0" err="1">
                <a:latin typeface="Calibri" panose="020F0502020204030204" pitchFamily="34" charset="0"/>
                <a:cs typeface="Calibri" panose="020F0502020204030204" pitchFamily="34" charset="0"/>
              </a:rPr>
              <a:t>GeMSS</a:t>
            </a:r>
            <a:endParaRPr lang="en-US" altLang="ko-K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2500"/>
              </a:lnSpc>
              <a:spcBef>
                <a:spcPts val="2000"/>
              </a:spcBef>
            </a:pP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Zero-Knowledge Proofs</a:t>
            </a:r>
          </a:p>
          <a:p>
            <a:pPr lvl="1">
              <a:lnSpc>
                <a:spcPts val="2500"/>
              </a:lnSpc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Not depending on structure hardness</a:t>
            </a:r>
          </a:p>
          <a:p>
            <a:pPr lvl="1">
              <a:lnSpc>
                <a:spcPts val="2500"/>
              </a:lnSpc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Zero-knowledge proofs &amp; symmetric key primitives (hash, block cipher)</a:t>
            </a:r>
          </a:p>
          <a:p>
            <a:pPr lvl="1">
              <a:lnSpc>
                <a:spcPts val="2500"/>
              </a:lnSpc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NIST PQ signature candidate: Picnic</a:t>
            </a:r>
          </a:p>
          <a:p>
            <a:pPr lvl="1">
              <a:lnSpc>
                <a:spcPts val="2500"/>
              </a:lnSpc>
            </a:pPr>
            <a:endParaRPr lang="en-US" altLang="ko-K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ts val="2500"/>
              </a:lnSpc>
            </a:pPr>
            <a:endParaRPr lang="en-US" altLang="ko-K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C7531-FEB6-49C2-92BB-6A01BE490B10}" type="slidenum">
              <a:rPr lang="ko-KR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6</a:t>
            </a:fld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32613" y="6400412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21</a:t>
            </a:r>
            <a:endParaRPr lang="ko-KR" altLang="en-US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009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NIST Signature Algorithm Candidates</a:t>
            </a:r>
            <a:endParaRPr lang="ko-KR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5378244"/>
            <a:ext cx="10515600" cy="934041"/>
          </a:xfrm>
        </p:spPr>
        <p:txBody>
          <a:bodyPr>
            <a:noAutofit/>
          </a:bodyPr>
          <a:lstStyle/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b="1" dirty="0" err="1">
                <a:latin typeface="Calibri" panose="020F0502020204030204" pitchFamily="34" charset="0"/>
                <a:cs typeface="Calibri" panose="020F0502020204030204" pitchFamily="34" charset="0"/>
              </a:rPr>
              <a:t>qTesla</a:t>
            </a: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ko-KR" b="1" dirty="0" err="1">
                <a:latin typeface="Calibri" panose="020F0502020204030204" pitchFamily="34" charset="0"/>
                <a:cs typeface="Calibri" panose="020F0502020204030204" pitchFamily="34" charset="0"/>
              </a:rPr>
              <a:t>GeMSS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: Too large public key size to be used in a TLS handshake</a:t>
            </a: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LUOV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: A new attack was presented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C7531-FEB6-49C2-92BB-6A01BE490B10}" type="slidenum">
              <a:rPr lang="ko-KR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7</a:t>
            </a:fld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32613" y="6400412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21</a:t>
            </a:r>
            <a:endParaRPr lang="ko-KR" altLang="en-US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표 9">
            <a:extLst>
              <a:ext uri="{FF2B5EF4-FFF2-40B4-BE49-F238E27FC236}">
                <a16:creationId xmlns:a16="http://schemas.microsoft.com/office/drawing/2014/main" id="{42F72F39-DA4F-4D02-998A-4BF288BD51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603974"/>
              </p:ext>
            </p:extLst>
          </p:nvPr>
        </p:nvGraphicFramePr>
        <p:xfrm>
          <a:off x="838200" y="1906668"/>
          <a:ext cx="10515600" cy="3337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85335">
                  <a:extLst>
                    <a:ext uri="{9D8B030D-6E8A-4147-A177-3AD203B41FA5}">
                      <a16:colId xmlns:a16="http://schemas.microsoft.com/office/drawing/2014/main" val="3861289057"/>
                    </a:ext>
                  </a:extLst>
                </a:gridCol>
                <a:gridCol w="2054942">
                  <a:extLst>
                    <a:ext uri="{9D8B030D-6E8A-4147-A177-3AD203B41FA5}">
                      <a16:colId xmlns:a16="http://schemas.microsoft.com/office/drawing/2014/main" val="2617009664"/>
                    </a:ext>
                  </a:extLst>
                </a:gridCol>
                <a:gridCol w="2369083">
                  <a:extLst>
                    <a:ext uri="{9D8B030D-6E8A-4147-A177-3AD203B41FA5}">
                      <a16:colId xmlns:a16="http://schemas.microsoft.com/office/drawing/2014/main" val="246514897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81105123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976270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  <a:endParaRPr lang="ko-KR" alt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Family</a:t>
                      </a:r>
                      <a:endParaRPr lang="ko-KR" alt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Parameter Set</a:t>
                      </a:r>
                      <a:endParaRPr lang="ko-KR" alt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NIST Security Level</a:t>
                      </a:r>
                      <a:endParaRPr lang="ko-KR" alt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Implementation</a:t>
                      </a:r>
                      <a:endParaRPr lang="ko-KR" alt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7231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SPHINCS+</a:t>
                      </a:r>
                      <a:endParaRPr lang="ko-KR" alt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Hash-based</a:t>
                      </a:r>
                      <a:endParaRPr lang="ko-KR" alt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SHA256-128f-simple</a:t>
                      </a:r>
                      <a:endParaRPr lang="ko-KR" alt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ko-KR" alt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PQClean</a:t>
                      </a:r>
                      <a:endParaRPr lang="ko-KR" alt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88169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Dilithium</a:t>
                      </a:r>
                      <a:r>
                        <a:rPr lang="en-US" altLang="ko-KR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II</a:t>
                      </a:r>
                      <a:endParaRPr lang="ko-KR" alt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Lattice-based</a:t>
                      </a:r>
                      <a:endParaRPr lang="ko-KR" alt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ko-KR" alt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ko-KR" alt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PQClean</a:t>
                      </a:r>
                      <a:endParaRPr lang="ko-KR" alt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91925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Dilithium</a:t>
                      </a:r>
                      <a:r>
                        <a:rPr lang="en-US" altLang="ko-KR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IV</a:t>
                      </a:r>
                      <a:endParaRPr lang="ko-KR" alt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Lattice-based</a:t>
                      </a:r>
                      <a:endParaRPr lang="ko-KR" alt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ko-KR" alt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ko-KR" alt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PQClean</a:t>
                      </a:r>
                      <a:endParaRPr lang="ko-KR" alt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0898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Falcon</a:t>
                      </a:r>
                      <a:endParaRPr lang="ko-KR" alt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Lattice-based</a:t>
                      </a:r>
                      <a:endParaRPr lang="ko-KR" alt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512</a:t>
                      </a:r>
                      <a:endParaRPr lang="ko-KR" alt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ko-KR" alt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liboqs</a:t>
                      </a:r>
                      <a:endParaRPr lang="ko-KR" alt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5390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Falcon</a:t>
                      </a:r>
                      <a:endParaRPr lang="ko-KR" alt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Lattice-based</a:t>
                      </a:r>
                      <a:endParaRPr lang="ko-KR" alt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1024</a:t>
                      </a:r>
                      <a:endParaRPr lang="ko-KR" alt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ko-KR" alt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liboqs</a:t>
                      </a:r>
                      <a:endParaRPr lang="ko-KR" alt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6877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Picnic</a:t>
                      </a:r>
                      <a:endParaRPr lang="ko-KR" alt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ZKP</a:t>
                      </a:r>
                      <a:endParaRPr lang="ko-KR" alt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L1FS</a:t>
                      </a:r>
                      <a:endParaRPr lang="ko-KR" alt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ko-KR" alt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OQS OpenSSL</a:t>
                      </a:r>
                      <a:endParaRPr lang="ko-KR" alt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6315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MQDSS</a:t>
                      </a:r>
                      <a:endParaRPr lang="ko-KR" alt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Multivariate</a:t>
                      </a:r>
                      <a:endParaRPr lang="ko-KR" alt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MQDSSS-31-48</a:t>
                      </a:r>
                      <a:endParaRPr lang="ko-KR" alt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ko-KR" alt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liboqs</a:t>
                      </a:r>
                      <a:endParaRPr lang="ko-KR" alt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3022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Rainbow</a:t>
                      </a:r>
                      <a:endParaRPr lang="ko-KR" alt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Multivariate</a:t>
                      </a:r>
                      <a:endParaRPr lang="ko-KR" alt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Ia</a:t>
                      </a:r>
                      <a:r>
                        <a:rPr lang="en-US" altLang="ko-KR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-Cyclic</a:t>
                      </a:r>
                      <a:endParaRPr lang="ko-KR" alt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ko-KR" alt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PQClean</a:t>
                      </a:r>
                      <a:endParaRPr lang="ko-KR" alt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05150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1373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Conventional &amp; Post-Quantum Algorithms</a:t>
            </a:r>
            <a:endParaRPr lang="ko-KR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ts val="2500"/>
              </a:lnSpc>
              <a:spcBef>
                <a:spcPts val="2000"/>
              </a:spcBef>
            </a:pP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Algorithms with Parameter Sets used in this study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C7531-FEB6-49C2-92BB-6A01BE490B10}" type="slidenum">
              <a:rPr lang="ko-KR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8</a:t>
            </a:fld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32613" y="6400412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21</a:t>
            </a:r>
            <a:endParaRPr lang="ko-KR" altLang="en-US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8A736DC3-89BD-411F-BE22-D601747C9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545193"/>
            <a:ext cx="10515600" cy="3000714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D17B8554-6CF5-406F-AD32-5DCF47E70D5C}"/>
              </a:ext>
            </a:extLst>
          </p:cNvPr>
          <p:cNvSpPr/>
          <p:nvPr/>
        </p:nvSpPr>
        <p:spPr>
          <a:xfrm>
            <a:off x="6470248" y="3669175"/>
            <a:ext cx="462988" cy="185195"/>
          </a:xfrm>
          <a:prstGeom prst="rect">
            <a:avLst/>
          </a:prstGeom>
          <a:solidFill>
            <a:schemeClr val="accent2">
              <a:alpha val="3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573F0FC2-4354-46F8-BF8C-BFD88DF0C3D6}"/>
              </a:ext>
            </a:extLst>
          </p:cNvPr>
          <p:cNvSpPr/>
          <p:nvPr/>
        </p:nvSpPr>
        <p:spPr>
          <a:xfrm>
            <a:off x="6470248" y="4629874"/>
            <a:ext cx="462988" cy="185195"/>
          </a:xfrm>
          <a:prstGeom prst="rect">
            <a:avLst/>
          </a:prstGeom>
          <a:solidFill>
            <a:schemeClr val="accent2">
              <a:alpha val="3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A498FB23-7193-44F2-98AD-66D4EA13D133}"/>
              </a:ext>
            </a:extLst>
          </p:cNvPr>
          <p:cNvSpPr/>
          <p:nvPr/>
        </p:nvSpPr>
        <p:spPr>
          <a:xfrm>
            <a:off x="8379106" y="4045550"/>
            <a:ext cx="462988" cy="584324"/>
          </a:xfrm>
          <a:prstGeom prst="rect">
            <a:avLst/>
          </a:prstGeom>
          <a:solidFill>
            <a:schemeClr val="accent2">
              <a:alpha val="3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71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Integration of PQ</a:t>
            </a:r>
            <a:r>
              <a:rPr lang="ko-KR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Authentication into TLS</a:t>
            </a:r>
            <a:endParaRPr lang="ko-KR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199" y="1825625"/>
            <a:ext cx="6860459" cy="4351338"/>
          </a:xfrm>
        </p:spPr>
        <p:txBody>
          <a:bodyPr>
            <a:noAutofit/>
          </a:bodyPr>
          <a:lstStyle/>
          <a:p>
            <a:pPr>
              <a:lnSpc>
                <a:spcPts val="2500"/>
              </a:lnSpc>
              <a:spcBef>
                <a:spcPts val="2000"/>
              </a:spcBef>
            </a:pP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OQS (Open Quantum Safe) OpenSSL Library</a:t>
            </a: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A fork of OpenSSL + PQ</a:t>
            </a:r>
            <a:r>
              <a:rPr lang="ko-KR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algorithms from </a:t>
            </a:r>
            <a:r>
              <a:rPr lang="en-US" altLang="ko-KR" dirty="0" err="1">
                <a:latin typeface="Calibri" panose="020F0502020204030204" pitchFamily="34" charset="0"/>
                <a:cs typeface="Calibri" panose="020F0502020204030204" pitchFamily="34" charset="0"/>
              </a:rPr>
              <a:t>liboqs</a:t>
            </a:r>
            <a:endParaRPr lang="en-US" altLang="ko-K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ts val="2500"/>
              </a:lnSpc>
              <a:spcBef>
                <a:spcPts val="1000"/>
              </a:spcBef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Based on OpenSSL 1.1.1c</a:t>
            </a:r>
          </a:p>
          <a:p>
            <a:pPr>
              <a:lnSpc>
                <a:spcPts val="2500"/>
              </a:lnSpc>
              <a:spcBef>
                <a:spcPts val="2000"/>
              </a:spcBef>
            </a:pP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Migrating to PQ authentication</a:t>
            </a:r>
          </a:p>
          <a:p>
            <a:pPr lvl="1">
              <a:lnSpc>
                <a:spcPts val="2500"/>
              </a:lnSpc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PQ public key and PQ signature are added to the X.509 certificate format</a:t>
            </a:r>
          </a:p>
          <a:p>
            <a:pPr lvl="1">
              <a:lnSpc>
                <a:spcPts val="2500"/>
              </a:lnSpc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Size of certificate (and certificate chain) will increase</a:t>
            </a:r>
          </a:p>
          <a:p>
            <a:pPr lvl="1">
              <a:lnSpc>
                <a:spcPts val="2500"/>
              </a:lnSpc>
            </a:pPr>
            <a:endParaRPr lang="en-US" altLang="ko-K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C7531-FEB6-49C2-92BB-6A01BE490B10}" type="slidenum">
              <a:rPr lang="ko-KR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9</a:t>
            </a:fld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32613" y="6400412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21</a:t>
            </a:r>
            <a:endParaRPr lang="ko-KR" altLang="en-US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A753CC5E-803B-48FF-9CF5-2CF6CA723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7484" y="3429000"/>
            <a:ext cx="3838658" cy="2201584"/>
          </a:xfrm>
          <a:prstGeom prst="rect">
            <a:avLst/>
          </a:prstGeom>
        </p:spPr>
      </p:pic>
      <p:pic>
        <p:nvPicPr>
          <p:cNvPr id="1026" name="Picture 2" descr="@open-quantum-safe">
            <a:extLst>
              <a:ext uri="{FF2B5EF4-FFF2-40B4-BE49-F238E27FC236}">
                <a16:creationId xmlns:a16="http://schemas.microsoft.com/office/drawing/2014/main" id="{FC772563-4474-4E4B-BA28-13FB8D3B7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155" y="1896397"/>
            <a:ext cx="1102442" cy="110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508CCCD-6E33-4CEF-8C6D-098F52249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300" y="2274426"/>
            <a:ext cx="20955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1036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25400"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14764</TotalTime>
  <Words>1210</Words>
  <Application>Microsoft Office PowerPoint</Application>
  <PresentationFormat>와이드스크린</PresentationFormat>
  <Paragraphs>267</Paragraphs>
  <Slides>21</Slides>
  <Notes>21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5" baseType="lpstr">
      <vt:lpstr>맑은 고딕</vt:lpstr>
      <vt:lpstr>Arial</vt:lpstr>
      <vt:lpstr>Calibri</vt:lpstr>
      <vt:lpstr>Office 테마</vt:lpstr>
      <vt:lpstr>Post-Quantum Authentication in TLS 1.3: A Performance Study</vt:lpstr>
      <vt:lpstr>Outline</vt:lpstr>
      <vt:lpstr>Introduction</vt:lpstr>
      <vt:lpstr>Post-Quantum Algorithms and TLS</vt:lpstr>
      <vt:lpstr>Quantum-Resistant Families of Problems</vt:lpstr>
      <vt:lpstr>Quantum-Resistant Families of Problems</vt:lpstr>
      <vt:lpstr>NIST Signature Algorithm Candidates</vt:lpstr>
      <vt:lpstr>Conventional &amp; Post-Quantum Algorithms</vt:lpstr>
      <vt:lpstr>Integration of PQ Authentication into TLS</vt:lpstr>
      <vt:lpstr>Post-Quantum TLS 1.3 Handshake</vt:lpstr>
      <vt:lpstr>Experiment Setup</vt:lpstr>
      <vt:lpstr>Speed of Cryptographic Operations</vt:lpstr>
      <vt:lpstr>NIST Security Level 1 Algorithms</vt:lpstr>
      <vt:lpstr>NIST Security Level 1 Algorithms (Cont.)</vt:lpstr>
      <vt:lpstr>NIST Security Level 3 &amp; 5 Algorithms</vt:lpstr>
      <vt:lpstr>Combination of PQ Signature Algorithms</vt:lpstr>
      <vt:lpstr>Global Scale Analysis</vt:lpstr>
      <vt:lpstr>Global Scale Analysis (Cont.)</vt:lpstr>
      <vt:lpstr>Server-Side Performance</vt:lpstr>
      <vt:lpstr>Server-Side Performance (Cont.)</vt:lpstr>
      <vt:lpstr>Conclusion &amp; Future 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8: Switching Packet Switching</dc:title>
  <dc:creator>Lee Joonhee</dc:creator>
  <cp:lastModifiedBy>Lee Joonhee</cp:lastModifiedBy>
  <cp:revision>2086</cp:revision>
  <dcterms:created xsi:type="dcterms:W3CDTF">2019-02-05T12:09:32Z</dcterms:created>
  <dcterms:modified xsi:type="dcterms:W3CDTF">2020-04-01T05:29:42Z</dcterms:modified>
</cp:coreProperties>
</file>